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1.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drawing3.xml" ContentType="application/vnd.ms-office.drawingml.diagramDrawing+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2.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3.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2.xml" ContentType="application/vnd.openxmlformats-officedocument.presentationml.comments+xml"/>
  <Override PartName="/ppt/diagrams/quickStyle3.xml" ContentType="application/vnd.openxmlformats-officedocument.drawingml.diagramStyle+xml"/>
  <Override PartName="/ppt/diagrams/layout2.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colors2.xml" ContentType="application/vnd.openxmlformats-officedocument.drawingml.diagramColors+xml"/>
  <Override PartName="/ppt/comments/comment3.xml" ContentType="application/vnd.openxmlformats-officedocument.presentationml.comments+xml"/>
  <Override PartName="/ppt/diagrams/quickStyle2.xml" ContentType="application/vnd.openxmlformats-officedocument.drawingml.diagramStyle+xml"/>
  <Override PartName="/ppt/diagrams/colors3.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1"/>
  </p:notesMasterIdLst>
  <p:handoutMasterIdLst>
    <p:handoutMasterId r:id="rId42"/>
  </p:handoutMasterIdLst>
  <p:sldIdLst>
    <p:sldId id="257" r:id="rId2"/>
    <p:sldId id="623" r:id="rId3"/>
    <p:sldId id="608" r:id="rId4"/>
    <p:sldId id="609" r:id="rId5"/>
    <p:sldId id="305" r:id="rId6"/>
    <p:sldId id="610" r:id="rId7"/>
    <p:sldId id="618" r:id="rId8"/>
    <p:sldId id="302" r:id="rId9"/>
    <p:sldId id="613" r:id="rId10"/>
    <p:sldId id="619" r:id="rId11"/>
    <p:sldId id="620" r:id="rId12"/>
    <p:sldId id="611" r:id="rId13"/>
    <p:sldId id="614" r:id="rId14"/>
    <p:sldId id="303" r:id="rId15"/>
    <p:sldId id="603" r:id="rId16"/>
    <p:sldId id="262" r:id="rId17"/>
    <p:sldId id="263" r:id="rId18"/>
    <p:sldId id="621" r:id="rId19"/>
    <p:sldId id="306" r:id="rId20"/>
    <p:sldId id="622" r:id="rId21"/>
    <p:sldId id="308" r:id="rId22"/>
    <p:sldId id="301" r:id="rId23"/>
    <p:sldId id="265" r:id="rId24"/>
    <p:sldId id="285" r:id="rId25"/>
    <p:sldId id="307" r:id="rId26"/>
    <p:sldId id="624" r:id="rId27"/>
    <p:sldId id="311" r:id="rId28"/>
    <p:sldId id="617" r:id="rId29"/>
    <p:sldId id="269" r:id="rId30"/>
    <p:sldId id="271" r:id="rId31"/>
    <p:sldId id="288" r:id="rId32"/>
    <p:sldId id="291" r:id="rId33"/>
    <p:sldId id="292" r:id="rId34"/>
    <p:sldId id="293" r:id="rId35"/>
    <p:sldId id="616" r:id="rId36"/>
    <p:sldId id="309" r:id="rId37"/>
    <p:sldId id="615" r:id="rId38"/>
    <p:sldId id="601" r:id="rId39"/>
    <p:sldId id="283" r:id="rId40"/>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938" autoAdjust="0"/>
  </p:normalViewPr>
  <p:slideViewPr>
    <p:cSldViewPr snapToGrid="0" showGuides="1">
      <p:cViewPr varScale="1">
        <p:scale>
          <a:sx n="108" d="100"/>
          <a:sy n="108" d="100"/>
        </p:scale>
        <p:origin x="714"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80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52" Type="http://schemas.openxmlformats.org/officeDocument/2006/relationships/customXml" Target="../customXml/item5.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customXml" Target="../customXml/item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1-30T13:43:05.883" idx="1">
    <p:pos x="1458" y="2718"/>
    <p:text>Typo in source text: "l" is missing in "displaced".</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1-26T09:37:37.976" idx="2">
    <p:pos x="10" y="202"/>
    <p:text>Error in source? "4 x 4 = 20" is wrong
Changed to 4 x 5 = 20</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3-01-31T11:28:18.779" idx="3">
    <p:pos x="4743" y="3393"/>
    <p:text>We translate "reads" litterally, it might have to be checked though, as we do not understand why reading is mentioned in this context.</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7CCCA-F581-4BD0-B332-6897E244AE0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C9C94DBB-D603-47E1-9B75-93B72BFDCECF}" type="pres">
      <dgm:prSet presAssocID="{D927CCCA-F581-4BD0-B332-6897E244AE02}" presName="hierChild1" presStyleCnt="0">
        <dgm:presLayoutVars>
          <dgm:orgChart val="1"/>
          <dgm:chPref val="1"/>
          <dgm:dir/>
          <dgm:animOne val="branch"/>
          <dgm:animLvl val="lvl"/>
          <dgm:resizeHandles/>
        </dgm:presLayoutVars>
      </dgm:prSet>
      <dgm:spPr/>
    </dgm:pt>
  </dgm:ptLst>
  <dgm:cxnLst>
    <dgm:cxn modelId="{AE5583CE-A822-4D9A-A586-7A8C41B72C40}" type="presOf" srcId="{D927CCCA-F581-4BD0-B332-6897E244AE02}" destId="{C9C94DBB-D603-47E1-9B75-93B72BFDCECF}"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F23D57-3A05-4F58-BA6F-5DDC7B298059}"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7FDC560D-B322-47F9-9191-947C1893F4E1}" type="pres">
      <dgm:prSet presAssocID="{6DF23D57-3A05-4F58-BA6F-5DDC7B298059}" presName="hierChild1" presStyleCnt="0">
        <dgm:presLayoutVars>
          <dgm:orgChart val="1"/>
          <dgm:chPref val="1"/>
          <dgm:dir/>
          <dgm:animOne val="branch"/>
          <dgm:animLvl val="lvl"/>
          <dgm:resizeHandles/>
        </dgm:presLayoutVars>
      </dgm:prSet>
      <dgm:spPr/>
    </dgm:pt>
  </dgm:ptLst>
  <dgm:cxnLst>
    <dgm:cxn modelId="{EF5CBC66-C8FC-46B3-859F-B71F46C73B46}" type="presOf" srcId="{6DF23D57-3A05-4F58-BA6F-5DDC7B298059}" destId="{7FDC560D-B322-47F9-9191-947C1893F4E1}" srcOrd="0"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D260AC-68E5-49C2-888F-DEA0E114A4DF}"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143DCA5B-D5CB-45DE-9B38-FF888F65C5B1}" type="pres">
      <dgm:prSet presAssocID="{4CD260AC-68E5-49C2-888F-DEA0E114A4DF}" presName="hierChild1" presStyleCnt="0">
        <dgm:presLayoutVars>
          <dgm:orgChart val="1"/>
          <dgm:chPref val="1"/>
          <dgm:dir/>
          <dgm:animOne val="branch"/>
          <dgm:animLvl val="lvl"/>
          <dgm:resizeHandles/>
        </dgm:presLayoutVars>
      </dgm:prSet>
      <dgm:spPr/>
    </dgm:pt>
  </dgm:ptLst>
  <dgm:cxnLst>
    <dgm:cxn modelId="{47AFB173-FB08-4B19-B30C-8703AC098563}" type="presOf" srcId="{4CD260AC-68E5-49C2-888F-DEA0E114A4DF}" destId="{143DCA5B-D5CB-45DE-9B38-FF888F65C5B1}" srcOrd="0"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FEF015-4542-469C-A3A2-250CC40DBD25}"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2B6CB4FE-1184-43E2-8E2A-2D710DD4D8DA}" type="pres">
      <dgm:prSet presAssocID="{74FEF015-4542-469C-A3A2-250CC40DBD25}" presName="hierChild1" presStyleCnt="0">
        <dgm:presLayoutVars>
          <dgm:orgChart val="1"/>
          <dgm:chPref val="1"/>
          <dgm:dir/>
          <dgm:animOne val="branch"/>
          <dgm:animLvl val="lvl"/>
          <dgm:resizeHandles/>
        </dgm:presLayoutVars>
      </dgm:prSet>
      <dgm:spPr/>
    </dgm:pt>
  </dgm:ptLst>
  <dgm:cxnLst>
    <dgm:cxn modelId="{FCE69FB3-83CF-45B0-96DD-1024D3FB9C0C}" type="presOf" srcId="{74FEF015-4542-469C-A3A2-250CC40DBD25}" destId="{2B6CB4FE-1184-43E2-8E2A-2D710DD4D8DA}" srcOrd="0"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ED6F87-461B-4FD0-BC9B-04F56B9E810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EEEC8223-7592-4A99-828B-1B53B113E7F6}" type="pres">
      <dgm:prSet presAssocID="{49ED6F87-461B-4FD0-BC9B-04F56B9E8102}" presName="hierChild1" presStyleCnt="0">
        <dgm:presLayoutVars>
          <dgm:orgChart val="1"/>
          <dgm:chPref val="1"/>
          <dgm:dir/>
          <dgm:animOne val="branch"/>
          <dgm:animLvl val="lvl"/>
          <dgm:resizeHandles/>
        </dgm:presLayoutVars>
      </dgm:prSet>
      <dgm:spPr/>
    </dgm:pt>
  </dgm:ptLst>
  <dgm:cxnLst>
    <dgm:cxn modelId="{2E3E9C28-0202-45F5-B7F7-7F92DFAFE517}" type="presOf" srcId="{49ED6F87-461B-4FD0-BC9B-04F56B9E8102}" destId="{EEEC8223-7592-4A99-828B-1B53B113E7F6}"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9250AF-86D0-499A-A5E1-769CEA69ECD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1D183B66-9DFF-429F-8411-3E2321638E15}" type="pres">
      <dgm:prSet presAssocID="{F89250AF-86D0-499A-A5E1-769CEA69ECD2}" presName="hierChild1" presStyleCnt="0">
        <dgm:presLayoutVars>
          <dgm:orgChart val="1"/>
          <dgm:chPref val="1"/>
          <dgm:dir/>
          <dgm:animOne val="branch"/>
          <dgm:animLvl val="lvl"/>
          <dgm:resizeHandles/>
        </dgm:presLayoutVars>
      </dgm:prSet>
      <dgm:spPr/>
    </dgm:pt>
  </dgm:ptLst>
  <dgm:cxnLst>
    <dgm:cxn modelId="{C7DAE5AA-C9CD-416E-8DCF-EAB77B8D06FD}" type="presOf" srcId="{F89250AF-86D0-499A-A5E1-769CEA69ECD2}" destId="{1D183B66-9DFF-429F-8411-3E2321638E15}"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03/02/2023</a:t>
            </a:fld>
            <a:endParaRPr lang="en-GB"/>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‹Nr.›</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03.02.2023</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‹Nr.›</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dirty="0">
                <a:ea typeface="ＭＳ Ｐゴシック" panose="020B0600070205080204" pitchFamily="34" charset="-128"/>
              </a:rPr>
              <a:t>During this session, we will introduce you to the topic of the impact of shelter on public health during situation of displacements</a:t>
            </a:r>
          </a:p>
          <a:p>
            <a:r>
              <a:rPr lang="en-US" altLang="fr-FR" dirty="0">
                <a:latin typeface="Times New Roman" panose="02020603050405020304" pitchFamily="18" charset="0"/>
              </a:rPr>
              <a:t>According to UNHCR, in 2017:</a:t>
            </a:r>
          </a:p>
          <a:p>
            <a:r>
              <a:rPr lang="en-US" altLang="fr-FR" dirty="0">
                <a:latin typeface="Times New Roman" panose="02020603050405020304" pitchFamily="18" charset="0"/>
              </a:rPr>
              <a:t>A total of 65.6 </a:t>
            </a:r>
            <a:r>
              <a:rPr lang="en-US" altLang="fr-FR" dirty="0" err="1">
                <a:latin typeface="Times New Roman" panose="02020603050405020304" pitchFamily="18" charset="0"/>
              </a:rPr>
              <a:t>mio</a:t>
            </a:r>
            <a:r>
              <a:rPr lang="en-US" altLang="fr-FR" dirty="0">
                <a:latin typeface="Times New Roman" panose="02020603050405020304" pitchFamily="18" charset="0"/>
              </a:rPr>
              <a:t> forcibly displaced persons (including refugees 22.5 </a:t>
            </a:r>
            <a:r>
              <a:rPr lang="en-US" altLang="fr-FR" dirty="0" err="1">
                <a:latin typeface="Times New Roman" panose="02020603050405020304" pitchFamily="18" charset="0"/>
              </a:rPr>
              <a:t>mio</a:t>
            </a:r>
            <a:r>
              <a:rPr lang="en-US" altLang="fr-FR" dirty="0">
                <a:latin typeface="Times New Roman" panose="02020603050405020304" pitchFamily="18" charset="0"/>
              </a:rPr>
              <a:t> and stateless </a:t>
            </a:r>
            <a:r>
              <a:rPr lang="en-US" altLang="fr-FR" dirty="0" err="1">
                <a:latin typeface="Times New Roman" panose="02020603050405020304" pitchFamily="18" charset="0"/>
              </a:rPr>
              <a:t>perons</a:t>
            </a:r>
            <a:r>
              <a:rPr lang="en-US" altLang="fr-FR" dirty="0">
                <a:latin typeface="Times New Roman" panose="02020603050405020304" pitchFamily="18" charset="0"/>
              </a:rPr>
              <a:t> 10 </a:t>
            </a:r>
            <a:r>
              <a:rPr lang="en-US" altLang="fr-FR" dirty="0" err="1">
                <a:latin typeface="Times New Roman" panose="02020603050405020304" pitchFamily="18" charset="0"/>
              </a:rPr>
              <a:t>mio</a:t>
            </a:r>
            <a:r>
              <a:rPr lang="en-US" altLang="fr-FR" dirty="0">
                <a:latin typeface="Times New Roman" panose="02020603050405020304" pitchFamily="18" charset="0"/>
              </a:rPr>
              <a:t>)</a:t>
            </a:r>
          </a:p>
          <a:p>
            <a:endParaRPr lang="fr-CH" altLang="fr-FR" dirty="0">
              <a:latin typeface="Times New Roman" panose="02020603050405020304" pitchFamily="18"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Communal centers (schools, churches etc.) or unoccupied buildings that are allocated to displaced people.</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11</a:t>
            </a:fld>
            <a:endParaRPr lang="fr-CH"/>
          </a:p>
        </p:txBody>
      </p:sp>
    </p:spTree>
    <p:extLst>
      <p:ext uri="{BB962C8B-B14F-4D97-AF65-F5344CB8AC3E}">
        <p14:creationId xmlns:p14="http://schemas.microsoft.com/office/powerpoint/2010/main" val="170177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informal, spontaneously established camps are more common and are usually the first to appear. The population density is often very high, the shelter quality bad and sanitary conditions are often appalling. </a:t>
            </a:r>
          </a:p>
          <a:p>
            <a:endParaRPr lang="en-US" dirty="0"/>
          </a:p>
          <a:p>
            <a:r>
              <a:rPr lang="en-US" dirty="0"/>
              <a:t>Formal camps are usually set up by governments and humanitarian actors, most of the time in a second phase, to transfer displaced populations from other more informal settlements and to accommodate new arrivals.</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12</a:t>
            </a:fld>
            <a:endParaRPr lang="fr-CH"/>
          </a:p>
        </p:txBody>
      </p:sp>
    </p:spTree>
    <p:extLst>
      <p:ext uri="{BB962C8B-B14F-4D97-AF65-F5344CB8AC3E}">
        <p14:creationId xmlns:p14="http://schemas.microsoft.com/office/powerpoint/2010/main" val="199580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F01C856-9DC1-40AD-A987-5486FEFB489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0566CEE-C211-4200-BE59-40D9257EDB4C}" type="slidenum">
              <a:rPr lang="en-GB" altLang="fr-FR" smtClean="0"/>
              <a:pPr>
                <a:spcBef>
                  <a:spcPct val="0"/>
                </a:spcBef>
              </a:pPr>
              <a:t>13</a:t>
            </a:fld>
            <a:endParaRPr lang="en-GB" altLang="fr-FR"/>
          </a:p>
        </p:txBody>
      </p:sp>
      <p:sp>
        <p:nvSpPr>
          <p:cNvPr id="17411" name="Rectangle 1">
            <a:extLst>
              <a:ext uri="{FF2B5EF4-FFF2-40B4-BE49-F238E27FC236}">
                <a16:creationId xmlns:a16="http://schemas.microsoft.com/office/drawing/2014/main" id="{BDE12EFC-A44F-42D8-9F9C-81D3D744D9F1}"/>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F6EFB376-EB1C-4188-B6EE-E613D1D7D454}"/>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dirty="0" err="1">
                <a:latin typeface="Times New Roman" panose="02020603050405020304" pitchFamily="18" charset="0"/>
              </a:rPr>
              <a:t>Discuss</a:t>
            </a:r>
            <a:r>
              <a:rPr lang="fr-CH" altLang="fr-FR" dirty="0">
                <a:latin typeface="Times New Roman" panose="02020603050405020304" pitchFamily="18" charset="0"/>
              </a:rPr>
              <a:t>:</a:t>
            </a:r>
          </a:p>
          <a:p>
            <a:pPr marL="171450" indent="-171450">
              <a:buFont typeface="Arial" panose="020B0604020202020204" pitchFamily="34" charset="0"/>
              <a:buChar char="•"/>
            </a:pPr>
            <a:r>
              <a:rPr lang="fr-CH" altLang="fr-FR" dirty="0">
                <a:latin typeface="Times New Roman" panose="02020603050405020304" pitchFamily="18" charset="0"/>
              </a:rPr>
              <a:t>How do </a:t>
            </a:r>
            <a:r>
              <a:rPr lang="fr-CH" altLang="fr-FR" dirty="0" err="1">
                <a:latin typeface="Times New Roman" panose="02020603050405020304" pitchFamily="18" charset="0"/>
              </a:rPr>
              <a:t>you</a:t>
            </a:r>
            <a:r>
              <a:rPr lang="fr-CH" altLang="fr-FR" dirty="0">
                <a:latin typeface="Times New Roman" panose="02020603050405020304" pitchFamily="18" charset="0"/>
              </a:rPr>
              <a:t> assist </a:t>
            </a:r>
            <a:r>
              <a:rPr lang="fr-CH" altLang="fr-FR" dirty="0" err="1">
                <a:latin typeface="Times New Roman" panose="02020603050405020304" pitchFamily="18" charset="0"/>
              </a:rPr>
              <a:t>dispersed</a:t>
            </a:r>
            <a:r>
              <a:rPr lang="fr-CH" altLang="fr-FR" dirty="0">
                <a:latin typeface="Times New Roman" panose="02020603050405020304" pitchFamily="18" charset="0"/>
              </a:rPr>
              <a:t> populations?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tLang="fr-FR" dirty="0">
                <a:latin typeface="Times New Roman" panose="02020603050405020304" pitchFamily="18" charset="0"/>
              </a:rPr>
              <a:t>How do </a:t>
            </a:r>
            <a:r>
              <a:rPr lang="fr-CH" altLang="fr-FR" dirty="0" err="1">
                <a:latin typeface="Times New Roman" panose="02020603050405020304" pitchFamily="18" charset="0"/>
              </a:rPr>
              <a:t>you</a:t>
            </a:r>
            <a:r>
              <a:rPr lang="fr-CH" altLang="fr-FR" dirty="0">
                <a:latin typeface="Times New Roman" panose="02020603050405020304" pitchFamily="18" charset="0"/>
              </a:rPr>
              <a:t> assist </a:t>
            </a:r>
            <a:r>
              <a:rPr lang="fr-CH" altLang="fr-FR" dirty="0" err="1">
                <a:latin typeface="Times New Roman" panose="02020603050405020304" pitchFamily="18" charset="0"/>
              </a:rPr>
              <a:t>grouped</a:t>
            </a:r>
            <a:r>
              <a:rPr lang="fr-CH" altLang="fr-FR" dirty="0">
                <a:latin typeface="Times New Roman" panose="02020603050405020304" pitchFamily="18" charset="0"/>
              </a:rPr>
              <a:t>/</a:t>
            </a:r>
            <a:r>
              <a:rPr lang="fr-CH" altLang="fr-FR" dirty="0" err="1">
                <a:latin typeface="Times New Roman" panose="02020603050405020304" pitchFamily="18" charset="0"/>
              </a:rPr>
              <a:t>concentrated</a:t>
            </a:r>
            <a:r>
              <a:rPr lang="fr-CH" altLang="fr-FR" dirty="0">
                <a:latin typeface="Times New Roman" panose="02020603050405020304" pitchFamily="18" charset="0"/>
              </a:rPr>
              <a:t>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fr-FR" dirty="0">
                <a:latin typeface="Times New Roman" panose="02020603050405020304" pitchFamily="18" charset="0"/>
              </a:rPr>
              <a:t>In which type of settlements do you think it is easier to assist people? And why?</a:t>
            </a:r>
            <a:endParaRPr lang="fr-CH" altLang="fr-FR" dirty="0">
              <a:latin typeface="Times New Roman" panose="02020603050405020304" pitchFamily="18" charset="0"/>
            </a:endParaRPr>
          </a:p>
          <a:p>
            <a:endParaRPr lang="fr-CH" altLang="fr-FR" dirty="0">
              <a:latin typeface="Times New Roman" panose="02020603050405020304" pitchFamily="18" charset="0"/>
            </a:endParaRP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228854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87158EE-758E-4C0F-BA39-701A1D7DBDF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C030B78-B1F6-4825-BD93-53695A135793}" type="slidenum">
              <a:rPr lang="en-GB" altLang="fr-FR" smtClean="0"/>
              <a:pPr>
                <a:spcBef>
                  <a:spcPct val="0"/>
                </a:spcBef>
              </a:pPr>
              <a:t>14</a:t>
            </a:fld>
            <a:endParaRPr lang="en-GB" altLang="fr-FR"/>
          </a:p>
        </p:txBody>
      </p:sp>
      <p:sp>
        <p:nvSpPr>
          <p:cNvPr id="25603" name="Rectangle 1">
            <a:extLst>
              <a:ext uri="{FF2B5EF4-FFF2-40B4-BE49-F238E27FC236}">
                <a16:creationId xmlns:a16="http://schemas.microsoft.com/office/drawing/2014/main" id="{CFE3D804-DC00-4BD8-919B-1837779AF216}"/>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a:extLst>
              <a:ext uri="{FF2B5EF4-FFF2-40B4-BE49-F238E27FC236}">
                <a16:creationId xmlns:a16="http://schemas.microsoft.com/office/drawing/2014/main" id="{C05F2B32-E907-4B0A-A41F-C26CD9C2879A}"/>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fr-FR" noProof="0" dirty="0">
                <a:latin typeface="Times New Roman" panose="02020603050405020304" pitchFamily="18" charset="0"/>
              </a:rPr>
              <a:t>Irrespective of the displacement pattern, always assess also the needs of the hosting/neighboring communities, which are sharing their resources with the displaced populations and are often living in difficult conditions themselves. </a:t>
            </a:r>
          </a:p>
          <a:p>
            <a:pPr marL="171450" indent="-171450">
              <a:buFont typeface="Arial" panose="020B0604020202020204" pitchFamily="34" charset="0"/>
              <a:buChar char="•"/>
            </a:pPr>
            <a:r>
              <a:rPr lang="en-US" altLang="fr-FR" noProof="0" dirty="0">
                <a:latin typeface="Times New Roman" panose="02020603050405020304" pitchFamily="18" charset="0"/>
              </a:rPr>
              <a:t>Can avoid local conflicts between displaced persons and local ones, and also prevent aggression towards the assisting humanitarian actors.</a:t>
            </a:r>
          </a:p>
        </p:txBody>
      </p:sp>
    </p:spTree>
    <p:extLst>
      <p:ext uri="{BB962C8B-B14F-4D97-AF65-F5344CB8AC3E}">
        <p14:creationId xmlns:p14="http://schemas.microsoft.com/office/powerpoint/2010/main" val="312765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400D771-ADAE-4E10-B026-2F6E6F34280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9850F4BA-F4B3-4A7F-B1D4-E58F9AEBA800}" type="slidenum">
              <a:rPr lang="en-GB" altLang="fr-FR" smtClean="0"/>
              <a:pPr>
                <a:spcBef>
                  <a:spcPct val="0"/>
                </a:spcBef>
              </a:pPr>
              <a:t>15</a:t>
            </a:fld>
            <a:endParaRPr lang="en-GB" altLang="fr-FR"/>
          </a:p>
        </p:txBody>
      </p:sp>
      <p:sp>
        <p:nvSpPr>
          <p:cNvPr id="19459" name="Rectangle 1">
            <a:extLst>
              <a:ext uri="{FF2B5EF4-FFF2-40B4-BE49-F238E27FC236}">
                <a16:creationId xmlns:a16="http://schemas.microsoft.com/office/drawing/2014/main" id="{86D4D2F5-5B6F-4EC6-AAEE-A5D41D1B6BB5}"/>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a:extLst>
              <a:ext uri="{FF2B5EF4-FFF2-40B4-BE49-F238E27FC236}">
                <a16:creationId xmlns:a16="http://schemas.microsoft.com/office/drawing/2014/main" id="{2D2020C3-A732-420B-94F8-8266DD45AE46}"/>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fr-CH" altLang="fr-FR" dirty="0" err="1">
                <a:latin typeface="Times New Roman" panose="02020603050405020304" pitchFamily="18" charset="0"/>
              </a:rPr>
              <a:t>When</a:t>
            </a:r>
            <a:r>
              <a:rPr lang="fr-CH" altLang="fr-FR" dirty="0">
                <a:latin typeface="Times New Roman" panose="02020603050405020304" pitchFamily="18" charset="0"/>
              </a:rPr>
              <a:t> </a:t>
            </a:r>
            <a:r>
              <a:rPr lang="fr-CH" altLang="fr-FR" dirty="0" err="1">
                <a:latin typeface="Times New Roman" panose="02020603050405020304" pitchFamily="18" charset="0"/>
              </a:rPr>
              <a:t>we</a:t>
            </a:r>
            <a:r>
              <a:rPr lang="fr-CH" altLang="fr-FR" dirty="0">
                <a:latin typeface="Times New Roman" panose="02020603050405020304" pitchFamily="18" charset="0"/>
              </a:rPr>
              <a:t> </a:t>
            </a:r>
            <a:r>
              <a:rPr lang="fr-CH" altLang="fr-FR" dirty="0" err="1">
                <a:latin typeface="Times New Roman" panose="02020603050405020304" pitchFamily="18" charset="0"/>
              </a:rPr>
              <a:t>speak</a:t>
            </a:r>
            <a:r>
              <a:rPr lang="fr-CH" altLang="fr-FR" dirty="0">
                <a:latin typeface="Times New Roman" panose="02020603050405020304" pitchFamily="18" charset="0"/>
              </a:rPr>
              <a:t> about </a:t>
            </a:r>
            <a:r>
              <a:rPr lang="fr-CH" altLang="fr-FR" b="1" dirty="0" err="1">
                <a:latin typeface="Times New Roman" panose="02020603050405020304" pitchFamily="18" charset="0"/>
              </a:rPr>
              <a:t>access</a:t>
            </a:r>
            <a:r>
              <a:rPr lang="fr-CH" altLang="fr-FR" b="1" dirty="0">
                <a:latin typeface="Times New Roman" panose="02020603050405020304" pitchFamily="18" charset="0"/>
              </a:rPr>
              <a:t> to services</a:t>
            </a:r>
            <a:r>
              <a:rPr lang="fr-CH" altLang="fr-FR" dirty="0">
                <a:latin typeface="Times New Roman" panose="02020603050405020304" pitchFamily="18" charset="0"/>
              </a:rPr>
              <a:t>, Water &amp; Habitat </a:t>
            </a:r>
            <a:r>
              <a:rPr lang="fr-CH" altLang="fr-FR" dirty="0" err="1">
                <a:latin typeface="Times New Roman" panose="02020603050405020304" pitchFamily="18" charset="0"/>
              </a:rPr>
              <a:t>which</a:t>
            </a:r>
            <a:r>
              <a:rPr lang="fr-CH" altLang="fr-FR" dirty="0">
                <a:latin typeface="Times New Roman" panose="02020603050405020304" pitchFamily="18" charset="0"/>
              </a:rPr>
              <a:t> </a:t>
            </a:r>
            <a:r>
              <a:rPr lang="fr-CH" altLang="fr-FR" dirty="0" err="1">
                <a:latin typeface="Times New Roman" panose="02020603050405020304" pitchFamily="18" charset="0"/>
              </a:rPr>
              <a:t>is</a:t>
            </a:r>
            <a:r>
              <a:rPr lang="fr-CH" altLang="fr-FR" dirty="0">
                <a:latin typeface="Times New Roman" panose="02020603050405020304" pitchFamily="18" charset="0"/>
              </a:rPr>
              <a:t> </a:t>
            </a:r>
            <a:r>
              <a:rPr lang="fr-CH" altLang="fr-FR" dirty="0" err="1">
                <a:latin typeface="Times New Roman" panose="02020603050405020304" pitchFamily="18" charset="0"/>
              </a:rPr>
              <a:t>just</a:t>
            </a:r>
            <a:r>
              <a:rPr lang="fr-CH" altLang="fr-FR" dirty="0">
                <a:latin typeface="Times New Roman" panose="02020603050405020304" pitchFamily="18" charset="0"/>
              </a:rPr>
              <a:t> a part of </a:t>
            </a:r>
            <a:r>
              <a:rPr lang="fr-CH" altLang="fr-FR" dirty="0" err="1">
                <a:latin typeface="Times New Roman" panose="02020603050405020304" pitchFamily="18" charset="0"/>
              </a:rPr>
              <a:t>it</a:t>
            </a:r>
            <a:r>
              <a:rPr lang="fr-CH" altLang="fr-FR" dirty="0">
                <a:latin typeface="Times New Roman" panose="02020603050405020304" pitchFamily="18" charset="0"/>
              </a:rPr>
              <a:t>.</a:t>
            </a:r>
          </a:p>
          <a:p>
            <a:pPr marL="171450" indent="-171450">
              <a:buFont typeface="Arial" panose="020B0604020202020204" pitchFamily="34" charset="0"/>
              <a:buChar char="•"/>
            </a:pPr>
            <a:r>
              <a:rPr lang="fr-CH" altLang="fr-FR" dirty="0">
                <a:latin typeface="Times New Roman" panose="02020603050405020304" pitchFamily="18" charset="0"/>
              </a:rPr>
              <a:t>Importance of the </a:t>
            </a:r>
            <a:r>
              <a:rPr lang="fr-CH" altLang="fr-FR" b="1" dirty="0">
                <a:latin typeface="Times New Roman" panose="02020603050405020304" pitchFamily="18" charset="0"/>
              </a:rPr>
              <a:t>coordination</a:t>
            </a:r>
            <a:r>
              <a:rPr lang="fr-CH" altLang="fr-FR" dirty="0">
                <a:latin typeface="Times New Roman" panose="02020603050405020304" pitchFamily="18" charset="0"/>
              </a:rPr>
              <a:t> </a:t>
            </a:r>
            <a:r>
              <a:rPr lang="fr-CH" altLang="fr-FR" dirty="0" err="1">
                <a:latin typeface="Times New Roman" panose="02020603050405020304" pitchFamily="18" charset="0"/>
              </a:rPr>
              <a:t>between</a:t>
            </a:r>
            <a:r>
              <a:rPr lang="fr-CH" altLang="fr-FR" dirty="0">
                <a:latin typeface="Times New Roman" panose="02020603050405020304" pitchFamily="18" charset="0"/>
              </a:rPr>
              <a:t> the </a:t>
            </a:r>
            <a:r>
              <a:rPr lang="fr-CH" altLang="fr-FR" dirty="0" err="1">
                <a:latin typeface="Times New Roman" panose="02020603050405020304" pitchFamily="18" charset="0"/>
              </a:rPr>
              <a:t>different</a:t>
            </a:r>
            <a:r>
              <a:rPr lang="fr-CH" altLang="fr-FR" dirty="0">
                <a:latin typeface="Times New Roman" panose="02020603050405020304" pitchFamily="18" charset="0"/>
              </a:rPr>
              <a:t> </a:t>
            </a:r>
            <a:r>
              <a:rPr lang="fr-CH" altLang="fr-FR" dirty="0" err="1">
                <a:latin typeface="Times New Roman" panose="02020603050405020304" pitchFamily="18" charset="0"/>
              </a:rPr>
              <a:t>activities</a:t>
            </a:r>
            <a:r>
              <a:rPr lang="fr-CH" altLang="fr-FR" dirty="0">
                <a:latin typeface="Times New Roman" panose="02020603050405020304" pitchFamily="18" charset="0"/>
              </a:rPr>
              <a:t>. </a:t>
            </a:r>
            <a:r>
              <a:rPr lang="fr-CH" altLang="fr-FR" dirty="0" err="1">
                <a:latin typeface="Times New Roman" panose="02020603050405020304" pitchFamily="18" charset="0"/>
              </a:rPr>
              <a:t>Who</a:t>
            </a:r>
            <a:r>
              <a:rPr lang="fr-CH" altLang="fr-FR" dirty="0">
                <a:latin typeface="Times New Roman" panose="02020603050405020304" pitchFamily="18" charset="0"/>
              </a:rPr>
              <a:t> </a:t>
            </a:r>
            <a:r>
              <a:rPr lang="fr-CH" altLang="fr-FR" dirty="0" err="1">
                <a:latin typeface="Times New Roman" panose="02020603050405020304" pitchFamily="18" charset="0"/>
              </a:rPr>
              <a:t>does</a:t>
            </a:r>
            <a:r>
              <a:rPr lang="fr-CH" altLang="fr-FR" dirty="0">
                <a:latin typeface="Times New Roman" panose="02020603050405020304" pitchFamily="18" charset="0"/>
              </a:rPr>
              <a:t> </a:t>
            </a:r>
            <a:r>
              <a:rPr lang="fr-CH" altLang="fr-FR" dirty="0" err="1">
                <a:latin typeface="Times New Roman" panose="02020603050405020304" pitchFamily="18" charset="0"/>
              </a:rPr>
              <a:t>what</a:t>
            </a:r>
            <a:r>
              <a:rPr lang="fr-CH" altLang="fr-FR" dirty="0">
                <a:latin typeface="Times New Roman" panose="02020603050405020304" pitchFamily="18" charset="0"/>
              </a:rPr>
              <a:t>, </a:t>
            </a:r>
            <a:r>
              <a:rPr lang="fr-CH" altLang="fr-FR" dirty="0" err="1">
                <a:latin typeface="Times New Roman" panose="02020603050405020304" pitchFamily="18" charset="0"/>
              </a:rPr>
              <a:t>why</a:t>
            </a:r>
            <a:r>
              <a:rPr lang="fr-CH" altLang="fr-FR" dirty="0">
                <a:latin typeface="Times New Roman" panose="02020603050405020304" pitchFamily="18" charset="0"/>
              </a:rPr>
              <a:t> and </a:t>
            </a:r>
            <a:r>
              <a:rPr lang="fr-CH" altLang="fr-FR" dirty="0" err="1">
                <a:latin typeface="Times New Roman" panose="02020603050405020304" pitchFamily="18" charset="0"/>
              </a:rPr>
              <a:t>when</a:t>
            </a:r>
            <a:r>
              <a:rPr lang="fr-CH" altLang="fr-FR" dirty="0">
                <a:latin typeface="Times New Roman" panose="02020603050405020304" pitchFamily="18" charset="0"/>
              </a:rPr>
              <a:t>.</a:t>
            </a:r>
          </a:p>
          <a:p>
            <a:pPr marL="171450" indent="-171450">
              <a:buFont typeface="Arial" panose="020B0604020202020204" pitchFamily="34" charset="0"/>
              <a:buChar char="•"/>
            </a:pPr>
            <a:r>
              <a:rPr lang="fr-CH" altLang="fr-FR" dirty="0" err="1">
                <a:latin typeface="Times New Roman" panose="02020603050405020304" pitchFamily="18" charset="0"/>
              </a:rPr>
              <a:t>When</a:t>
            </a:r>
            <a:r>
              <a:rPr lang="fr-CH" altLang="fr-FR" dirty="0">
                <a:latin typeface="Times New Roman" panose="02020603050405020304" pitchFamily="18" charset="0"/>
              </a:rPr>
              <a:t> </a:t>
            </a:r>
            <a:r>
              <a:rPr lang="fr-CH" altLang="fr-FR" dirty="0" err="1">
                <a:latin typeface="Times New Roman" panose="02020603050405020304" pitchFamily="18" charset="0"/>
              </a:rPr>
              <a:t>opening</a:t>
            </a:r>
            <a:r>
              <a:rPr lang="fr-CH" altLang="fr-FR" dirty="0">
                <a:latin typeface="Times New Roman" panose="02020603050405020304" pitchFamily="18" charset="0"/>
              </a:rPr>
              <a:t> a camp, </a:t>
            </a:r>
            <a:r>
              <a:rPr lang="fr-CH" altLang="fr-FR" b="1" dirty="0" err="1">
                <a:latin typeface="Times New Roman" panose="02020603050405020304" pitchFamily="18" charset="0"/>
              </a:rPr>
              <a:t>think</a:t>
            </a:r>
            <a:r>
              <a:rPr lang="fr-CH" altLang="fr-FR" b="1" dirty="0">
                <a:latin typeface="Times New Roman" panose="02020603050405020304" pitchFamily="18" charset="0"/>
              </a:rPr>
              <a:t> long-</a:t>
            </a:r>
            <a:r>
              <a:rPr lang="fr-CH" altLang="fr-FR" b="1" dirty="0" err="1">
                <a:latin typeface="Times New Roman" panose="02020603050405020304" pitchFamily="18" charset="0"/>
              </a:rPr>
              <a:t>term</a:t>
            </a:r>
            <a:r>
              <a:rPr lang="fr-CH" altLang="fr-FR" dirty="0">
                <a:latin typeface="Times New Roman" panose="02020603050405020304" pitchFamily="18" charset="0"/>
              </a:rPr>
              <a:t>. Even </a:t>
            </a:r>
            <a:r>
              <a:rPr lang="fr-CH" altLang="fr-FR" dirty="0" err="1">
                <a:latin typeface="Times New Roman" panose="02020603050405020304" pitchFamily="18" charset="0"/>
              </a:rPr>
              <a:t>though</a:t>
            </a:r>
            <a:r>
              <a:rPr lang="fr-CH" altLang="fr-FR" dirty="0">
                <a:latin typeface="Times New Roman" panose="02020603050405020304" pitchFamily="18" charset="0"/>
              </a:rPr>
              <a:t> people like </a:t>
            </a:r>
            <a:r>
              <a:rPr lang="fr-CH" altLang="fr-FR" dirty="0" err="1">
                <a:latin typeface="Times New Roman" panose="02020603050405020304" pitchFamily="18" charset="0"/>
              </a:rPr>
              <a:t>our</a:t>
            </a:r>
            <a:r>
              <a:rPr lang="fr-CH" altLang="fr-FR" dirty="0">
                <a:latin typeface="Times New Roman" panose="02020603050405020304" pitchFamily="18" charset="0"/>
              </a:rPr>
              <a:t> </a:t>
            </a:r>
            <a:r>
              <a:rPr lang="fr-CH" altLang="fr-FR" dirty="0" err="1">
                <a:latin typeface="Times New Roman" panose="02020603050405020304" pitchFamily="18" charset="0"/>
              </a:rPr>
              <a:t>hierarchy</a:t>
            </a:r>
            <a:r>
              <a:rPr lang="fr-CH" altLang="fr-FR" dirty="0">
                <a:latin typeface="Times New Roman" panose="02020603050405020304" pitchFamily="18" charset="0"/>
              </a:rPr>
              <a:t> </a:t>
            </a:r>
            <a:r>
              <a:rPr lang="fr-CH" altLang="fr-FR" dirty="0" err="1">
                <a:latin typeface="Times New Roman" panose="02020603050405020304" pitchFamily="18" charset="0"/>
              </a:rPr>
              <a:t>will</a:t>
            </a:r>
            <a:r>
              <a:rPr lang="fr-CH" altLang="fr-FR" dirty="0">
                <a:latin typeface="Times New Roman" panose="02020603050405020304" pitchFamily="18" charset="0"/>
              </a:rPr>
              <a:t> tell </a:t>
            </a:r>
            <a:r>
              <a:rPr lang="fr-CH" altLang="fr-FR" dirty="0" err="1">
                <a:latin typeface="Times New Roman" panose="02020603050405020304" pitchFamily="18" charset="0"/>
              </a:rPr>
              <a:t>you</a:t>
            </a:r>
            <a:r>
              <a:rPr lang="fr-CH" altLang="fr-FR" dirty="0">
                <a:latin typeface="Times New Roman" panose="02020603050405020304" pitchFamily="18" charset="0"/>
              </a:rPr>
              <a:t> </a:t>
            </a:r>
            <a:r>
              <a:rPr lang="fr-CH" altLang="fr-FR" dirty="0" err="1">
                <a:latin typeface="Times New Roman" panose="02020603050405020304" pitchFamily="18" charset="0"/>
              </a:rPr>
              <a:t>that</a:t>
            </a:r>
            <a:r>
              <a:rPr lang="fr-CH" altLang="fr-FR" dirty="0">
                <a:latin typeface="Times New Roman" panose="02020603050405020304" pitchFamily="18" charset="0"/>
              </a:rPr>
              <a:t> the people </a:t>
            </a:r>
            <a:r>
              <a:rPr lang="fr-CH" altLang="fr-FR" dirty="0" err="1">
                <a:latin typeface="Times New Roman" panose="02020603050405020304" pitchFamily="18" charset="0"/>
              </a:rPr>
              <a:t>will</a:t>
            </a:r>
            <a:r>
              <a:rPr lang="fr-CH" altLang="fr-FR" dirty="0">
                <a:latin typeface="Times New Roman" panose="02020603050405020304" pitchFamily="18" charset="0"/>
              </a:rPr>
              <a:t> go back to </a:t>
            </a:r>
            <a:r>
              <a:rPr lang="fr-CH" altLang="fr-FR" dirty="0" err="1">
                <a:latin typeface="Times New Roman" panose="02020603050405020304" pitchFamily="18" charset="0"/>
              </a:rPr>
              <a:t>their</a:t>
            </a:r>
            <a:r>
              <a:rPr lang="fr-CH" altLang="fr-FR" dirty="0">
                <a:latin typeface="Times New Roman" panose="02020603050405020304" pitchFamily="18" charset="0"/>
              </a:rPr>
              <a:t> land </a:t>
            </a:r>
            <a:r>
              <a:rPr lang="fr-CH" altLang="fr-FR" dirty="0" err="1">
                <a:latin typeface="Times New Roman" panose="02020603050405020304" pitchFamily="18" charset="0"/>
              </a:rPr>
              <a:t>very</a:t>
            </a:r>
            <a:r>
              <a:rPr lang="fr-CH" altLang="fr-FR" dirty="0">
                <a:latin typeface="Times New Roman" panose="02020603050405020304" pitchFamily="18" charset="0"/>
              </a:rPr>
              <a:t> </a:t>
            </a:r>
            <a:r>
              <a:rPr lang="fr-CH" altLang="fr-FR" dirty="0" err="1">
                <a:latin typeface="Times New Roman" panose="02020603050405020304" pitchFamily="18" charset="0"/>
              </a:rPr>
              <a:t>soon</a:t>
            </a:r>
            <a:r>
              <a:rPr lang="fr-CH" altLang="fr-FR" dirty="0">
                <a:latin typeface="Times New Roman" panose="02020603050405020304" pitchFamily="18" charset="0"/>
              </a:rPr>
              <a:t>, the </a:t>
            </a:r>
            <a:r>
              <a:rPr lang="fr-CH" altLang="fr-FR" dirty="0" err="1">
                <a:latin typeface="Times New Roman" panose="02020603050405020304" pitchFamily="18" charset="0"/>
              </a:rPr>
              <a:t>experience</a:t>
            </a:r>
            <a:r>
              <a:rPr lang="fr-CH" altLang="fr-FR" dirty="0">
                <a:latin typeface="Times New Roman" panose="02020603050405020304" pitchFamily="18" charset="0"/>
              </a:rPr>
              <a:t> shows </a:t>
            </a:r>
            <a:r>
              <a:rPr lang="fr-CH" altLang="fr-FR" dirty="0" err="1">
                <a:latin typeface="Times New Roman" panose="02020603050405020304" pitchFamily="18" charset="0"/>
              </a:rPr>
              <a:t>that</a:t>
            </a:r>
            <a:r>
              <a:rPr lang="fr-CH" altLang="fr-FR" dirty="0">
                <a:latin typeface="Times New Roman" panose="02020603050405020304" pitchFamily="18" charset="0"/>
              </a:rPr>
              <a:t> </a:t>
            </a:r>
            <a:r>
              <a:rPr lang="fr-CH" altLang="fr-FR" dirty="0" err="1">
                <a:latin typeface="Times New Roman" panose="02020603050405020304" pitchFamily="18" charset="0"/>
              </a:rPr>
              <a:t>it</a:t>
            </a:r>
            <a:r>
              <a:rPr lang="fr-CH" altLang="fr-FR" dirty="0">
                <a:latin typeface="Times New Roman" panose="02020603050405020304" pitchFamily="18" charset="0"/>
              </a:rPr>
              <a:t> </a:t>
            </a:r>
            <a:r>
              <a:rPr lang="fr-CH" altLang="fr-FR" dirty="0" err="1">
                <a:latin typeface="Times New Roman" panose="02020603050405020304" pitchFamily="18" charset="0"/>
              </a:rPr>
              <a:t>is</a:t>
            </a:r>
            <a:r>
              <a:rPr lang="fr-CH" altLang="fr-FR" dirty="0">
                <a:latin typeface="Times New Roman" panose="02020603050405020304" pitchFamily="18" charset="0"/>
              </a:rPr>
              <a:t> the </a:t>
            </a:r>
            <a:r>
              <a:rPr lang="fr-CH" altLang="fr-FR" dirty="0" err="1">
                <a:latin typeface="Times New Roman" panose="02020603050405020304" pitchFamily="18" charset="0"/>
              </a:rPr>
              <a:t>contrary</a:t>
            </a:r>
            <a:r>
              <a:rPr lang="fr-CH" altLang="fr-FR" dirty="0">
                <a:latin typeface="Times New Roman" panose="02020603050405020304" pitchFamily="18" charset="0"/>
              </a:rPr>
              <a:t>. </a:t>
            </a:r>
            <a:r>
              <a:rPr lang="fr-CH" altLang="fr-FR" dirty="0" err="1">
                <a:latin typeface="Times New Roman" panose="02020603050405020304" pitchFamily="18" charset="0"/>
              </a:rPr>
              <a:t>Think</a:t>
            </a:r>
            <a:r>
              <a:rPr lang="fr-CH" altLang="fr-FR" dirty="0">
                <a:latin typeface="Times New Roman" panose="02020603050405020304" pitchFamily="18" charset="0"/>
              </a:rPr>
              <a:t> long-</a:t>
            </a:r>
            <a:r>
              <a:rPr lang="fr-CH" altLang="fr-FR" dirty="0" err="1">
                <a:latin typeface="Times New Roman" panose="02020603050405020304" pitchFamily="18" charset="0"/>
              </a:rPr>
              <a:t>term</a:t>
            </a:r>
            <a:r>
              <a:rPr lang="fr-CH" altLang="fr-FR" dirty="0">
                <a:latin typeface="Times New Roman" panose="02020603050405020304" pitchFamily="18" charset="0"/>
              </a:rPr>
              <a:t> and large.</a:t>
            </a: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83198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A368BEF-1E28-454B-9E1E-0B10EEA1F93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072F2B4D-0258-4DA1-AB26-C6005BCDF24A}" type="slidenum">
              <a:rPr lang="en-GB" altLang="fr-FR" smtClean="0"/>
              <a:pPr>
                <a:spcBef>
                  <a:spcPct val="0"/>
                </a:spcBef>
              </a:pPr>
              <a:t>16</a:t>
            </a:fld>
            <a:endParaRPr lang="en-GB" altLang="fr-FR"/>
          </a:p>
        </p:txBody>
      </p:sp>
      <p:sp>
        <p:nvSpPr>
          <p:cNvPr id="21507" name="Rectangle 1">
            <a:extLst>
              <a:ext uri="{FF2B5EF4-FFF2-40B4-BE49-F238E27FC236}">
                <a16:creationId xmlns:a16="http://schemas.microsoft.com/office/drawing/2014/main" id="{9C558A39-85C7-43C4-8D6A-37D982332566}"/>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ACBB9545-ADF7-4B9E-94A4-CBC56850864D}"/>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b="1" dirty="0">
                <a:latin typeface="Times New Roman" panose="02020603050405020304" pitchFamily="18" charset="0"/>
              </a:rPr>
              <a:t>Protection:</a:t>
            </a:r>
            <a:r>
              <a:rPr lang="fr-CH" altLang="fr-FR" dirty="0">
                <a:latin typeface="Times New Roman" panose="02020603050405020304" pitchFamily="18" charset="0"/>
              </a:rPr>
              <a:t> </a:t>
            </a:r>
          </a:p>
          <a:p>
            <a:r>
              <a:rPr lang="fr-CH" altLang="fr-FR" dirty="0">
                <a:latin typeface="Times New Roman" panose="02020603050405020304" pitchFamily="18" charset="0"/>
              </a:rPr>
              <a:t>Protection </a:t>
            </a:r>
            <a:r>
              <a:rPr lang="fr-CH" altLang="fr-FR" dirty="0" err="1">
                <a:latin typeface="Times New Roman" panose="02020603050405020304" pitchFamily="18" charset="0"/>
              </a:rPr>
              <a:t>is</a:t>
            </a:r>
            <a:r>
              <a:rPr lang="fr-CH" altLang="fr-FR" dirty="0">
                <a:latin typeface="Times New Roman" panose="02020603050405020304" pitchFamily="18" charset="0"/>
              </a:rPr>
              <a:t> not </a:t>
            </a:r>
            <a:r>
              <a:rPr lang="fr-CH" altLang="fr-FR" dirty="0" err="1">
                <a:latin typeface="Times New Roman" panose="02020603050405020304" pitchFamily="18" charset="0"/>
              </a:rPr>
              <a:t>just</a:t>
            </a:r>
            <a:r>
              <a:rPr lang="fr-CH" altLang="fr-FR" dirty="0">
                <a:latin typeface="Times New Roman" panose="02020603050405020304" pitchFamily="18" charset="0"/>
              </a:rPr>
              <a:t> </a:t>
            </a:r>
            <a:r>
              <a:rPr lang="fr-CH" altLang="fr-FR" dirty="0" err="1">
                <a:latin typeface="Times New Roman" panose="02020603050405020304" pitchFamily="18" charset="0"/>
              </a:rPr>
              <a:t>security</a:t>
            </a:r>
            <a:r>
              <a:rPr lang="fr-CH" altLang="fr-FR" dirty="0">
                <a:latin typeface="Times New Roman" panose="02020603050405020304" pitchFamily="18" charset="0"/>
              </a:rPr>
              <a:t>. Protection can </a:t>
            </a:r>
            <a:r>
              <a:rPr lang="fr-CH" altLang="fr-FR" dirty="0" err="1">
                <a:latin typeface="Times New Roman" panose="02020603050405020304" pitchFamily="18" charset="0"/>
              </a:rPr>
              <a:t>be</a:t>
            </a:r>
            <a:r>
              <a:rPr lang="fr-CH" altLang="fr-FR" dirty="0">
                <a:latin typeface="Times New Roman" panose="02020603050405020304" pitchFamily="18" charset="0"/>
              </a:rPr>
              <a:t> </a:t>
            </a:r>
            <a:r>
              <a:rPr lang="fr-CH" altLang="fr-FR" dirty="0" err="1">
                <a:latin typeface="Times New Roman" panose="02020603050405020304" pitchFamily="18" charset="0"/>
              </a:rPr>
              <a:t>against</a:t>
            </a:r>
            <a:r>
              <a:rPr lang="fr-CH" altLang="fr-FR" dirty="0">
                <a:latin typeface="Times New Roman" panose="02020603050405020304" pitchFamily="18" charset="0"/>
              </a:rPr>
              <a:t> </a:t>
            </a:r>
            <a:r>
              <a:rPr lang="fr-CH" altLang="fr-FR" dirty="0" err="1">
                <a:latin typeface="Times New Roman" panose="02020603050405020304" pitchFamily="18" charset="0"/>
              </a:rPr>
              <a:t>rape</a:t>
            </a:r>
            <a:r>
              <a:rPr lang="fr-CH" altLang="fr-FR" dirty="0">
                <a:latin typeface="Times New Roman" panose="02020603050405020304" pitchFamily="18" charset="0"/>
              </a:rPr>
              <a:t>, favoritisme, discrimination, etc. Security must assure a </a:t>
            </a:r>
            <a:r>
              <a:rPr lang="fr-CH" altLang="fr-FR" dirty="0" err="1">
                <a:latin typeface="Times New Roman" panose="02020603050405020304" pitchFamily="18" charset="0"/>
              </a:rPr>
              <a:t>secure</a:t>
            </a:r>
            <a:r>
              <a:rPr lang="fr-CH" altLang="fr-FR" dirty="0">
                <a:latin typeface="Times New Roman" panose="02020603050405020304" pitchFamily="18" charset="0"/>
              </a:rPr>
              <a:t> </a:t>
            </a:r>
            <a:r>
              <a:rPr lang="fr-CH" altLang="fr-FR" dirty="0" err="1">
                <a:latin typeface="Times New Roman" panose="02020603050405020304" pitchFamily="18" charset="0"/>
              </a:rPr>
              <a:t>enviromnent</a:t>
            </a:r>
            <a:r>
              <a:rPr lang="fr-CH" altLang="fr-FR" dirty="0">
                <a:latin typeface="Times New Roman" panose="02020603050405020304" pitchFamily="18" charset="0"/>
              </a:rPr>
              <a:t> for the people. To </a:t>
            </a:r>
            <a:r>
              <a:rPr lang="fr-CH" altLang="fr-FR" dirty="0" err="1">
                <a:latin typeface="Times New Roman" panose="02020603050405020304" pitchFamily="18" charset="0"/>
              </a:rPr>
              <a:t>protect</a:t>
            </a:r>
            <a:r>
              <a:rPr lang="fr-CH" altLang="fr-FR" dirty="0">
                <a:latin typeface="Times New Roman" panose="02020603050405020304" pitchFamily="18" charset="0"/>
              </a:rPr>
              <a:t> </a:t>
            </a:r>
            <a:r>
              <a:rPr lang="fr-CH" altLang="fr-FR" dirty="0" err="1">
                <a:latin typeface="Times New Roman" panose="02020603050405020304" pitchFamily="18" charset="0"/>
              </a:rPr>
              <a:t>them</a:t>
            </a:r>
            <a:r>
              <a:rPr lang="fr-CH" altLang="fr-FR" dirty="0">
                <a:latin typeface="Times New Roman" panose="02020603050405020304" pitchFamily="18" charset="0"/>
              </a:rPr>
              <a:t> </a:t>
            </a:r>
            <a:r>
              <a:rPr lang="fr-CH" altLang="fr-FR" dirty="0" err="1">
                <a:latin typeface="Times New Roman" panose="02020603050405020304" pitchFamily="18" charset="0"/>
              </a:rPr>
              <a:t>against</a:t>
            </a:r>
            <a:r>
              <a:rPr lang="fr-CH" altLang="fr-FR" dirty="0">
                <a:latin typeface="Times New Roman" panose="02020603050405020304" pitchFamily="18" charset="0"/>
              </a:rPr>
              <a:t> the violence </a:t>
            </a:r>
            <a:r>
              <a:rPr lang="fr-CH" altLang="fr-FR" dirty="0" err="1">
                <a:latin typeface="Times New Roman" panose="02020603050405020304" pitchFamily="18" charset="0"/>
              </a:rPr>
              <a:t>from</a:t>
            </a:r>
            <a:r>
              <a:rPr lang="fr-CH" altLang="fr-FR" dirty="0">
                <a:latin typeface="Times New Roman" panose="02020603050405020304" pitchFamily="18" charset="0"/>
              </a:rPr>
              <a:t> </a:t>
            </a:r>
            <a:r>
              <a:rPr lang="fr-CH" altLang="fr-FR" dirty="0" err="1">
                <a:latin typeface="Times New Roman" panose="02020603050405020304" pitchFamily="18" charset="0"/>
              </a:rPr>
              <a:t>which</a:t>
            </a:r>
            <a:r>
              <a:rPr lang="fr-CH" altLang="fr-FR" dirty="0">
                <a:latin typeface="Times New Roman" panose="02020603050405020304" pitchFamily="18" charset="0"/>
              </a:rPr>
              <a:t> </a:t>
            </a:r>
            <a:r>
              <a:rPr lang="fr-CH" altLang="fr-FR" dirty="0" err="1">
                <a:latin typeface="Times New Roman" panose="02020603050405020304" pitchFamily="18" charset="0"/>
              </a:rPr>
              <a:t>they</a:t>
            </a:r>
            <a:r>
              <a:rPr lang="fr-CH" altLang="fr-FR" dirty="0">
                <a:latin typeface="Times New Roman" panose="02020603050405020304" pitchFamily="18" charset="0"/>
              </a:rPr>
              <a:t> </a:t>
            </a:r>
            <a:r>
              <a:rPr lang="fr-CH" altLang="fr-FR" dirty="0" err="1">
                <a:latin typeface="Times New Roman" panose="02020603050405020304" pitchFamily="18" charset="0"/>
              </a:rPr>
              <a:t>fled</a:t>
            </a:r>
            <a:r>
              <a:rPr lang="fr-CH" altLang="fr-FR" dirty="0">
                <a:latin typeface="Times New Roman" panose="02020603050405020304" pitchFamily="18" charset="0"/>
              </a:rPr>
              <a:t>. </a:t>
            </a:r>
            <a:r>
              <a:rPr lang="en-US" sz="1200" b="0" i="0" u="none" strike="noStrike" kern="1200" baseline="0" dirty="0">
                <a:solidFill>
                  <a:schemeClr val="tx1"/>
                </a:solidFill>
                <a:latin typeface="+mn-lt"/>
                <a:ea typeface="+mn-ea"/>
                <a:cs typeface="+mn-cs"/>
              </a:rPr>
              <a:t>Responding to the health needs of a displaced population requires a multi-sectoral response that takes due account of the inter-linkages between health and </a:t>
            </a:r>
            <a:r>
              <a:rPr lang="fr-CH" sz="1200" b="0" i="0" u="none" strike="noStrike" kern="1200" baseline="0" dirty="0">
                <a:solidFill>
                  <a:schemeClr val="tx1"/>
                </a:solidFill>
                <a:latin typeface="+mn-lt"/>
                <a:ea typeface="+mn-ea"/>
                <a:cs typeface="+mn-cs"/>
              </a:rPr>
              <a:t>protection (https://www.unhcr.org/4794b5d32.pdf)</a:t>
            </a:r>
          </a:p>
          <a:p>
            <a:r>
              <a:rPr lang="en-US" sz="1200" b="1" i="0" u="none" strike="noStrike" kern="1200" baseline="0" dirty="0">
                <a:solidFill>
                  <a:schemeClr val="tx1"/>
                </a:solidFill>
                <a:latin typeface="+mn-lt"/>
                <a:ea typeface="+mn-ea"/>
                <a:cs typeface="+mn-cs"/>
              </a:rPr>
              <a:t>Registration</a:t>
            </a:r>
            <a:r>
              <a:rPr lang="en-US" sz="1200" b="0" i="0" u="none" strike="noStrike" kern="1200" baseline="0" dirty="0">
                <a:solidFill>
                  <a:schemeClr val="tx1"/>
                </a:solidFill>
                <a:latin typeface="+mn-lt"/>
                <a:ea typeface="+mn-ea"/>
                <a:cs typeface="+mn-cs"/>
              </a:rPr>
              <a:t> of all displaced persons living in a site is very important. It allows to know the population number, type of habitants but also facilitates the reunification of missing.</a:t>
            </a:r>
            <a:endParaRPr lang="fr-CH"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Vulnerable</a:t>
            </a:r>
            <a:r>
              <a:rPr lang="en-US" sz="1200" b="0" i="0" u="none" strike="noStrike" kern="1200" baseline="0" dirty="0">
                <a:solidFill>
                  <a:schemeClr val="tx1"/>
                </a:solidFill>
                <a:latin typeface="+mn-lt"/>
                <a:ea typeface="+mn-ea"/>
                <a:cs typeface="+mn-cs"/>
              </a:rPr>
              <a:t> groups should be identified and their particular needs addressed. </a:t>
            </a:r>
            <a:r>
              <a:rPr lang="en-US" sz="1200" b="0" i="0" u="none" strike="noStrike" kern="1200" baseline="0" dirty="0" err="1">
                <a:solidFill>
                  <a:schemeClr val="tx1"/>
                </a:solidFill>
                <a:latin typeface="+mn-lt"/>
                <a:ea typeface="+mn-ea"/>
                <a:cs typeface="+mn-cs"/>
              </a:rPr>
              <a:t>Eg.</a:t>
            </a:r>
            <a:r>
              <a:rPr lang="en-US" sz="1200" b="0" i="0" u="none" strike="noStrike" kern="1200" baseline="0" dirty="0">
                <a:solidFill>
                  <a:schemeClr val="tx1"/>
                </a:solidFill>
                <a:latin typeface="+mn-lt"/>
                <a:ea typeface="+mn-ea"/>
                <a:cs typeface="+mn-cs"/>
              </a:rPr>
              <a:t> Elderly, handicapped, widows, children etc.</a:t>
            </a:r>
            <a:endParaRPr lang="fr-CH" sz="1200" b="0" i="0" u="none" strike="noStrike" kern="1200" baseline="0" dirty="0">
              <a:solidFill>
                <a:schemeClr val="tx1"/>
              </a:solidFill>
              <a:latin typeface="+mn-lt"/>
              <a:ea typeface="+mn-ea"/>
              <a:cs typeface="+mn-cs"/>
            </a:endParaRP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437727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CA85C4F-801B-48F3-8D4B-06C16D9F9A8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3E09CF72-FC58-4BFE-8747-3D6E65C65567}" type="slidenum">
              <a:rPr lang="en-GB" altLang="fr-FR" smtClean="0"/>
              <a:pPr>
                <a:spcBef>
                  <a:spcPct val="0"/>
                </a:spcBef>
              </a:pPr>
              <a:t>17</a:t>
            </a:fld>
            <a:endParaRPr lang="en-GB" altLang="fr-FR"/>
          </a:p>
        </p:txBody>
      </p:sp>
      <p:sp>
        <p:nvSpPr>
          <p:cNvPr id="23555" name="Rectangle 1">
            <a:extLst>
              <a:ext uri="{FF2B5EF4-FFF2-40B4-BE49-F238E27FC236}">
                <a16:creationId xmlns:a16="http://schemas.microsoft.com/office/drawing/2014/main" id="{921390E8-545A-49E8-B009-36F37954F6EE}"/>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0D8EB752-E6B1-4ADC-8157-464F6C784D6B}"/>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Coordination</a:t>
            </a:r>
          </a:p>
          <a:p>
            <a:endParaRPr lang="fr-CH" altLang="fr-FR">
              <a:latin typeface="Times New Roman" panose="02020603050405020304" pitchFamily="18" charset="0"/>
            </a:endParaRPr>
          </a:p>
        </p:txBody>
      </p:sp>
    </p:spTree>
    <p:extLst>
      <p:ext uri="{BB962C8B-B14F-4D97-AF65-F5344CB8AC3E}">
        <p14:creationId xmlns:p14="http://schemas.microsoft.com/office/powerpoint/2010/main" val="2042513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a variety of approaches to provide shelter-assistance to displaced populations. </a:t>
            </a:r>
          </a:p>
          <a:p>
            <a:pPr marL="171450" indent="-171450">
              <a:buFont typeface="Arial" panose="020B0604020202020204" pitchFamily="34" charset="0"/>
              <a:buChar char="•"/>
            </a:pPr>
            <a:r>
              <a:rPr lang="en-US" dirty="0"/>
              <a:t>The choice of the appropriate approach has always to be adapted to the specific context and phase of crisis.</a:t>
            </a:r>
          </a:p>
          <a:p>
            <a:pPr marL="171450" indent="-171450">
              <a:buFont typeface="Arial" panose="020B0604020202020204" pitchFamily="34" charset="0"/>
              <a:buChar char="•"/>
            </a:pPr>
            <a:r>
              <a:rPr lang="en-US" dirty="0"/>
              <a:t>A stepwise approach can be considered, moving from more temporary-, to medium- and long-term solutions.</a:t>
            </a:r>
          </a:p>
          <a:p>
            <a:pPr marL="171450" indent="-171450">
              <a:buFontTx/>
              <a:buChar char="-"/>
            </a:pP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18</a:t>
            </a:fld>
            <a:endParaRPr lang="fr-CH"/>
          </a:p>
        </p:txBody>
      </p:sp>
    </p:spTree>
    <p:extLst>
      <p:ext uri="{BB962C8B-B14F-4D97-AF65-F5344CB8AC3E}">
        <p14:creationId xmlns:p14="http://schemas.microsoft.com/office/powerpoint/2010/main" val="1063858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0">
            <a:extLst>
              <a:ext uri="{FF2B5EF4-FFF2-40B4-BE49-F238E27FC236}">
                <a16:creationId xmlns:a16="http://schemas.microsoft.com/office/drawing/2014/main" id="{C2F1C66F-C589-49EE-93A9-6FCB9FF35FD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5B964B5A-86B5-42AF-ACDA-AB0EC5464542}" type="slidenum">
              <a:rPr lang="en-GB" altLang="fr-FR" smtClean="0"/>
              <a:pPr>
                <a:spcBef>
                  <a:spcPct val="0"/>
                </a:spcBef>
                <a:buClrTx/>
                <a:buFontTx/>
                <a:buNone/>
              </a:pPr>
              <a:t>19</a:t>
            </a:fld>
            <a:endParaRPr lang="en-GB" altLang="fr-FR"/>
          </a:p>
        </p:txBody>
      </p:sp>
      <p:sp>
        <p:nvSpPr>
          <p:cNvPr id="39939" name="Text Box 1">
            <a:extLst>
              <a:ext uri="{FF2B5EF4-FFF2-40B4-BE49-F238E27FC236}">
                <a16:creationId xmlns:a16="http://schemas.microsoft.com/office/drawing/2014/main" id="{DA4C5FFC-C35F-4D84-AFCF-835B3C52E7A2}"/>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39940" name="Rectangle 2">
            <a:extLst>
              <a:ext uri="{FF2B5EF4-FFF2-40B4-BE49-F238E27FC236}">
                <a16:creationId xmlns:a16="http://schemas.microsoft.com/office/drawing/2014/main" id="{9E880F54-FA02-451E-B0FD-D92634B2FB0D}"/>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dirty="0">
                <a:latin typeface="Times New Roman" panose="02020603050405020304" pitchFamily="18" charset="0"/>
              </a:rPr>
              <a:t>Options:</a:t>
            </a:r>
          </a:p>
          <a:p>
            <a:pPr marL="171450" indent="-171450">
              <a:buFont typeface="Arial" panose="020B0604020202020204" pitchFamily="34" charset="0"/>
              <a:buChar char="•"/>
            </a:pPr>
            <a:r>
              <a:rPr lang="en-US" altLang="fr-FR" b="1" dirty="0">
                <a:latin typeface="Times New Roman" panose="02020603050405020304" pitchFamily="18" charset="0"/>
              </a:rPr>
              <a:t>Tents</a:t>
            </a:r>
            <a:r>
              <a:rPr lang="en-US" altLang="fr-FR" dirty="0">
                <a:latin typeface="Times New Roman" panose="02020603050405020304" pitchFamily="18" charset="0"/>
              </a:rPr>
              <a:t> (usually family tens of 16-18m2): fastest option if available. Still needs time (30-45min) and some training to erect.</a:t>
            </a:r>
          </a:p>
          <a:p>
            <a:pPr marL="171450" indent="-171450">
              <a:buFont typeface="Arial" panose="020B0604020202020204" pitchFamily="34" charset="0"/>
              <a:buChar char="•"/>
            </a:pPr>
            <a:r>
              <a:rPr lang="en-US" altLang="fr-FR" dirty="0">
                <a:latin typeface="Times New Roman" panose="02020603050405020304" pitchFamily="18" charset="0"/>
              </a:rPr>
              <a:t>Distribution of basic shelter kits, e.g. when site not accessible (material and tools with instructions for self-fabrication, or for improving existing shelters). Supervise if possible!</a:t>
            </a:r>
          </a:p>
          <a:p>
            <a:pPr marL="171450" indent="-171450">
              <a:buFont typeface="Arial" panose="020B0604020202020204" pitchFamily="34" charset="0"/>
              <a:buChar char="•"/>
            </a:pPr>
            <a:r>
              <a:rPr lang="en-US" altLang="fr-FR" dirty="0">
                <a:latin typeface="Times New Roman" panose="02020603050405020304" pitchFamily="18" charset="0"/>
              </a:rPr>
              <a:t>In situ fabricated </a:t>
            </a:r>
            <a:r>
              <a:rPr lang="en-US" altLang="fr-FR" b="1" dirty="0">
                <a:latin typeface="Times New Roman" panose="02020603050405020304" pitchFamily="18" charset="0"/>
              </a:rPr>
              <a:t>shelters</a:t>
            </a:r>
            <a:r>
              <a:rPr lang="en-US" altLang="fr-FR" dirty="0">
                <a:latin typeface="Times New Roman" panose="02020603050405020304" pitchFamily="18" charset="0"/>
              </a:rPr>
              <a:t> (usually made of timber and tarpaulin): needs timber and tarps. Quickly built but requires some training. </a:t>
            </a:r>
          </a:p>
          <a:p>
            <a:pPr marL="171450" indent="-171450">
              <a:buFont typeface="Arial" panose="020B0604020202020204" pitchFamily="34" charset="0"/>
              <a:buChar char="•"/>
            </a:pPr>
            <a:r>
              <a:rPr lang="en-US" altLang="fr-FR" b="1" dirty="0" err="1">
                <a:latin typeface="Times New Roman" panose="02020603050405020304" pitchFamily="18" charset="0"/>
              </a:rPr>
              <a:t>Rubbhalls</a:t>
            </a:r>
            <a:r>
              <a:rPr lang="en-US" altLang="fr-FR" dirty="0">
                <a:latin typeface="Times New Roman" panose="02020603050405020304" pitchFamily="18" charset="0"/>
              </a:rPr>
              <a:t> and large tents: fast if available, but not recommended due loss of privacy and disruption of family/community structures.</a:t>
            </a:r>
          </a:p>
          <a:p>
            <a:endParaRPr lang="en-US" altLang="fr-FR" dirty="0">
              <a:latin typeface="Times New Roman" panose="02020603050405020304" pitchFamily="18" charset="0"/>
            </a:endParaRPr>
          </a:p>
          <a:p>
            <a:pPr marL="171450" indent="-171450">
              <a:buFont typeface="Wingdings" panose="05000000000000000000" pitchFamily="2" charset="2"/>
              <a:buChar char="à"/>
            </a:pPr>
            <a:r>
              <a:rPr lang="en-US" altLang="fr-FR" dirty="0">
                <a:latin typeface="Times New Roman" panose="02020603050405020304" pitchFamily="18" charset="0"/>
              </a:rPr>
              <a:t>Consider the best option, depending on material, skills, tools, time, budget, competences available and adapt to local customs and standards.</a:t>
            </a:r>
          </a:p>
          <a:p>
            <a:pPr marL="171450" indent="-171450">
              <a:buFont typeface="Wingdings" panose="05000000000000000000" pitchFamily="2" charset="2"/>
              <a:buChar char="à"/>
            </a:pPr>
            <a:r>
              <a:rPr lang="en-US" altLang="fr-FR" dirty="0">
                <a:latin typeface="Times New Roman" panose="02020603050405020304" pitchFamily="18" charset="0"/>
              </a:rPr>
              <a:t>Avoid to distribute the tents to beneficiaries to set up by themselves. It will be completely disorganized, if teams are not trained and supervised.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altLang="fr-FR" dirty="0">
                <a:latin typeface="Times New Roman" panose="02020603050405020304" pitchFamily="18" charset="0"/>
              </a:rPr>
              <a:t>Shelters need to be set up in an organized fashion and defined pattern (see later, camp management)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altLang="fr-FR" dirty="0">
                <a:latin typeface="Times New Roman" panose="02020603050405020304" pitchFamily="18" charset="0"/>
              </a:rPr>
              <a:t>Consider also the climate. Tents used in desert for hot and dry climate will not fit for places with monsoon (waterproof). Distribute winterization kits for cold climate.</a:t>
            </a:r>
          </a:p>
          <a:p>
            <a:pPr marL="171450" indent="-171450">
              <a:buFont typeface="Wingdings" panose="05000000000000000000" pitchFamily="2" charset="2"/>
              <a:buChar char="à"/>
            </a:pPr>
            <a:endParaRPr lang="en-US" altLang="fr-FR" dirty="0">
              <a:latin typeface="Times New Roman" panose="02020603050405020304" pitchFamily="18" charset="0"/>
            </a:endParaRPr>
          </a:p>
        </p:txBody>
      </p:sp>
    </p:spTree>
    <p:extLst>
      <p:ext uri="{BB962C8B-B14F-4D97-AF65-F5344CB8AC3E}">
        <p14:creationId xmlns:p14="http://schemas.microsoft.com/office/powerpoint/2010/main" val="277647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which option may be more appropriate in which phase of a crisis and under which circumstances</a:t>
            </a:r>
          </a:p>
          <a:p>
            <a:endParaRPr lang="en-US" dirty="0"/>
          </a:p>
          <a:p>
            <a:r>
              <a:rPr lang="en-US" dirty="0"/>
              <a:t>Examples: </a:t>
            </a:r>
          </a:p>
          <a:p>
            <a:r>
              <a:rPr lang="en-US" dirty="0"/>
              <a:t>1.) temporary shelter construction in Nigeria 2015: paid teams of carpenters hiring local IDPs for support. Material provided by ICRC</a:t>
            </a:r>
          </a:p>
          <a:p>
            <a:r>
              <a:rPr lang="en-US" dirty="0"/>
              <a:t>2.) long-term houses in Casamance, Senegal 2017: Material provided by ICRC but work organized by communities through solidarity mechanisms</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20</a:t>
            </a:fld>
            <a:endParaRPr lang="fr-CH"/>
          </a:p>
        </p:txBody>
      </p:sp>
    </p:spTree>
    <p:extLst>
      <p:ext uri="{BB962C8B-B14F-4D97-AF65-F5344CB8AC3E}">
        <p14:creationId xmlns:p14="http://schemas.microsoft.com/office/powerpoint/2010/main" val="141796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3</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Exercise in group 10 min</a:t>
            </a:r>
          </a:p>
        </p:txBody>
      </p:sp>
    </p:spTree>
    <p:extLst>
      <p:ext uri="{BB962C8B-B14F-4D97-AF65-F5344CB8AC3E}">
        <p14:creationId xmlns:p14="http://schemas.microsoft.com/office/powerpoint/2010/main" val="2225425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0">
            <a:extLst>
              <a:ext uri="{FF2B5EF4-FFF2-40B4-BE49-F238E27FC236}">
                <a16:creationId xmlns:a16="http://schemas.microsoft.com/office/drawing/2014/main" id="{C81F43FC-11FC-46B3-BCD1-2590F7B2553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BB8F0B72-33F0-4786-82E1-FB14A964796B}" type="slidenum">
              <a:rPr lang="en-GB" altLang="fr-FR" smtClean="0"/>
              <a:pPr>
                <a:spcBef>
                  <a:spcPct val="0"/>
                </a:spcBef>
                <a:buClrTx/>
                <a:buFontTx/>
                <a:buNone/>
              </a:pPr>
              <a:t>21</a:t>
            </a:fld>
            <a:endParaRPr lang="en-GB" altLang="fr-FR"/>
          </a:p>
        </p:txBody>
      </p:sp>
      <p:sp>
        <p:nvSpPr>
          <p:cNvPr id="41987" name="Text Box 1">
            <a:extLst>
              <a:ext uri="{FF2B5EF4-FFF2-40B4-BE49-F238E27FC236}">
                <a16:creationId xmlns:a16="http://schemas.microsoft.com/office/drawing/2014/main" id="{0493132E-AF78-47DE-AFED-E301A1EDFDF1}"/>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41988" name="Rectangle 2">
            <a:extLst>
              <a:ext uri="{FF2B5EF4-FFF2-40B4-BE49-F238E27FC236}">
                <a16:creationId xmlns:a16="http://schemas.microsoft.com/office/drawing/2014/main" id="{F590393A-6954-4848-B054-CBBFD090200D}"/>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dirty="0">
                <a:latin typeface="Times New Roman" panose="02020603050405020304" pitchFamily="18" charset="0"/>
              </a:rPr>
              <a:t>Most of the time the displaced populations find a roof over their head, be it apartments or in other buildings. However, in some climate zones temperatures can drop very low and the population is not equipped for that. Central heating, if existent at all, are often not working due to lack of electricity or fuel supplies.</a:t>
            </a:r>
          </a:p>
          <a:p>
            <a:endParaRPr lang="en-US" altLang="fr-FR" dirty="0">
              <a:latin typeface="Times New Roman" panose="02020603050405020304" pitchFamily="18" charset="0"/>
            </a:endParaRPr>
          </a:p>
          <a:p>
            <a:r>
              <a:rPr lang="en-US" altLang="fr-FR" dirty="0">
                <a:latin typeface="Times New Roman" panose="02020603050405020304" pitchFamily="18" charset="0"/>
                <a:sym typeface="Wingdings" panose="05000000000000000000" pitchFamily="2" charset="2"/>
              </a:rPr>
              <a:t> </a:t>
            </a:r>
            <a:r>
              <a:rPr lang="en-US" altLang="fr-FR" dirty="0">
                <a:latin typeface="Times New Roman" panose="02020603050405020304" pitchFamily="18" charset="0"/>
              </a:rPr>
              <a:t>Consider the provision of winterization kits, like stove, fuel and plastic sheeting or emergency building material for insulation and basic repairs.</a:t>
            </a:r>
          </a:p>
        </p:txBody>
      </p:sp>
    </p:spTree>
    <p:extLst>
      <p:ext uri="{BB962C8B-B14F-4D97-AF65-F5344CB8AC3E}">
        <p14:creationId xmlns:p14="http://schemas.microsoft.com/office/powerpoint/2010/main" val="362357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2F1B01B-BD26-4C8B-A2E1-F0CA11C9CCE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340ABEEB-A89D-4063-84D9-0F79556A5EC9}" type="slidenum">
              <a:rPr lang="fr-CH" altLang="fr-FR" smtClean="0">
                <a:ea typeface="Arial Unicode MS" panose="020B0604020202020204" pitchFamily="34" charset="-128"/>
              </a:rPr>
              <a:pPr>
                <a:spcBef>
                  <a:spcPct val="0"/>
                </a:spcBef>
              </a:pPr>
              <a:t>22</a:t>
            </a:fld>
            <a:endParaRPr lang="fr-CH" altLang="fr-FR">
              <a:ea typeface="Arial Unicode MS" panose="020B0604020202020204" pitchFamily="34" charset="-128"/>
            </a:endParaRPr>
          </a:p>
        </p:txBody>
      </p:sp>
      <p:sp>
        <p:nvSpPr>
          <p:cNvPr id="27651" name="Rectangle 1">
            <a:extLst>
              <a:ext uri="{FF2B5EF4-FFF2-40B4-BE49-F238E27FC236}">
                <a16:creationId xmlns:a16="http://schemas.microsoft.com/office/drawing/2014/main" id="{44B9933E-4183-4226-8FB6-FA79BF23F647}"/>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a:extLst>
              <a:ext uri="{FF2B5EF4-FFF2-40B4-BE49-F238E27FC236}">
                <a16:creationId xmlns:a16="http://schemas.microsoft.com/office/drawing/2014/main" id="{40295287-6204-4B74-8A1A-82CBB361C5A7}"/>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Exercice 10 min by group</a:t>
            </a:r>
          </a:p>
        </p:txBody>
      </p:sp>
    </p:spTree>
    <p:extLst>
      <p:ext uri="{BB962C8B-B14F-4D97-AF65-F5344CB8AC3E}">
        <p14:creationId xmlns:p14="http://schemas.microsoft.com/office/powerpoint/2010/main" val="306846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EAF3F6C-2CD3-4290-A839-82CDF55000A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6EADC99-443C-4468-9A52-A14D120AA5EF}" type="slidenum">
              <a:rPr lang="en-GB" altLang="fr-FR" smtClean="0"/>
              <a:pPr>
                <a:spcBef>
                  <a:spcPct val="0"/>
                </a:spcBef>
              </a:pPr>
              <a:t>23</a:t>
            </a:fld>
            <a:endParaRPr lang="en-GB" altLang="fr-FR"/>
          </a:p>
        </p:txBody>
      </p:sp>
      <p:sp>
        <p:nvSpPr>
          <p:cNvPr id="29699" name="Rectangle 1">
            <a:extLst>
              <a:ext uri="{FF2B5EF4-FFF2-40B4-BE49-F238E27FC236}">
                <a16:creationId xmlns:a16="http://schemas.microsoft.com/office/drawing/2014/main" id="{EB666149-D988-441B-A2A6-2F6B2AA6A379}"/>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a:extLst>
              <a:ext uri="{FF2B5EF4-FFF2-40B4-BE49-F238E27FC236}">
                <a16:creationId xmlns:a16="http://schemas.microsoft.com/office/drawing/2014/main" id="{CD2CEECA-5874-486D-BBD0-97960A2A4EBC}"/>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Give example:</a:t>
            </a:r>
          </a:p>
          <a:p>
            <a:endParaRPr lang="fr-CH" altLang="fr-FR">
              <a:latin typeface="Times New Roman" panose="02020603050405020304" pitchFamily="18" charset="0"/>
            </a:endParaRPr>
          </a:p>
          <a:p>
            <a:r>
              <a:rPr lang="fr-CH" altLang="fr-FR">
                <a:latin typeface="Times New Roman" panose="02020603050405020304" pitchFamily="18" charset="0"/>
              </a:rPr>
              <a:t>Water if 10’000 persons, means 200’000 l per day, or 200 m3 or 20 water truck of 10 m3 per day</a:t>
            </a:r>
          </a:p>
          <a:p>
            <a:r>
              <a:rPr lang="fr-CH" altLang="fr-FR">
                <a:latin typeface="Times New Roman" panose="02020603050405020304" pitchFamily="18" charset="0"/>
              </a:rPr>
              <a:t>Same for the food, the need is between 5 and 6 tons per day.</a:t>
            </a:r>
          </a:p>
          <a:p>
            <a:endParaRPr lang="fr-CH" altLang="fr-FR">
              <a:latin typeface="Times New Roman" panose="02020603050405020304" pitchFamily="18" charset="0"/>
            </a:endParaRPr>
          </a:p>
          <a:p>
            <a:r>
              <a:rPr lang="fr-CH" altLang="fr-FR">
                <a:latin typeface="Times New Roman" panose="02020603050405020304" pitchFamily="18" charset="0"/>
              </a:rPr>
              <a:t>Importance of the access</a:t>
            </a:r>
          </a:p>
          <a:p>
            <a:endParaRPr lang="fr-CH" altLang="fr-FR">
              <a:latin typeface="Times New Roman" panose="02020603050405020304" pitchFamily="18" charset="0"/>
            </a:endParaRPr>
          </a:p>
          <a:p>
            <a:r>
              <a:rPr lang="fr-CH" altLang="fr-FR">
                <a:latin typeface="Times New Roman" panose="02020603050405020304" pitchFamily="18" charset="0"/>
              </a:rPr>
              <a:t>Space is very important. The 30 m2 per persons include all services but not private garden for families. If it is the case, one have to go for 45 m2 per persons.</a:t>
            </a:r>
          </a:p>
        </p:txBody>
      </p:sp>
    </p:spTree>
    <p:extLst>
      <p:ext uri="{BB962C8B-B14F-4D97-AF65-F5344CB8AC3E}">
        <p14:creationId xmlns:p14="http://schemas.microsoft.com/office/powerpoint/2010/main" val="3746026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5168357-11D7-486B-8F00-51ED20F8235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3887C20-B72F-4CC1-927E-E3C6CD6484A3}" type="slidenum">
              <a:rPr lang="en-GB" altLang="fr-FR" smtClean="0"/>
              <a:pPr>
                <a:spcBef>
                  <a:spcPct val="0"/>
                </a:spcBef>
              </a:pPr>
              <a:t>24</a:t>
            </a:fld>
            <a:endParaRPr lang="en-GB" altLang="fr-FR"/>
          </a:p>
        </p:txBody>
      </p:sp>
      <p:sp>
        <p:nvSpPr>
          <p:cNvPr id="31747" name="Rectangle 2">
            <a:extLst>
              <a:ext uri="{FF2B5EF4-FFF2-40B4-BE49-F238E27FC236}">
                <a16:creationId xmlns:a16="http://schemas.microsoft.com/office/drawing/2014/main" id="{0CB4C91D-00E2-4719-B14E-0C56A481B1CA}"/>
              </a:ext>
            </a:extLst>
          </p:cNvPr>
          <p:cNvSpPr>
            <a:spLocks noGrp="1" noRot="1" noChangeAspect="1" noChangeArrowheads="1" noTextEdit="1"/>
          </p:cNvSpPr>
          <p:nvPr>
            <p:ph type="sldImg"/>
          </p:nvPr>
        </p:nvSpPr>
        <p:spPr>
          <a:xfrm>
            <a:off x="87313" y="742950"/>
            <a:ext cx="6623050" cy="3725863"/>
          </a:xfrm>
          <a:ln/>
        </p:spPr>
      </p:sp>
      <p:sp>
        <p:nvSpPr>
          <p:cNvPr id="31748" name="Rectangle 3">
            <a:extLst>
              <a:ext uri="{FF2B5EF4-FFF2-40B4-BE49-F238E27FC236}">
                <a16:creationId xmlns:a16="http://schemas.microsoft.com/office/drawing/2014/main" id="{87593673-B65B-408F-BC8D-ADEB3C548123}"/>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Importance of the area. Often people cannot imagine the space requirements of a camp.</a:t>
            </a:r>
          </a:p>
          <a:p>
            <a:pPr defTabSz="915988"/>
            <a:endParaRPr lang="en-US" altLang="fr-FR" noProof="0" dirty="0">
              <a:latin typeface="Times New Roman" panose="02020603050405020304" pitchFamily="18" charset="0"/>
            </a:endParaRPr>
          </a:p>
          <a:p>
            <a:pPr defTabSz="915988"/>
            <a:r>
              <a:rPr lang="en-US" altLang="fr-FR" noProof="0" dirty="0">
                <a:latin typeface="Times New Roman" panose="02020603050405020304" pitchFamily="18" charset="0"/>
              </a:rPr>
              <a:t>For example: 10’000 people times 45 m2 (with garden) means 450’000 m2, which corresponds to approximately  65 football pitches, or one 18 holes golf course</a:t>
            </a:r>
          </a:p>
          <a:p>
            <a:pPr defTabSz="915988"/>
            <a:endParaRPr lang="en-US" altLang="fr-FR" noProof="0" dirty="0">
              <a:latin typeface="Times New Roman" panose="02020603050405020304" pitchFamily="18" charset="0"/>
            </a:endParaRPr>
          </a:p>
          <a:p>
            <a:pPr defTabSz="915988"/>
            <a:r>
              <a:rPr lang="en-US" altLang="fr-FR" noProof="0" dirty="0">
                <a:latin typeface="Times New Roman" panose="02020603050405020304" pitchFamily="18" charset="0"/>
              </a:rPr>
              <a:t>To speak about Sphere </a:t>
            </a:r>
            <a:r>
              <a:rPr lang="en-US" altLang="fr-FR" noProof="0" dirty="0" err="1">
                <a:latin typeface="Times New Roman" panose="02020603050405020304" pitchFamily="18" charset="0"/>
              </a:rPr>
              <a:t>projet</a:t>
            </a:r>
            <a:r>
              <a:rPr lang="en-US" altLang="fr-FR" noProof="0" dirty="0">
                <a:latin typeface="Times New Roman" panose="02020603050405020304" pitchFamily="18" charset="0"/>
              </a:rPr>
              <a:t> standards. Web side www.shpereproject.com</a:t>
            </a:r>
          </a:p>
        </p:txBody>
      </p:sp>
    </p:spTree>
    <p:extLst>
      <p:ext uri="{BB962C8B-B14F-4D97-AF65-F5344CB8AC3E}">
        <p14:creationId xmlns:p14="http://schemas.microsoft.com/office/powerpoint/2010/main" val="3090488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F74791E-F14B-486C-A75D-13C8F378381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5FC17BA2-B8E6-43B0-B740-5FEA114A01E2}" type="slidenum">
              <a:rPr lang="en-GB" altLang="fr-FR" smtClean="0"/>
              <a:pPr>
                <a:spcBef>
                  <a:spcPct val="0"/>
                </a:spcBef>
              </a:pPr>
              <a:t>25</a:t>
            </a:fld>
            <a:endParaRPr lang="en-GB" altLang="fr-FR"/>
          </a:p>
        </p:txBody>
      </p:sp>
      <p:sp>
        <p:nvSpPr>
          <p:cNvPr id="33795" name="Rectangle 2">
            <a:extLst>
              <a:ext uri="{FF2B5EF4-FFF2-40B4-BE49-F238E27FC236}">
                <a16:creationId xmlns:a16="http://schemas.microsoft.com/office/drawing/2014/main" id="{89D49F94-94A3-4757-8AE7-18F8E1CC9771}"/>
              </a:ext>
            </a:extLst>
          </p:cNvPr>
          <p:cNvSpPr>
            <a:spLocks noGrp="1" noRot="1" noChangeAspect="1" noChangeArrowheads="1" noTextEdit="1"/>
          </p:cNvSpPr>
          <p:nvPr>
            <p:ph type="sldImg"/>
          </p:nvPr>
        </p:nvSpPr>
        <p:spPr>
          <a:xfrm>
            <a:off x="87313" y="742950"/>
            <a:ext cx="6623050" cy="3725863"/>
          </a:xfrm>
          <a:ln/>
        </p:spPr>
      </p:sp>
      <p:sp>
        <p:nvSpPr>
          <p:cNvPr id="33796" name="Rectangle 3">
            <a:extLst>
              <a:ext uri="{FF2B5EF4-FFF2-40B4-BE49-F238E27FC236}">
                <a16:creationId xmlns:a16="http://schemas.microsoft.com/office/drawing/2014/main" id="{87942D52-FA51-400F-92BF-39AF2BC0D9BD}"/>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Important to notice that the figures are indicators. It is important to reach and even overpass these but if, in the acute emergency phase it is too difficult to reach them, we have to deal with it. Quite often, one has one latrine for 50 persons, which is still better than nothing.</a:t>
            </a:r>
          </a:p>
        </p:txBody>
      </p:sp>
    </p:spTree>
    <p:extLst>
      <p:ext uri="{BB962C8B-B14F-4D97-AF65-F5344CB8AC3E}">
        <p14:creationId xmlns:p14="http://schemas.microsoft.com/office/powerpoint/2010/main" val="4067955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F74791E-F14B-486C-A75D-13C8F378381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5FC17BA2-B8E6-43B0-B740-5FEA114A01E2}" type="slidenum">
              <a:rPr lang="en-GB" altLang="fr-FR" smtClean="0"/>
              <a:pPr>
                <a:spcBef>
                  <a:spcPct val="0"/>
                </a:spcBef>
              </a:pPr>
              <a:t>26</a:t>
            </a:fld>
            <a:endParaRPr lang="en-GB" altLang="fr-FR"/>
          </a:p>
        </p:txBody>
      </p:sp>
      <p:sp>
        <p:nvSpPr>
          <p:cNvPr id="33795" name="Rectangle 2">
            <a:extLst>
              <a:ext uri="{FF2B5EF4-FFF2-40B4-BE49-F238E27FC236}">
                <a16:creationId xmlns:a16="http://schemas.microsoft.com/office/drawing/2014/main" id="{89D49F94-94A3-4757-8AE7-18F8E1CC9771}"/>
              </a:ext>
            </a:extLst>
          </p:cNvPr>
          <p:cNvSpPr>
            <a:spLocks noGrp="1" noRot="1" noChangeAspect="1" noChangeArrowheads="1" noTextEdit="1"/>
          </p:cNvSpPr>
          <p:nvPr>
            <p:ph type="sldImg"/>
          </p:nvPr>
        </p:nvSpPr>
        <p:spPr>
          <a:xfrm>
            <a:off x="87313" y="742950"/>
            <a:ext cx="6623050" cy="3725863"/>
          </a:xfrm>
          <a:ln/>
        </p:spPr>
      </p:sp>
      <p:sp>
        <p:nvSpPr>
          <p:cNvPr id="33796" name="Rectangle 3">
            <a:extLst>
              <a:ext uri="{FF2B5EF4-FFF2-40B4-BE49-F238E27FC236}">
                <a16:creationId xmlns:a16="http://schemas.microsoft.com/office/drawing/2014/main" id="{87942D52-FA51-400F-92BF-39AF2BC0D9BD}"/>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Important to notice that the figures are indicators. It is important to reach and even overpass these but if, in the acute emergency phase it is too difficult to reach them, we have to deal with it. Quite often, one has one latrine for 50 persons, which is still better than nothing.</a:t>
            </a:r>
          </a:p>
        </p:txBody>
      </p:sp>
    </p:spTree>
    <p:extLst>
      <p:ext uri="{BB962C8B-B14F-4D97-AF65-F5344CB8AC3E}">
        <p14:creationId xmlns:p14="http://schemas.microsoft.com/office/powerpoint/2010/main" val="3767545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13F8781-FBAA-467C-981E-326DA3FBB61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7DE0392B-B4F0-40F5-B1FE-3E4169D792C1}" type="slidenum">
              <a:rPr lang="en-GB" altLang="fr-FR" smtClean="0"/>
              <a:pPr>
                <a:spcBef>
                  <a:spcPct val="0"/>
                </a:spcBef>
              </a:pPr>
              <a:t>27</a:t>
            </a:fld>
            <a:endParaRPr lang="en-GB" altLang="fr-FR"/>
          </a:p>
        </p:txBody>
      </p:sp>
      <p:sp>
        <p:nvSpPr>
          <p:cNvPr id="35843" name="Rectangle 2">
            <a:extLst>
              <a:ext uri="{FF2B5EF4-FFF2-40B4-BE49-F238E27FC236}">
                <a16:creationId xmlns:a16="http://schemas.microsoft.com/office/drawing/2014/main" id="{4F9DF0F1-03C0-4EA2-8B33-13C1221BDF67}"/>
              </a:ext>
            </a:extLst>
          </p:cNvPr>
          <p:cNvSpPr>
            <a:spLocks noGrp="1" noRot="1" noChangeAspect="1" noChangeArrowheads="1" noTextEdit="1"/>
          </p:cNvSpPr>
          <p:nvPr>
            <p:ph type="sldImg"/>
          </p:nvPr>
        </p:nvSpPr>
        <p:spPr>
          <a:xfrm>
            <a:off x="87313" y="742950"/>
            <a:ext cx="6623050" cy="3725863"/>
          </a:xfrm>
          <a:ln/>
        </p:spPr>
      </p:sp>
      <p:sp>
        <p:nvSpPr>
          <p:cNvPr id="35844" name="Rectangle 3">
            <a:extLst>
              <a:ext uri="{FF2B5EF4-FFF2-40B4-BE49-F238E27FC236}">
                <a16:creationId xmlns:a16="http://schemas.microsoft.com/office/drawing/2014/main" id="{D0D9A05D-68BD-4E35-9F72-6DEC8193D068}"/>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Movie 15’50 minutes</a:t>
            </a:r>
          </a:p>
        </p:txBody>
      </p:sp>
    </p:spTree>
    <p:extLst>
      <p:ext uri="{BB962C8B-B14F-4D97-AF65-F5344CB8AC3E}">
        <p14:creationId xmlns:p14="http://schemas.microsoft.com/office/powerpoint/2010/main" val="1376561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a:t>
            </a:r>
            <a:r>
              <a:rPr lang="en-US" dirty="0" err="1"/>
              <a:t>Dagahaley</a:t>
            </a:r>
            <a:r>
              <a:rPr lang="en-US" dirty="0"/>
              <a:t> Refugee Camp, Kenya 2013</a:t>
            </a:r>
          </a:p>
          <a:p>
            <a:endParaRPr lang="en-US" dirty="0"/>
          </a:p>
          <a:p>
            <a:pPr marL="171450" indent="-171450">
              <a:buFontTx/>
              <a:buChar char="-"/>
            </a:pPr>
            <a:r>
              <a:rPr lang="fr-CH" altLang="fr-FR" dirty="0">
                <a:latin typeface="Times New Roman" panose="02020603050405020304" pitchFamily="18" charset="0"/>
              </a:rPr>
              <a:t>Importance of </a:t>
            </a:r>
            <a:r>
              <a:rPr lang="fr-CH" altLang="fr-FR" dirty="0" err="1">
                <a:latin typeface="Times New Roman" panose="02020603050405020304" pitchFamily="18" charset="0"/>
              </a:rPr>
              <a:t>designing</a:t>
            </a:r>
            <a:r>
              <a:rPr lang="fr-CH" altLang="fr-FR" dirty="0">
                <a:latin typeface="Times New Roman" panose="02020603050405020304" pitchFamily="18" charset="0"/>
              </a:rPr>
              <a:t> a master plan </a:t>
            </a:r>
            <a:r>
              <a:rPr lang="fr-CH" altLang="fr-FR" dirty="0" err="1">
                <a:latin typeface="Times New Roman" panose="02020603050405020304" pitchFamily="18" charset="0"/>
              </a:rPr>
              <a:t>with</a:t>
            </a:r>
            <a:r>
              <a:rPr lang="fr-CH" altLang="fr-FR" dirty="0">
                <a:latin typeface="Times New Roman" panose="02020603050405020304" pitchFamily="18" charset="0"/>
              </a:rPr>
              <a:t> a vision on the </a:t>
            </a:r>
            <a:r>
              <a:rPr lang="fr-CH" altLang="fr-FR" dirty="0" err="1">
                <a:latin typeface="Times New Roman" panose="02020603050405020304" pitchFamily="18" charset="0"/>
              </a:rPr>
              <a:t>number</a:t>
            </a:r>
            <a:r>
              <a:rPr lang="fr-CH" altLang="fr-FR" dirty="0">
                <a:latin typeface="Times New Roman" panose="02020603050405020304" pitchFamily="18" charset="0"/>
              </a:rPr>
              <a:t> of people, the </a:t>
            </a:r>
            <a:r>
              <a:rPr lang="fr-CH" altLang="fr-FR" dirty="0" err="1">
                <a:latin typeface="Times New Roman" panose="02020603050405020304" pitchFamily="18" charset="0"/>
              </a:rPr>
              <a:t>different</a:t>
            </a:r>
            <a:r>
              <a:rPr lang="fr-CH" altLang="fr-FR" dirty="0">
                <a:latin typeface="Times New Roman" panose="02020603050405020304" pitchFamily="18" charset="0"/>
              </a:rPr>
              <a:t> </a:t>
            </a:r>
            <a:r>
              <a:rPr lang="fr-CH" altLang="fr-FR" dirty="0" err="1">
                <a:latin typeface="Times New Roman" panose="02020603050405020304" pitchFamily="18" charset="0"/>
              </a:rPr>
              <a:t>communities</a:t>
            </a:r>
            <a:r>
              <a:rPr lang="fr-CH" altLang="fr-FR" dirty="0">
                <a:latin typeface="Times New Roman" panose="02020603050405020304" pitchFamily="18" charset="0"/>
              </a:rPr>
              <a:t> </a:t>
            </a:r>
            <a:r>
              <a:rPr lang="fr-CH" altLang="fr-FR" dirty="0" err="1">
                <a:latin typeface="Times New Roman" panose="02020603050405020304" pitchFamily="18" charset="0"/>
              </a:rPr>
              <a:t>hosted</a:t>
            </a:r>
            <a:r>
              <a:rPr lang="fr-CH" altLang="fr-FR" dirty="0">
                <a:latin typeface="Times New Roman" panose="02020603050405020304" pitchFamily="18" charset="0"/>
              </a:rPr>
              <a:t> and the </a:t>
            </a:r>
            <a:r>
              <a:rPr lang="fr-CH" altLang="fr-FR" dirty="0" err="1">
                <a:latin typeface="Times New Roman" panose="02020603050405020304" pitchFamily="18" charset="0"/>
              </a:rPr>
              <a:t>different</a:t>
            </a:r>
            <a:r>
              <a:rPr lang="fr-CH" altLang="fr-FR" dirty="0">
                <a:latin typeface="Times New Roman" panose="02020603050405020304" pitchFamily="18" charset="0"/>
              </a:rPr>
              <a:t> services.</a:t>
            </a:r>
          </a:p>
          <a:p>
            <a:pPr marL="171450" indent="-171450">
              <a:buFontTx/>
              <a:buChar char="-"/>
            </a:pPr>
            <a:r>
              <a:rPr lang="en-US" altLang="fr-FR" dirty="0">
                <a:latin typeface="Times New Roman" panose="02020603050405020304" pitchFamily="18" charset="0"/>
              </a:rPr>
              <a:t>Use standards for space allocation, providing space for fire breaks, roads, sanitary facilities etc.</a:t>
            </a:r>
          </a:p>
          <a:p>
            <a:pPr marL="171450" indent="-171450">
              <a:buFontTx/>
              <a:buChar char="-"/>
            </a:pPr>
            <a:r>
              <a:rPr lang="en-US" altLang="fr-FR" dirty="0">
                <a:latin typeface="Times New Roman" panose="02020603050405020304" pitchFamily="18" charset="0"/>
              </a:rPr>
              <a:t>Organize camp in blocks and sectors, keeping communities together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fr-FR" dirty="0">
                <a:latin typeface="Times New Roman" panose="02020603050405020304" pitchFamily="18" charset="0"/>
              </a:rPr>
              <a:t>Provide space for communal facilities like clinics, schools, markets, cooking areas, playgrounds, warehouse etc.</a:t>
            </a:r>
          </a:p>
          <a:p>
            <a:pPr marL="171450" indent="-171450">
              <a:buFontTx/>
              <a:buChar char="-"/>
            </a:pPr>
            <a:r>
              <a:rPr lang="en-US" altLang="fr-FR" dirty="0">
                <a:latin typeface="Times New Roman" panose="02020603050405020304" pitchFamily="18" charset="0"/>
              </a:rPr>
              <a:t>Consider space for expansion if more people arrive</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28</a:t>
            </a:fld>
            <a:endParaRPr lang="fr-CH"/>
          </a:p>
        </p:txBody>
      </p:sp>
    </p:spTree>
    <p:extLst>
      <p:ext uri="{BB962C8B-B14F-4D97-AF65-F5344CB8AC3E}">
        <p14:creationId xmlns:p14="http://schemas.microsoft.com/office/powerpoint/2010/main" val="119210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20EDD25-9982-4EBF-B194-B234ADA91EF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637BAA78-F0E9-4AB5-850F-6CDCA24712A8}" type="slidenum">
              <a:rPr lang="en-GB" altLang="fr-FR" smtClean="0"/>
              <a:pPr>
                <a:spcBef>
                  <a:spcPct val="0"/>
                </a:spcBef>
              </a:pPr>
              <a:t>29</a:t>
            </a:fld>
            <a:endParaRPr lang="en-GB" altLang="fr-FR"/>
          </a:p>
        </p:txBody>
      </p:sp>
      <p:sp>
        <p:nvSpPr>
          <p:cNvPr id="44035" name="Rectangle 1">
            <a:extLst>
              <a:ext uri="{FF2B5EF4-FFF2-40B4-BE49-F238E27FC236}">
                <a16:creationId xmlns:a16="http://schemas.microsoft.com/office/drawing/2014/main" id="{FF29D7DF-9DE0-4C4D-A301-CDAF4C58AF85}"/>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D3F52EE5-1E58-499E-B48A-B762CD721088}"/>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dirty="0">
                <a:latin typeface="Times New Roman" panose="02020603050405020304" pitchFamily="18" charset="0"/>
              </a:rPr>
              <a:t>E.g. </a:t>
            </a:r>
            <a:r>
              <a:rPr lang="fr-CH" altLang="fr-FR" dirty="0" err="1">
                <a:latin typeface="Times New Roman" panose="02020603050405020304" pitchFamily="18" charset="0"/>
              </a:rPr>
              <a:t>Zaatari</a:t>
            </a:r>
            <a:r>
              <a:rPr lang="fr-CH" altLang="fr-FR" dirty="0">
                <a:latin typeface="Times New Roman" panose="02020603050405020304" pitchFamily="18" charset="0"/>
              </a:rPr>
              <a:t> Camp: </a:t>
            </a:r>
            <a:r>
              <a:rPr lang="fr-CH" altLang="fr-FR" dirty="0" err="1">
                <a:latin typeface="Times New Roman" panose="02020603050405020304" pitchFamily="18" charset="0"/>
              </a:rPr>
              <a:t>Liberian</a:t>
            </a:r>
            <a:r>
              <a:rPr lang="fr-CH" altLang="fr-FR" dirty="0">
                <a:latin typeface="Times New Roman" panose="02020603050405020304" pitchFamily="18" charset="0"/>
              </a:rPr>
              <a:t> </a:t>
            </a:r>
            <a:r>
              <a:rPr lang="fr-CH" altLang="fr-FR" dirty="0" err="1">
                <a:latin typeface="Times New Roman" panose="02020603050405020304" pitchFamily="18" charset="0"/>
              </a:rPr>
              <a:t>refugees</a:t>
            </a:r>
            <a:r>
              <a:rPr lang="fr-CH" altLang="fr-FR" dirty="0">
                <a:latin typeface="Times New Roman" panose="02020603050405020304" pitchFamily="18" charset="0"/>
              </a:rPr>
              <a:t> </a:t>
            </a:r>
            <a:r>
              <a:rPr lang="fr-CH" altLang="fr-FR" dirty="0" err="1">
                <a:latin typeface="Times New Roman" panose="02020603050405020304" pitchFamily="18" charset="0"/>
              </a:rPr>
              <a:t>fleeing</a:t>
            </a:r>
            <a:r>
              <a:rPr lang="fr-CH" altLang="fr-FR" dirty="0">
                <a:latin typeface="Times New Roman" panose="02020603050405020304" pitchFamily="18" charset="0"/>
              </a:rPr>
              <a:t> the </a:t>
            </a:r>
            <a:r>
              <a:rPr lang="fr-CH" altLang="fr-FR" dirty="0" err="1">
                <a:latin typeface="Times New Roman" panose="02020603050405020304" pitchFamily="18" charset="0"/>
              </a:rPr>
              <a:t>war</a:t>
            </a:r>
            <a:r>
              <a:rPr lang="fr-CH" altLang="fr-FR" dirty="0">
                <a:latin typeface="Times New Roman" panose="02020603050405020304" pitchFamily="18" charset="0"/>
              </a:rPr>
              <a:t> and </a:t>
            </a:r>
            <a:r>
              <a:rPr lang="fr-CH" altLang="fr-FR" dirty="0" err="1">
                <a:latin typeface="Times New Roman" panose="02020603050405020304" pitchFamily="18" charset="0"/>
              </a:rPr>
              <a:t>settling</a:t>
            </a:r>
            <a:r>
              <a:rPr lang="fr-CH" altLang="fr-FR" dirty="0">
                <a:latin typeface="Times New Roman" panose="02020603050405020304" pitchFamily="18" charset="0"/>
              </a:rPr>
              <a:t> in </a:t>
            </a:r>
            <a:r>
              <a:rPr lang="fr-CH" altLang="fr-FR" dirty="0" err="1">
                <a:latin typeface="Times New Roman" panose="02020603050405020304" pitchFamily="18" charset="0"/>
              </a:rPr>
              <a:t>Gonama</a:t>
            </a:r>
            <a:r>
              <a:rPr lang="fr-CH" altLang="fr-FR" dirty="0">
                <a:latin typeface="Times New Roman" panose="02020603050405020304" pitchFamily="18" charset="0"/>
              </a:rPr>
              <a:t> (Sierra Leone):</a:t>
            </a:r>
          </a:p>
          <a:p>
            <a:endParaRPr lang="fr-CH" altLang="fr-FR" dirty="0">
              <a:latin typeface="Times New Roman" panose="02020603050405020304" pitchFamily="18" charset="0"/>
              <a:sym typeface="Wingdings" panose="05000000000000000000" pitchFamily="2" charset="2"/>
            </a:endParaRPr>
          </a:p>
          <a:p>
            <a:r>
              <a:rPr lang="fr-CH" altLang="fr-FR" dirty="0">
                <a:latin typeface="Times New Roman" panose="02020603050405020304" pitchFamily="18" charset="0"/>
                <a:sym typeface="Wingdings" panose="05000000000000000000" pitchFamily="2" charset="2"/>
              </a:rPr>
              <a:t> </a:t>
            </a:r>
            <a:r>
              <a:rPr lang="fr-CH" altLang="fr-FR" dirty="0">
                <a:latin typeface="Times New Roman" panose="02020603050405020304" pitchFamily="18" charset="0"/>
              </a:rPr>
              <a:t>Satellite image are </a:t>
            </a:r>
            <a:r>
              <a:rPr lang="fr-CH" altLang="fr-FR" dirty="0" err="1">
                <a:latin typeface="Times New Roman" panose="02020603050405020304" pitchFamily="18" charset="0"/>
              </a:rPr>
              <a:t>very</a:t>
            </a:r>
            <a:r>
              <a:rPr lang="fr-CH" altLang="fr-FR" dirty="0">
                <a:latin typeface="Times New Roman" panose="02020603050405020304" pitchFamily="18" charset="0"/>
              </a:rPr>
              <a:t> </a:t>
            </a:r>
            <a:r>
              <a:rPr lang="fr-CH" altLang="fr-FR" dirty="0" err="1">
                <a:latin typeface="Times New Roman" panose="02020603050405020304" pitchFamily="18" charset="0"/>
              </a:rPr>
              <a:t>usefull</a:t>
            </a:r>
            <a:r>
              <a:rPr lang="fr-CH" altLang="fr-FR" dirty="0">
                <a:latin typeface="Times New Roman" panose="02020603050405020304" pitchFamily="18" charset="0"/>
              </a:rPr>
              <a:t> to plan. </a:t>
            </a:r>
            <a:r>
              <a:rPr lang="fr-CH" altLang="fr-FR" dirty="0" err="1">
                <a:latin typeface="Times New Roman" panose="02020603050405020304" pitchFamily="18" charset="0"/>
              </a:rPr>
              <a:t>Easy</a:t>
            </a:r>
            <a:r>
              <a:rPr lang="fr-CH" altLang="fr-FR" dirty="0">
                <a:latin typeface="Times New Roman" panose="02020603050405020304" pitchFamily="18" charset="0"/>
              </a:rPr>
              <a:t> to </a:t>
            </a:r>
            <a:r>
              <a:rPr lang="fr-CH" altLang="fr-FR" dirty="0" err="1">
                <a:latin typeface="Times New Roman" panose="02020603050405020304" pitchFamily="18" charset="0"/>
              </a:rPr>
              <a:t>determine</a:t>
            </a:r>
            <a:r>
              <a:rPr lang="fr-CH" altLang="fr-FR" dirty="0">
                <a:latin typeface="Times New Roman" panose="02020603050405020304" pitchFamily="18" charset="0"/>
              </a:rPr>
              <a:t> area and to </a:t>
            </a:r>
            <a:r>
              <a:rPr lang="fr-CH" altLang="fr-FR" dirty="0" err="1">
                <a:latin typeface="Times New Roman" panose="02020603050405020304" pitchFamily="18" charset="0"/>
              </a:rPr>
              <a:t>make</a:t>
            </a:r>
            <a:r>
              <a:rPr lang="fr-CH" altLang="fr-FR" dirty="0">
                <a:latin typeface="Times New Roman" panose="02020603050405020304" pitchFamily="18" charset="0"/>
              </a:rPr>
              <a:t> a simple </a:t>
            </a:r>
            <a:r>
              <a:rPr lang="fr-CH" altLang="fr-FR" dirty="0" err="1">
                <a:latin typeface="Times New Roman" panose="02020603050405020304" pitchFamily="18" charset="0"/>
              </a:rPr>
              <a:t>outline</a:t>
            </a:r>
            <a:r>
              <a:rPr lang="fr-CH" altLang="fr-FR" dirty="0">
                <a:latin typeface="Times New Roman" panose="02020603050405020304" pitchFamily="18" charset="0"/>
              </a:rPr>
              <a:t> of the </a:t>
            </a:r>
            <a:r>
              <a:rPr lang="fr-CH" altLang="fr-FR" dirty="0" err="1">
                <a:latin typeface="Times New Roman" panose="02020603050405020304" pitchFamily="18" charset="0"/>
              </a:rPr>
              <a:t>planned</a:t>
            </a:r>
            <a:r>
              <a:rPr lang="fr-CH" altLang="fr-FR" dirty="0">
                <a:latin typeface="Times New Roman" panose="02020603050405020304" pitchFamily="18" charset="0"/>
              </a:rPr>
              <a:t> camps. Use e.g. Google </a:t>
            </a:r>
            <a:r>
              <a:rPr lang="fr-CH" altLang="fr-FR" dirty="0" err="1">
                <a:latin typeface="Times New Roman" panose="02020603050405020304" pitchFamily="18" charset="0"/>
              </a:rPr>
              <a:t>Earth</a:t>
            </a:r>
            <a:r>
              <a:rPr lang="fr-CH" altLang="fr-FR" dirty="0">
                <a:latin typeface="Times New Roman" panose="02020603050405020304" pitchFamily="18" charset="0"/>
              </a:rPr>
              <a:t>, free and </a:t>
            </a:r>
            <a:r>
              <a:rPr lang="fr-CH" altLang="fr-FR" dirty="0" err="1">
                <a:latin typeface="Times New Roman" panose="02020603050405020304" pitchFamily="18" charset="0"/>
              </a:rPr>
              <a:t>available</a:t>
            </a:r>
            <a:r>
              <a:rPr lang="fr-CH" altLang="fr-FR" dirty="0">
                <a:latin typeface="Times New Roman" panose="02020603050405020304" pitchFamily="18" charset="0"/>
              </a:rPr>
              <a:t> can </a:t>
            </a:r>
            <a:r>
              <a:rPr lang="fr-CH" altLang="fr-FR" dirty="0" err="1">
                <a:latin typeface="Times New Roman" panose="02020603050405020304" pitchFamily="18" charset="0"/>
              </a:rPr>
              <a:t>be</a:t>
            </a:r>
            <a:r>
              <a:rPr lang="fr-CH" altLang="fr-FR" dirty="0">
                <a:latin typeface="Times New Roman" panose="02020603050405020304" pitchFamily="18" charset="0"/>
              </a:rPr>
              <a:t> </a:t>
            </a:r>
            <a:r>
              <a:rPr lang="fr-CH" altLang="fr-FR" dirty="0" err="1">
                <a:latin typeface="Times New Roman" panose="02020603050405020304" pitchFamily="18" charset="0"/>
              </a:rPr>
              <a:t>already</a:t>
            </a:r>
            <a:r>
              <a:rPr lang="fr-CH" altLang="fr-FR" dirty="0">
                <a:latin typeface="Times New Roman" panose="02020603050405020304" pitchFamily="18" charset="0"/>
              </a:rPr>
              <a:t> </a:t>
            </a:r>
            <a:r>
              <a:rPr lang="fr-CH" altLang="fr-FR" dirty="0" err="1">
                <a:latin typeface="Times New Roman" panose="02020603050405020304" pitchFamily="18" charset="0"/>
              </a:rPr>
              <a:t>very</a:t>
            </a:r>
            <a:r>
              <a:rPr lang="fr-CH" altLang="fr-FR" dirty="0">
                <a:latin typeface="Times New Roman" panose="02020603050405020304" pitchFamily="18" charset="0"/>
              </a:rPr>
              <a:t> </a:t>
            </a:r>
            <a:r>
              <a:rPr lang="fr-CH" altLang="fr-FR" dirty="0" err="1">
                <a:latin typeface="Times New Roman" panose="02020603050405020304" pitchFamily="18" charset="0"/>
              </a:rPr>
              <a:t>useful</a:t>
            </a:r>
            <a:r>
              <a:rPr lang="fr-CH" altLang="fr-FR" dirty="0">
                <a:latin typeface="Times New Roman" panose="02020603050405020304" pitchFamily="18" charset="0"/>
              </a:rPr>
              <a:t> for </a:t>
            </a:r>
            <a:r>
              <a:rPr lang="fr-CH" altLang="fr-FR" dirty="0" err="1">
                <a:latin typeface="Times New Roman" panose="02020603050405020304" pitchFamily="18" charset="0"/>
              </a:rPr>
              <a:t>that</a:t>
            </a:r>
            <a:r>
              <a:rPr lang="fr-CH" altLang="fr-FR" dirty="0">
                <a:latin typeface="Times New Roman" panose="02020603050405020304" pitchFamily="18" charset="0"/>
              </a:rPr>
              <a:t>. No </a:t>
            </a:r>
            <a:r>
              <a:rPr lang="fr-CH" altLang="fr-FR" dirty="0" err="1">
                <a:latin typeface="Times New Roman" panose="02020603050405020304" pitchFamily="18" charset="0"/>
              </a:rPr>
              <a:t>need</a:t>
            </a:r>
            <a:r>
              <a:rPr lang="fr-CH" altLang="fr-FR" dirty="0">
                <a:latin typeface="Times New Roman" panose="02020603050405020304" pitchFamily="18" charset="0"/>
              </a:rPr>
              <a:t> of a </a:t>
            </a:r>
            <a:r>
              <a:rPr lang="fr-CH" altLang="fr-FR" dirty="0" err="1">
                <a:latin typeface="Times New Roman" panose="02020603050405020304" pitchFamily="18" charset="0"/>
              </a:rPr>
              <a:t>complicated</a:t>
            </a:r>
            <a:r>
              <a:rPr lang="fr-CH" altLang="fr-FR" dirty="0">
                <a:latin typeface="Times New Roman" panose="02020603050405020304" pitchFamily="18" charset="0"/>
              </a:rPr>
              <a:t> and </a:t>
            </a:r>
            <a:r>
              <a:rPr lang="fr-CH" altLang="fr-FR" dirty="0" err="1">
                <a:latin typeface="Times New Roman" panose="02020603050405020304" pitchFamily="18" charset="0"/>
              </a:rPr>
              <a:t>sophisticated</a:t>
            </a:r>
            <a:r>
              <a:rPr lang="fr-CH" altLang="fr-FR" dirty="0">
                <a:latin typeface="Times New Roman" panose="02020603050405020304" pitchFamily="18" charset="0"/>
              </a:rPr>
              <a:t> software.</a:t>
            </a:r>
          </a:p>
        </p:txBody>
      </p:sp>
    </p:spTree>
    <p:extLst>
      <p:ext uri="{BB962C8B-B14F-4D97-AF65-F5344CB8AC3E}">
        <p14:creationId xmlns:p14="http://schemas.microsoft.com/office/powerpoint/2010/main" val="1966279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06D40F2-BD62-471C-A9A1-385DA640F45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BF40DD0-B266-4E65-BB94-430AD9CC042B}" type="slidenum">
              <a:rPr lang="en-GB" altLang="fr-FR" smtClean="0"/>
              <a:pPr>
                <a:spcBef>
                  <a:spcPct val="0"/>
                </a:spcBef>
              </a:pPr>
              <a:t>30</a:t>
            </a:fld>
            <a:endParaRPr lang="en-GB" altLang="fr-FR"/>
          </a:p>
        </p:txBody>
      </p:sp>
      <p:sp>
        <p:nvSpPr>
          <p:cNvPr id="46083" name="Rectangle 1">
            <a:extLst>
              <a:ext uri="{FF2B5EF4-FFF2-40B4-BE49-F238E27FC236}">
                <a16:creationId xmlns:a16="http://schemas.microsoft.com/office/drawing/2014/main" id="{B7F9B145-1ACC-480B-816D-C9CEC0E877E8}"/>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C44F01F5-91B6-4E69-9EDC-16828471BB52}"/>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Importance to plan by cluster, sectors and blocks to stay organised.</a:t>
            </a:r>
          </a:p>
          <a:p>
            <a:r>
              <a:rPr lang="fr-CH" altLang="fr-FR">
                <a:latin typeface="Times New Roman" panose="02020603050405020304" pitchFamily="18" charset="0"/>
              </a:rPr>
              <a:t>Most probably the camp will grow up and  new sectors built. </a:t>
            </a:r>
          </a:p>
          <a:p>
            <a:endParaRPr lang="fr-CH" altLang="fr-FR">
              <a:latin typeface="Times New Roman" panose="02020603050405020304" pitchFamily="18" charset="0"/>
            </a:endParaRPr>
          </a:p>
        </p:txBody>
      </p:sp>
    </p:spTree>
    <p:extLst>
      <p:ext uri="{BB962C8B-B14F-4D97-AF65-F5344CB8AC3E}">
        <p14:creationId xmlns:p14="http://schemas.microsoft.com/office/powerpoint/2010/main" val="180670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Internally displaced people </a:t>
            </a:r>
            <a:r>
              <a:rPr lang="en-US" sz="1200" b="0" i="0" u="none" strike="noStrike" kern="1200" dirty="0">
                <a:solidFill>
                  <a:schemeClr val="tx1"/>
                </a:solidFill>
                <a:effectLst/>
                <a:latin typeface="+mn-lt"/>
                <a:ea typeface="+mn-ea"/>
                <a:cs typeface="+mn-cs"/>
              </a:rPr>
              <a:t>(IDPs) have not crossed a border to find safety. Unlike refugees, they are on the run at home.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Being a </a:t>
            </a:r>
            <a:r>
              <a:rPr lang="en-US" sz="1200" b="1" i="0" u="none" strike="noStrike" kern="1200" dirty="0">
                <a:solidFill>
                  <a:schemeClr val="tx1"/>
                </a:solidFill>
                <a:effectLst/>
                <a:latin typeface="+mn-lt"/>
                <a:ea typeface="+mn-ea"/>
                <a:cs typeface="+mn-cs"/>
              </a:rPr>
              <a:t>refugee</a:t>
            </a:r>
            <a:r>
              <a:rPr lang="en-US" sz="1200" b="0" i="0" u="none" strike="noStrike" kern="1200" dirty="0">
                <a:solidFill>
                  <a:schemeClr val="tx1"/>
                </a:solidFill>
                <a:effectLst/>
                <a:latin typeface="+mn-lt"/>
                <a:ea typeface="+mn-ea"/>
                <a:cs typeface="+mn-cs"/>
              </a:rPr>
              <a:t> entitles the person to a number of rights (UN refugee conventions), including the right not to be sent back to the country of origin (principle of </a:t>
            </a:r>
            <a:r>
              <a:rPr lang="en-US" sz="1200" b="0" i="1" u="none" strike="noStrike" kern="1200" dirty="0">
                <a:solidFill>
                  <a:schemeClr val="tx1"/>
                </a:solidFill>
                <a:effectLst/>
                <a:latin typeface="+mn-lt"/>
                <a:ea typeface="+mn-ea"/>
                <a:cs typeface="+mn-cs"/>
              </a:rPr>
              <a:t>non-</a:t>
            </a:r>
            <a:r>
              <a:rPr lang="en-US" sz="1200" b="0" i="1" u="none" strike="noStrike" kern="1200" dirty="0" err="1">
                <a:solidFill>
                  <a:schemeClr val="tx1"/>
                </a:solidFill>
                <a:effectLst/>
                <a:latin typeface="+mn-lt"/>
                <a:ea typeface="+mn-ea"/>
                <a:cs typeface="+mn-cs"/>
              </a:rPr>
              <a:t>refoulement</a:t>
            </a:r>
            <a:r>
              <a:rPr lang="en-US" sz="12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IDPs</a:t>
            </a:r>
            <a:r>
              <a:rPr lang="en-US" sz="1200" b="0" i="0" u="none" strike="noStrike" kern="1200" dirty="0">
                <a:solidFill>
                  <a:schemeClr val="tx1"/>
                </a:solidFill>
                <a:effectLst/>
                <a:latin typeface="+mn-lt"/>
                <a:ea typeface="+mn-ea"/>
                <a:cs typeface="+mn-cs"/>
              </a:rPr>
              <a:t> stay within their own country and remain under the protection of its government, even if that government is the reason for their displacement.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According to UNHCR, there are presently about </a:t>
            </a:r>
            <a:r>
              <a:rPr lang="en-US" sz="1200" b="1" i="0" u="none" strike="noStrike" kern="1200" dirty="0">
                <a:solidFill>
                  <a:schemeClr val="tx1"/>
                </a:solidFill>
                <a:effectLst/>
                <a:latin typeface="+mn-lt"/>
                <a:ea typeface="+mn-ea"/>
                <a:cs typeface="+mn-cs"/>
              </a:rPr>
              <a:t>25.9 Mio refugees and 41.3 Mio IDPs globally</a:t>
            </a:r>
            <a:endParaRPr lang="fr-CH" b="1" dirty="0"/>
          </a:p>
        </p:txBody>
      </p:sp>
      <p:sp>
        <p:nvSpPr>
          <p:cNvPr id="4" name="Slide Number Placeholder 3"/>
          <p:cNvSpPr>
            <a:spLocks noGrp="1"/>
          </p:cNvSpPr>
          <p:nvPr>
            <p:ph type="sldNum" sz="quarter" idx="10"/>
          </p:nvPr>
        </p:nvSpPr>
        <p:spPr/>
        <p:txBody>
          <a:bodyPr/>
          <a:lstStyle/>
          <a:p>
            <a:fld id="{BC56A1BF-1CC1-4BBD-88CF-BFED76E52D9D}" type="slidenum">
              <a:rPr lang="fr-CH" smtClean="0"/>
              <a:t>4</a:t>
            </a:fld>
            <a:endParaRPr lang="fr-CH"/>
          </a:p>
        </p:txBody>
      </p:sp>
    </p:spTree>
    <p:extLst>
      <p:ext uri="{BB962C8B-B14F-4D97-AF65-F5344CB8AC3E}">
        <p14:creationId xmlns:p14="http://schemas.microsoft.com/office/powerpoint/2010/main" val="47921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0BE996A-FC00-4FC6-BD0F-2847B12C975B}"/>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B2568D5F-3072-4171-B1C4-38DE65D5479D}"/>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47108" name="Slide Number Placeholder 3">
            <a:extLst>
              <a:ext uri="{FF2B5EF4-FFF2-40B4-BE49-F238E27FC236}">
                <a16:creationId xmlns:a16="http://schemas.microsoft.com/office/drawing/2014/main" id="{6288CAF1-3ECE-4F2E-AE67-90B106ECB0EF}"/>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FAB47770-0E10-46AE-A2A1-6C67EBFC3934}" type="slidenum">
              <a:rPr lang="en-GB" altLang="fr-FR" smtClean="0"/>
              <a:pPr>
                <a:spcBef>
                  <a:spcPct val="0"/>
                </a:spcBef>
              </a:pPr>
              <a:t>31</a:t>
            </a:fld>
            <a:endParaRPr lang="en-GB" altLang="fr-FR"/>
          </a:p>
        </p:txBody>
      </p:sp>
    </p:spTree>
    <p:extLst>
      <p:ext uri="{BB962C8B-B14F-4D97-AF65-F5344CB8AC3E}">
        <p14:creationId xmlns:p14="http://schemas.microsoft.com/office/powerpoint/2010/main" val="2501934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F787125-E01C-4D87-B828-65CA7079FA50}"/>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B247AE1-1E5E-4C47-93C2-925E5F5E05B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Times New Roman" panose="02020603050405020304" pitchFamily="18" charset="0"/>
            </a:endParaRPr>
          </a:p>
        </p:txBody>
      </p:sp>
      <p:sp>
        <p:nvSpPr>
          <p:cNvPr id="50180" name="Slide Number Placeholder 3">
            <a:extLst>
              <a:ext uri="{FF2B5EF4-FFF2-40B4-BE49-F238E27FC236}">
                <a16:creationId xmlns:a16="http://schemas.microsoft.com/office/drawing/2014/main" id="{95E7C4D8-85DB-4500-986C-27568A903F2C}"/>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F7A61DEB-9669-4858-8B53-27091FC8FB9B}" type="slidenum">
              <a:rPr lang="en-GB" altLang="fr-FR" smtClean="0"/>
              <a:pPr>
                <a:spcBef>
                  <a:spcPct val="0"/>
                </a:spcBef>
              </a:pPr>
              <a:t>32</a:t>
            </a:fld>
            <a:endParaRPr lang="en-GB" altLang="fr-FR"/>
          </a:p>
        </p:txBody>
      </p:sp>
    </p:spTree>
    <p:extLst>
      <p:ext uri="{BB962C8B-B14F-4D97-AF65-F5344CB8AC3E}">
        <p14:creationId xmlns:p14="http://schemas.microsoft.com/office/powerpoint/2010/main" val="1335034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4ABB401-C45E-4A04-BE98-4F075481E05A}"/>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91ED982B-2A2C-4CB2-AFB1-15D9624E2564}"/>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51204" name="Slide Number Placeholder 3">
            <a:extLst>
              <a:ext uri="{FF2B5EF4-FFF2-40B4-BE49-F238E27FC236}">
                <a16:creationId xmlns:a16="http://schemas.microsoft.com/office/drawing/2014/main" id="{DFF6EFE8-AAEA-469C-A1C4-29AE733DFD69}"/>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B26540EF-1ED3-40E4-83BA-081451A4DC3D}" type="slidenum">
              <a:rPr lang="en-GB" altLang="fr-FR" smtClean="0"/>
              <a:pPr>
                <a:spcBef>
                  <a:spcPct val="0"/>
                </a:spcBef>
              </a:pPr>
              <a:t>33</a:t>
            </a:fld>
            <a:endParaRPr lang="en-GB" altLang="fr-FR"/>
          </a:p>
        </p:txBody>
      </p:sp>
    </p:spTree>
    <p:extLst>
      <p:ext uri="{BB962C8B-B14F-4D97-AF65-F5344CB8AC3E}">
        <p14:creationId xmlns:p14="http://schemas.microsoft.com/office/powerpoint/2010/main" val="3047490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8F802B7-1514-463E-8F6F-3BBD1B679FF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BCE4D5D0-E6BA-4E4C-A737-F0B01B8A459E}"/>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Times New Roman" panose="02020603050405020304" pitchFamily="18" charset="0"/>
            </a:endParaRPr>
          </a:p>
        </p:txBody>
      </p:sp>
      <p:sp>
        <p:nvSpPr>
          <p:cNvPr id="52228" name="Slide Number Placeholder 3">
            <a:extLst>
              <a:ext uri="{FF2B5EF4-FFF2-40B4-BE49-F238E27FC236}">
                <a16:creationId xmlns:a16="http://schemas.microsoft.com/office/drawing/2014/main" id="{91E4A014-93B9-4AF2-B262-50C93D6D11D5}"/>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06479976-3CC6-436C-B4C4-04699522D72C}" type="slidenum">
              <a:rPr lang="en-GB" altLang="fr-FR" smtClean="0"/>
              <a:pPr>
                <a:spcBef>
                  <a:spcPct val="0"/>
                </a:spcBef>
              </a:pPr>
              <a:t>34</a:t>
            </a:fld>
            <a:endParaRPr lang="en-GB" altLang="fr-FR"/>
          </a:p>
        </p:txBody>
      </p:sp>
    </p:spTree>
    <p:extLst>
      <p:ext uri="{BB962C8B-B14F-4D97-AF65-F5344CB8AC3E}">
        <p14:creationId xmlns:p14="http://schemas.microsoft.com/office/powerpoint/2010/main" val="3132493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3925089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050E9DA-F8D3-4957-BBAF-56A79586397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D89F1A08-2320-4FC6-953A-C1484D1B9866}" type="slidenum">
              <a:rPr lang="en-GB" altLang="fr-FR" smtClean="0"/>
              <a:pPr>
                <a:spcBef>
                  <a:spcPct val="0"/>
                </a:spcBef>
              </a:pPr>
              <a:t>36</a:t>
            </a:fld>
            <a:endParaRPr lang="en-GB" altLang="fr-FR"/>
          </a:p>
        </p:txBody>
      </p:sp>
      <p:sp>
        <p:nvSpPr>
          <p:cNvPr id="56323" name="Rectangle 1">
            <a:extLst>
              <a:ext uri="{FF2B5EF4-FFF2-40B4-BE49-F238E27FC236}">
                <a16:creationId xmlns:a16="http://schemas.microsoft.com/office/drawing/2014/main" id="{092B0F43-A5D8-4D7B-8C95-FF52342AE978}"/>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a:extLst>
              <a:ext uri="{FF2B5EF4-FFF2-40B4-BE49-F238E27FC236}">
                <a16:creationId xmlns:a16="http://schemas.microsoft.com/office/drawing/2014/main" id="{6C719393-F0A7-4EAF-A166-62D9C954461B}"/>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noProof="0" dirty="0">
                <a:latin typeface="+mn-lt"/>
              </a:rPr>
              <a:t>Discussion: </a:t>
            </a:r>
          </a:p>
          <a:p>
            <a:endParaRPr lang="en-US" altLang="fr-FR" noProof="0" dirty="0">
              <a:latin typeface="+mn-lt"/>
            </a:endParaRPr>
          </a:p>
          <a:p>
            <a:r>
              <a:rPr lang="en-US" altLang="fr-FR" noProof="0" dirty="0">
                <a:latin typeface="+mn-lt"/>
              </a:rPr>
              <a:t>In reality, many of the transitional settlements are created spontaneously before any qualified authority or actor can interfere. Often, in order to assure appropriate living </a:t>
            </a:r>
            <a:r>
              <a:rPr lang="en-US" altLang="fr-FR" noProof="0" dirty="0" err="1">
                <a:latin typeface="+mn-lt"/>
              </a:rPr>
              <a:t>conditons</a:t>
            </a:r>
            <a:r>
              <a:rPr lang="en-US" altLang="fr-FR" noProof="0" dirty="0">
                <a:latin typeface="+mn-lt"/>
              </a:rPr>
              <a:t> and to provide minimal safety and essential services, camps have to be relocated or </a:t>
            </a:r>
            <a:r>
              <a:rPr lang="en-US" altLang="fr-FR" noProof="0" dirty="0" err="1">
                <a:latin typeface="+mn-lt"/>
              </a:rPr>
              <a:t>reorganised</a:t>
            </a:r>
            <a:r>
              <a:rPr lang="en-US" altLang="fr-FR" noProof="0" dirty="0">
                <a:latin typeface="+mn-lt"/>
              </a:rPr>
              <a:t>, meaning moving people, dismantling tents, etc. This can be very difficult but necessary in terms of access to services, fire safety, flooding zones, etc.</a:t>
            </a:r>
          </a:p>
          <a:p>
            <a:endParaRPr lang="en-US" altLang="fr-FR" noProof="0" dirty="0">
              <a:latin typeface="+mn-lt"/>
            </a:endParaRPr>
          </a:p>
          <a:p>
            <a:r>
              <a:rPr lang="en-US" altLang="fr-FR" noProof="0" dirty="0">
                <a:latin typeface="+mn-lt"/>
              </a:rPr>
              <a:t>How do you go about it? What do you consider?</a:t>
            </a:r>
          </a:p>
          <a:p>
            <a:endParaRPr lang="fr-CH" altLang="fr-FR" dirty="0">
              <a:latin typeface="Times New Roman" panose="02020603050405020304" pitchFamily="18" charset="0"/>
            </a:endParaRP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2692410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fr-CH" altLang="fr-FR" dirty="0">
                <a:latin typeface="Times New Roman" panose="02020603050405020304" pitchFamily="18" charset="0"/>
              </a:rPr>
              <a:t>Construction of </a:t>
            </a:r>
            <a:r>
              <a:rPr lang="fr-CH" altLang="fr-FR" dirty="0" err="1">
                <a:latin typeface="Times New Roman" panose="02020603050405020304" pitchFamily="18" charset="0"/>
              </a:rPr>
              <a:t>shelters</a:t>
            </a:r>
            <a:r>
              <a:rPr lang="fr-CH" altLang="fr-FR" dirty="0">
                <a:latin typeface="Times New Roman" panose="02020603050405020304" pitchFamily="18" charset="0"/>
              </a:rPr>
              <a:t> for </a:t>
            </a:r>
            <a:r>
              <a:rPr lang="fr-CH" altLang="fr-FR" dirty="0" err="1">
                <a:latin typeface="Times New Roman" panose="02020603050405020304" pitchFamily="18" charset="0"/>
              </a:rPr>
              <a:t>returnees</a:t>
            </a:r>
            <a:r>
              <a:rPr lang="fr-CH" altLang="fr-FR" dirty="0">
                <a:latin typeface="Times New Roman" panose="02020603050405020304" pitchFamily="18" charset="0"/>
              </a:rPr>
              <a:t>, </a:t>
            </a:r>
            <a:r>
              <a:rPr lang="fr-CH" altLang="fr-FR" dirty="0" err="1">
                <a:latin typeface="Times New Roman" panose="02020603050405020304" pitchFamily="18" charset="0"/>
              </a:rPr>
              <a:t>following</a:t>
            </a:r>
            <a:r>
              <a:rPr lang="fr-CH" altLang="fr-FR" dirty="0">
                <a:latin typeface="Times New Roman" panose="02020603050405020304" pitchFamily="18" charset="0"/>
              </a:rPr>
              <a:t> </a:t>
            </a:r>
            <a:r>
              <a:rPr lang="fr-CH" altLang="fr-FR" dirty="0" err="1">
                <a:latin typeface="Times New Roman" panose="02020603050405020304" pitchFamily="18" charset="0"/>
              </a:rPr>
              <a:t>conflict</a:t>
            </a:r>
            <a:r>
              <a:rPr lang="fr-CH" altLang="fr-FR" dirty="0">
                <a:latin typeface="Times New Roman" panose="02020603050405020304" pitchFamily="18" charset="0"/>
              </a:rPr>
              <a:t> or </a:t>
            </a:r>
            <a:r>
              <a:rPr lang="fr-CH" altLang="fr-FR" dirty="0" err="1">
                <a:latin typeface="Times New Roman" panose="02020603050405020304" pitchFamily="18" charset="0"/>
              </a:rPr>
              <a:t>natural</a:t>
            </a:r>
            <a:r>
              <a:rPr lang="fr-CH" altLang="fr-FR" dirty="0">
                <a:latin typeface="Times New Roman" panose="02020603050405020304" pitchFamily="18" charset="0"/>
              </a:rPr>
              <a:t> </a:t>
            </a:r>
            <a:r>
              <a:rPr lang="fr-CH" altLang="fr-FR" dirty="0" err="1">
                <a:latin typeface="Times New Roman" panose="02020603050405020304" pitchFamily="18" charset="0"/>
              </a:rPr>
              <a:t>disaster</a:t>
            </a:r>
            <a:r>
              <a:rPr lang="fr-CH" altLang="fr-FR" dirty="0">
                <a:latin typeface="Times New Roman" panose="02020603050405020304" pitchFamily="18" charset="0"/>
              </a:rPr>
              <a:t>.</a:t>
            </a:r>
          </a:p>
          <a:p>
            <a:pPr marL="0" indent="0">
              <a:buFontTx/>
              <a:buNone/>
              <a:defRPr/>
            </a:pPr>
            <a:r>
              <a:rPr lang="en-US" dirty="0">
                <a:latin typeface="Times New Roman" pitchFamily="18" charset="0"/>
              </a:rPr>
              <a:t>Examples: </a:t>
            </a:r>
          </a:p>
          <a:p>
            <a:pPr marL="168621" indent="-168621">
              <a:buFontTx/>
              <a:buChar char="-"/>
              <a:defRPr/>
            </a:pPr>
            <a:r>
              <a:rPr lang="en-US" dirty="0">
                <a:latin typeface="Times New Roman" pitchFamily="18" charset="0"/>
              </a:rPr>
              <a:t>Construction of shelters in the </a:t>
            </a:r>
            <a:r>
              <a:rPr lang="en-US" b="1" dirty="0">
                <a:latin typeface="Times New Roman" pitchFamily="18" charset="0"/>
              </a:rPr>
              <a:t>Philippines</a:t>
            </a:r>
            <a:r>
              <a:rPr lang="en-US" dirty="0">
                <a:latin typeface="Times New Roman" pitchFamily="18" charset="0"/>
              </a:rPr>
              <a:t> after destruction of houses by typhoon (2013 Typhoon Pablo – 3150 shelters , 2014 Typhoon </a:t>
            </a:r>
            <a:r>
              <a:rPr lang="en-US" dirty="0" err="1">
                <a:latin typeface="Times New Roman" pitchFamily="18" charset="0"/>
              </a:rPr>
              <a:t>Hayan</a:t>
            </a:r>
            <a:r>
              <a:rPr lang="en-US" dirty="0">
                <a:latin typeface="Times New Roman" pitchFamily="18" charset="0"/>
              </a:rPr>
              <a:t> – 4500 shelters)</a:t>
            </a:r>
          </a:p>
          <a:p>
            <a:pPr marL="0" indent="0">
              <a:buFontTx/>
              <a:buNone/>
              <a:defRPr/>
            </a:pPr>
            <a:r>
              <a:rPr lang="en-US" dirty="0">
                <a:latin typeface="Times New Roman" pitchFamily="18" charset="0"/>
                <a:sym typeface="Wingdings" panose="05000000000000000000" pitchFamily="2" charset="2"/>
              </a:rPr>
              <a:t> using local wood and bamboo sheeting, training and paying local laborers with cash-for-work to cut wood, collect gravel, produce bamboo sheeting, do carpentry etc. targeting most vulnerable</a:t>
            </a:r>
            <a:endParaRPr lang="en-US" dirty="0">
              <a:latin typeface="Times New Roman" pitchFamily="18" charset="0"/>
            </a:endParaRPr>
          </a:p>
          <a:p>
            <a:pPr marL="168621" indent="-168621">
              <a:buFontTx/>
              <a:buChar char="-"/>
              <a:defRPr/>
            </a:pPr>
            <a:r>
              <a:rPr lang="en-US" dirty="0">
                <a:latin typeface="Times New Roman" pitchFamily="18" charset="0"/>
              </a:rPr>
              <a:t>Construction of &gt;800 shelters in </a:t>
            </a:r>
            <a:r>
              <a:rPr lang="en-US" b="1" dirty="0">
                <a:latin typeface="Times New Roman" pitchFamily="18" charset="0"/>
              </a:rPr>
              <a:t>Ivory Coast</a:t>
            </a:r>
            <a:r>
              <a:rPr lang="en-US" dirty="0">
                <a:latin typeface="Times New Roman" pitchFamily="18" charset="0"/>
              </a:rPr>
              <a:t> (2011) after post-election crisis that resulted in burning and destruction of houses</a:t>
            </a:r>
          </a:p>
          <a:p>
            <a:r>
              <a:rPr lang="en-US" dirty="0">
                <a:sym typeface="Wingdings" panose="05000000000000000000" pitchFamily="2" charset="2"/>
              </a:rPr>
              <a:t> Paying local population to fabricate cement-reinforced mud-bricks, providing timber and iron sheeting, paying local carpenters for construction, targeting most vulnerable</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37</a:t>
            </a:fld>
            <a:endParaRPr lang="fr-CH"/>
          </a:p>
        </p:txBody>
      </p:sp>
    </p:spTree>
    <p:extLst>
      <p:ext uri="{BB962C8B-B14F-4D97-AF65-F5344CB8AC3E}">
        <p14:creationId xmlns:p14="http://schemas.microsoft.com/office/powerpoint/2010/main" val="1569252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38</a:t>
            </a:fld>
            <a:endParaRPr lang="fr-CH"/>
          </a:p>
        </p:txBody>
      </p:sp>
    </p:spTree>
    <p:extLst>
      <p:ext uri="{BB962C8B-B14F-4D97-AF65-F5344CB8AC3E}">
        <p14:creationId xmlns:p14="http://schemas.microsoft.com/office/powerpoint/2010/main" val="2801377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0A8F29F-3D94-4BEF-B98C-ECBAB131E6D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622DB823-D034-4520-93E2-B53CC3A4D082}" type="slidenum">
              <a:rPr lang="en-GB" altLang="fr-FR" smtClean="0"/>
              <a:pPr>
                <a:spcBef>
                  <a:spcPct val="0"/>
                </a:spcBef>
              </a:pPr>
              <a:t>39</a:t>
            </a:fld>
            <a:endParaRPr lang="en-GB" altLang="fr-FR"/>
          </a:p>
        </p:txBody>
      </p:sp>
      <p:sp>
        <p:nvSpPr>
          <p:cNvPr id="58371" name="Rectangle 1">
            <a:extLst>
              <a:ext uri="{FF2B5EF4-FFF2-40B4-BE49-F238E27FC236}">
                <a16:creationId xmlns:a16="http://schemas.microsoft.com/office/drawing/2014/main" id="{CD903E03-2EB3-40A7-B0AB-7FCC91DD408A}"/>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3FC9775F-61C1-482D-B008-C35CCFC2FEC8}"/>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fr-FR">
              <a:latin typeface="Times New Roman" panose="02020603050405020304" pitchFamily="18" charset="0"/>
            </a:endParaRPr>
          </a:p>
        </p:txBody>
      </p:sp>
    </p:spTree>
    <p:extLst>
      <p:ext uri="{BB962C8B-B14F-4D97-AF65-F5344CB8AC3E}">
        <p14:creationId xmlns:p14="http://schemas.microsoft.com/office/powerpoint/2010/main" val="64509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0">
            <a:extLst>
              <a:ext uri="{FF2B5EF4-FFF2-40B4-BE49-F238E27FC236}">
                <a16:creationId xmlns:a16="http://schemas.microsoft.com/office/drawing/2014/main" id="{7802697F-3377-4BFA-82D4-7575A8EC56E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946A9F6A-4EE1-477D-89F8-D125992AEE79}" type="slidenum">
              <a:rPr lang="en-GB" altLang="fr-FR" smtClean="0"/>
              <a:pPr>
                <a:spcBef>
                  <a:spcPct val="0"/>
                </a:spcBef>
                <a:buClrTx/>
                <a:buFontTx/>
                <a:buNone/>
              </a:pPr>
              <a:t>5</a:t>
            </a:fld>
            <a:endParaRPr lang="en-GB" altLang="fr-FR"/>
          </a:p>
        </p:txBody>
      </p:sp>
      <p:sp>
        <p:nvSpPr>
          <p:cNvPr id="37891" name="Text Box 1">
            <a:extLst>
              <a:ext uri="{FF2B5EF4-FFF2-40B4-BE49-F238E27FC236}">
                <a16:creationId xmlns:a16="http://schemas.microsoft.com/office/drawing/2014/main" id="{3DCE1CCD-2618-4D0C-BA6E-1607154C0760}"/>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37892" name="Rectangle 2">
            <a:extLst>
              <a:ext uri="{FF2B5EF4-FFF2-40B4-BE49-F238E27FC236}">
                <a16:creationId xmlns:a16="http://schemas.microsoft.com/office/drawing/2014/main" id="{D57F38AA-0F0A-461A-B2C3-4E80F8AD34B1}"/>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GB" sz="1200" b="0" i="0" u="none" strike="noStrike" kern="1200" baseline="0" noProof="0" dirty="0">
                <a:solidFill>
                  <a:schemeClr val="tx1"/>
                </a:solidFill>
                <a:latin typeface="+mn-lt"/>
                <a:ea typeface="+mn-ea"/>
                <a:cs typeface="+mn-cs"/>
              </a:rPr>
              <a:t>The conditions that characterize forced displacement can have a profound impact upon the health and well-being of individuals and communities.</a:t>
            </a:r>
          </a:p>
          <a:p>
            <a:r>
              <a:rPr lang="en-GB" sz="1200" b="0" i="0" u="none" strike="noStrike" kern="1200" baseline="0" noProof="0" dirty="0">
                <a:solidFill>
                  <a:schemeClr val="tx1"/>
                </a:solidFill>
                <a:latin typeface="+mn-lt"/>
                <a:ea typeface="+mn-ea"/>
                <a:cs typeface="+mn-cs"/>
              </a:rPr>
              <a:t>Conflict, displacement and other violations of human rights, combined with lack of access to adequate shelter, sanitation, food and safe water, can seriously undermine people’s ability to prevent and respond to health-related risks in their environment.</a:t>
            </a:r>
            <a:endParaRPr lang="en-GB" altLang="fr-FR" noProof="0" dirty="0">
              <a:latin typeface="Times New Roman" panose="02020603050405020304" pitchFamily="18" charset="0"/>
            </a:endParaRPr>
          </a:p>
        </p:txBody>
      </p:sp>
    </p:spTree>
    <p:extLst>
      <p:ext uri="{BB962C8B-B14F-4D97-AF65-F5344CB8AC3E}">
        <p14:creationId xmlns:p14="http://schemas.microsoft.com/office/powerpoint/2010/main" val="277523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6</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Exercise in group 10 min</a:t>
            </a:r>
          </a:p>
        </p:txBody>
      </p:sp>
    </p:spTree>
    <p:extLst>
      <p:ext uri="{BB962C8B-B14F-4D97-AF65-F5344CB8AC3E}">
        <p14:creationId xmlns:p14="http://schemas.microsoft.com/office/powerpoint/2010/main" val="217677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268368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8</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dirty="0" err="1">
                <a:latin typeface="Times New Roman" panose="02020603050405020304" pitchFamily="18" charset="0"/>
              </a:rPr>
              <a:t>Exercise</a:t>
            </a:r>
            <a:r>
              <a:rPr lang="fr-CH" altLang="fr-FR" dirty="0">
                <a:latin typeface="Times New Roman" panose="02020603050405020304" pitchFamily="18" charset="0"/>
              </a:rPr>
              <a:t> in group 10 min</a:t>
            </a:r>
          </a:p>
        </p:txBody>
      </p:sp>
    </p:spTree>
    <p:extLst>
      <p:ext uri="{BB962C8B-B14F-4D97-AF65-F5344CB8AC3E}">
        <p14:creationId xmlns:p14="http://schemas.microsoft.com/office/powerpoint/2010/main" val="244326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F01C856-9DC1-40AD-A987-5486FEFB489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0566CEE-C211-4200-BE59-40D9257EDB4C}" type="slidenum">
              <a:rPr lang="en-GB" altLang="fr-FR" smtClean="0"/>
              <a:pPr>
                <a:spcBef>
                  <a:spcPct val="0"/>
                </a:spcBef>
              </a:pPr>
              <a:t>9</a:t>
            </a:fld>
            <a:endParaRPr lang="en-GB" altLang="fr-FR"/>
          </a:p>
        </p:txBody>
      </p:sp>
      <p:sp>
        <p:nvSpPr>
          <p:cNvPr id="17411" name="Rectangle 1">
            <a:extLst>
              <a:ext uri="{FF2B5EF4-FFF2-40B4-BE49-F238E27FC236}">
                <a16:creationId xmlns:a16="http://schemas.microsoft.com/office/drawing/2014/main" id="{BDE12EFC-A44F-42D8-9F9C-81D3D744D9F1}"/>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F6EFB376-EB1C-4188-B6EE-E613D1D7D454}"/>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r>
              <a:rPr lang="en-GB" altLang="fr-FR" b="1" noProof="0" dirty="0">
                <a:latin typeface="Times New Roman" panose="02020603050405020304" pitchFamily="18" charset="0"/>
              </a:rPr>
              <a:t>Host-Families: </a:t>
            </a:r>
            <a:r>
              <a:rPr lang="en-GB" altLang="fr-FR" noProof="0" dirty="0">
                <a:latin typeface="Times New Roman" panose="02020603050405020304" pitchFamily="18" charset="0"/>
              </a:rPr>
              <a:t>usually in houses, apartments or compounds of relatives or friends. (is usually the preferred and most common option for displaced populations!)</a:t>
            </a:r>
          </a:p>
          <a:p>
            <a:pPr marL="171450" indent="-171450">
              <a:buFont typeface="Wingdings" panose="05000000000000000000" pitchFamily="2" charset="2"/>
              <a:buChar char="à"/>
            </a:pPr>
            <a:r>
              <a:rPr lang="en-GB" altLang="fr-FR" noProof="0" dirty="0">
                <a:latin typeface="Times New Roman" panose="02020603050405020304" pitchFamily="18" charset="0"/>
                <a:sym typeface="Wingdings" panose="05000000000000000000" pitchFamily="2" charset="2"/>
              </a:rPr>
              <a:t>Displaced </a:t>
            </a:r>
            <a:r>
              <a:rPr lang="en-GB" altLang="fr-FR" noProof="0" dirty="0" err="1">
                <a:latin typeface="Times New Roman" panose="02020603050405020304" pitchFamily="18" charset="0"/>
                <a:sym typeface="Wingdings" panose="05000000000000000000" pitchFamily="2" charset="2"/>
              </a:rPr>
              <a:t>populions</a:t>
            </a:r>
            <a:r>
              <a:rPr lang="en-GB" altLang="fr-FR" noProof="0" dirty="0">
                <a:latin typeface="Times New Roman" panose="02020603050405020304" pitchFamily="18" charset="0"/>
                <a:sym typeface="Wingdings" panose="05000000000000000000" pitchFamily="2" charset="2"/>
              </a:rPr>
              <a:t> in host families tend to have a bit less needs, as they are integrated, have support by hosts, can profit from existing infrastructure and services. </a:t>
            </a:r>
            <a:r>
              <a:rPr lang="en-GB" altLang="fr-FR" noProof="0" dirty="0" err="1">
                <a:latin typeface="Times New Roman" panose="02020603050405020304" pitchFamily="18" charset="0"/>
                <a:sym typeface="Wingdings" panose="05000000000000000000" pitchFamily="2" charset="2"/>
              </a:rPr>
              <a:t>Nontheless</a:t>
            </a:r>
            <a:r>
              <a:rPr lang="en-GB" altLang="fr-FR" noProof="0" dirty="0">
                <a:latin typeface="Times New Roman" panose="02020603050405020304" pitchFamily="18" charset="0"/>
                <a:sym typeface="Wingdings" panose="05000000000000000000" pitchFamily="2" charset="2"/>
              </a:rPr>
              <a:t>, they have needs!</a:t>
            </a:r>
          </a:p>
          <a:p>
            <a:pPr marL="171450" indent="-171450">
              <a:buFont typeface="Wingdings" panose="05000000000000000000" pitchFamily="2" charset="2"/>
              <a:buChar char="à"/>
            </a:pPr>
            <a:r>
              <a:rPr lang="en-GB" altLang="fr-FR" noProof="0" dirty="0">
                <a:latin typeface="Times New Roman" panose="02020603050405020304" pitchFamily="18" charset="0"/>
                <a:sym typeface="Wingdings" panose="05000000000000000000" pitchFamily="2" charset="2"/>
              </a:rPr>
              <a:t>Also the host-population has needs, as their resources are often overstretched.</a:t>
            </a:r>
          </a:p>
          <a:p>
            <a:pPr marL="0" indent="0">
              <a:buFont typeface="Arial" panose="020B0604020202020204" pitchFamily="34" charset="0"/>
              <a:buNone/>
            </a:pPr>
            <a:r>
              <a:rPr lang="en-GB" altLang="fr-FR" b="1" noProof="0" dirty="0">
                <a:latin typeface="Times New Roman" panose="02020603050405020304" pitchFamily="18" charset="0"/>
              </a:rPr>
              <a:t>Urban Self-Settlement: </a:t>
            </a:r>
            <a:r>
              <a:rPr lang="en-GB" altLang="fr-FR" b="0" noProof="0" dirty="0">
                <a:latin typeface="Times New Roman" panose="02020603050405020304" pitchFamily="18" charset="0"/>
              </a:rPr>
              <a:t>renting or occupying buildings or apartments in cities</a:t>
            </a:r>
          </a:p>
          <a:p>
            <a:pPr marL="171450" indent="-171450">
              <a:buFont typeface="Wingdings" panose="05000000000000000000" pitchFamily="2" charset="2"/>
              <a:buChar char="à"/>
            </a:pPr>
            <a:r>
              <a:rPr lang="en-GB" altLang="fr-FR" b="0" noProof="0" dirty="0">
                <a:latin typeface="Times New Roman" panose="02020603050405020304" pitchFamily="18" charset="0"/>
                <a:sym typeface="Wingdings" panose="05000000000000000000" pitchFamily="2" charset="2"/>
              </a:rPr>
              <a:t>Population in cities are usually heavily dependent on public services (water, food, electricity, clinics etc) and their needs depend much on the availability of those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fr-FR" b="1" noProof="0" dirty="0">
                <a:latin typeface="Times New Roman" panose="02020603050405020304" pitchFamily="18" charset="0"/>
              </a:rPr>
              <a:t>Rural Self-Settlement: </a:t>
            </a:r>
            <a:r>
              <a:rPr lang="en-GB" altLang="fr-FR" b="0" noProof="0" dirty="0">
                <a:latin typeface="Times New Roman" panose="02020603050405020304" pitchFamily="18" charset="0"/>
              </a:rPr>
              <a:t>constructing of simple rural shelters or renting or occupying buildings or villages</a:t>
            </a:r>
          </a:p>
          <a:p>
            <a:pPr marL="171450" indent="-171450">
              <a:buFont typeface="Wingdings" panose="05000000000000000000" pitchFamily="2" charset="2"/>
              <a:buChar char="à"/>
            </a:pPr>
            <a:r>
              <a:rPr lang="en-GB" altLang="fr-FR" noProof="0" dirty="0">
                <a:latin typeface="Times New Roman" panose="02020603050405020304" pitchFamily="18" charset="0"/>
              </a:rPr>
              <a:t>Although there is usually a lack of public services, it is often easier in the rural environment to be self-sufficient if the surrounding nature can provide basic supplies (land, wood, water etc). </a:t>
            </a:r>
          </a:p>
          <a:p>
            <a:pPr marL="171450" indent="-171450">
              <a:buFont typeface="Wingdings" panose="05000000000000000000" pitchFamily="2" charset="2"/>
              <a:buChar char="à"/>
            </a:pPr>
            <a:r>
              <a:rPr lang="en-GB" altLang="fr-FR" noProof="0" dirty="0">
                <a:latin typeface="Times New Roman" panose="02020603050405020304" pitchFamily="18" charset="0"/>
              </a:rPr>
              <a:t>However, there are usually essential needs to be addressed, like water supply, sanitation and hygiene, shelter, medical </a:t>
            </a:r>
            <a:r>
              <a:rPr lang="en-US" altLang="fr-FR" dirty="0">
                <a:latin typeface="Times New Roman" panose="02020603050405020304" pitchFamily="18" charset="0"/>
              </a:rPr>
              <a:t>services…</a:t>
            </a:r>
          </a:p>
          <a:p>
            <a:pPr marL="0" indent="0">
              <a:buFont typeface="Wingdings" panose="05000000000000000000" pitchFamily="2" charset="2"/>
              <a:buNone/>
            </a:pPr>
            <a:r>
              <a:rPr lang="en-US" altLang="fr-FR" b="1" dirty="0">
                <a:latin typeface="Times New Roman" panose="02020603050405020304" pitchFamily="18" charset="0"/>
              </a:rPr>
              <a:t>Self-Settled Camps: </a:t>
            </a:r>
            <a:r>
              <a:rPr lang="en-US" altLang="fr-FR" b="0" dirty="0">
                <a:latin typeface="Times New Roman" panose="02020603050405020304" pitchFamily="18" charset="0"/>
              </a:rPr>
              <a:t>often improvised shelters erected on public spaces such as church or school compounds, football fields, stadiums etc. where displaced populations feel protected/safe</a:t>
            </a:r>
          </a:p>
          <a:p>
            <a:pPr marL="0" indent="0">
              <a:buFont typeface="Wingdings" panose="05000000000000000000" pitchFamily="2" charset="2"/>
              <a:buNone/>
            </a:pPr>
            <a:r>
              <a:rPr lang="en-US" altLang="fr-FR" b="0" dirty="0">
                <a:latin typeface="Times New Roman" panose="02020603050405020304" pitchFamily="18" charset="0"/>
                <a:sym typeface="Wingdings" panose="05000000000000000000" pitchFamily="2" charset="2"/>
              </a:rPr>
              <a:t> Often indiscriminate, improvised shelters, overcrowded, lacking sanitation and hygiene and other basic services</a:t>
            </a:r>
            <a:endParaRPr lang="en-US" altLang="fr-FR" b="1" dirty="0">
              <a:latin typeface="Times New Roman" panose="02020603050405020304" pitchFamily="18" charset="0"/>
            </a:endParaRPr>
          </a:p>
          <a:p>
            <a:pPr marL="0" indent="0">
              <a:buFont typeface="Wingdings" panose="05000000000000000000" pitchFamily="2" charset="2"/>
              <a:buNone/>
            </a:pPr>
            <a:r>
              <a:rPr lang="en-US" altLang="fr-FR" b="1" dirty="0">
                <a:latin typeface="Times New Roman" panose="02020603050405020304" pitchFamily="18" charset="0"/>
              </a:rPr>
              <a:t>Collective Centers: </a:t>
            </a:r>
            <a:r>
              <a:rPr lang="en-US" altLang="fr-FR" b="0" dirty="0">
                <a:latin typeface="Times New Roman" panose="02020603050405020304" pitchFamily="18" charset="0"/>
              </a:rPr>
              <a:t>usually in public buildings such as schools, churches, factories, usually allocated by authorities but often overpopulated </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Usually dispose of some facilities and infrastructure incl. water, toilets, electricity, accommodation etc. but often insufficient. Need rehabilitation, extension, improving…</a:t>
            </a:r>
          </a:p>
          <a:p>
            <a:pPr marL="0" indent="0">
              <a:buFont typeface="Wingdings" panose="05000000000000000000" pitchFamily="2" charset="2"/>
              <a:buNone/>
            </a:pPr>
            <a:r>
              <a:rPr lang="en-US" altLang="fr-FR" b="1" dirty="0">
                <a:latin typeface="Times New Roman" panose="02020603050405020304" pitchFamily="18" charset="0"/>
                <a:sym typeface="Wingdings" panose="05000000000000000000" pitchFamily="2" charset="2"/>
              </a:rPr>
              <a:t>Planned Camps</a:t>
            </a:r>
            <a:r>
              <a:rPr lang="en-US" altLang="fr-FR" b="0" dirty="0">
                <a:latin typeface="Times New Roman" panose="02020603050405020304" pitchFamily="18" charset="0"/>
                <a:sym typeface="Wingdings" panose="05000000000000000000" pitchFamily="2" charset="2"/>
              </a:rPr>
              <a:t>: Usually designed and allocated by authorities, often with support of humanitarian organizations. </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If respecting guidelines and standards designed camps should provide a decent living to displaced populations. </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Requires assistance until standards are met. Camps often grow due to more arrivals requiring more space, infrastructure and </a:t>
            </a:r>
            <a:r>
              <a:rPr lang="en-US" altLang="fr-FR" b="0" dirty="0" err="1">
                <a:latin typeface="Times New Roman" panose="02020603050405020304" pitchFamily="18" charset="0"/>
                <a:sym typeface="Wingdings" panose="05000000000000000000" pitchFamily="2" charset="2"/>
              </a:rPr>
              <a:t>assistane</a:t>
            </a:r>
            <a:r>
              <a:rPr lang="en-US" altLang="fr-FR" b="0" dirty="0">
                <a:latin typeface="Times New Roman" panose="02020603050405020304" pitchFamily="18" charset="0"/>
                <a:sym typeface="Wingdings" panose="05000000000000000000" pitchFamily="2" charset="2"/>
              </a:rPr>
              <a:t>.</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Is often a secondary solution to resettle displaced for other informal sites.</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However, is often not a favored solution by governments (difficult to dissolve, acceptance issues, conflict with local population) and at times complicated and time-consuming to negotiate</a:t>
            </a:r>
            <a:endParaRPr lang="en-US" altLang="fr-FR" b="0" dirty="0">
              <a:latin typeface="Times New Roman" panose="02020603050405020304" pitchFamily="18" charset="0"/>
            </a:endParaRPr>
          </a:p>
          <a:p>
            <a:pPr marL="171450" indent="-171450">
              <a:buFont typeface="Arial" panose="020B0604020202020204" pitchFamily="34" charset="0"/>
              <a:buChar char="•"/>
            </a:pPr>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16851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displaced people cannot find refuge with host-families or communal center, makeshift shelters are usually the first type of transitional settlements to appear after a crisis.</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10</a:t>
            </a:fld>
            <a:endParaRPr lang="fr-CH"/>
          </a:p>
        </p:txBody>
      </p:sp>
    </p:spTree>
    <p:extLst>
      <p:ext uri="{BB962C8B-B14F-4D97-AF65-F5344CB8AC3E}">
        <p14:creationId xmlns:p14="http://schemas.microsoft.com/office/powerpoint/2010/main" val="61950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63B8651E-1B3A-47EB-AD84-C09985043BFA}" type="datetime1">
              <a:rPr lang="fr-CH" smtClean="0"/>
              <a:t>03.02.2023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4C57C72D-7536-4D3C-8363-CA943E04A323}" type="datetime1">
              <a:rPr lang="fr-CH" smtClean="0"/>
              <a:t>03.02.2023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F8CC33A-C03E-4E62-99B4-7C5C5A03081C}" type="datetime1">
              <a:rPr lang="fr-CH" smtClean="0"/>
              <a:t>03.02.2023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1" y="304801"/>
            <a:ext cx="11377084" cy="1141413"/>
          </a:xfrm>
        </p:spPr>
        <p:txBody>
          <a:bodyPr/>
          <a:lstStyle/>
          <a:p>
            <a:r>
              <a:rPr lang="en-US"/>
              <a:t>Click to edit Master title style</a:t>
            </a:r>
            <a:endParaRPr lang="en-GB"/>
          </a:p>
        </p:txBody>
      </p:sp>
      <p:sp>
        <p:nvSpPr>
          <p:cNvPr id="3" name="Table Placeholder 2"/>
          <p:cNvSpPr>
            <a:spLocks noGrp="1"/>
          </p:cNvSpPr>
          <p:nvPr>
            <p:ph type="tbl" idx="1"/>
          </p:nvPr>
        </p:nvSpPr>
        <p:spPr>
          <a:xfrm>
            <a:off x="406401" y="1752601"/>
            <a:ext cx="11377084" cy="4265613"/>
          </a:xfrm>
        </p:spPr>
        <p:txBody>
          <a:bodyPr rtlCol="0">
            <a:normAutofit/>
          </a:bodyPr>
          <a:lstStyle/>
          <a:p>
            <a:pPr lvl="0"/>
            <a:endParaRPr lang="en-GB" noProof="0"/>
          </a:p>
        </p:txBody>
      </p:sp>
    </p:spTree>
    <p:extLst>
      <p:ext uri="{BB962C8B-B14F-4D97-AF65-F5344CB8AC3E}">
        <p14:creationId xmlns:p14="http://schemas.microsoft.com/office/powerpoint/2010/main" val="241831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EA3E7753-3A24-499B-8FAF-9909C714DB11}" type="datetime1">
              <a:rPr lang="fr-CH" smtClean="0"/>
              <a:t>03.02.2023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47000-4740-4BBF-BDF3-71EAE3E45355}" type="datetime1">
              <a:rPr lang="fr-CH" smtClean="0"/>
              <a:t>03.02.2023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8EA2AAD5-8371-4F08-B015-658D3ED8BFFA}" type="datetime1">
              <a:rPr lang="fr-CH" smtClean="0"/>
              <a:t>03.02.2023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73E7235D-B33F-4803-9BC0-98A3EA3BADF6}" type="datetime1">
              <a:rPr lang="fr-CH" smtClean="0"/>
              <a:t>03.02.2023</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10DFFF2C-B726-4D4F-A76E-EE11F12681CB}" type="datetime1">
              <a:rPr lang="fr-CH" smtClean="0"/>
              <a:t>03.02.2023</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CC59D-BDD3-43BA-9324-44B80D0464DE}" type="datetime1">
              <a:rPr lang="fr-CH" smtClean="0"/>
              <a:t>03.02.2023</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9025A-C9FB-46BF-8D7C-6D16952ECEBC}" type="datetime1">
              <a:rPr lang="fr-CH" smtClean="0"/>
              <a:t>03.02.2023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ABDA6F-44DB-4416-97B3-9B6F7E6AA2E2}" type="datetime1">
              <a:rPr lang="fr-CH" smtClean="0"/>
              <a:t>03.02.2023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‹Nr.›</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B1539-C026-4AA1-B3FC-972377C1501F}" type="datetime1">
              <a:rPr lang="fr-CH" smtClean="0"/>
              <a:t>03.02.2023</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‹Nr.›</a:t>
            </a:fld>
            <a:endParaRPr lang="fr-CH"/>
          </a:p>
        </p:txBody>
      </p:sp>
      <p:grpSp>
        <p:nvGrpSpPr>
          <p:cNvPr id="7" name="Group 6">
            <a:extLst>
              <a:ext uri="{FF2B5EF4-FFF2-40B4-BE49-F238E27FC236}">
                <a16:creationId xmlns:a16="http://schemas.microsoft.com/office/drawing/2014/main" id="{E2F20498-DE94-42AC-9750-BC9E6CB6C033}"/>
              </a:ext>
            </a:extLst>
          </p:cNvPr>
          <p:cNvGrpSpPr/>
          <p:nvPr userDrawn="1"/>
        </p:nvGrpSpPr>
        <p:grpSpPr>
          <a:xfrm>
            <a:off x="0" y="0"/>
            <a:ext cx="628650" cy="6858000"/>
            <a:chOff x="0" y="0"/>
            <a:chExt cx="628650" cy="6858000"/>
          </a:xfrm>
        </p:grpSpPr>
        <p:sp>
          <p:nvSpPr>
            <p:cNvPr id="8" name="Rectangle 7">
              <a:extLst>
                <a:ext uri="{FF2B5EF4-FFF2-40B4-BE49-F238E27FC236}">
                  <a16:creationId xmlns:a16="http://schemas.microsoft.com/office/drawing/2014/main" id="{CEE2B687-A788-45D9-8616-EB96572B979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8F35EB1C-E6A8-4C03-A326-3FD3D77DDA5E}"/>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0.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8.pn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comments" Target="../comments/commen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0.wmf"/><Relationship Id="rId11" Type="http://schemas.openxmlformats.org/officeDocument/2006/relationships/image" Target="../media/image65.png"/><Relationship Id="rId5" Type="http://schemas.openxmlformats.org/officeDocument/2006/relationships/image" Target="../media/image59.wmf"/><Relationship Id="rId10" Type="http://schemas.openxmlformats.org/officeDocument/2006/relationships/image" Target="../media/image64.png"/><Relationship Id="rId4" Type="http://schemas.openxmlformats.org/officeDocument/2006/relationships/image" Target="../media/image58.wmf"/><Relationship Id="rId9" Type="http://schemas.openxmlformats.org/officeDocument/2006/relationships/image" Target="../media/image63.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95EA2D-ED82-43AF-8C77-5F42930EE0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3708" y="2660722"/>
            <a:ext cx="2971535" cy="2084310"/>
          </a:xfrm>
          <a:prstGeom prst="rect">
            <a:avLst/>
          </a:prstGeom>
          <a:ln>
            <a:solidFill>
              <a:schemeClr val="accent5">
                <a:lumMod val="50000"/>
              </a:schemeClr>
            </a:solidFill>
          </a:ln>
        </p:spPr>
      </p:pic>
      <p:pic>
        <p:nvPicPr>
          <p:cNvPr id="5" name="Picture 4">
            <a:extLst>
              <a:ext uri="{FF2B5EF4-FFF2-40B4-BE49-F238E27FC236}">
                <a16:creationId xmlns:a16="http://schemas.microsoft.com/office/drawing/2014/main" id="{B3231A35-B3E7-4B92-85E9-ADCA574A83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23261" y="2657185"/>
            <a:ext cx="3682502" cy="2087847"/>
          </a:xfrm>
          <a:prstGeom prst="rect">
            <a:avLst/>
          </a:prstGeom>
          <a:ln>
            <a:solidFill>
              <a:schemeClr val="accent5">
                <a:lumMod val="50000"/>
              </a:schemeClr>
            </a:solidFill>
          </a:ln>
        </p:spPr>
      </p:pic>
      <p:pic>
        <p:nvPicPr>
          <p:cNvPr id="10" name="Picture 9">
            <a:extLst>
              <a:ext uri="{FF2B5EF4-FFF2-40B4-BE49-F238E27FC236}">
                <a16:creationId xmlns:a16="http://schemas.microsoft.com/office/drawing/2014/main" id="{6704946D-83AE-43B6-9337-5DB4D2F618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54945" y="2660722"/>
            <a:ext cx="3406651" cy="2087847"/>
          </a:xfrm>
          <a:prstGeom prst="rect">
            <a:avLst/>
          </a:prstGeom>
          <a:ln>
            <a:solidFill>
              <a:schemeClr val="accent5">
                <a:lumMod val="50000"/>
              </a:schemeClr>
            </a:solidFill>
          </a:ln>
        </p:spPr>
      </p:pic>
      <p:sp>
        <p:nvSpPr>
          <p:cNvPr id="2" name="Subtitle 1"/>
          <p:cNvSpPr>
            <a:spLocks noGrp="1"/>
          </p:cNvSpPr>
          <p:nvPr>
            <p:ph type="subTitle" idx="1"/>
          </p:nvPr>
        </p:nvSpPr>
        <p:spPr>
          <a:xfrm>
            <a:off x="1589315" y="1485413"/>
            <a:ext cx="9144000" cy="1030165"/>
          </a:xfrm>
        </p:spPr>
        <p:txBody>
          <a:bodyPr>
            <a:normAutofit/>
          </a:bodyPr>
          <a:lstStyle/>
          <a:p>
            <a:r>
              <a:rPr lang="fr-FR" sz="4400"/>
              <a:t>Populations déplacées et logement</a:t>
            </a:r>
          </a:p>
        </p:txBody>
      </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sp>
        <p:nvSpPr>
          <p:cNvPr id="9" name="TextBox 8">
            <a:extLst>
              <a:ext uri="{FF2B5EF4-FFF2-40B4-BE49-F238E27FC236}">
                <a16:creationId xmlns:a16="http://schemas.microsoft.com/office/drawing/2014/main" id="{F1495A83-300E-4C49-95F1-D69BA68B9346}"/>
              </a:ext>
            </a:extLst>
          </p:cNvPr>
          <p:cNvSpPr txBox="1"/>
          <p:nvPr/>
        </p:nvSpPr>
        <p:spPr>
          <a:xfrm>
            <a:off x="913569" y="5897565"/>
            <a:ext cx="3327127" cy="461665"/>
          </a:xfrm>
          <a:prstGeom prst="rect">
            <a:avLst/>
          </a:prstGeom>
          <a:noFill/>
        </p:spPr>
        <p:txBody>
          <a:bodyPr wrap="square" rtlCol="0">
            <a:spAutoFit/>
          </a:bodyPr>
          <a:lstStyle/>
          <a:p>
            <a:pPr algn="r"/>
            <a:r>
              <a:rPr lang="fr-FR" sz="1200" dirty="0">
                <a:solidFill>
                  <a:srgbClr val="0070C0"/>
                </a:solidFill>
              </a:rPr>
              <a:t>Ces supports pédagogiques ont été créés par les collègues de l</a:t>
            </a:r>
            <a:r>
              <a:rPr lang="fr-FR" sz="1200" dirty="0"/>
              <a:t>’</a:t>
            </a:r>
            <a:r>
              <a:rPr lang="fr-FR" sz="1200" dirty="0">
                <a:solidFill>
                  <a:srgbClr val="0070C0"/>
                </a:solidFill>
              </a:rPr>
              <a:t>équipe Eau et habitat</a:t>
            </a:r>
          </a:p>
        </p:txBody>
      </p:sp>
      <p:sp>
        <p:nvSpPr>
          <p:cNvPr id="11" name="TextBox 10">
            <a:extLst>
              <a:ext uri="{FF2B5EF4-FFF2-40B4-BE49-F238E27FC236}">
                <a16:creationId xmlns:a16="http://schemas.microsoft.com/office/drawing/2014/main" id="{BD8CCEDE-8B7B-42F8-A829-C876D2E335E8}"/>
              </a:ext>
            </a:extLst>
          </p:cNvPr>
          <p:cNvSpPr txBox="1"/>
          <p:nvPr/>
        </p:nvSpPr>
        <p:spPr>
          <a:xfrm>
            <a:off x="8472462" y="411120"/>
            <a:ext cx="3949992" cy="369332"/>
          </a:xfrm>
          <a:prstGeom prst="rect">
            <a:avLst/>
          </a:prstGeom>
          <a:noFill/>
        </p:spPr>
        <p:txBody>
          <a:bodyPr wrap="none" rtlCol="0">
            <a:spAutoFit/>
          </a:bodyPr>
          <a:lstStyle/>
          <a:p>
            <a:r>
              <a:rPr lang="fr-FR" sz="1800" dirty="0">
                <a:effectLst/>
                <a:highlight>
                  <a:srgbClr val="FFFF00"/>
                </a:highlight>
                <a:latin typeface="Calibri (Textkörper)"/>
                <a:ea typeface="Calibri" panose="020F0502020204030204" pitchFamily="34" charset="0"/>
              </a:rPr>
              <a:t>Logo de l’organisation de l’</a:t>
            </a:r>
            <a:r>
              <a:rPr lang="fr-FR" sz="1800">
                <a:effectLst/>
                <a:highlight>
                  <a:srgbClr val="FFFF00"/>
                </a:highlight>
                <a:latin typeface="Calibri (Textkörper)"/>
                <a:ea typeface="Calibri" panose="020F0502020204030204" pitchFamily="34" charset="0"/>
              </a:rPr>
              <a:t>intervenant·e</a:t>
            </a:r>
            <a:endParaRPr lang="de-CH" sz="1800" dirty="0">
              <a:effectLst/>
              <a:highlight>
                <a:srgbClr val="FFFF00"/>
              </a:highlight>
              <a:latin typeface="Calibri (Textkörper)"/>
              <a:ea typeface="Calibri" panose="020F0502020204030204" pitchFamily="34" charset="0"/>
            </a:endParaRPr>
          </a:p>
        </p:txBody>
      </p:sp>
      <p:sp>
        <p:nvSpPr>
          <p:cNvPr id="15" name="TextBox 14">
            <a:extLst>
              <a:ext uri="{FF2B5EF4-FFF2-40B4-BE49-F238E27FC236}">
                <a16:creationId xmlns:a16="http://schemas.microsoft.com/office/drawing/2014/main" id="{220C4809-C5D4-4465-B110-63AB02DC1F86}"/>
              </a:ext>
            </a:extLst>
          </p:cNvPr>
          <p:cNvSpPr txBox="1"/>
          <p:nvPr/>
        </p:nvSpPr>
        <p:spPr>
          <a:xfrm>
            <a:off x="7951306" y="5759065"/>
            <a:ext cx="4202304" cy="369332"/>
          </a:xfrm>
          <a:prstGeom prst="rect">
            <a:avLst/>
          </a:prstGeom>
          <a:noFill/>
        </p:spPr>
        <p:txBody>
          <a:bodyPr wrap="none" rtlCol="0">
            <a:spAutoFit/>
          </a:bodyPr>
          <a:lstStyle/>
          <a:p>
            <a:r>
              <a:rPr lang="fr-FR" dirty="0">
                <a:highlight>
                  <a:srgbClr val="FFFF00"/>
                </a:highlight>
              </a:rPr>
              <a:t>Nom(s) de l’</a:t>
            </a:r>
            <a:r>
              <a:rPr lang="fr-FR" dirty="0" err="1">
                <a:highlight>
                  <a:srgbClr val="FFFF00"/>
                </a:highlight>
              </a:rPr>
              <a:t>intervenant·e</a:t>
            </a:r>
            <a:r>
              <a:rPr lang="fr-FR">
                <a:highlight>
                  <a:srgbClr val="FFFF00"/>
                </a:highlight>
              </a:rPr>
              <a:t> + organisation(s)</a:t>
            </a:r>
            <a:endParaRPr lang="fr-FR" dirty="0">
              <a:highlight>
                <a:srgbClr val="FFFF00"/>
              </a:highlight>
            </a:endParaRP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10</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934116" y="326635"/>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517649"/>
            <a:ext cx="10515600" cy="83107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Habitations provisoires : logement individuel de fortune</a:t>
            </a:r>
          </a:p>
        </p:txBody>
      </p:sp>
      <p:pic>
        <p:nvPicPr>
          <p:cNvPr id="7" name="Picture 6">
            <a:extLst>
              <a:ext uri="{FF2B5EF4-FFF2-40B4-BE49-F238E27FC236}">
                <a16:creationId xmlns:a16="http://schemas.microsoft.com/office/drawing/2014/main" id="{B03EF30A-3BD5-48C5-BABC-DA573A588991}"/>
              </a:ext>
            </a:extLst>
          </p:cNvPr>
          <p:cNvPicPr>
            <a:picLocks noChangeAspect="1"/>
          </p:cNvPicPr>
          <p:nvPr/>
        </p:nvPicPr>
        <p:blipFill>
          <a:blip r:embed="rId3"/>
          <a:stretch>
            <a:fillRect/>
          </a:stretch>
        </p:blipFill>
        <p:spPr>
          <a:xfrm>
            <a:off x="1838325" y="2099873"/>
            <a:ext cx="4257675" cy="3352800"/>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04C5F54B-D78E-4027-806B-F26541EB3788}"/>
              </a:ext>
            </a:extLst>
          </p:cNvPr>
          <p:cNvPicPr>
            <a:picLocks noChangeAspect="1"/>
          </p:cNvPicPr>
          <p:nvPr/>
        </p:nvPicPr>
        <p:blipFill>
          <a:blip r:embed="rId4"/>
          <a:stretch>
            <a:fillRect/>
          </a:stretch>
        </p:blipFill>
        <p:spPr>
          <a:xfrm>
            <a:off x="7305171" y="2099873"/>
            <a:ext cx="3505200" cy="3374301"/>
          </a:xfrm>
          <a:prstGeom prst="rect">
            <a:avLst/>
          </a:prstGeom>
          <a:ln>
            <a:solidFill>
              <a:schemeClr val="bg1">
                <a:lumMod val="50000"/>
              </a:schemeClr>
            </a:solidFill>
          </a:ln>
        </p:spPr>
      </p:pic>
    </p:spTree>
    <p:extLst>
      <p:ext uri="{BB962C8B-B14F-4D97-AF65-F5344CB8AC3E}">
        <p14:creationId xmlns:p14="http://schemas.microsoft.com/office/powerpoint/2010/main" val="255841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11</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379421" y="365125"/>
            <a:ext cx="9779022"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a:latin typeface="+mn-lt"/>
              </a:rPr>
              <a:t>    </a:t>
            </a:r>
            <a:r>
              <a:rPr lang="fr-FR" sz="4399" u="sng">
                <a:latin typeface="+mn-lt"/>
              </a:rPr>
              <a:t>Habitations provisoires : centres collectifs</a:t>
            </a:r>
          </a:p>
        </p:txBody>
      </p:sp>
      <p:pic>
        <p:nvPicPr>
          <p:cNvPr id="5" name="Picture 4">
            <a:extLst>
              <a:ext uri="{FF2B5EF4-FFF2-40B4-BE49-F238E27FC236}">
                <a16:creationId xmlns:a16="http://schemas.microsoft.com/office/drawing/2014/main" id="{A87ACD57-0413-4EC9-AD89-778D49A90BBB}"/>
              </a:ext>
            </a:extLst>
          </p:cNvPr>
          <p:cNvPicPr>
            <a:picLocks noChangeAspect="1"/>
          </p:cNvPicPr>
          <p:nvPr/>
        </p:nvPicPr>
        <p:blipFill>
          <a:blip r:embed="rId3"/>
          <a:stretch>
            <a:fillRect/>
          </a:stretch>
        </p:blipFill>
        <p:spPr>
          <a:xfrm>
            <a:off x="7294905" y="2001746"/>
            <a:ext cx="4262989" cy="3349179"/>
          </a:xfrm>
          <a:prstGeom prst="rect">
            <a:avLst/>
          </a:prstGeom>
        </p:spPr>
      </p:pic>
      <p:pic>
        <p:nvPicPr>
          <p:cNvPr id="10" name="Picture 9">
            <a:extLst>
              <a:ext uri="{FF2B5EF4-FFF2-40B4-BE49-F238E27FC236}">
                <a16:creationId xmlns:a16="http://schemas.microsoft.com/office/drawing/2014/main" id="{CDB2E46C-A5B4-4FA3-BFB2-42C6D9EB5856}"/>
              </a:ext>
            </a:extLst>
          </p:cNvPr>
          <p:cNvPicPr>
            <a:picLocks noChangeAspect="1"/>
          </p:cNvPicPr>
          <p:nvPr/>
        </p:nvPicPr>
        <p:blipFill>
          <a:blip r:embed="rId4"/>
          <a:stretch>
            <a:fillRect/>
          </a:stretch>
        </p:blipFill>
        <p:spPr>
          <a:xfrm>
            <a:off x="1033981" y="2001747"/>
            <a:ext cx="5867422" cy="3349179"/>
          </a:xfrm>
          <a:prstGeom prst="rect">
            <a:avLst/>
          </a:prstGeom>
        </p:spPr>
      </p:pic>
    </p:spTree>
    <p:extLst>
      <p:ext uri="{BB962C8B-B14F-4D97-AF65-F5344CB8AC3E}">
        <p14:creationId xmlns:p14="http://schemas.microsoft.com/office/powerpoint/2010/main" val="225032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12</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Habitations provisoires : camps</a:t>
            </a:r>
          </a:p>
        </p:txBody>
      </p:sp>
      <p:pic>
        <p:nvPicPr>
          <p:cNvPr id="2" name="Picture 1">
            <a:extLst>
              <a:ext uri="{FF2B5EF4-FFF2-40B4-BE49-F238E27FC236}">
                <a16:creationId xmlns:a16="http://schemas.microsoft.com/office/drawing/2014/main" id="{FBF22CE2-3F06-405B-90C3-ECEA769D60A3}"/>
              </a:ext>
            </a:extLst>
          </p:cNvPr>
          <p:cNvPicPr>
            <a:picLocks noChangeAspect="1"/>
          </p:cNvPicPr>
          <p:nvPr/>
        </p:nvPicPr>
        <p:blipFill rotWithShape="1">
          <a:blip r:embed="rId3"/>
          <a:srcRect l="1139" r="2204"/>
          <a:stretch/>
        </p:blipFill>
        <p:spPr>
          <a:xfrm>
            <a:off x="722042" y="1851022"/>
            <a:ext cx="5499371" cy="3426691"/>
          </a:xfrm>
          <a:prstGeom prst="rect">
            <a:avLst/>
          </a:prstGeom>
          <a:ln>
            <a:solidFill>
              <a:schemeClr val="bg1">
                <a:lumMod val="50000"/>
              </a:schemeClr>
            </a:solidFill>
          </a:ln>
        </p:spPr>
      </p:pic>
      <p:pic>
        <p:nvPicPr>
          <p:cNvPr id="11" name="Picture 1">
            <a:extLst>
              <a:ext uri="{FF2B5EF4-FFF2-40B4-BE49-F238E27FC236}">
                <a16:creationId xmlns:a16="http://schemas.microsoft.com/office/drawing/2014/main" id="{E0DE2AFA-29F5-4A29-A904-C121F844C0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19328" y="1858846"/>
            <a:ext cx="5499370" cy="341104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441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F7BEBA41-D3D4-418E-983E-18CB3A1220F6}"/>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99CCFF"/>
              </a:solidFill>
              <a:latin typeface="+mn-lt"/>
            </a:endParaRPr>
          </a:p>
        </p:txBody>
      </p:sp>
      <p:pic>
        <p:nvPicPr>
          <p:cNvPr id="16387" name="Picture 2">
            <a:extLst>
              <a:ext uri="{FF2B5EF4-FFF2-40B4-BE49-F238E27FC236}">
                <a16:creationId xmlns:a16="http://schemas.microsoft.com/office/drawing/2014/main" id="{18FC4E60-2FCD-4B5B-A559-96EE3E7F1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44" y="1824029"/>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a:extLst>
              <a:ext uri="{FF2B5EF4-FFF2-40B4-BE49-F238E27FC236}">
                <a16:creationId xmlns:a16="http://schemas.microsoft.com/office/drawing/2014/main" id="{791F1545-2003-4748-B493-EDEFBF9BC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212" y="1796140"/>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a:extLst>
              <a:ext uri="{FF2B5EF4-FFF2-40B4-BE49-F238E27FC236}">
                <a16:creationId xmlns:a16="http://schemas.microsoft.com/office/drawing/2014/main" id="{9999722F-6D59-4BFF-8A8D-94F29804A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3583" y="3609324"/>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a:extLst>
              <a:ext uri="{FF2B5EF4-FFF2-40B4-BE49-F238E27FC236}">
                <a16:creationId xmlns:a16="http://schemas.microsoft.com/office/drawing/2014/main" id="{00280247-ED89-4A34-AD4D-9C98988B4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1340" y="1771807"/>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7">
            <a:extLst>
              <a:ext uri="{FF2B5EF4-FFF2-40B4-BE49-F238E27FC236}">
                <a16:creationId xmlns:a16="http://schemas.microsoft.com/office/drawing/2014/main" id="{1857D008-9767-4B4C-A3BB-9BCBE0F3E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5586" y="3509561"/>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3" name="Text Box 8">
            <a:extLst>
              <a:ext uri="{FF2B5EF4-FFF2-40B4-BE49-F238E27FC236}">
                <a16:creationId xmlns:a16="http://schemas.microsoft.com/office/drawing/2014/main" id="{D03820D3-C47E-4D9D-B427-28828968660A}"/>
              </a:ext>
            </a:extLst>
          </p:cNvPr>
          <p:cNvSpPr txBox="1">
            <a:spLocks noChangeArrowheads="1"/>
          </p:cNvSpPr>
          <p:nvPr/>
        </p:nvSpPr>
        <p:spPr bwMode="auto">
          <a:xfrm>
            <a:off x="933956" y="2784831"/>
            <a:ext cx="183727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Familles d’accueil</a:t>
            </a:r>
          </a:p>
        </p:txBody>
      </p:sp>
      <p:sp>
        <p:nvSpPr>
          <p:cNvPr id="16394" name="Text Box 9">
            <a:extLst>
              <a:ext uri="{FF2B5EF4-FFF2-40B4-BE49-F238E27FC236}">
                <a16:creationId xmlns:a16="http://schemas.microsoft.com/office/drawing/2014/main" id="{328EF950-E90E-4DEB-A70C-B4E71EAE4494}"/>
              </a:ext>
            </a:extLst>
          </p:cNvPr>
          <p:cNvSpPr txBox="1">
            <a:spLocks noChangeArrowheads="1"/>
          </p:cNvSpPr>
          <p:nvPr/>
        </p:nvSpPr>
        <p:spPr bwMode="auto">
          <a:xfrm>
            <a:off x="4258724" y="2690973"/>
            <a:ext cx="183727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Installations rurales spontanées</a:t>
            </a:r>
          </a:p>
        </p:txBody>
      </p:sp>
      <p:sp>
        <p:nvSpPr>
          <p:cNvPr id="16395" name="Text Box 10">
            <a:extLst>
              <a:ext uri="{FF2B5EF4-FFF2-40B4-BE49-F238E27FC236}">
                <a16:creationId xmlns:a16="http://schemas.microsoft.com/office/drawing/2014/main" id="{C55D2B44-E659-4E03-A6FD-ED5CFAD628B3}"/>
              </a:ext>
            </a:extLst>
          </p:cNvPr>
          <p:cNvSpPr txBox="1">
            <a:spLocks noChangeArrowheads="1"/>
          </p:cNvSpPr>
          <p:nvPr/>
        </p:nvSpPr>
        <p:spPr bwMode="auto">
          <a:xfrm>
            <a:off x="7862261" y="2715303"/>
            <a:ext cx="174391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Centres collectifs</a:t>
            </a:r>
          </a:p>
        </p:txBody>
      </p:sp>
      <p:sp>
        <p:nvSpPr>
          <p:cNvPr id="16396" name="Text Box 11">
            <a:extLst>
              <a:ext uri="{FF2B5EF4-FFF2-40B4-BE49-F238E27FC236}">
                <a16:creationId xmlns:a16="http://schemas.microsoft.com/office/drawing/2014/main" id="{E01F3488-09CF-4061-8440-5F6237F6DB74}"/>
              </a:ext>
            </a:extLst>
          </p:cNvPr>
          <p:cNvSpPr txBox="1">
            <a:spLocks noChangeArrowheads="1"/>
          </p:cNvSpPr>
          <p:nvPr/>
        </p:nvSpPr>
        <p:spPr bwMode="auto">
          <a:xfrm>
            <a:off x="9892382" y="4424981"/>
            <a:ext cx="13843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Camp planifié</a:t>
            </a:r>
          </a:p>
        </p:txBody>
      </p:sp>
      <p:sp>
        <p:nvSpPr>
          <p:cNvPr id="16398" name="Text Box 13">
            <a:extLst>
              <a:ext uri="{FF2B5EF4-FFF2-40B4-BE49-F238E27FC236}">
                <a16:creationId xmlns:a16="http://schemas.microsoft.com/office/drawing/2014/main" id="{95CA3F07-ACAB-49BE-A30F-8A06F55550A4}"/>
              </a:ext>
            </a:extLst>
          </p:cNvPr>
          <p:cNvSpPr txBox="1">
            <a:spLocks noChangeArrowheads="1"/>
          </p:cNvSpPr>
          <p:nvPr/>
        </p:nvSpPr>
        <p:spPr bwMode="auto">
          <a:xfrm>
            <a:off x="2379116" y="4524647"/>
            <a:ext cx="173323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Installations urbaines spontanées</a:t>
            </a:r>
          </a:p>
        </p:txBody>
      </p:sp>
      <p:sp>
        <p:nvSpPr>
          <p:cNvPr id="20" name="Title 3">
            <a:extLst>
              <a:ext uri="{FF2B5EF4-FFF2-40B4-BE49-F238E27FC236}">
                <a16:creationId xmlns:a16="http://schemas.microsoft.com/office/drawing/2014/main" id="{AE9586C5-6609-4AF8-949D-2493AAF5515F}"/>
              </a:ext>
            </a:extLst>
          </p:cNvPr>
          <p:cNvSpPr txBox="1">
            <a:spLocks/>
          </p:cNvSpPr>
          <p:nvPr/>
        </p:nvSpPr>
        <p:spPr>
          <a:xfrm>
            <a:off x="789233" y="287299"/>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Habitations provisoires : options</a:t>
            </a:r>
          </a:p>
        </p:txBody>
      </p:sp>
      <p:pic>
        <p:nvPicPr>
          <p:cNvPr id="16" name="Picture 6">
            <a:extLst>
              <a:ext uri="{FF2B5EF4-FFF2-40B4-BE49-F238E27FC236}">
                <a16:creationId xmlns:a16="http://schemas.microsoft.com/office/drawing/2014/main" id="{EA816DDF-E417-41B7-9CB4-0398233A1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6318" y="3609324"/>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2">
            <a:extLst>
              <a:ext uri="{FF2B5EF4-FFF2-40B4-BE49-F238E27FC236}">
                <a16:creationId xmlns:a16="http://schemas.microsoft.com/office/drawing/2014/main" id="{20CC4469-1221-4CFF-8A3C-D13FEF37FD28}"/>
              </a:ext>
            </a:extLst>
          </p:cNvPr>
          <p:cNvSpPr txBox="1">
            <a:spLocks noChangeArrowheads="1"/>
          </p:cNvSpPr>
          <p:nvPr/>
        </p:nvSpPr>
        <p:spPr bwMode="auto">
          <a:xfrm>
            <a:off x="6246318" y="4491486"/>
            <a:ext cx="167976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Camps spontanés</a:t>
            </a:r>
          </a:p>
        </p:txBody>
      </p:sp>
      <p:sp>
        <p:nvSpPr>
          <p:cNvPr id="18" name="Rectangle: Rounded Corners 17">
            <a:extLst>
              <a:ext uri="{FF2B5EF4-FFF2-40B4-BE49-F238E27FC236}">
                <a16:creationId xmlns:a16="http://schemas.microsoft.com/office/drawing/2014/main" id="{1B080D6A-98E0-4326-8A16-4FF9F3B47160}"/>
              </a:ext>
            </a:extLst>
          </p:cNvPr>
          <p:cNvSpPr/>
          <p:nvPr/>
        </p:nvSpPr>
        <p:spPr>
          <a:xfrm>
            <a:off x="915318" y="1524492"/>
            <a:ext cx="5122605" cy="416966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C000"/>
              </a:solidFill>
            </a:endParaRPr>
          </a:p>
        </p:txBody>
      </p:sp>
      <p:sp>
        <p:nvSpPr>
          <p:cNvPr id="19" name="Rectangle: Rounded Corners 18">
            <a:extLst>
              <a:ext uri="{FF2B5EF4-FFF2-40B4-BE49-F238E27FC236}">
                <a16:creationId xmlns:a16="http://schemas.microsoft.com/office/drawing/2014/main" id="{95944007-BD6B-4E15-A7E5-A8ED3C1DC741}"/>
              </a:ext>
            </a:extLst>
          </p:cNvPr>
          <p:cNvSpPr/>
          <p:nvPr/>
        </p:nvSpPr>
        <p:spPr>
          <a:xfrm>
            <a:off x="6114639" y="1487855"/>
            <a:ext cx="5239162" cy="416966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92D050"/>
              </a:solidFill>
            </a:endParaRPr>
          </a:p>
        </p:txBody>
      </p:sp>
      <p:sp>
        <p:nvSpPr>
          <p:cNvPr id="21" name="TextBox 20">
            <a:extLst>
              <a:ext uri="{FF2B5EF4-FFF2-40B4-BE49-F238E27FC236}">
                <a16:creationId xmlns:a16="http://schemas.microsoft.com/office/drawing/2014/main" id="{B9C0688B-2EEE-4A16-B969-6E25222BC78B}"/>
              </a:ext>
            </a:extLst>
          </p:cNvPr>
          <p:cNvSpPr txBox="1"/>
          <p:nvPr/>
        </p:nvSpPr>
        <p:spPr>
          <a:xfrm>
            <a:off x="1699178" y="5807890"/>
            <a:ext cx="1957395" cy="584775"/>
          </a:xfrm>
          <a:prstGeom prst="rect">
            <a:avLst/>
          </a:prstGeom>
          <a:noFill/>
          <a:ln>
            <a:solidFill>
              <a:srgbClr val="FFC000"/>
            </a:solidFill>
          </a:ln>
        </p:spPr>
        <p:txBody>
          <a:bodyPr wrap="none" rtlCol="0">
            <a:spAutoFit/>
          </a:bodyPr>
          <a:lstStyle/>
          <a:p>
            <a:r>
              <a:rPr lang="fr-FR" sz="3200" b="1" dirty="0">
                <a:solidFill>
                  <a:schemeClr val="accent2">
                    <a:lumMod val="50000"/>
                  </a:schemeClr>
                </a:solidFill>
              </a:rPr>
              <a:t>Habitations dispersées </a:t>
            </a:r>
          </a:p>
        </p:txBody>
      </p:sp>
      <p:sp>
        <p:nvSpPr>
          <p:cNvPr id="22" name="TextBox 21">
            <a:extLst>
              <a:ext uri="{FF2B5EF4-FFF2-40B4-BE49-F238E27FC236}">
                <a16:creationId xmlns:a16="http://schemas.microsoft.com/office/drawing/2014/main" id="{8AEAED7F-1007-49C8-B77E-54174A965633}"/>
              </a:ext>
            </a:extLst>
          </p:cNvPr>
          <p:cNvSpPr txBox="1"/>
          <p:nvPr/>
        </p:nvSpPr>
        <p:spPr>
          <a:xfrm>
            <a:off x="6691760" y="5854056"/>
            <a:ext cx="4216493" cy="584775"/>
          </a:xfrm>
          <a:prstGeom prst="rect">
            <a:avLst/>
          </a:prstGeom>
          <a:noFill/>
          <a:ln>
            <a:solidFill>
              <a:srgbClr val="92D050"/>
            </a:solidFill>
          </a:ln>
        </p:spPr>
        <p:txBody>
          <a:bodyPr wrap="square" rtlCol="0">
            <a:spAutoFit/>
          </a:bodyPr>
          <a:lstStyle/>
          <a:p>
            <a:r>
              <a:rPr lang="fr-FR" sz="3200" b="1" dirty="0">
                <a:solidFill>
                  <a:schemeClr val="accent6">
                    <a:lumMod val="50000"/>
                  </a:schemeClr>
                </a:solidFill>
              </a:rPr>
              <a:t>Habitations groupées</a:t>
            </a:r>
          </a:p>
        </p:txBody>
      </p:sp>
      <p:sp>
        <p:nvSpPr>
          <p:cNvPr id="2" name="Slide Number Placeholder 1">
            <a:extLst>
              <a:ext uri="{FF2B5EF4-FFF2-40B4-BE49-F238E27FC236}">
                <a16:creationId xmlns:a16="http://schemas.microsoft.com/office/drawing/2014/main" id="{6EEB2ECF-ECE5-4A14-82B4-63089BE78591}"/>
              </a:ext>
            </a:extLst>
          </p:cNvPr>
          <p:cNvSpPr>
            <a:spLocks noGrp="1"/>
          </p:cNvSpPr>
          <p:nvPr>
            <p:ph type="sldNum" sz="quarter" idx="12"/>
          </p:nvPr>
        </p:nvSpPr>
        <p:spPr/>
        <p:txBody>
          <a:bodyPr/>
          <a:lstStyle/>
          <a:p>
            <a:fld id="{00865948-8B76-4A50-B7DB-B45DBE1BD062}" type="slidenum">
              <a:rPr lang="fr-CH" smtClean="0"/>
              <a:t>13</a:t>
            </a:fld>
            <a:endParaRPr lang="fr-CH"/>
          </a:p>
        </p:txBody>
      </p:sp>
    </p:spTree>
    <p:extLst>
      <p:ext uri="{BB962C8B-B14F-4D97-AF65-F5344CB8AC3E}">
        <p14:creationId xmlns:p14="http://schemas.microsoft.com/office/powerpoint/2010/main" val="3650669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1">
            <a:extLst>
              <a:ext uri="{FF2B5EF4-FFF2-40B4-BE49-F238E27FC236}">
                <a16:creationId xmlns:a16="http://schemas.microsoft.com/office/drawing/2014/main" id="{8885614F-7D56-4738-810B-B68CF180F7CA}"/>
              </a:ext>
            </a:extLst>
          </p:cNvPr>
          <p:cNvSpPr txBox="1">
            <a:spLocks noChangeArrowheads="1"/>
          </p:cNvSpPr>
          <p:nvPr/>
        </p:nvSpPr>
        <p:spPr bwMode="auto">
          <a:xfrm flipH="1">
            <a:off x="8842475" y="1570770"/>
            <a:ext cx="309851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FontTx/>
              <a:buNone/>
            </a:pPr>
            <a:r>
              <a:rPr lang="fr-FR" sz="2400" dirty="0">
                <a:solidFill>
                  <a:schemeClr val="tx1"/>
                </a:solidFill>
                <a:latin typeface="+mn-lt"/>
              </a:rPr>
              <a:t>Lorsque nous fournissons de l’assistance aux populations déplacées dans les camps, nous devons également nous intéresser aux besoins des</a:t>
            </a:r>
          </a:p>
          <a:p>
            <a:pPr algn="ctr">
              <a:lnSpc>
                <a:spcPct val="100000"/>
              </a:lnSpc>
              <a:spcBef>
                <a:spcPct val="0"/>
              </a:spcBef>
              <a:buFontTx/>
              <a:buNone/>
            </a:pPr>
            <a:r>
              <a:rPr lang="fr-FR" sz="2400" dirty="0">
                <a:solidFill>
                  <a:schemeClr val="tx1"/>
                </a:solidFill>
                <a:latin typeface="+mn-lt"/>
              </a:rPr>
              <a:t>communautés hôtes qui partagent leurs ressources !</a:t>
            </a:r>
          </a:p>
        </p:txBody>
      </p:sp>
      <p:sp>
        <p:nvSpPr>
          <p:cNvPr id="4" name="Title 3">
            <a:extLst>
              <a:ext uri="{FF2B5EF4-FFF2-40B4-BE49-F238E27FC236}">
                <a16:creationId xmlns:a16="http://schemas.microsoft.com/office/drawing/2014/main" id="{C344B472-FC08-48AB-9679-0FBDF11D0289}"/>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Communautés hôtes</a:t>
            </a:r>
          </a:p>
        </p:txBody>
      </p:sp>
      <p:pic>
        <p:nvPicPr>
          <p:cNvPr id="3" name="Picture 2">
            <a:extLst>
              <a:ext uri="{FF2B5EF4-FFF2-40B4-BE49-F238E27FC236}">
                <a16:creationId xmlns:a16="http://schemas.microsoft.com/office/drawing/2014/main" id="{CBBF3A36-6B7D-4589-A871-A2620B5DE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31" y="1335821"/>
            <a:ext cx="7514884" cy="5009922"/>
          </a:xfrm>
          <a:prstGeom prst="rect">
            <a:avLst/>
          </a:prstGeom>
        </p:spPr>
      </p:pic>
      <p:sp>
        <p:nvSpPr>
          <p:cNvPr id="2" name="Slide Number Placeholder 1">
            <a:extLst>
              <a:ext uri="{FF2B5EF4-FFF2-40B4-BE49-F238E27FC236}">
                <a16:creationId xmlns:a16="http://schemas.microsoft.com/office/drawing/2014/main" id="{B9A0AC41-41FF-443C-B199-A3B28272A6E9}"/>
              </a:ext>
            </a:extLst>
          </p:cNvPr>
          <p:cNvSpPr>
            <a:spLocks noGrp="1"/>
          </p:cNvSpPr>
          <p:nvPr>
            <p:ph type="sldNum" sz="quarter" idx="12"/>
          </p:nvPr>
        </p:nvSpPr>
        <p:spPr>
          <a:xfrm>
            <a:off x="10922558" y="6356350"/>
            <a:ext cx="431242" cy="365125"/>
          </a:xfrm>
        </p:spPr>
        <p:txBody>
          <a:bodyPr/>
          <a:lstStyle/>
          <a:p>
            <a:fld id="{00865948-8B76-4A50-B7DB-B45DBE1BD062}" type="slidenum">
              <a:rPr lang="fr-CH" smtClean="0"/>
              <a:t>14</a:t>
            </a:fld>
            <a:endParaRPr lang="fr-CH"/>
          </a:p>
        </p:txBody>
      </p:sp>
    </p:spTree>
    <p:extLst>
      <p:ext uri="{BB962C8B-B14F-4D97-AF65-F5344CB8AC3E}">
        <p14:creationId xmlns:p14="http://schemas.microsoft.com/office/powerpoint/2010/main" val="4263127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a:extLst>
              <a:ext uri="{FF2B5EF4-FFF2-40B4-BE49-F238E27FC236}">
                <a16:creationId xmlns:a16="http://schemas.microsoft.com/office/drawing/2014/main" id="{8F22BB95-C041-4E1E-9917-4488628A98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151" y="4282148"/>
            <a:ext cx="2213592" cy="19953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3">
            <a:extLst>
              <a:ext uri="{FF2B5EF4-FFF2-40B4-BE49-F238E27FC236}">
                <a16:creationId xmlns:a16="http://schemas.microsoft.com/office/drawing/2014/main" id="{6B479A87-6660-4A6D-ADDC-62FF674D58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1492" y="1332228"/>
            <a:ext cx="2566285" cy="215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4">
            <a:extLst>
              <a:ext uri="{FF2B5EF4-FFF2-40B4-BE49-F238E27FC236}">
                <a16:creationId xmlns:a16="http://schemas.microsoft.com/office/drawing/2014/main" id="{F9AACFC8-6C83-43F7-B98E-A59C61BEF5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1429" y="1727158"/>
            <a:ext cx="1946636" cy="17167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5">
            <a:extLst>
              <a:ext uri="{FF2B5EF4-FFF2-40B4-BE49-F238E27FC236}">
                <a16:creationId xmlns:a16="http://schemas.microsoft.com/office/drawing/2014/main" id="{E65F60B8-37CA-4B36-AD56-D0BC4B30FC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4729" y="4282148"/>
            <a:ext cx="2311021" cy="20849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9" name="Text Box 6">
            <a:extLst>
              <a:ext uri="{FF2B5EF4-FFF2-40B4-BE49-F238E27FC236}">
                <a16:creationId xmlns:a16="http://schemas.microsoft.com/office/drawing/2014/main" id="{2439F31D-7F25-497B-A71E-3F2F35B801AC}"/>
              </a:ext>
            </a:extLst>
          </p:cNvPr>
          <p:cNvSpPr txBox="1">
            <a:spLocks noChangeArrowheads="1"/>
          </p:cNvSpPr>
          <p:nvPr/>
        </p:nvSpPr>
        <p:spPr bwMode="auto">
          <a:xfrm>
            <a:off x="1656678" y="3315190"/>
            <a:ext cx="29048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dirty="0">
                <a:solidFill>
                  <a:srgbClr val="C00000"/>
                </a:solidFill>
                <a:latin typeface="+mn-lt"/>
              </a:rPr>
              <a:t>Produits alimentaires et non alimentaires</a:t>
            </a:r>
          </a:p>
        </p:txBody>
      </p:sp>
      <p:sp>
        <p:nvSpPr>
          <p:cNvPr id="18440" name="Text Box 7">
            <a:extLst>
              <a:ext uri="{FF2B5EF4-FFF2-40B4-BE49-F238E27FC236}">
                <a16:creationId xmlns:a16="http://schemas.microsoft.com/office/drawing/2014/main" id="{AA0AB3FD-7445-430A-82E6-368147528A88}"/>
              </a:ext>
            </a:extLst>
          </p:cNvPr>
          <p:cNvSpPr txBox="1">
            <a:spLocks noChangeArrowheads="1"/>
          </p:cNvSpPr>
          <p:nvPr/>
        </p:nvSpPr>
        <p:spPr bwMode="auto">
          <a:xfrm>
            <a:off x="8159760" y="3590594"/>
            <a:ext cx="18002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Habitat</a:t>
            </a:r>
          </a:p>
        </p:txBody>
      </p:sp>
      <p:sp>
        <p:nvSpPr>
          <p:cNvPr id="18441" name="Text Box 8">
            <a:extLst>
              <a:ext uri="{FF2B5EF4-FFF2-40B4-BE49-F238E27FC236}">
                <a16:creationId xmlns:a16="http://schemas.microsoft.com/office/drawing/2014/main" id="{510A87B7-DF92-4E4C-82E3-C193322FF5B8}"/>
              </a:ext>
            </a:extLst>
          </p:cNvPr>
          <p:cNvSpPr txBox="1">
            <a:spLocks noChangeArrowheads="1"/>
          </p:cNvSpPr>
          <p:nvPr/>
        </p:nvSpPr>
        <p:spPr bwMode="auto">
          <a:xfrm>
            <a:off x="4883484" y="3334078"/>
            <a:ext cx="290487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dirty="0">
                <a:solidFill>
                  <a:srgbClr val="C00000"/>
                </a:solidFill>
                <a:latin typeface="+mn-lt"/>
              </a:rPr>
              <a:t>Eau, assainissement et hygiène</a:t>
            </a:r>
          </a:p>
        </p:txBody>
      </p:sp>
      <p:sp>
        <p:nvSpPr>
          <p:cNvPr id="18442" name="Text Box 9">
            <a:extLst>
              <a:ext uri="{FF2B5EF4-FFF2-40B4-BE49-F238E27FC236}">
                <a16:creationId xmlns:a16="http://schemas.microsoft.com/office/drawing/2014/main" id="{8E7EE626-A79A-4EFD-A16B-E2D4D730C6CA}"/>
              </a:ext>
            </a:extLst>
          </p:cNvPr>
          <p:cNvSpPr txBox="1">
            <a:spLocks noChangeArrowheads="1"/>
          </p:cNvSpPr>
          <p:nvPr/>
        </p:nvSpPr>
        <p:spPr bwMode="auto">
          <a:xfrm>
            <a:off x="8159760" y="6332639"/>
            <a:ext cx="319404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dirty="0">
                <a:solidFill>
                  <a:srgbClr val="C00000"/>
                </a:solidFill>
                <a:latin typeface="+mn-lt"/>
              </a:rPr>
              <a:t>Moyens de subsistance</a:t>
            </a:r>
          </a:p>
        </p:txBody>
      </p:sp>
      <p:sp>
        <p:nvSpPr>
          <p:cNvPr id="18443" name="Text Box 10">
            <a:extLst>
              <a:ext uri="{FF2B5EF4-FFF2-40B4-BE49-F238E27FC236}">
                <a16:creationId xmlns:a16="http://schemas.microsoft.com/office/drawing/2014/main" id="{61D4DABD-43D7-4416-9117-C831598B6974}"/>
              </a:ext>
            </a:extLst>
          </p:cNvPr>
          <p:cNvSpPr txBox="1">
            <a:spLocks noChangeArrowheads="1"/>
          </p:cNvSpPr>
          <p:nvPr/>
        </p:nvSpPr>
        <p:spPr bwMode="auto">
          <a:xfrm>
            <a:off x="2565618" y="6299624"/>
            <a:ext cx="20161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Soins de santé</a:t>
            </a:r>
          </a:p>
        </p:txBody>
      </p:sp>
      <p:sp>
        <p:nvSpPr>
          <p:cNvPr id="18444" name="Text Box 11">
            <a:extLst>
              <a:ext uri="{FF2B5EF4-FFF2-40B4-BE49-F238E27FC236}">
                <a16:creationId xmlns:a16="http://schemas.microsoft.com/office/drawing/2014/main" id="{FA7DF8EC-8018-4A50-B2CC-FEB3BF83EE88}"/>
              </a:ext>
            </a:extLst>
          </p:cNvPr>
          <p:cNvSpPr txBox="1">
            <a:spLocks noChangeArrowheads="1"/>
          </p:cNvSpPr>
          <p:nvPr/>
        </p:nvSpPr>
        <p:spPr bwMode="auto">
          <a:xfrm>
            <a:off x="5458491" y="6367133"/>
            <a:ext cx="1873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Instruction</a:t>
            </a:r>
          </a:p>
        </p:txBody>
      </p:sp>
      <p:pic>
        <p:nvPicPr>
          <p:cNvPr id="18445" name="Picture 12">
            <a:extLst>
              <a:ext uri="{FF2B5EF4-FFF2-40B4-BE49-F238E27FC236}">
                <a16:creationId xmlns:a16="http://schemas.microsoft.com/office/drawing/2014/main" id="{943EBE8B-2C2B-4846-9316-FD01DFEBF4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2290" y="4371720"/>
            <a:ext cx="1944687" cy="186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6" name="Picture 13">
            <a:extLst>
              <a:ext uri="{FF2B5EF4-FFF2-40B4-BE49-F238E27FC236}">
                <a16:creationId xmlns:a16="http://schemas.microsoft.com/office/drawing/2014/main" id="{0EBCADB2-4F0B-4D3F-B98C-561B43B6E2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8029" y="1207265"/>
            <a:ext cx="2235027" cy="20460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itle 3">
            <a:extLst>
              <a:ext uri="{FF2B5EF4-FFF2-40B4-BE49-F238E27FC236}">
                <a16:creationId xmlns:a16="http://schemas.microsoft.com/office/drawing/2014/main" id="{E159F16D-AB43-423C-9396-E592E494F918}"/>
              </a:ext>
            </a:extLst>
          </p:cNvPr>
          <p:cNvSpPr txBox="1">
            <a:spLocks/>
          </p:cNvSpPr>
          <p:nvPr/>
        </p:nvSpPr>
        <p:spPr>
          <a:xfrm>
            <a:off x="838200" y="22249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Accès aux services pendant un déplacement</a:t>
            </a:r>
          </a:p>
        </p:txBody>
      </p:sp>
      <p:sp>
        <p:nvSpPr>
          <p:cNvPr id="2" name="Slide Number Placeholder 1">
            <a:extLst>
              <a:ext uri="{FF2B5EF4-FFF2-40B4-BE49-F238E27FC236}">
                <a16:creationId xmlns:a16="http://schemas.microsoft.com/office/drawing/2014/main" id="{D0929605-CBF9-455B-9690-53FB9FE12E18}"/>
              </a:ext>
            </a:extLst>
          </p:cNvPr>
          <p:cNvSpPr>
            <a:spLocks noGrp="1"/>
          </p:cNvSpPr>
          <p:nvPr>
            <p:ph type="sldNum" sz="quarter" idx="12"/>
          </p:nvPr>
        </p:nvSpPr>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356203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25250900-469B-412D-A734-91742C20D0A4}"/>
              </a:ext>
            </a:extLst>
          </p:cNvPr>
          <p:cNvSpPr txBox="1">
            <a:spLocks noChangeArrowheads="1"/>
          </p:cNvSpPr>
          <p:nvPr/>
        </p:nvSpPr>
        <p:spPr bwMode="auto">
          <a:xfrm>
            <a:off x="2212975" y="60326"/>
            <a:ext cx="79502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CCECFF"/>
              </a:solidFill>
              <a:latin typeface="Arial" panose="020B0604020202020204" pitchFamily="34" charset="0"/>
            </a:endParaRPr>
          </a:p>
        </p:txBody>
      </p:sp>
      <p:pic>
        <p:nvPicPr>
          <p:cNvPr id="20483" name="Picture 2">
            <a:extLst>
              <a:ext uri="{FF2B5EF4-FFF2-40B4-BE49-F238E27FC236}">
                <a16:creationId xmlns:a16="http://schemas.microsoft.com/office/drawing/2014/main" id="{62CAD78A-B02D-4898-8C7A-B4AB60409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763" y="1700214"/>
            <a:ext cx="1790700" cy="155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3">
            <a:extLst>
              <a:ext uri="{FF2B5EF4-FFF2-40B4-BE49-F238E27FC236}">
                <a16:creationId xmlns:a16="http://schemas.microsoft.com/office/drawing/2014/main" id="{F0444248-44B6-42E2-ACFA-8B7B92C161DA}"/>
              </a:ext>
            </a:extLst>
          </p:cNvPr>
          <p:cNvSpPr txBox="1">
            <a:spLocks noChangeArrowheads="1"/>
          </p:cNvSpPr>
          <p:nvPr/>
        </p:nvSpPr>
        <p:spPr bwMode="auto">
          <a:xfrm>
            <a:off x="1670843" y="3716338"/>
            <a:ext cx="3168651"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dirty="0">
                <a:solidFill>
                  <a:srgbClr val="C00000"/>
                </a:solidFill>
                <a:latin typeface="+mn-lt"/>
              </a:rPr>
              <a:t>Protection / Sécurité</a:t>
            </a:r>
          </a:p>
        </p:txBody>
      </p:sp>
      <p:sp>
        <p:nvSpPr>
          <p:cNvPr id="20485" name="Text Box 4">
            <a:extLst>
              <a:ext uri="{FF2B5EF4-FFF2-40B4-BE49-F238E27FC236}">
                <a16:creationId xmlns:a16="http://schemas.microsoft.com/office/drawing/2014/main" id="{C2507A49-222D-4C7A-B0C9-41CD05B0C640}"/>
              </a:ext>
            </a:extLst>
          </p:cNvPr>
          <p:cNvSpPr txBox="1">
            <a:spLocks noChangeArrowheads="1"/>
          </p:cNvSpPr>
          <p:nvPr/>
        </p:nvSpPr>
        <p:spPr bwMode="auto">
          <a:xfrm>
            <a:off x="7248526" y="3500438"/>
            <a:ext cx="307881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dirty="0">
                <a:solidFill>
                  <a:srgbClr val="C00000"/>
                </a:solidFill>
                <a:latin typeface="+mn-lt"/>
              </a:rPr>
              <a:t>Identifier et répondre aux besoins des groupes vulnérables</a:t>
            </a:r>
          </a:p>
        </p:txBody>
      </p:sp>
      <p:sp>
        <p:nvSpPr>
          <p:cNvPr id="20486" name="Text Box 5">
            <a:extLst>
              <a:ext uri="{FF2B5EF4-FFF2-40B4-BE49-F238E27FC236}">
                <a16:creationId xmlns:a16="http://schemas.microsoft.com/office/drawing/2014/main" id="{8969F38D-451F-4EF6-856B-B78FB48A4BC4}"/>
              </a:ext>
            </a:extLst>
          </p:cNvPr>
          <p:cNvSpPr txBox="1">
            <a:spLocks noChangeArrowheads="1"/>
          </p:cNvSpPr>
          <p:nvPr/>
        </p:nvSpPr>
        <p:spPr bwMode="auto">
          <a:xfrm>
            <a:off x="4864101" y="5661026"/>
            <a:ext cx="171910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Enregistrement</a:t>
            </a:r>
          </a:p>
        </p:txBody>
      </p:sp>
      <p:pic>
        <p:nvPicPr>
          <p:cNvPr id="20487" name="Picture 6">
            <a:extLst>
              <a:ext uri="{FF2B5EF4-FFF2-40B4-BE49-F238E27FC236}">
                <a16:creationId xmlns:a16="http://schemas.microsoft.com/office/drawing/2014/main" id="{6AC572B1-EF6B-4235-9229-38BED67926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088" y="1844676"/>
            <a:ext cx="1808162" cy="166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7">
            <a:extLst>
              <a:ext uri="{FF2B5EF4-FFF2-40B4-BE49-F238E27FC236}">
                <a16:creationId xmlns:a16="http://schemas.microsoft.com/office/drawing/2014/main" id="{202F754B-3E9A-4764-A397-0345F8371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3716338"/>
            <a:ext cx="1828800"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3">
            <a:extLst>
              <a:ext uri="{FF2B5EF4-FFF2-40B4-BE49-F238E27FC236}">
                <a16:creationId xmlns:a16="http://schemas.microsoft.com/office/drawing/2014/main" id="{2F7542A3-7217-4B74-B281-174776888CC9}"/>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Environnement sûr et protection</a:t>
            </a:r>
          </a:p>
        </p:txBody>
      </p:sp>
      <p:sp>
        <p:nvSpPr>
          <p:cNvPr id="2" name="Slide Number Placeholder 1">
            <a:extLst>
              <a:ext uri="{FF2B5EF4-FFF2-40B4-BE49-F238E27FC236}">
                <a16:creationId xmlns:a16="http://schemas.microsoft.com/office/drawing/2014/main" id="{4B66E521-3C7C-4A98-BCC9-3C9B2A877B54}"/>
              </a:ext>
            </a:extLst>
          </p:cNvPr>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1319463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C7FE2695-517B-4DC1-B152-DC4603891047}"/>
              </a:ext>
            </a:extLst>
          </p:cNvPr>
          <p:cNvSpPr txBox="1">
            <a:spLocks noChangeArrowheads="1"/>
          </p:cNvSpPr>
          <p:nvPr/>
        </p:nvSpPr>
        <p:spPr bwMode="auto">
          <a:xfrm>
            <a:off x="2212975" y="60326"/>
            <a:ext cx="79502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CCECFF"/>
              </a:solidFill>
              <a:latin typeface="Arial" panose="020B0604020202020204" pitchFamily="34" charset="0"/>
            </a:endParaRPr>
          </a:p>
        </p:txBody>
      </p:sp>
      <p:pic>
        <p:nvPicPr>
          <p:cNvPr id="22531" name="Picture 2">
            <a:extLst>
              <a:ext uri="{FF2B5EF4-FFF2-40B4-BE49-F238E27FC236}">
                <a16:creationId xmlns:a16="http://schemas.microsoft.com/office/drawing/2014/main" id="{97689AC3-6CAB-4EEE-9BA3-18AF314CEE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500" y="1736726"/>
            <a:ext cx="1816100" cy="141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3">
            <a:extLst>
              <a:ext uri="{FF2B5EF4-FFF2-40B4-BE49-F238E27FC236}">
                <a16:creationId xmlns:a16="http://schemas.microsoft.com/office/drawing/2014/main" id="{3739C605-BB29-413B-A66B-C037A77B4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1306513"/>
            <a:ext cx="1592263" cy="175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a:extLst>
              <a:ext uri="{FF2B5EF4-FFF2-40B4-BE49-F238E27FC236}">
                <a16:creationId xmlns:a16="http://schemas.microsoft.com/office/drawing/2014/main" id="{4909BE0E-BB58-4D1C-91CE-059D1DDAF9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326" y="1231901"/>
            <a:ext cx="2024063" cy="1973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Text Box 5">
            <a:extLst>
              <a:ext uri="{FF2B5EF4-FFF2-40B4-BE49-F238E27FC236}">
                <a16:creationId xmlns:a16="http://schemas.microsoft.com/office/drawing/2014/main" id="{095E6D57-7B21-4D21-8631-FDA3CBDFFD98}"/>
              </a:ext>
            </a:extLst>
          </p:cNvPr>
          <p:cNvSpPr txBox="1">
            <a:spLocks noChangeArrowheads="1"/>
          </p:cNvSpPr>
          <p:nvPr/>
        </p:nvSpPr>
        <p:spPr bwMode="auto">
          <a:xfrm>
            <a:off x="1919289" y="3140075"/>
            <a:ext cx="2808287"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Implication de la communauté</a:t>
            </a:r>
          </a:p>
        </p:txBody>
      </p:sp>
      <p:sp>
        <p:nvSpPr>
          <p:cNvPr id="22535" name="Text Box 6">
            <a:extLst>
              <a:ext uri="{FF2B5EF4-FFF2-40B4-BE49-F238E27FC236}">
                <a16:creationId xmlns:a16="http://schemas.microsoft.com/office/drawing/2014/main" id="{739D3438-3C65-4AC2-8D43-885EFC268961}"/>
              </a:ext>
            </a:extLst>
          </p:cNvPr>
          <p:cNvSpPr txBox="1">
            <a:spLocks noChangeArrowheads="1"/>
          </p:cNvSpPr>
          <p:nvPr/>
        </p:nvSpPr>
        <p:spPr bwMode="auto">
          <a:xfrm>
            <a:off x="7643813" y="3240088"/>
            <a:ext cx="226695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Gestion des informations</a:t>
            </a:r>
          </a:p>
        </p:txBody>
      </p:sp>
      <p:sp>
        <p:nvSpPr>
          <p:cNvPr id="22536" name="Text Box 7">
            <a:extLst>
              <a:ext uri="{FF2B5EF4-FFF2-40B4-BE49-F238E27FC236}">
                <a16:creationId xmlns:a16="http://schemas.microsoft.com/office/drawing/2014/main" id="{9392C770-347E-4F35-B994-1EF6F2211EAA}"/>
              </a:ext>
            </a:extLst>
          </p:cNvPr>
          <p:cNvSpPr txBox="1">
            <a:spLocks noChangeArrowheads="1"/>
          </p:cNvSpPr>
          <p:nvPr/>
        </p:nvSpPr>
        <p:spPr bwMode="auto">
          <a:xfrm>
            <a:off x="4960938" y="3140076"/>
            <a:ext cx="1848624"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Coordination</a:t>
            </a:r>
          </a:p>
        </p:txBody>
      </p:sp>
      <p:sp>
        <p:nvSpPr>
          <p:cNvPr id="22537" name="Text Box 8">
            <a:extLst>
              <a:ext uri="{FF2B5EF4-FFF2-40B4-BE49-F238E27FC236}">
                <a16:creationId xmlns:a16="http://schemas.microsoft.com/office/drawing/2014/main" id="{BFFC9FC5-4FE6-46DD-9B4C-C8B32301D04F}"/>
              </a:ext>
            </a:extLst>
          </p:cNvPr>
          <p:cNvSpPr txBox="1">
            <a:spLocks noChangeArrowheads="1"/>
          </p:cNvSpPr>
          <p:nvPr/>
        </p:nvSpPr>
        <p:spPr bwMode="auto">
          <a:xfrm>
            <a:off x="7175500" y="5472113"/>
            <a:ext cx="287214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dirty="0">
                <a:solidFill>
                  <a:srgbClr val="C00000"/>
                </a:solidFill>
                <a:latin typeface="+mn-lt"/>
              </a:rPr>
              <a:t>Installation du camp</a:t>
            </a:r>
          </a:p>
          <a:p>
            <a:pPr algn="ctr">
              <a:lnSpc>
                <a:spcPct val="100000"/>
              </a:lnSpc>
              <a:spcBef>
                <a:spcPct val="0"/>
              </a:spcBef>
              <a:buClr>
                <a:srgbClr val="000000"/>
              </a:buClr>
              <a:buFont typeface="Comic Sans MS" panose="030F0702030302020204" pitchFamily="66" charset="0"/>
              <a:buNone/>
            </a:pPr>
            <a:r>
              <a:rPr lang="fr-FR" sz="2400" b="1" dirty="0">
                <a:solidFill>
                  <a:srgbClr val="C00000"/>
                </a:solidFill>
                <a:latin typeface="+mn-lt"/>
              </a:rPr>
              <a:t> et fermeture</a:t>
            </a:r>
          </a:p>
        </p:txBody>
      </p:sp>
      <p:pic>
        <p:nvPicPr>
          <p:cNvPr id="22538" name="Picture 9">
            <a:extLst>
              <a:ext uri="{FF2B5EF4-FFF2-40B4-BE49-F238E27FC236}">
                <a16:creationId xmlns:a16="http://schemas.microsoft.com/office/drawing/2014/main" id="{C1F64FCB-C1F7-43A9-AB6F-3E9E828BA1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3968750"/>
            <a:ext cx="1538288" cy="1538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9" name="Text Box 10">
            <a:extLst>
              <a:ext uri="{FF2B5EF4-FFF2-40B4-BE49-F238E27FC236}">
                <a16:creationId xmlns:a16="http://schemas.microsoft.com/office/drawing/2014/main" id="{8D322A17-57D0-4401-A07C-BA17C16B548C}"/>
              </a:ext>
            </a:extLst>
          </p:cNvPr>
          <p:cNvSpPr txBox="1">
            <a:spLocks noChangeArrowheads="1"/>
          </p:cNvSpPr>
          <p:nvPr/>
        </p:nvSpPr>
        <p:spPr bwMode="auto">
          <a:xfrm>
            <a:off x="1884364" y="5481638"/>
            <a:ext cx="442912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rgbClr val="C00000"/>
                </a:solidFill>
                <a:latin typeface="+mn-lt"/>
              </a:rPr>
              <a:t>Utilisation des ressources naturelles et environnement</a:t>
            </a:r>
          </a:p>
        </p:txBody>
      </p:sp>
      <p:pic>
        <p:nvPicPr>
          <p:cNvPr id="22540" name="Picture 11">
            <a:extLst>
              <a:ext uri="{FF2B5EF4-FFF2-40B4-BE49-F238E27FC236}">
                <a16:creationId xmlns:a16="http://schemas.microsoft.com/office/drawing/2014/main" id="{47B4CA92-6BA9-4A9B-BB60-9E587A957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4676" y="4032251"/>
            <a:ext cx="1584325" cy="158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itle 3">
            <a:extLst>
              <a:ext uri="{FF2B5EF4-FFF2-40B4-BE49-F238E27FC236}">
                <a16:creationId xmlns:a16="http://schemas.microsoft.com/office/drawing/2014/main" id="{55192AAF-AE2C-406E-AE95-49A030505F48}"/>
              </a:ext>
            </a:extLst>
          </p:cNvPr>
          <p:cNvSpPr txBox="1">
            <a:spLocks/>
          </p:cNvSpPr>
          <p:nvPr/>
        </p:nvSpPr>
        <p:spPr>
          <a:xfrm>
            <a:off x="684213" y="114691"/>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Tâches essentielles dans la gestion du camp</a:t>
            </a:r>
          </a:p>
        </p:txBody>
      </p:sp>
      <p:sp>
        <p:nvSpPr>
          <p:cNvPr id="2" name="Slide Number Placeholder 1">
            <a:extLst>
              <a:ext uri="{FF2B5EF4-FFF2-40B4-BE49-F238E27FC236}">
                <a16:creationId xmlns:a16="http://schemas.microsoft.com/office/drawing/2014/main" id="{22D501F3-7C58-4672-ABBC-606B59F7C144}"/>
              </a:ext>
            </a:extLst>
          </p:cNvPr>
          <p:cNvSpPr>
            <a:spLocks noGrp="1"/>
          </p:cNvSpPr>
          <p:nvPr>
            <p:ph type="sldNum" sz="quarter" idx="12"/>
          </p:nvPr>
        </p:nvSpPr>
        <p:spPr/>
        <p:txBody>
          <a:bodyPr/>
          <a:lstStyle/>
          <a:p>
            <a:fld id="{00865948-8B76-4A50-B7DB-B45DBE1BD062}" type="slidenum">
              <a:rPr lang="fr-CH" smtClean="0"/>
              <a:t>17</a:t>
            </a:fld>
            <a:endParaRPr lang="fr-CH"/>
          </a:p>
        </p:txBody>
      </p:sp>
    </p:spTree>
    <p:extLst>
      <p:ext uri="{BB962C8B-B14F-4D97-AF65-F5344CB8AC3E}">
        <p14:creationId xmlns:p14="http://schemas.microsoft.com/office/powerpoint/2010/main" val="612485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1DB03A-809C-445B-9DE9-D8EE5AA36B48}"/>
              </a:ext>
            </a:extLst>
          </p:cNvPr>
          <p:cNvSpPr>
            <a:spLocks noGrp="1"/>
          </p:cNvSpPr>
          <p:nvPr>
            <p:ph type="sldNum" sz="quarter" idx="12"/>
          </p:nvPr>
        </p:nvSpPr>
        <p:spPr/>
        <p:txBody>
          <a:bodyPr/>
          <a:lstStyle/>
          <a:p>
            <a:fld id="{00865948-8B76-4A50-B7DB-B45DBE1BD062}" type="slidenum">
              <a:rPr lang="fr-CH" smtClean="0"/>
              <a:t>18</a:t>
            </a:fld>
            <a:endParaRPr lang="fr-CH"/>
          </a:p>
        </p:txBody>
      </p:sp>
      <p:sp>
        <p:nvSpPr>
          <p:cNvPr id="5" name="Title 3">
            <a:extLst>
              <a:ext uri="{FF2B5EF4-FFF2-40B4-BE49-F238E27FC236}">
                <a16:creationId xmlns:a16="http://schemas.microsoft.com/office/drawing/2014/main" id="{D0A058CF-1C59-4DEA-B55E-EBBF5B54BB5F}"/>
              </a:ext>
            </a:extLst>
          </p:cNvPr>
          <p:cNvSpPr txBox="1">
            <a:spLocks/>
          </p:cNvSpPr>
          <p:nvPr/>
        </p:nvSpPr>
        <p:spPr>
          <a:xfrm>
            <a:off x="838200" y="20510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Habitations provisoires : étapes</a:t>
            </a:r>
          </a:p>
        </p:txBody>
      </p:sp>
      <p:grpSp>
        <p:nvGrpSpPr>
          <p:cNvPr id="10" name="Group 9">
            <a:extLst>
              <a:ext uri="{FF2B5EF4-FFF2-40B4-BE49-F238E27FC236}">
                <a16:creationId xmlns:a16="http://schemas.microsoft.com/office/drawing/2014/main" id="{6891183A-DB4B-4FD5-8022-EFF5E56C5BDA}"/>
              </a:ext>
            </a:extLst>
          </p:cNvPr>
          <p:cNvGrpSpPr/>
          <p:nvPr/>
        </p:nvGrpSpPr>
        <p:grpSpPr>
          <a:xfrm>
            <a:off x="-2846862" y="231022"/>
            <a:ext cx="14200662" cy="7293488"/>
            <a:chOff x="-4907215" y="87959"/>
            <a:chExt cx="14200662" cy="7293488"/>
          </a:xfrm>
        </p:grpSpPr>
        <p:sp>
          <p:nvSpPr>
            <p:cNvPr id="11" name="Block Arc 10">
              <a:extLst>
                <a:ext uri="{FF2B5EF4-FFF2-40B4-BE49-F238E27FC236}">
                  <a16:creationId xmlns:a16="http://schemas.microsoft.com/office/drawing/2014/main" id="{82B978AA-F08C-4530-B9D5-63ADDA30E51B}"/>
                </a:ext>
              </a:extLst>
            </p:cNvPr>
            <p:cNvSpPr/>
            <p:nvPr/>
          </p:nvSpPr>
          <p:spPr>
            <a:xfrm>
              <a:off x="-4907215" y="87959"/>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A1063EB-1B66-42F1-8462-66642E25994C}"/>
                </a:ext>
              </a:extLst>
            </p:cNvPr>
            <p:cNvSpPr/>
            <p:nvPr/>
          </p:nvSpPr>
          <p:spPr>
            <a:xfrm>
              <a:off x="1970071" y="1567235"/>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fr-FR" sz="2400">
                  <a:solidFill>
                    <a:schemeClr val="tx1"/>
                  </a:solidFill>
                  <a:effectLst>
                    <a:outerShdw blurRad="38100" dist="38100" dir="2700000" algn="tl">
                      <a:srgbClr val="000000">
                        <a:alpha val="43137"/>
                      </a:srgbClr>
                    </a:outerShdw>
                  </a:effectLst>
                </a:rPr>
                <a:t>Amélioration des conditions dans les tentes et abris de fortune</a:t>
              </a:r>
            </a:p>
          </p:txBody>
        </p:sp>
        <p:sp>
          <p:nvSpPr>
            <p:cNvPr id="13" name="Oval 12">
              <a:extLst>
                <a:ext uri="{FF2B5EF4-FFF2-40B4-BE49-F238E27FC236}">
                  <a16:creationId xmlns:a16="http://schemas.microsoft.com/office/drawing/2014/main" id="{6A9F2790-F6DA-43CF-926C-8D8D2FD3BDE2}"/>
                </a:ext>
              </a:extLst>
            </p:cNvPr>
            <p:cNvSpPr/>
            <p:nvPr/>
          </p:nvSpPr>
          <p:spPr>
            <a:xfrm>
              <a:off x="1292738" y="14317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H" sz="2400" dirty="0"/>
            </a:p>
          </p:txBody>
        </p:sp>
        <p:sp>
          <p:nvSpPr>
            <p:cNvPr id="14" name="Freeform: Shape 13">
              <a:extLst>
                <a:ext uri="{FF2B5EF4-FFF2-40B4-BE49-F238E27FC236}">
                  <a16:creationId xmlns:a16="http://schemas.microsoft.com/office/drawing/2014/main" id="{5AD88169-C673-4EAA-B5FA-D5DC2787F89D}"/>
                </a:ext>
              </a:extLst>
            </p:cNvPr>
            <p:cNvSpPr/>
            <p:nvPr/>
          </p:nvSpPr>
          <p:spPr>
            <a:xfrm>
              <a:off x="2386273" y="2900666"/>
              <a:ext cx="6907174" cy="166807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chemeClr val="accent1">
                <a:lumMod val="60000"/>
                <a:lumOff val="40000"/>
              </a:schemeClr>
            </a:solidFill>
            <a:ln>
              <a:solidFill>
                <a:schemeClr val="accent1">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r>
                <a:rPr lang="fr-FR" sz="2400" dirty="0">
                  <a:solidFill>
                    <a:schemeClr val="tx1"/>
                  </a:solidFill>
                  <a:effectLst>
                    <a:outerShdw blurRad="38100" dist="38100" dir="2700000" algn="tl">
                      <a:srgbClr val="000000">
                        <a:alpha val="43137"/>
                      </a:srgbClr>
                    </a:outerShdw>
                  </a:effectLst>
                </a:rPr>
                <a:t>Logements temporaires (bâches, équipements locaux)</a:t>
              </a:r>
            </a:p>
            <a:p>
              <a:pPr defTabSz="2489200">
                <a:lnSpc>
                  <a:spcPct val="90000"/>
                </a:lnSpc>
                <a:spcBef>
                  <a:spcPct val="0"/>
                </a:spcBef>
                <a:spcAft>
                  <a:spcPct val="35000"/>
                </a:spcAft>
              </a:pPr>
              <a:r>
                <a:rPr lang="fr-FR" sz="2400" dirty="0">
                  <a:solidFill>
                    <a:schemeClr val="tx1"/>
                  </a:solidFill>
                  <a:effectLst>
                    <a:outerShdw blurRad="38100" dist="38100" dir="2700000" algn="tl">
                      <a:srgbClr val="000000">
                        <a:alpha val="43137"/>
                      </a:srgbClr>
                    </a:outerShdw>
                  </a:effectLst>
                </a:rPr>
                <a:t>Soutien financier</a:t>
              </a:r>
            </a:p>
            <a:p>
              <a:pPr defTabSz="2489200">
                <a:lnSpc>
                  <a:spcPct val="90000"/>
                </a:lnSpc>
                <a:spcBef>
                  <a:spcPct val="0"/>
                </a:spcBef>
                <a:spcAft>
                  <a:spcPct val="35000"/>
                </a:spcAft>
              </a:pPr>
              <a:r>
                <a:rPr lang="fr-FR" sz="2400" dirty="0">
                  <a:solidFill>
                    <a:schemeClr val="tx1"/>
                  </a:solidFill>
                  <a:effectLst>
                    <a:outerShdw blurRad="38100" dist="38100" dir="2700000" algn="tl">
                      <a:srgbClr val="000000">
                        <a:alpha val="43137"/>
                      </a:srgbClr>
                    </a:outerShdw>
                  </a:effectLst>
                </a:rPr>
                <a:t>Abris collectifs</a:t>
              </a:r>
            </a:p>
          </p:txBody>
        </p:sp>
        <p:sp>
          <p:nvSpPr>
            <p:cNvPr id="15" name="Oval 14">
              <a:extLst>
                <a:ext uri="{FF2B5EF4-FFF2-40B4-BE49-F238E27FC236}">
                  <a16:creationId xmlns:a16="http://schemas.microsoft.com/office/drawing/2014/main" id="{6A125212-4477-486A-B655-80E4D2E2016B}"/>
                </a:ext>
              </a:extLst>
            </p:cNvPr>
            <p:cNvSpPr/>
            <p:nvPr/>
          </p:nvSpPr>
          <p:spPr>
            <a:xfrm>
              <a:off x="1686675" y="30573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38849094-D0B0-45BF-AEB7-35CD966C757E}"/>
                </a:ext>
              </a:extLst>
            </p:cNvPr>
            <p:cNvSpPr/>
            <p:nvPr/>
          </p:nvSpPr>
          <p:spPr>
            <a:xfrm>
              <a:off x="1970071" y="4818435"/>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r>
                <a:rPr lang="fr-FR" sz="2400">
                  <a:solidFill>
                    <a:schemeClr val="tx1"/>
                  </a:solidFill>
                  <a:effectLst>
                    <a:outerShdw blurRad="38100" dist="38100" dir="2700000" algn="tl">
                      <a:srgbClr val="000000">
                        <a:alpha val="43137"/>
                      </a:srgbClr>
                    </a:outerShdw>
                  </a:effectLst>
                </a:rPr>
                <a:t>Réparer les maisons et appartements</a:t>
              </a:r>
            </a:p>
            <a:p>
              <a:pPr defTabSz="2489200">
                <a:lnSpc>
                  <a:spcPct val="90000"/>
                </a:lnSpc>
                <a:spcBef>
                  <a:spcPct val="0"/>
                </a:spcBef>
                <a:spcAft>
                  <a:spcPct val="35000"/>
                </a:spcAft>
              </a:pPr>
              <a:r>
                <a:rPr lang="fr-FR" sz="2400">
                  <a:solidFill>
                    <a:schemeClr val="tx1"/>
                  </a:solidFill>
                  <a:effectLst>
                    <a:outerShdw blurRad="38100" dist="38100" dir="2700000" algn="tl">
                      <a:srgbClr val="000000">
                        <a:alpha val="43137"/>
                      </a:srgbClr>
                    </a:outerShdw>
                  </a:effectLst>
                </a:rPr>
                <a:t>Construire de nouvelles maisons</a:t>
              </a:r>
            </a:p>
          </p:txBody>
        </p:sp>
        <p:sp>
          <p:nvSpPr>
            <p:cNvPr id="17" name="Oval 16">
              <a:extLst>
                <a:ext uri="{FF2B5EF4-FFF2-40B4-BE49-F238E27FC236}">
                  <a16:creationId xmlns:a16="http://schemas.microsoft.com/office/drawing/2014/main" id="{D586B28D-88BD-469C-9C5D-26CD2939329C}"/>
                </a:ext>
              </a:extLst>
            </p:cNvPr>
            <p:cNvSpPr/>
            <p:nvPr/>
          </p:nvSpPr>
          <p:spPr>
            <a:xfrm>
              <a:off x="1292738" y="46829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1" name="Group 20">
            <a:extLst>
              <a:ext uri="{FF2B5EF4-FFF2-40B4-BE49-F238E27FC236}">
                <a16:creationId xmlns:a16="http://schemas.microsoft.com/office/drawing/2014/main" id="{A5502391-0509-4E16-860A-7C29D38BEFEC}"/>
              </a:ext>
            </a:extLst>
          </p:cNvPr>
          <p:cNvGrpSpPr/>
          <p:nvPr/>
        </p:nvGrpSpPr>
        <p:grpSpPr>
          <a:xfrm>
            <a:off x="3371632" y="1960002"/>
            <a:ext cx="1795351" cy="3743014"/>
            <a:chOff x="1381529" y="1948874"/>
            <a:chExt cx="1795351" cy="3743014"/>
          </a:xfrm>
        </p:grpSpPr>
        <p:sp>
          <p:nvSpPr>
            <p:cNvPr id="18" name="Rectangle 17">
              <a:extLst>
                <a:ext uri="{FF2B5EF4-FFF2-40B4-BE49-F238E27FC236}">
                  <a16:creationId xmlns:a16="http://schemas.microsoft.com/office/drawing/2014/main" id="{BD558775-2845-41E5-887D-76A12E756372}"/>
                </a:ext>
              </a:extLst>
            </p:cNvPr>
            <p:cNvSpPr/>
            <p:nvPr/>
          </p:nvSpPr>
          <p:spPr>
            <a:xfrm>
              <a:off x="1425409" y="1948874"/>
              <a:ext cx="1268296" cy="646331"/>
            </a:xfrm>
            <a:prstGeom prst="rect">
              <a:avLst/>
            </a:prstGeom>
          </p:spPr>
          <p:txBody>
            <a:bodyPr wrap="none">
              <a:spAutoFit/>
            </a:bodyPr>
            <a:lstStyle/>
            <a:p>
              <a:pPr algn="ctr"/>
              <a:r>
                <a:rPr lang="fr-FR">
                  <a:solidFill>
                    <a:schemeClr val="accent5">
                      <a:lumMod val="50000"/>
                    </a:schemeClr>
                  </a:solidFill>
                </a:rPr>
                <a:t>DE 6 MOIS </a:t>
              </a:r>
            </a:p>
            <a:p>
              <a:pPr algn="ctr"/>
              <a:r>
                <a:rPr lang="fr-FR">
                  <a:solidFill>
                    <a:schemeClr val="accent5">
                      <a:lumMod val="50000"/>
                    </a:schemeClr>
                  </a:solidFill>
                </a:rPr>
                <a:t>À 1 AN</a:t>
              </a:r>
            </a:p>
          </p:txBody>
        </p:sp>
        <p:sp>
          <p:nvSpPr>
            <p:cNvPr id="19" name="Rectangle 18">
              <a:extLst>
                <a:ext uri="{FF2B5EF4-FFF2-40B4-BE49-F238E27FC236}">
                  <a16:creationId xmlns:a16="http://schemas.microsoft.com/office/drawing/2014/main" id="{1C236C93-6D0C-48AB-83A9-BC8CCF473466}"/>
                </a:ext>
              </a:extLst>
            </p:cNvPr>
            <p:cNvSpPr/>
            <p:nvPr/>
          </p:nvSpPr>
          <p:spPr>
            <a:xfrm>
              <a:off x="1736166" y="3665132"/>
              <a:ext cx="1440714" cy="646331"/>
            </a:xfrm>
            <a:prstGeom prst="rect">
              <a:avLst/>
            </a:prstGeom>
          </p:spPr>
          <p:txBody>
            <a:bodyPr wrap="none">
              <a:spAutoFit/>
            </a:bodyPr>
            <a:lstStyle/>
            <a:p>
              <a:pPr algn="ctr"/>
              <a:r>
                <a:rPr lang="fr-FR">
                  <a:solidFill>
                    <a:schemeClr val="accent5">
                      <a:lumMod val="50000"/>
                    </a:schemeClr>
                  </a:solidFill>
                </a:rPr>
                <a:t>MAX. 2 ANS</a:t>
              </a:r>
            </a:p>
            <a:p>
              <a:pPr algn="ctr"/>
              <a:endParaRPr lang="fr-CH" b="1" dirty="0">
                <a:solidFill>
                  <a:schemeClr val="accent5">
                    <a:lumMod val="50000"/>
                  </a:schemeClr>
                </a:solidFill>
              </a:endParaRPr>
            </a:p>
          </p:txBody>
        </p:sp>
        <p:sp>
          <p:nvSpPr>
            <p:cNvPr id="20" name="Rectangle 19">
              <a:extLst>
                <a:ext uri="{FF2B5EF4-FFF2-40B4-BE49-F238E27FC236}">
                  <a16:creationId xmlns:a16="http://schemas.microsoft.com/office/drawing/2014/main" id="{442B1C3B-3084-48FC-8743-806CFC63ED1B}"/>
                </a:ext>
              </a:extLst>
            </p:cNvPr>
            <p:cNvSpPr/>
            <p:nvPr/>
          </p:nvSpPr>
          <p:spPr>
            <a:xfrm>
              <a:off x="1381529" y="5322556"/>
              <a:ext cx="1394228" cy="369332"/>
            </a:xfrm>
            <a:prstGeom prst="rect">
              <a:avLst/>
            </a:prstGeom>
          </p:spPr>
          <p:txBody>
            <a:bodyPr wrap="none">
              <a:spAutoFit/>
            </a:bodyPr>
            <a:lstStyle/>
            <a:p>
              <a:pPr algn="ctr"/>
              <a:r>
                <a:rPr lang="fr-FR">
                  <a:solidFill>
                    <a:schemeClr val="accent5">
                      <a:lumMod val="50000"/>
                    </a:schemeClr>
                  </a:solidFill>
                </a:rPr>
                <a:t>MIN. 9 ANS</a:t>
              </a:r>
            </a:p>
          </p:txBody>
        </p:sp>
      </p:grpSp>
      <p:sp>
        <p:nvSpPr>
          <p:cNvPr id="22" name="Rectangle 21">
            <a:extLst>
              <a:ext uri="{FF2B5EF4-FFF2-40B4-BE49-F238E27FC236}">
                <a16:creationId xmlns:a16="http://schemas.microsoft.com/office/drawing/2014/main" id="{1A8E036C-6576-4FEC-9953-E444238A1D31}"/>
              </a:ext>
            </a:extLst>
          </p:cNvPr>
          <p:cNvSpPr/>
          <p:nvPr/>
        </p:nvSpPr>
        <p:spPr>
          <a:xfrm>
            <a:off x="1112956" y="2021557"/>
            <a:ext cx="2065374" cy="523220"/>
          </a:xfrm>
          <a:prstGeom prst="rect">
            <a:avLst/>
          </a:prstGeom>
        </p:spPr>
        <p:txBody>
          <a:bodyPr wrap="none">
            <a:spAutoFit/>
          </a:bodyPr>
          <a:lstStyle/>
          <a:p>
            <a:pPr algn="ctr"/>
            <a:r>
              <a:rPr lang="fr-FR" sz="2800" b="1">
                <a:solidFill>
                  <a:srgbClr val="0000FF"/>
                </a:solidFill>
              </a:rPr>
              <a:t>URGENCE</a:t>
            </a:r>
          </a:p>
        </p:txBody>
      </p:sp>
      <p:sp>
        <p:nvSpPr>
          <p:cNvPr id="23" name="Rectangle 22">
            <a:extLst>
              <a:ext uri="{FF2B5EF4-FFF2-40B4-BE49-F238E27FC236}">
                <a16:creationId xmlns:a16="http://schemas.microsoft.com/office/drawing/2014/main" id="{794DA195-3665-43A5-B5B7-5EF6A472F3E4}"/>
              </a:ext>
            </a:extLst>
          </p:cNvPr>
          <p:cNvSpPr/>
          <p:nvPr/>
        </p:nvSpPr>
        <p:spPr>
          <a:xfrm>
            <a:off x="1448835" y="3616155"/>
            <a:ext cx="2085571" cy="523220"/>
          </a:xfrm>
          <a:prstGeom prst="rect">
            <a:avLst/>
          </a:prstGeom>
        </p:spPr>
        <p:txBody>
          <a:bodyPr wrap="none">
            <a:spAutoFit/>
          </a:bodyPr>
          <a:lstStyle/>
          <a:p>
            <a:pPr algn="ctr"/>
            <a:r>
              <a:rPr lang="fr-FR" sz="2800" b="1">
                <a:solidFill>
                  <a:srgbClr val="0000FF"/>
                </a:solidFill>
              </a:rPr>
              <a:t>TEMPORAIRE</a:t>
            </a:r>
          </a:p>
        </p:txBody>
      </p:sp>
      <p:sp>
        <p:nvSpPr>
          <p:cNvPr id="24" name="Rectangle 23">
            <a:extLst>
              <a:ext uri="{FF2B5EF4-FFF2-40B4-BE49-F238E27FC236}">
                <a16:creationId xmlns:a16="http://schemas.microsoft.com/office/drawing/2014/main" id="{4D272725-7662-4015-9B33-E36FCE423654}"/>
              </a:ext>
            </a:extLst>
          </p:cNvPr>
          <p:cNvSpPr/>
          <p:nvPr/>
        </p:nvSpPr>
        <p:spPr>
          <a:xfrm>
            <a:off x="1066854" y="5308722"/>
            <a:ext cx="2111476" cy="523220"/>
          </a:xfrm>
          <a:prstGeom prst="rect">
            <a:avLst/>
          </a:prstGeom>
        </p:spPr>
        <p:txBody>
          <a:bodyPr wrap="none">
            <a:spAutoFit/>
          </a:bodyPr>
          <a:lstStyle/>
          <a:p>
            <a:pPr algn="ctr"/>
            <a:r>
              <a:rPr lang="fr-FR" sz="2800" b="1">
                <a:solidFill>
                  <a:srgbClr val="0000FF"/>
                </a:solidFill>
              </a:rPr>
              <a:t>PERMANENT</a:t>
            </a:r>
          </a:p>
        </p:txBody>
      </p:sp>
    </p:spTree>
    <p:extLst>
      <p:ext uri="{BB962C8B-B14F-4D97-AF65-F5344CB8AC3E}">
        <p14:creationId xmlns:p14="http://schemas.microsoft.com/office/powerpoint/2010/main" val="192221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952B4726-DFBA-4AB1-AF02-84352B0D1677}"/>
              </a:ext>
            </a:extLst>
          </p:cNvPr>
          <p:cNvSpPr txBox="1">
            <a:spLocks noChangeArrowheads="1"/>
          </p:cNvSpPr>
          <p:nvPr/>
        </p:nvSpPr>
        <p:spPr bwMode="auto">
          <a:xfrm>
            <a:off x="1992313" y="115889"/>
            <a:ext cx="84963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Merriweather" panose="00000500000000000000" pitchFamily="2" charset="0"/>
                <a:ea typeface="SimSun" panose="02010600030101010101" pitchFamily="2" charset="-122"/>
              </a:defRPr>
            </a:lvl1pPr>
            <a:lvl2pPr marL="741363" indent="-2841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Merriweather" panose="00000500000000000000" pitchFamily="2" charset="0"/>
                <a:ea typeface="SimSun" panose="02010600030101010101" pitchFamily="2" charset="-122"/>
              </a:defRPr>
            </a:lvl2pPr>
            <a:lvl3pPr marL="10842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Merriweather" panose="00000500000000000000" pitchFamily="2" charset="0"/>
                <a:ea typeface="SimSun" panose="02010600030101010101" pitchFamily="2" charset="-122"/>
              </a:defRPr>
            </a:lvl3pPr>
            <a:lvl4pPr marL="14271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4pPr>
            <a:lvl5pPr marL="17700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5pPr>
            <a:lvl6pPr marL="22272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6pPr>
            <a:lvl7pPr marL="26844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7pPr>
            <a:lvl8pPr marL="31416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8pPr>
            <a:lvl9pPr marL="35988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endParaRPr lang="en-GB" altLang="fr-FR" sz="3200">
              <a:solidFill>
                <a:srgbClr val="CCECFF"/>
              </a:solidFill>
              <a:latin typeface="Arial" panose="020B0604020202020204" pitchFamily="34" charset="0"/>
              <a:ea typeface="MS Gothic" panose="020B0609070205080204" pitchFamily="49" charset="-128"/>
            </a:endParaRPr>
          </a:p>
        </p:txBody>
      </p:sp>
      <p:pic>
        <p:nvPicPr>
          <p:cNvPr id="38916" name="Picture 2">
            <a:extLst>
              <a:ext uri="{FF2B5EF4-FFF2-40B4-BE49-F238E27FC236}">
                <a16:creationId xmlns:a16="http://schemas.microsoft.com/office/drawing/2014/main" id="{027A13D0-1548-4C1F-9219-C1E55E5D5B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661" y="1161780"/>
            <a:ext cx="3251479" cy="240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6">
            <a:extLst>
              <a:ext uri="{FF2B5EF4-FFF2-40B4-BE49-F238E27FC236}">
                <a16:creationId xmlns:a16="http://schemas.microsoft.com/office/drawing/2014/main" id="{FB23B836-A315-4DEE-82C1-715A48EAA3B5}"/>
              </a:ext>
            </a:extLst>
          </p:cNvPr>
          <p:cNvSpPr txBox="1">
            <a:spLocks noChangeArrowheads="1"/>
          </p:cNvSpPr>
          <p:nvPr/>
        </p:nvSpPr>
        <p:spPr bwMode="auto">
          <a:xfrm>
            <a:off x="6212321" y="4140202"/>
            <a:ext cx="378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fr-FR" sz="1800">
                <a:latin typeface="Times New Roman" panose="02020603050405020304" pitchFamily="18" charset="0"/>
              </a:rPr>
              <a:t>19 m</a:t>
            </a:r>
            <a:r>
              <a:rPr lang="fr-FR" sz="1800" baseline="30000">
                <a:latin typeface="Times New Roman" panose="02020603050405020304" pitchFamily="18" charset="0"/>
              </a:rPr>
              <a:t>2</a:t>
            </a:r>
            <a:r>
              <a:rPr lang="fr-FR" sz="1800">
                <a:latin typeface="Times New Roman" panose="02020603050405020304" pitchFamily="18" charset="0"/>
              </a:rPr>
              <a:t> avec possibilité de préparation à l’hiver</a:t>
            </a:r>
          </a:p>
        </p:txBody>
      </p:sp>
      <p:sp>
        <p:nvSpPr>
          <p:cNvPr id="2" name="Title 1">
            <a:extLst>
              <a:ext uri="{FF2B5EF4-FFF2-40B4-BE49-F238E27FC236}">
                <a16:creationId xmlns:a16="http://schemas.microsoft.com/office/drawing/2014/main" id="{5DEF3BB0-3157-4FB6-8CCF-38E3E323182E}"/>
              </a:ext>
            </a:extLst>
          </p:cNvPr>
          <p:cNvSpPr>
            <a:spLocks noGrp="1"/>
          </p:cNvSpPr>
          <p:nvPr>
            <p:ph type="title"/>
          </p:nvPr>
        </p:nvSpPr>
        <p:spPr>
          <a:xfrm>
            <a:off x="838200" y="153988"/>
            <a:ext cx="10515600" cy="1325563"/>
          </a:xfrm>
        </p:spPr>
        <p:txBody>
          <a:bodyPr vert="horz" lIns="91440" tIns="45720" rIns="91440" bIns="45720" rtlCol="0" anchor="ctr">
            <a:normAutofit/>
          </a:bodyPr>
          <a:lstStyle/>
          <a:p>
            <a:pPr algn="ctr" defTabSz="608915"/>
            <a:r>
              <a:rPr lang="fr-FR" sz="4399" u="sng">
                <a:latin typeface="+mn-lt"/>
              </a:rPr>
              <a:t>Options d’hébergement d’urgence</a:t>
            </a:r>
            <a:br>
              <a:rPr lang="fr-FR" sz="4399" u="sng">
                <a:latin typeface="+mn-lt"/>
              </a:rPr>
            </a:br>
            <a:endParaRPr lang="fr-FR" sz="4399" u="sng">
              <a:latin typeface="+mn-lt"/>
            </a:endParaRPr>
          </a:p>
        </p:txBody>
      </p:sp>
      <p:pic>
        <p:nvPicPr>
          <p:cNvPr id="10" name="Picture 4">
            <a:extLst>
              <a:ext uri="{FF2B5EF4-FFF2-40B4-BE49-F238E27FC236}">
                <a16:creationId xmlns:a16="http://schemas.microsoft.com/office/drawing/2014/main" id="{4E7F4667-F74B-469F-BEDD-46D5904E6F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5030443" y="1163411"/>
            <a:ext cx="3091247" cy="237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847C195-B4E2-4158-9B34-DC41A2B3A24E}"/>
              </a:ext>
            </a:extLst>
          </p:cNvPr>
          <p:cNvPicPr>
            <a:picLocks noChangeAspect="1"/>
          </p:cNvPicPr>
          <p:nvPr/>
        </p:nvPicPr>
        <p:blipFill rotWithShape="1">
          <a:blip r:embed="rId5"/>
          <a:srcRect l="6725" r="11486"/>
          <a:stretch/>
        </p:blipFill>
        <p:spPr>
          <a:xfrm>
            <a:off x="8121690" y="1178055"/>
            <a:ext cx="3478709" cy="2364798"/>
          </a:xfrm>
          <a:prstGeom prst="rect">
            <a:avLst/>
          </a:prstGeom>
        </p:spPr>
      </p:pic>
      <p:pic>
        <p:nvPicPr>
          <p:cNvPr id="4" name="Picture 3">
            <a:extLst>
              <a:ext uri="{FF2B5EF4-FFF2-40B4-BE49-F238E27FC236}">
                <a16:creationId xmlns:a16="http://schemas.microsoft.com/office/drawing/2014/main" id="{140E6296-8C24-4A4D-A52E-9C9B0DDE66D1}"/>
              </a:ext>
            </a:extLst>
          </p:cNvPr>
          <p:cNvPicPr>
            <a:picLocks noChangeAspect="1"/>
          </p:cNvPicPr>
          <p:nvPr/>
        </p:nvPicPr>
        <p:blipFill>
          <a:blip r:embed="rId6"/>
          <a:stretch>
            <a:fillRect/>
          </a:stretch>
        </p:blipFill>
        <p:spPr>
          <a:xfrm>
            <a:off x="9993746" y="4284211"/>
            <a:ext cx="1899992" cy="2419801"/>
          </a:xfrm>
          <a:prstGeom prst="rect">
            <a:avLst/>
          </a:prstGeom>
        </p:spPr>
      </p:pic>
      <p:sp>
        <p:nvSpPr>
          <p:cNvPr id="9" name="Rectangle 8">
            <a:extLst>
              <a:ext uri="{FF2B5EF4-FFF2-40B4-BE49-F238E27FC236}">
                <a16:creationId xmlns:a16="http://schemas.microsoft.com/office/drawing/2014/main" id="{8CDFB995-5349-4951-9F1D-F5AF18B9476A}"/>
              </a:ext>
            </a:extLst>
          </p:cNvPr>
          <p:cNvSpPr/>
          <p:nvPr/>
        </p:nvSpPr>
        <p:spPr>
          <a:xfrm>
            <a:off x="756315" y="3625724"/>
            <a:ext cx="9225885" cy="3262432"/>
          </a:xfrm>
          <a:prstGeom prst="rect">
            <a:avLst/>
          </a:prstGeom>
        </p:spPr>
        <p:txBody>
          <a:bodyPr wrap="square">
            <a:spAutoFit/>
          </a:bodyPr>
          <a:lstStyle/>
          <a:p>
            <a:pPr marL="342900" indent="-342900">
              <a:spcAft>
                <a:spcPts val="1200"/>
              </a:spcAft>
              <a:buFont typeface="Arial" panose="020B0604020202020204" pitchFamily="34" charset="0"/>
              <a:buChar char="•"/>
            </a:pPr>
            <a:r>
              <a:rPr lang="fr-FR" sz="2200" b="1" dirty="0"/>
              <a:t>Déterminer la meilleure option</a:t>
            </a:r>
            <a:r>
              <a:rPr lang="fr-FR" sz="2200" dirty="0"/>
              <a:t>, en fonction du temps, des ressources, des coutumes et normes locales.</a:t>
            </a:r>
          </a:p>
          <a:p>
            <a:pPr marL="342900" indent="-342900">
              <a:spcAft>
                <a:spcPts val="1200"/>
              </a:spcAft>
              <a:buFont typeface="Arial" panose="020B0604020202020204" pitchFamily="34" charset="0"/>
              <a:buChar char="•"/>
            </a:pPr>
            <a:r>
              <a:rPr lang="fr-FR" sz="2200" b="1" dirty="0"/>
              <a:t>Ne pas se contenter de distribuer des tentes </a:t>
            </a:r>
            <a:r>
              <a:rPr lang="fr-FR" sz="2200" dirty="0"/>
              <a:t>aux bénéficiaires sans supervision, ni formation ou instructions.</a:t>
            </a:r>
          </a:p>
          <a:p>
            <a:pPr marL="342900" indent="-342900">
              <a:spcAft>
                <a:spcPts val="1200"/>
              </a:spcAft>
              <a:buFont typeface="Arial" panose="020B0604020202020204" pitchFamily="34" charset="0"/>
              <a:buChar char="•"/>
            </a:pPr>
            <a:r>
              <a:rPr lang="fr-FR" sz="2200" b="1" dirty="0"/>
              <a:t>L’installation d’un camp doit être planifiée et organisée </a:t>
            </a:r>
            <a:r>
              <a:rPr lang="fr-FR" sz="2200" dirty="0"/>
              <a:t>(voir plus loin la section sur la gestion du camp). </a:t>
            </a:r>
          </a:p>
          <a:p>
            <a:pPr marL="342900" indent="-342900">
              <a:spcAft>
                <a:spcPts val="1200"/>
              </a:spcAft>
              <a:buFont typeface="Arial" panose="020B0604020202020204" pitchFamily="34" charset="0"/>
              <a:buChar char="•"/>
            </a:pPr>
            <a:r>
              <a:rPr lang="fr-FR" sz="2200" b="1" dirty="0"/>
              <a:t>Prendre en compte le climat</a:t>
            </a:r>
            <a:r>
              <a:rPr lang="fr-FR" sz="2200" dirty="0"/>
              <a:t>, car un kit de préparation à l’hiver peut être nécessaire.</a:t>
            </a:r>
          </a:p>
        </p:txBody>
      </p:sp>
      <p:sp>
        <p:nvSpPr>
          <p:cNvPr id="12" name="Rectangle 11">
            <a:extLst>
              <a:ext uri="{FF2B5EF4-FFF2-40B4-BE49-F238E27FC236}">
                <a16:creationId xmlns:a16="http://schemas.microsoft.com/office/drawing/2014/main" id="{76FA0155-525E-4B9A-AFA8-158FC3441DD2}"/>
              </a:ext>
            </a:extLst>
          </p:cNvPr>
          <p:cNvSpPr/>
          <p:nvPr/>
        </p:nvSpPr>
        <p:spPr>
          <a:xfrm>
            <a:off x="1008569" y="3148435"/>
            <a:ext cx="1361783" cy="369332"/>
          </a:xfrm>
          <a:prstGeom prst="rect">
            <a:avLst/>
          </a:prstGeom>
        </p:spPr>
        <p:txBody>
          <a:bodyPr wrap="none">
            <a:spAutoFit/>
          </a:bodyPr>
          <a:lstStyle/>
          <a:p>
            <a:r>
              <a:rPr lang="fr-FR" b="1">
                <a:solidFill>
                  <a:schemeClr val="bg1"/>
                </a:solidFill>
              </a:rPr>
              <a:t>Tentes familiales</a:t>
            </a:r>
          </a:p>
        </p:txBody>
      </p:sp>
      <p:sp>
        <p:nvSpPr>
          <p:cNvPr id="20" name="Rectangle 19">
            <a:extLst>
              <a:ext uri="{FF2B5EF4-FFF2-40B4-BE49-F238E27FC236}">
                <a16:creationId xmlns:a16="http://schemas.microsoft.com/office/drawing/2014/main" id="{5A6906A4-95AF-4697-87B4-DD4B96A403DA}"/>
              </a:ext>
            </a:extLst>
          </p:cNvPr>
          <p:cNvSpPr/>
          <p:nvPr/>
        </p:nvSpPr>
        <p:spPr>
          <a:xfrm>
            <a:off x="7337028" y="3142602"/>
            <a:ext cx="2001895" cy="369332"/>
          </a:xfrm>
          <a:prstGeom prst="rect">
            <a:avLst/>
          </a:prstGeom>
        </p:spPr>
        <p:txBody>
          <a:bodyPr wrap="none">
            <a:spAutoFit/>
          </a:bodyPr>
          <a:lstStyle/>
          <a:p>
            <a:r>
              <a:rPr lang="fr-FR" b="1">
                <a:solidFill>
                  <a:schemeClr val="bg1"/>
                </a:solidFill>
              </a:rPr>
              <a:t>Abris fabriqués</a:t>
            </a:r>
          </a:p>
        </p:txBody>
      </p:sp>
      <p:sp>
        <p:nvSpPr>
          <p:cNvPr id="21" name="Rectangle 20">
            <a:extLst>
              <a:ext uri="{FF2B5EF4-FFF2-40B4-BE49-F238E27FC236}">
                <a16:creationId xmlns:a16="http://schemas.microsoft.com/office/drawing/2014/main" id="{91FCA4F9-B5C9-4D55-B848-A91C626B5408}"/>
              </a:ext>
            </a:extLst>
          </p:cNvPr>
          <p:cNvSpPr/>
          <p:nvPr/>
        </p:nvSpPr>
        <p:spPr>
          <a:xfrm>
            <a:off x="10105032" y="3551690"/>
            <a:ext cx="1899992" cy="923330"/>
          </a:xfrm>
          <a:prstGeom prst="rect">
            <a:avLst/>
          </a:prstGeom>
        </p:spPr>
        <p:txBody>
          <a:bodyPr wrap="square">
            <a:spAutoFit/>
          </a:bodyPr>
          <a:lstStyle/>
          <a:p>
            <a:r>
              <a:rPr lang="fr-FR" b="1" dirty="0"/>
              <a:t>Matériel pour la construction d’abris</a:t>
            </a:r>
          </a:p>
        </p:txBody>
      </p:sp>
      <p:sp>
        <p:nvSpPr>
          <p:cNvPr id="5" name="Slide Number Placeholder 4">
            <a:extLst>
              <a:ext uri="{FF2B5EF4-FFF2-40B4-BE49-F238E27FC236}">
                <a16:creationId xmlns:a16="http://schemas.microsoft.com/office/drawing/2014/main" id="{7D80FC27-DF11-4114-A876-10EC23A021CD}"/>
              </a:ext>
            </a:extLst>
          </p:cNvPr>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35122796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9EEF-632E-4716-BB72-F2BD597F0AA1}"/>
              </a:ext>
            </a:extLst>
          </p:cNvPr>
          <p:cNvSpPr>
            <a:spLocks noGrp="1"/>
          </p:cNvSpPr>
          <p:nvPr>
            <p:ph type="title"/>
          </p:nvPr>
        </p:nvSpPr>
        <p:spPr/>
        <p:txBody>
          <a:bodyPr/>
          <a:lstStyle/>
          <a:p>
            <a:pPr algn="ctr"/>
            <a:r>
              <a:rPr lang="fr-FR" u="sng">
                <a:latin typeface="+mn-lt"/>
              </a:rPr>
              <a:t>Objectifs</a:t>
            </a:r>
          </a:p>
        </p:txBody>
      </p:sp>
      <p:sp>
        <p:nvSpPr>
          <p:cNvPr id="3" name="Content Placeholder 2">
            <a:extLst>
              <a:ext uri="{FF2B5EF4-FFF2-40B4-BE49-F238E27FC236}">
                <a16:creationId xmlns:a16="http://schemas.microsoft.com/office/drawing/2014/main" id="{7028E130-D4F0-4058-8DE0-87500191E708}"/>
              </a:ext>
            </a:extLst>
          </p:cNvPr>
          <p:cNvSpPr>
            <a:spLocks noGrp="1"/>
          </p:cNvSpPr>
          <p:nvPr>
            <p:ph idx="1"/>
          </p:nvPr>
        </p:nvSpPr>
        <p:spPr>
          <a:xfrm>
            <a:off x="1431053" y="2418922"/>
            <a:ext cx="10305422" cy="2975586"/>
          </a:xfrm>
        </p:spPr>
        <p:txBody>
          <a:bodyPr>
            <a:normAutofit fontScale="92500"/>
          </a:bodyPr>
          <a:lstStyle/>
          <a:p>
            <a:pPr marL="0" indent="0">
              <a:buNone/>
            </a:pPr>
            <a:r>
              <a:rPr lang="fr-FR" b="1" i="1" dirty="0">
                <a:solidFill>
                  <a:srgbClr val="0000FF"/>
                </a:solidFill>
              </a:rPr>
              <a:t>Savoir</a:t>
            </a:r>
          </a:p>
          <a:p>
            <a:r>
              <a:rPr lang="fr-FR" dirty="0"/>
              <a:t>expliquer</a:t>
            </a:r>
            <a:r>
              <a:rPr lang="fr-FR" i="1" dirty="0"/>
              <a:t> </a:t>
            </a:r>
            <a:r>
              <a:rPr lang="fr-FR" dirty="0"/>
              <a:t>les difficultés spécifiques aux déplacements, réinstallations et au logement lorsqu’on répond à une crise violente ou prolongée</a:t>
            </a:r>
          </a:p>
          <a:p>
            <a:r>
              <a:rPr lang="fr-FR" dirty="0"/>
              <a:t>décrire les options d’hébergement et les problèmes associés à la réinstallation de populations importantes</a:t>
            </a:r>
          </a:p>
          <a:p>
            <a:r>
              <a:rPr lang="fr-FR" dirty="0"/>
              <a:t>décrire les priorités de planification du camp et proposer une réponse adaptée en termes de services essentiels</a:t>
            </a:r>
          </a:p>
        </p:txBody>
      </p:sp>
      <p:sp>
        <p:nvSpPr>
          <p:cNvPr id="4" name="Slide Number Placeholder 3">
            <a:extLst>
              <a:ext uri="{FF2B5EF4-FFF2-40B4-BE49-F238E27FC236}">
                <a16:creationId xmlns:a16="http://schemas.microsoft.com/office/drawing/2014/main" id="{92A5AA03-E4A0-44AD-A36D-83DB320E15A7}"/>
              </a:ext>
            </a:extLst>
          </p:cNvPr>
          <p:cNvSpPr>
            <a:spLocks noGrp="1"/>
          </p:cNvSpPr>
          <p:nvPr>
            <p:ph type="sldNum" sz="quarter" idx="12"/>
          </p:nvPr>
        </p:nvSpPr>
        <p:spPr/>
        <p:txBody>
          <a:bodyPr/>
          <a:lstStyle/>
          <a:p>
            <a:fld id="{00865948-8B76-4A50-B7DB-B45DBE1BD062}" type="slidenum">
              <a:rPr lang="fr-CH" smtClean="0"/>
              <a:t>2</a:t>
            </a:fld>
            <a:endParaRPr lang="fr-CH"/>
          </a:p>
        </p:txBody>
      </p:sp>
    </p:spTree>
    <p:extLst>
      <p:ext uri="{BB962C8B-B14F-4D97-AF65-F5344CB8AC3E}">
        <p14:creationId xmlns:p14="http://schemas.microsoft.com/office/powerpoint/2010/main" val="329251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6FBB-C3E5-41E1-8A3E-34A13E782903}"/>
              </a:ext>
            </a:extLst>
          </p:cNvPr>
          <p:cNvSpPr>
            <a:spLocks noGrp="1"/>
          </p:cNvSpPr>
          <p:nvPr>
            <p:ph type="title"/>
          </p:nvPr>
        </p:nvSpPr>
        <p:spPr>
          <a:xfrm>
            <a:off x="838200" y="-17754"/>
            <a:ext cx="10515600" cy="1325563"/>
          </a:xfrm>
        </p:spPr>
        <p:txBody>
          <a:bodyPr vert="horz" lIns="91440" tIns="45720" rIns="91440" bIns="45720" rtlCol="0" anchor="ctr">
            <a:normAutofit/>
          </a:bodyPr>
          <a:lstStyle/>
          <a:p>
            <a:pPr algn="ctr" defTabSz="608915"/>
            <a:r>
              <a:rPr lang="fr-FR" sz="4399" u="sng" dirty="0">
                <a:latin typeface="+mn-lt"/>
              </a:rPr>
              <a:t>Assistance en matière d’hébergement : méthodes </a:t>
            </a:r>
          </a:p>
        </p:txBody>
      </p:sp>
      <p:sp>
        <p:nvSpPr>
          <p:cNvPr id="3" name="Content Placeholder 2">
            <a:extLst>
              <a:ext uri="{FF2B5EF4-FFF2-40B4-BE49-F238E27FC236}">
                <a16:creationId xmlns:a16="http://schemas.microsoft.com/office/drawing/2014/main" id="{2937BB66-4FBE-4DCB-BA0D-D4342A70D781}"/>
              </a:ext>
            </a:extLst>
          </p:cNvPr>
          <p:cNvSpPr>
            <a:spLocks noGrp="1"/>
          </p:cNvSpPr>
          <p:nvPr>
            <p:ph idx="1"/>
          </p:nvPr>
        </p:nvSpPr>
        <p:spPr>
          <a:xfrm>
            <a:off x="766760" y="1325563"/>
            <a:ext cx="7105650" cy="5406403"/>
          </a:xfrm>
        </p:spPr>
        <p:txBody>
          <a:bodyPr>
            <a:normAutofit fontScale="92500" lnSpcReduction="20000"/>
          </a:bodyPr>
          <a:lstStyle/>
          <a:p>
            <a:pPr marL="0" indent="0">
              <a:buNone/>
            </a:pPr>
            <a:r>
              <a:rPr lang="fr-FR" sz="2400" b="1" dirty="0"/>
              <a:t>Une assistance en matière d’hébergement peut être fournie :</a:t>
            </a:r>
          </a:p>
          <a:p>
            <a:r>
              <a:rPr lang="fr-FR" sz="2400" b="1" dirty="0"/>
              <a:t>en espèces </a:t>
            </a:r>
            <a:r>
              <a:rPr lang="fr-FR" sz="2400" dirty="0"/>
              <a:t>(pour la construction, les réparations ou la location, si le marché fonctionne et qu’il y a des chambres disponibles) </a:t>
            </a:r>
          </a:p>
          <a:p>
            <a:r>
              <a:rPr lang="fr-FR" sz="2400" b="1" dirty="0"/>
              <a:t>par le biais de bons </a:t>
            </a:r>
            <a:r>
              <a:rPr lang="fr-FR" sz="2400" dirty="0"/>
              <a:t>(pour acheter des matériaux de construction ou des services, selon la disponibilité locale) </a:t>
            </a:r>
          </a:p>
          <a:p>
            <a:r>
              <a:rPr lang="fr-FR" sz="2400" b="1" dirty="0"/>
              <a:t>en nature </a:t>
            </a:r>
            <a:r>
              <a:rPr lang="fr-FR" sz="2400" dirty="0"/>
              <a:t>(fourniture de matériaux et outils de construction, requiert des compétences, de la supervision et des instructions) </a:t>
            </a:r>
          </a:p>
          <a:p>
            <a:r>
              <a:rPr lang="fr-FR" sz="2400" dirty="0"/>
              <a:t>par le biais de travaux de construction </a:t>
            </a:r>
            <a:r>
              <a:rPr lang="fr-FR" sz="2400" b="1" dirty="0"/>
              <a:t>participatifs</a:t>
            </a:r>
            <a:r>
              <a:rPr lang="fr-FR" sz="2400" dirty="0"/>
              <a:t> (p. ex. argent contre travail, formation souvent incluse) </a:t>
            </a:r>
          </a:p>
          <a:p>
            <a:r>
              <a:rPr lang="fr-FR" sz="2400" dirty="0"/>
              <a:t>par des travaux de construction </a:t>
            </a:r>
            <a:r>
              <a:rPr lang="fr-FR" sz="2400" b="1" dirty="0"/>
              <a:t>en sous-traitance</a:t>
            </a:r>
            <a:r>
              <a:rPr lang="fr-FR" sz="2400" dirty="0"/>
              <a:t> (si les entreprises de sous-traitance sont disponibles et que la participation n’est pas réaliste) </a:t>
            </a:r>
          </a:p>
          <a:p>
            <a:endParaRPr lang="en-US" sz="2400" dirty="0"/>
          </a:p>
          <a:p>
            <a:pPr marL="0" indent="0">
              <a:buNone/>
            </a:pPr>
            <a:r>
              <a:rPr lang="fr-FR" sz="2400" dirty="0"/>
              <a:t>…ou une combinaison de ces options.</a:t>
            </a:r>
          </a:p>
          <a:p>
            <a:endParaRPr lang="fr-CH" dirty="0"/>
          </a:p>
        </p:txBody>
      </p:sp>
      <p:pic>
        <p:nvPicPr>
          <p:cNvPr id="5" name="Picture 2">
            <a:extLst>
              <a:ext uri="{FF2B5EF4-FFF2-40B4-BE49-F238E27FC236}">
                <a16:creationId xmlns:a16="http://schemas.microsoft.com/office/drawing/2014/main" id="{DC9F192E-9888-40E3-A5E5-EE9B97D0A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800718" y="4168797"/>
            <a:ext cx="4132144" cy="200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479A0AA-D1AD-44C3-B215-36221C174F9B}"/>
              </a:ext>
            </a:extLst>
          </p:cNvPr>
          <p:cNvPicPr>
            <a:picLocks noChangeAspect="1"/>
          </p:cNvPicPr>
          <p:nvPr/>
        </p:nvPicPr>
        <p:blipFill>
          <a:blip r:embed="rId4"/>
          <a:stretch>
            <a:fillRect/>
          </a:stretch>
        </p:blipFill>
        <p:spPr>
          <a:xfrm>
            <a:off x="7800718" y="1451597"/>
            <a:ext cx="4132144" cy="2537813"/>
          </a:xfrm>
          <a:prstGeom prst="rect">
            <a:avLst/>
          </a:prstGeom>
        </p:spPr>
      </p:pic>
      <p:sp>
        <p:nvSpPr>
          <p:cNvPr id="4" name="Slide Number Placeholder 3">
            <a:extLst>
              <a:ext uri="{FF2B5EF4-FFF2-40B4-BE49-F238E27FC236}">
                <a16:creationId xmlns:a16="http://schemas.microsoft.com/office/drawing/2014/main" id="{8E040640-5711-4746-BCEC-69954124BB7F}"/>
              </a:ext>
            </a:extLst>
          </p:cNvPr>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21917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3D1C9201-FAD6-4950-8001-B3185FDF07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830" y="1581150"/>
            <a:ext cx="6553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a:extLst>
              <a:ext uri="{FF2B5EF4-FFF2-40B4-BE49-F238E27FC236}">
                <a16:creationId xmlns:a16="http://schemas.microsoft.com/office/drawing/2014/main" id="{F729E86D-CAF9-4CF5-A0E6-1786AC56482C}"/>
              </a:ext>
            </a:extLst>
          </p:cNvPr>
          <p:cNvSpPr>
            <a:spLocks noGrp="1"/>
          </p:cNvSpPr>
          <p:nvPr>
            <p:ph type="title"/>
          </p:nvPr>
        </p:nvSpPr>
        <p:spPr>
          <a:xfrm>
            <a:off x="1039167" y="101417"/>
            <a:ext cx="10515600" cy="1325563"/>
          </a:xfrm>
        </p:spPr>
        <p:txBody>
          <a:bodyPr vert="horz" lIns="91440" tIns="45720" rIns="91440" bIns="45720" rtlCol="0" anchor="ctr">
            <a:normAutofit/>
          </a:bodyPr>
          <a:lstStyle/>
          <a:p>
            <a:pPr algn="ctr" defTabSz="608915"/>
            <a:r>
              <a:rPr lang="fr-FR" sz="4399" u="sng" dirty="0">
                <a:latin typeface="+mn-lt"/>
              </a:rPr>
              <a:t>Aide à l’hébergement d’urgence en milieu urbain</a:t>
            </a:r>
          </a:p>
        </p:txBody>
      </p:sp>
      <p:sp>
        <p:nvSpPr>
          <p:cNvPr id="2" name="Rectangle 1">
            <a:extLst>
              <a:ext uri="{FF2B5EF4-FFF2-40B4-BE49-F238E27FC236}">
                <a16:creationId xmlns:a16="http://schemas.microsoft.com/office/drawing/2014/main" id="{D6847110-C051-4AF5-8CA3-3F306D7A2A2B}"/>
              </a:ext>
            </a:extLst>
          </p:cNvPr>
          <p:cNvSpPr/>
          <p:nvPr/>
        </p:nvSpPr>
        <p:spPr>
          <a:xfrm>
            <a:off x="7968660" y="1875789"/>
            <a:ext cx="3840174" cy="1477328"/>
          </a:xfrm>
          <a:prstGeom prst="rect">
            <a:avLst/>
          </a:prstGeom>
        </p:spPr>
        <p:txBody>
          <a:bodyPr wrap="square">
            <a:spAutoFit/>
          </a:bodyPr>
          <a:lstStyle/>
          <a:p>
            <a:r>
              <a:rPr lang="fr-FR" sz="2400" dirty="0"/>
              <a:t>Selon la zone climatique,</a:t>
            </a:r>
          </a:p>
          <a:p>
            <a:r>
              <a:rPr lang="fr-FR" sz="2400" dirty="0">
                <a:sym typeface="Wingdings" panose="05000000000000000000" pitchFamily="2" charset="2"/>
              </a:rPr>
              <a:t></a:t>
            </a:r>
            <a:r>
              <a:rPr lang="fr-FR" sz="2400" dirty="0"/>
              <a:t> prévoir de fournir des kits de préparation à l’hiver</a:t>
            </a:r>
          </a:p>
          <a:p>
            <a:endParaRPr lang="fr-CH" dirty="0"/>
          </a:p>
        </p:txBody>
      </p:sp>
      <p:pic>
        <p:nvPicPr>
          <p:cNvPr id="3" name="Picture 2">
            <a:extLst>
              <a:ext uri="{FF2B5EF4-FFF2-40B4-BE49-F238E27FC236}">
                <a16:creationId xmlns:a16="http://schemas.microsoft.com/office/drawing/2014/main" id="{5169558D-9AAA-4E78-BFB7-DB09FA2B9756}"/>
              </a:ext>
            </a:extLst>
          </p:cNvPr>
          <p:cNvPicPr>
            <a:picLocks noChangeAspect="1"/>
          </p:cNvPicPr>
          <p:nvPr/>
        </p:nvPicPr>
        <p:blipFill>
          <a:blip r:embed="rId4"/>
          <a:stretch>
            <a:fillRect/>
          </a:stretch>
        </p:blipFill>
        <p:spPr>
          <a:xfrm>
            <a:off x="7968660" y="3785214"/>
            <a:ext cx="3735386" cy="2707661"/>
          </a:xfrm>
          <a:prstGeom prst="rect">
            <a:avLst/>
          </a:prstGeom>
        </p:spPr>
      </p:pic>
      <p:sp>
        <p:nvSpPr>
          <p:cNvPr id="4" name="Slide Number Placeholder 3">
            <a:extLst>
              <a:ext uri="{FF2B5EF4-FFF2-40B4-BE49-F238E27FC236}">
                <a16:creationId xmlns:a16="http://schemas.microsoft.com/office/drawing/2014/main" id="{2FD72DD2-AE32-446C-A8D8-1E72D64030FF}"/>
              </a:ext>
            </a:extLst>
          </p:cNvPr>
          <p:cNvSpPr>
            <a:spLocks noGrp="1"/>
          </p:cNvSpPr>
          <p:nvPr>
            <p:ph type="sldNum" sz="quarter" idx="12"/>
          </p:nvPr>
        </p:nvSpPr>
        <p:spPr/>
        <p:txBody>
          <a:bodyPr/>
          <a:lstStyle/>
          <a:p>
            <a:fld id="{00865948-8B76-4A50-B7DB-B45DBE1BD062}" type="slidenum">
              <a:rPr lang="fr-CH" smtClean="0"/>
              <a:t>21</a:t>
            </a:fld>
            <a:endParaRPr lang="fr-CH"/>
          </a:p>
        </p:txBody>
      </p:sp>
    </p:spTree>
    <p:extLst>
      <p:ext uri="{BB962C8B-B14F-4D97-AF65-F5344CB8AC3E}">
        <p14:creationId xmlns:p14="http://schemas.microsoft.com/office/powerpoint/2010/main" val="5155946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
            <a:extLst>
              <a:ext uri="{FF2B5EF4-FFF2-40B4-BE49-F238E27FC236}">
                <a16:creationId xmlns:a16="http://schemas.microsoft.com/office/drawing/2014/main" id="{D9385B6B-0D8F-448A-B3A9-77C12E377445}"/>
              </a:ext>
            </a:extLst>
          </p:cNvPr>
          <p:cNvGrpSpPr>
            <a:grpSpLocks/>
          </p:cNvGrpSpPr>
          <p:nvPr/>
        </p:nvGrpSpPr>
        <p:grpSpPr bwMode="auto">
          <a:xfrm>
            <a:off x="4306093" y="239714"/>
            <a:ext cx="3579813" cy="4143375"/>
            <a:chOff x="1776" y="-48"/>
            <a:chExt cx="2255" cy="2610"/>
          </a:xfrm>
        </p:grpSpPr>
        <p:sp>
          <p:nvSpPr>
            <p:cNvPr id="26628" name="Text Box 2">
              <a:extLst>
                <a:ext uri="{FF2B5EF4-FFF2-40B4-BE49-F238E27FC236}">
                  <a16:creationId xmlns:a16="http://schemas.microsoft.com/office/drawing/2014/main" id="{A12AD028-5945-469A-8488-D9911386528E}"/>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26629" name="Oval 3">
              <a:extLst>
                <a:ext uri="{FF2B5EF4-FFF2-40B4-BE49-F238E27FC236}">
                  <a16:creationId xmlns:a16="http://schemas.microsoft.com/office/drawing/2014/main" id="{7F4CEC9D-D5B3-434E-ABBD-8CEBA0C498A2}"/>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26627" name="Text Box 4">
            <a:extLst>
              <a:ext uri="{FF2B5EF4-FFF2-40B4-BE49-F238E27FC236}">
                <a16:creationId xmlns:a16="http://schemas.microsoft.com/office/drawing/2014/main" id="{D7BBCAF2-0C78-4DEC-8162-FBD17232175E}"/>
              </a:ext>
            </a:extLst>
          </p:cNvPr>
          <p:cNvSpPr txBox="1">
            <a:spLocks noChangeArrowheads="1"/>
          </p:cNvSpPr>
          <p:nvPr/>
        </p:nvSpPr>
        <p:spPr bwMode="auto">
          <a:xfrm>
            <a:off x="1504949" y="4675611"/>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fr-FR" sz="3200" dirty="0">
                <a:solidFill>
                  <a:schemeClr val="tx1"/>
                </a:solidFill>
                <a:latin typeface="+mn-lt"/>
                <a:ea typeface="Arial Unicode MS" panose="020B0604020202020204" pitchFamily="34" charset="-128"/>
                <a:cs typeface="Arial" panose="020B0604020202020204" pitchFamily="34" charset="0"/>
              </a:rPr>
              <a:t>Quels sont les critères essentiels de sélection d’un site pour un camp ?</a:t>
            </a:r>
          </a:p>
        </p:txBody>
      </p:sp>
      <p:sp>
        <p:nvSpPr>
          <p:cNvPr id="2" name="Slide Number Placeholder 1">
            <a:extLst>
              <a:ext uri="{FF2B5EF4-FFF2-40B4-BE49-F238E27FC236}">
                <a16:creationId xmlns:a16="http://schemas.microsoft.com/office/drawing/2014/main" id="{9693C063-3430-4507-88F5-458C2F0DC039}"/>
              </a:ext>
            </a:extLst>
          </p:cNvPr>
          <p:cNvSpPr>
            <a:spLocks noGrp="1"/>
          </p:cNvSpPr>
          <p:nvPr>
            <p:ph type="sldNum" sz="quarter" idx="12"/>
          </p:nvPr>
        </p:nvSpPr>
        <p:spPr/>
        <p:txBody>
          <a:bodyPr/>
          <a:lstStyle/>
          <a:p>
            <a:fld id="{00865948-8B76-4A50-B7DB-B45DBE1BD062}" type="slidenum">
              <a:rPr lang="fr-CH" smtClean="0"/>
              <a:t>22</a:t>
            </a:fld>
            <a:endParaRPr lang="fr-CH"/>
          </a:p>
        </p:txBody>
      </p:sp>
    </p:spTree>
    <p:extLst>
      <p:ext uri="{BB962C8B-B14F-4D97-AF65-F5344CB8AC3E}">
        <p14:creationId xmlns:p14="http://schemas.microsoft.com/office/powerpoint/2010/main" val="3266388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0A2CC8-524F-47AD-BE81-6412FF1F5B58}"/>
              </a:ext>
            </a:extLst>
          </p:cNvPr>
          <p:cNvSpPr>
            <a:spLocks noGrp="1"/>
          </p:cNvSpPr>
          <p:nvPr>
            <p:ph idx="1"/>
          </p:nvPr>
        </p:nvSpPr>
        <p:spPr>
          <a:xfrm>
            <a:off x="1238250" y="1415024"/>
            <a:ext cx="10515600" cy="4979987"/>
          </a:xfrm>
        </p:spPr>
        <p:txBody>
          <a:bodyPr rtlCol="0">
            <a:noAutofit/>
          </a:bodyPr>
          <a:lstStyle/>
          <a:p>
            <a:pPr marL="514350" indent="-514350">
              <a:buFont typeface="+mj-lt"/>
              <a:buAutoNum type="arabicPeriod"/>
              <a:defRPr/>
            </a:pPr>
            <a:r>
              <a:rPr lang="fr-FR" sz="2400" dirty="0">
                <a:ea typeface="+mn-ea"/>
              </a:rPr>
              <a:t>Situation politique et sécuritaire</a:t>
            </a:r>
          </a:p>
          <a:p>
            <a:pPr marL="514350" indent="-514350">
              <a:buFont typeface="+mj-lt"/>
              <a:buAutoNum type="arabicPeriod"/>
              <a:defRPr/>
            </a:pPr>
            <a:r>
              <a:rPr lang="fr-FR" sz="2400" dirty="0">
                <a:ea typeface="+mn-ea"/>
              </a:rPr>
              <a:t>Régime foncier</a:t>
            </a:r>
          </a:p>
          <a:p>
            <a:pPr marL="514350" indent="-514350">
              <a:buFont typeface="+mj-lt"/>
              <a:buAutoNum type="arabicPeriod"/>
              <a:defRPr/>
            </a:pPr>
            <a:r>
              <a:rPr lang="fr-FR" sz="2400" dirty="0">
                <a:ea typeface="+mn-ea"/>
              </a:rPr>
              <a:t>Impact sur la communauté locale, les ressources, l’environnement</a:t>
            </a:r>
          </a:p>
          <a:p>
            <a:pPr marL="514350" indent="-514350">
              <a:buFont typeface="+mj-lt"/>
              <a:buAutoNum type="arabicPeriod"/>
              <a:defRPr/>
            </a:pPr>
            <a:r>
              <a:rPr lang="fr-FR" sz="2400" dirty="0">
                <a:ea typeface="+mn-ea"/>
              </a:rPr>
              <a:t>Espace nécessaire (min. 30 m</a:t>
            </a:r>
            <a:r>
              <a:rPr lang="fr-FR" sz="2400" baseline="30000" dirty="0">
                <a:ea typeface="+mn-ea"/>
              </a:rPr>
              <a:t>2</a:t>
            </a:r>
            <a:r>
              <a:rPr lang="fr-FR" sz="2400" dirty="0">
                <a:ea typeface="+mn-ea"/>
              </a:rPr>
              <a:t>/personne, sanitaires et espaces communs inclus)‏</a:t>
            </a:r>
          </a:p>
          <a:p>
            <a:pPr marL="514350" indent="-514350">
              <a:buFont typeface="+mj-lt"/>
              <a:buAutoNum type="arabicPeriod"/>
              <a:defRPr/>
            </a:pPr>
            <a:r>
              <a:rPr lang="fr-FR" sz="2400" dirty="0">
                <a:ea typeface="+mn-ea"/>
              </a:rPr>
              <a:t>Accessibilité (voirie, communication) </a:t>
            </a:r>
          </a:p>
          <a:p>
            <a:pPr marL="514350" indent="-514350">
              <a:buFont typeface="+mj-lt"/>
              <a:buAutoNum type="arabicPeriod"/>
              <a:defRPr/>
            </a:pPr>
            <a:r>
              <a:rPr lang="fr-FR" sz="2400" dirty="0">
                <a:ea typeface="+mn-ea"/>
              </a:rPr>
              <a:t>Proximité du centre économique et essentiel existant</a:t>
            </a:r>
          </a:p>
          <a:p>
            <a:pPr marL="514350" indent="-514350">
              <a:buFont typeface="+mj-lt"/>
              <a:buAutoNum type="arabicPeriod"/>
              <a:defRPr/>
            </a:pPr>
            <a:r>
              <a:rPr lang="fr-FR" sz="2400" dirty="0">
                <a:ea typeface="+mn-ea"/>
              </a:rPr>
              <a:t>Ressources en eau</a:t>
            </a:r>
          </a:p>
          <a:p>
            <a:pPr marL="514350" indent="-514350">
              <a:buFont typeface="+mj-lt"/>
              <a:buAutoNum type="arabicPeriod"/>
              <a:defRPr/>
            </a:pPr>
            <a:r>
              <a:rPr lang="fr-FR" sz="2400" dirty="0">
                <a:ea typeface="+mn-ea"/>
              </a:rPr>
              <a:t>Pente et capacité de drainage</a:t>
            </a:r>
          </a:p>
          <a:p>
            <a:pPr marL="514350" indent="-514350">
              <a:buFont typeface="+mj-lt"/>
              <a:buAutoNum type="arabicPeriod"/>
              <a:defRPr/>
            </a:pPr>
            <a:r>
              <a:rPr lang="fr-FR" sz="2400" dirty="0">
                <a:ea typeface="+mn-ea"/>
              </a:rPr>
              <a:t>Type de sol (éviter les sols marécageux et rocheux)</a:t>
            </a:r>
          </a:p>
          <a:p>
            <a:pPr marL="514350" indent="-514350">
              <a:buFont typeface="+mj-lt"/>
              <a:buAutoNum type="arabicPeriod"/>
              <a:defRPr/>
            </a:pPr>
            <a:r>
              <a:rPr lang="fr-FR" sz="2400" dirty="0">
                <a:ea typeface="+mn-ea"/>
              </a:rPr>
              <a:t>Végétation existante (ombre, poussière, combustible et environnement)‏</a:t>
            </a:r>
          </a:p>
          <a:p>
            <a:pPr marL="514350" indent="-514350">
              <a:buFont typeface="+mj-lt"/>
              <a:buAutoNum type="arabicPeriod"/>
              <a:defRPr/>
            </a:pPr>
            <a:r>
              <a:rPr lang="fr-FR" sz="2400" dirty="0">
                <a:ea typeface="+mn-ea"/>
              </a:rPr>
              <a:t>Santé environnementale et risques naturels</a:t>
            </a:r>
          </a:p>
        </p:txBody>
      </p:sp>
      <p:sp>
        <p:nvSpPr>
          <p:cNvPr id="6" name="Title 3">
            <a:extLst>
              <a:ext uri="{FF2B5EF4-FFF2-40B4-BE49-F238E27FC236}">
                <a16:creationId xmlns:a16="http://schemas.microsoft.com/office/drawing/2014/main" id="{838FEF69-8BAF-4954-8BDE-9F8D6AB79BF1}"/>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dirty="0">
                <a:latin typeface="+mn-lt"/>
              </a:rPr>
              <a:t>Critères de sélection d’un site pour un camp</a:t>
            </a:r>
          </a:p>
        </p:txBody>
      </p:sp>
      <p:sp>
        <p:nvSpPr>
          <p:cNvPr id="2" name="Slide Number Placeholder 1">
            <a:extLst>
              <a:ext uri="{FF2B5EF4-FFF2-40B4-BE49-F238E27FC236}">
                <a16:creationId xmlns:a16="http://schemas.microsoft.com/office/drawing/2014/main" id="{77C342C8-24B2-4612-81D3-BB521C13D02D}"/>
              </a:ext>
            </a:extLst>
          </p:cNvPr>
          <p:cNvSpPr>
            <a:spLocks noGrp="1"/>
          </p:cNvSpPr>
          <p:nvPr>
            <p:ph type="sldNum" sz="quarter" idx="12"/>
          </p:nvPr>
        </p:nvSpPr>
        <p:spPr/>
        <p:txBody>
          <a:bodyPr/>
          <a:lstStyle/>
          <a:p>
            <a:fld id="{00865948-8B76-4A50-B7DB-B45DBE1BD062}" type="slidenum">
              <a:rPr lang="fr-CH" smtClean="0"/>
              <a:t>23</a:t>
            </a:fld>
            <a:endParaRPr lang="fr-CH"/>
          </a:p>
        </p:txBody>
      </p:sp>
    </p:spTree>
    <p:extLst>
      <p:ext uri="{BB962C8B-B14F-4D97-AF65-F5344CB8AC3E}">
        <p14:creationId xmlns:p14="http://schemas.microsoft.com/office/powerpoint/2010/main" val="339099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92E6D0F9-7E70-4A4B-A7C0-6074E3F73E2E}"/>
              </a:ext>
            </a:extLst>
          </p:cNvPr>
          <p:cNvGraphicFramePr>
            <a:graphicFrameLocks/>
          </p:cNvGraphicFramePr>
          <p:nvPr>
            <p:extLst>
              <p:ext uri="{D42A27DB-BD31-4B8C-83A1-F6EECF244321}">
                <p14:modId xmlns:p14="http://schemas.microsoft.com/office/powerpoint/2010/main" val="2398152631"/>
              </p:ext>
            </p:extLst>
          </p:nvPr>
        </p:nvGraphicFramePr>
        <p:xfrm>
          <a:off x="838200" y="941119"/>
          <a:ext cx="11174729" cy="5673535"/>
        </p:xfrm>
        <a:graphic>
          <a:graphicData uri="http://schemas.openxmlformats.org/drawingml/2006/table">
            <a:tbl>
              <a:tblPr/>
              <a:tblGrid>
                <a:gridCol w="4595587">
                  <a:extLst>
                    <a:ext uri="{9D8B030D-6E8A-4147-A177-3AD203B41FA5}">
                      <a16:colId xmlns:a16="http://schemas.microsoft.com/office/drawing/2014/main" val="20000"/>
                    </a:ext>
                  </a:extLst>
                </a:gridCol>
                <a:gridCol w="3230153">
                  <a:extLst>
                    <a:ext uri="{9D8B030D-6E8A-4147-A177-3AD203B41FA5}">
                      <a16:colId xmlns:a16="http://schemas.microsoft.com/office/drawing/2014/main" val="20001"/>
                    </a:ext>
                  </a:extLst>
                </a:gridCol>
                <a:gridCol w="3348989">
                  <a:extLst>
                    <a:ext uri="{9D8B030D-6E8A-4147-A177-3AD203B41FA5}">
                      <a16:colId xmlns:a16="http://schemas.microsoft.com/office/drawing/2014/main" val="20002"/>
                    </a:ext>
                  </a:extLst>
                </a:gridCol>
              </a:tblGrid>
              <a:tr h="4023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endParaRPr kumimoji="0" lang="fr-CH" sz="2400" b="0" i="0" u="none" strike="noStrike" cap="none" normalizeH="0" baseline="0" dirty="0">
                        <a:ln>
                          <a:noFill/>
                        </a:ln>
                        <a:solidFill>
                          <a:schemeClr val="tx1"/>
                        </a:solidFill>
                        <a:effectLst/>
                        <a:latin typeface="+mn-lt"/>
                        <a:cs typeface="Times New Roman" pitchFamily="16"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r>
                        <a:rPr kumimoji="0" lang="fr-FR" sz="2200" b="1" i="0" u="none" strike="noStrike" cap="none" normalizeH="0" baseline="0" dirty="0">
                          <a:ln>
                            <a:noFill/>
                          </a:ln>
                          <a:solidFill>
                            <a:schemeClr val="tx1"/>
                          </a:solidFill>
                          <a:effectLst/>
                          <a:latin typeface="+mn-lt"/>
                          <a:cs typeface="Times New Roman" pitchFamily="16" charset="0"/>
                        </a:rPr>
                        <a:t>Projet Sphère (2018)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r>
                        <a:rPr kumimoji="0" lang="fr-FR" sz="2200" b="1" i="0" u="none" strike="noStrike" cap="none" normalizeH="0" baseline="0">
                          <a:ln>
                            <a:noFill/>
                          </a:ln>
                          <a:solidFill>
                            <a:schemeClr val="tx1"/>
                          </a:solidFill>
                          <a:effectLst/>
                          <a:latin typeface="+mn-lt"/>
                          <a:cs typeface="Times New Roman" pitchFamily="16" charset="0"/>
                        </a:rPr>
                        <a:t>UNHCR 2018</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0193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1" i="0" u="none" strike="noStrike" cap="none" normalizeH="0" baseline="0">
                          <a:ln>
                            <a:noFill/>
                          </a:ln>
                          <a:solidFill>
                            <a:schemeClr val="tx1"/>
                          </a:solidFill>
                          <a:effectLst/>
                          <a:latin typeface="+mn-lt"/>
                        </a:rPr>
                        <a:t>Espace requis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a:ln>
                            <a:noFill/>
                          </a:ln>
                          <a:solidFill>
                            <a:schemeClr val="tx1"/>
                          </a:solidFill>
                          <a:effectLst/>
                          <a:latin typeface="+mn-lt"/>
                        </a:rPr>
                        <a:t>Surface minimum du camp par personne</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a:ln>
                            <a:noFill/>
                          </a:ln>
                          <a:solidFill>
                            <a:schemeClr val="tx1"/>
                          </a:solidFill>
                          <a:effectLst/>
                          <a:latin typeface="+mn-lt"/>
                        </a:rPr>
                        <a:t>Surface au sol minimum par personne </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a:ln>
                            <a:noFill/>
                          </a:ln>
                          <a:solidFill>
                            <a:schemeClr val="tx1"/>
                          </a:solidFill>
                          <a:effectLst/>
                          <a:latin typeface="+mn-lt"/>
                        </a:rPr>
                        <a:t>Tente familiale 16 m</a:t>
                      </a:r>
                      <a:r>
                        <a:rPr kumimoji="0" lang="fr-FR" sz="2200" b="0" i="0" u="none" strike="noStrike" cap="none" normalizeH="0" baseline="30000">
                          <a:ln>
                            <a:noFill/>
                          </a:ln>
                          <a:solidFill>
                            <a:schemeClr val="tx1"/>
                          </a:solidFill>
                          <a:effectLst/>
                          <a:latin typeface="+mn-lt"/>
                        </a:rPr>
                        <a:t>2</a:t>
                      </a:r>
                      <a:r>
                        <a:rPr kumimoji="0" lang="fr-FR" sz="2200" b="0" i="0" u="none" strike="noStrike" cap="none" normalizeH="0" baseline="0">
                          <a:ln>
                            <a:noFill/>
                          </a:ln>
                          <a:solidFill>
                            <a:schemeClr val="tx1"/>
                          </a:solidFill>
                          <a:effectLst/>
                          <a:latin typeface="+mn-lt"/>
                        </a:rPr>
                        <a:t> ? ?</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2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45 m</a:t>
                      </a:r>
                      <a:r>
                        <a:rPr kumimoji="0" lang="fr-FR" sz="2200" b="0" i="0" u="none" strike="noStrike" cap="none" normalizeH="0" baseline="30000" dirty="0">
                          <a:ln>
                            <a:noFill/>
                          </a:ln>
                          <a:solidFill>
                            <a:schemeClr val="tx1"/>
                          </a:solidFill>
                          <a:effectLst/>
                          <a:latin typeface="+mn-lt"/>
                        </a:rPr>
                        <a:t>2</a:t>
                      </a:r>
                      <a:r>
                        <a:rPr kumimoji="0" lang="fr-FR" sz="2200" b="0" i="0" u="none" strike="noStrike" cap="none" normalizeH="0" baseline="0" dirty="0">
                          <a:ln>
                            <a:noFill/>
                          </a:ln>
                          <a:solidFill>
                            <a:schemeClr val="tx1"/>
                          </a:solidFill>
                          <a:effectLst/>
                          <a:latin typeface="+mn-lt"/>
                        </a:rPr>
                        <a:t>, jardin inclus</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3,5–4,5 m</a:t>
                      </a:r>
                      <a:r>
                        <a:rPr kumimoji="0" lang="fr-FR" sz="2200" b="0" i="0" u="none" strike="noStrike" cap="none" normalizeH="0" baseline="30000" dirty="0">
                          <a:ln>
                            <a:noFill/>
                          </a:ln>
                          <a:solidFill>
                            <a:schemeClr val="tx1"/>
                          </a:solidFill>
                          <a:effectLst/>
                          <a:latin typeface="+mn-lt"/>
                        </a:rPr>
                        <a:t>2</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4,6–3,6 pers./tente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2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30 m</a:t>
                      </a:r>
                      <a:r>
                        <a:rPr kumimoji="0" lang="fr-FR" sz="2200" b="0" i="0" u="none" strike="noStrike" cap="none" normalizeH="0" baseline="30000" dirty="0">
                          <a:ln>
                            <a:noFill/>
                          </a:ln>
                          <a:solidFill>
                            <a:schemeClr val="tx1"/>
                          </a:solidFill>
                          <a:effectLst/>
                          <a:latin typeface="+mn-lt"/>
                        </a:rPr>
                        <a:t>2</a:t>
                      </a:r>
                      <a:r>
                        <a:rPr kumimoji="0" lang="fr-FR" sz="2200" b="0" i="0" u="none" strike="noStrike" cap="none" normalizeH="0" baseline="0" dirty="0">
                          <a:ln>
                            <a:noFill/>
                          </a:ln>
                          <a:solidFill>
                            <a:schemeClr val="tx1"/>
                          </a:solidFill>
                          <a:effectLst/>
                          <a:latin typeface="+mn-lt"/>
                        </a:rPr>
                        <a:t> </a:t>
                      </a:r>
                      <a:br>
                        <a:rPr kumimoji="0" lang="fr-FR" sz="2200" b="0" i="0" u="none" strike="noStrike" cap="none" normalizeH="0" baseline="0" dirty="0">
                          <a:ln>
                            <a:noFill/>
                          </a:ln>
                          <a:solidFill>
                            <a:schemeClr val="tx1"/>
                          </a:solidFill>
                          <a:effectLst/>
                          <a:latin typeface="+mn-lt"/>
                        </a:rPr>
                      </a:br>
                      <a:r>
                        <a:rPr kumimoji="0" lang="fr-FR" sz="2200" b="0" i="0" u="none" strike="noStrike" cap="none" normalizeH="0" baseline="0" dirty="0">
                          <a:ln>
                            <a:noFill/>
                          </a:ln>
                          <a:solidFill>
                            <a:schemeClr val="tx1"/>
                          </a:solidFill>
                          <a:effectLst/>
                          <a:latin typeface="+mn-lt"/>
                        </a:rPr>
                        <a:t>+ 15 m</a:t>
                      </a:r>
                      <a:r>
                        <a:rPr kumimoji="0" lang="fr-FR" sz="2200" b="0" i="0" u="none" strike="noStrike" cap="none" normalizeH="0" baseline="30000" dirty="0">
                          <a:ln>
                            <a:noFill/>
                          </a:ln>
                          <a:solidFill>
                            <a:schemeClr val="tx1"/>
                          </a:solidFill>
                          <a:effectLst/>
                          <a:latin typeface="+mn-lt"/>
                        </a:rPr>
                        <a:t>2</a:t>
                      </a:r>
                      <a:r>
                        <a:rPr kumimoji="0" lang="fr-FR" sz="2200" b="0" i="0" u="none" strike="noStrike" cap="none" normalizeH="0" baseline="0" dirty="0">
                          <a:ln>
                            <a:noFill/>
                          </a:ln>
                          <a:solidFill>
                            <a:schemeClr val="tx1"/>
                          </a:solidFill>
                          <a:effectLst/>
                          <a:latin typeface="+mn-lt"/>
                        </a:rPr>
                        <a:t> de jardin</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3,5 </a:t>
                      </a:r>
                      <a:r>
                        <a:rPr kumimoji="0" lang="fr-FR" sz="2200" b="0" i="0" u="none" strike="noStrike" kern="1200" cap="none" normalizeH="0" baseline="0" dirty="0">
                          <a:ln>
                            <a:noFill/>
                          </a:ln>
                          <a:solidFill>
                            <a:schemeClr val="tx1"/>
                          </a:solidFill>
                          <a:effectLst/>
                          <a:latin typeface="+mn-lt"/>
                          <a:ea typeface="+mn-ea"/>
                          <a:cs typeface="+mn-cs"/>
                        </a:rPr>
                        <a:t>m</a:t>
                      </a:r>
                      <a:r>
                        <a:rPr kumimoji="0" lang="fr-FR" sz="2200" b="0" i="0" u="none" strike="noStrike" kern="1200" cap="none" normalizeH="0" baseline="30000" dirty="0">
                          <a:ln>
                            <a:noFill/>
                          </a:ln>
                          <a:solidFill>
                            <a:schemeClr val="tx1"/>
                          </a:solidFill>
                          <a:effectLst/>
                          <a:latin typeface="Arial"/>
                          <a:ea typeface="+mn-ea"/>
                          <a:cs typeface="+mn-cs"/>
                        </a:rPr>
                        <a:t>2 </a:t>
                      </a:r>
                      <a:r>
                        <a:rPr kumimoji="0" lang="fr-FR" sz="2200" b="0" i="0" u="none" strike="noStrike" cap="none" normalizeH="0" baseline="0" dirty="0">
                          <a:ln>
                            <a:noFill/>
                          </a:ln>
                          <a:solidFill>
                            <a:schemeClr val="tx1"/>
                          </a:solidFill>
                          <a:effectLst/>
                          <a:latin typeface="+mn-lt"/>
                        </a:rPr>
                        <a:t>climat chaud ; 4,5–5,5 m</a:t>
                      </a:r>
                      <a:r>
                        <a:rPr kumimoji="0" lang="fr-FR" sz="2200" b="0" i="0" u="none" strike="noStrike" cap="none" normalizeH="0" baseline="30000" dirty="0">
                          <a:ln>
                            <a:noFill/>
                          </a:ln>
                          <a:solidFill>
                            <a:schemeClr val="tx1"/>
                          </a:solidFill>
                          <a:effectLst/>
                          <a:latin typeface="+mn-lt"/>
                        </a:rPr>
                        <a:t>2 </a:t>
                      </a:r>
                      <a:r>
                        <a:rPr kumimoji="0" lang="fr-FR" sz="2200" b="0" i="0" u="none" strike="noStrike" cap="none" normalizeH="0" baseline="0" dirty="0">
                          <a:ln>
                            <a:noFill/>
                          </a:ln>
                          <a:solidFill>
                            <a:schemeClr val="tx1"/>
                          </a:solidFill>
                          <a:effectLst/>
                          <a:latin typeface="+mn-lt"/>
                        </a:rPr>
                        <a:t>climat froid ou zone urbaine</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4,6–2,9 pers./tente</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0399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1" i="0" u="none" strike="noStrike" cap="none" normalizeH="0" baseline="0" dirty="0">
                          <a:ln>
                            <a:noFill/>
                          </a:ln>
                          <a:solidFill>
                            <a:schemeClr val="tx1"/>
                          </a:solidFill>
                          <a:effectLst/>
                          <a:latin typeface="+mn-lt"/>
                        </a:rPr>
                        <a:t>Coupe-feux</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Distance min. entre les bâtiments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Distance min. entre les communautés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Distance min. entre les blocs</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2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2 m</a:t>
                      </a:r>
                      <a:br>
                        <a:rPr kumimoji="0" lang="fr-FR" sz="2200" b="0" i="0" u="none" strike="noStrike" cap="none" normalizeH="0" baseline="0" dirty="0">
                          <a:ln>
                            <a:noFill/>
                          </a:ln>
                          <a:solidFill>
                            <a:schemeClr val="tx1"/>
                          </a:solidFill>
                          <a:effectLst/>
                          <a:latin typeface="+mn-lt"/>
                        </a:rPr>
                      </a:br>
                      <a:r>
                        <a:rPr kumimoji="0" lang="fr-FR" sz="2200" b="0" i="0" u="none" strike="noStrike" cap="none" normalizeH="0" baseline="0" dirty="0">
                          <a:ln>
                            <a:noFill/>
                          </a:ln>
                          <a:solidFill>
                            <a:schemeClr val="tx1"/>
                          </a:solidFill>
                          <a:effectLst/>
                          <a:latin typeface="+mn-lt"/>
                        </a:rPr>
                        <a:t>6 m</a:t>
                      </a:r>
                      <a:br>
                        <a:rPr kumimoji="0" lang="fr-FR" sz="2200" b="0" i="0" u="none" strike="noStrike" cap="none" normalizeH="0" baseline="0" dirty="0">
                          <a:ln>
                            <a:noFill/>
                          </a:ln>
                          <a:solidFill>
                            <a:schemeClr val="tx1"/>
                          </a:solidFill>
                          <a:effectLst/>
                          <a:latin typeface="+mn-lt"/>
                        </a:rPr>
                      </a:br>
                      <a:endParaRPr kumimoji="0" lang="fr-FR" sz="22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15 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2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2 fois la hauteur de la structure</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 3-4 fois si hautement inflammable</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fr-FR" sz="2200" b="0" i="0" u="none" strike="noStrike" cap="none" normalizeH="0" baseline="0" dirty="0">
                          <a:ln>
                            <a:noFill/>
                          </a:ln>
                          <a:solidFill>
                            <a:schemeClr val="tx1"/>
                          </a:solidFill>
                          <a:effectLst/>
                          <a:latin typeface="+mn-lt"/>
                        </a:rPr>
                        <a:t>30 m par 300 m construits</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4" name="Title 3">
            <a:extLst>
              <a:ext uri="{FF2B5EF4-FFF2-40B4-BE49-F238E27FC236}">
                <a16:creationId xmlns:a16="http://schemas.microsoft.com/office/drawing/2014/main" id="{A3264CE1-1555-4DDC-BC40-D3EC4AE55F00}"/>
              </a:ext>
            </a:extLst>
          </p:cNvPr>
          <p:cNvSpPr txBox="1">
            <a:spLocks/>
          </p:cNvSpPr>
          <p:nvPr/>
        </p:nvSpPr>
        <p:spPr>
          <a:xfrm>
            <a:off x="838200" y="110048"/>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Standards en matière de disposition des habitats</a:t>
            </a:r>
          </a:p>
        </p:txBody>
      </p:sp>
    </p:spTree>
    <p:extLst>
      <p:ext uri="{BB962C8B-B14F-4D97-AF65-F5344CB8AC3E}">
        <p14:creationId xmlns:p14="http://schemas.microsoft.com/office/powerpoint/2010/main" val="2754786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a:extLst>
              <a:ext uri="{FF2B5EF4-FFF2-40B4-BE49-F238E27FC236}">
                <a16:creationId xmlns:a16="http://schemas.microsoft.com/office/drawing/2014/main" id="{6ECD764F-88F3-4D09-914B-ABE79BDA1614}"/>
              </a:ext>
            </a:extLst>
          </p:cNvPr>
          <p:cNvSpPr>
            <a:spLocks noChangeArrowheads="1"/>
          </p:cNvSpPr>
          <p:nvPr/>
        </p:nvSpPr>
        <p:spPr bwMode="auto">
          <a:xfrm>
            <a:off x="7667999" y="6536937"/>
            <a:ext cx="45894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fr-FR" sz="1400" dirty="0">
                <a:solidFill>
                  <a:schemeClr val="tx1"/>
                </a:solidFill>
                <a:latin typeface="Times New Roman" panose="02020603050405020304" pitchFamily="18" charset="0"/>
              </a:rPr>
              <a:t>Source : </a:t>
            </a:r>
            <a:r>
              <a:rPr lang="fr-FR" sz="1400" i="1" dirty="0">
                <a:solidFill>
                  <a:schemeClr val="tx1"/>
                </a:solidFill>
                <a:latin typeface="Times New Roman" panose="02020603050405020304" pitchFamily="18" charset="0"/>
              </a:rPr>
              <a:t>Manuel du HCR pour les situations d’urgence</a:t>
            </a:r>
            <a:r>
              <a:rPr lang="fr-FR" sz="1400" dirty="0">
                <a:solidFill>
                  <a:schemeClr val="tx1"/>
                </a:solidFill>
                <a:latin typeface="Times New Roman" panose="02020603050405020304" pitchFamily="18" charset="0"/>
              </a:rPr>
              <a:t>, 2015</a:t>
            </a:r>
          </a:p>
        </p:txBody>
      </p:sp>
      <p:pic>
        <p:nvPicPr>
          <p:cNvPr id="32772" name="Picture 6">
            <a:extLst>
              <a:ext uri="{FF2B5EF4-FFF2-40B4-BE49-F238E27FC236}">
                <a16:creationId xmlns:a16="http://schemas.microsoft.com/office/drawing/2014/main" id="{CC11F889-6BF3-498C-BC10-7767BB018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021" y="1287952"/>
            <a:ext cx="7891464"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562CD74F-C841-48C2-9B20-F31D1DEF4D82}"/>
              </a:ext>
            </a:extLst>
          </p:cNvPr>
          <p:cNvSpPr txBox="1">
            <a:spLocks/>
          </p:cNvSpPr>
          <p:nvPr/>
        </p:nvSpPr>
        <p:spPr>
          <a:xfrm>
            <a:off x="838200" y="321063"/>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Standards en matière de disposition des habitats</a:t>
            </a:r>
          </a:p>
        </p:txBody>
      </p:sp>
    </p:spTree>
    <p:extLst>
      <p:ext uri="{BB962C8B-B14F-4D97-AF65-F5344CB8AC3E}">
        <p14:creationId xmlns:p14="http://schemas.microsoft.com/office/powerpoint/2010/main" val="428584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a:extLst>
              <a:ext uri="{FF2B5EF4-FFF2-40B4-BE49-F238E27FC236}">
                <a16:creationId xmlns:a16="http://schemas.microsoft.com/office/drawing/2014/main" id="{6ECD764F-88F3-4D09-914B-ABE79BDA1614}"/>
              </a:ext>
            </a:extLst>
          </p:cNvPr>
          <p:cNvSpPr>
            <a:spLocks noChangeArrowheads="1"/>
          </p:cNvSpPr>
          <p:nvPr/>
        </p:nvSpPr>
        <p:spPr bwMode="auto">
          <a:xfrm>
            <a:off x="6878942" y="6352271"/>
            <a:ext cx="5313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fr-FR" sz="1800" dirty="0">
                <a:solidFill>
                  <a:schemeClr val="tx1"/>
                </a:solidFill>
                <a:latin typeface="Times New Roman" panose="02020603050405020304" pitchFamily="18" charset="0"/>
              </a:rPr>
              <a:t>Source : </a:t>
            </a:r>
            <a:r>
              <a:rPr lang="fr-FR" sz="1600" i="1" dirty="0">
                <a:solidFill>
                  <a:schemeClr val="tx1"/>
                </a:solidFill>
                <a:latin typeface="Times New Roman" panose="02020603050405020304" pitchFamily="18" charset="0"/>
              </a:rPr>
              <a:t>Manuel du HCR pour les situations d’urgence</a:t>
            </a:r>
            <a:r>
              <a:rPr lang="fr-FR" sz="1600" dirty="0">
                <a:solidFill>
                  <a:schemeClr val="tx1"/>
                </a:solidFill>
                <a:latin typeface="Times New Roman" panose="02020603050405020304" pitchFamily="18" charset="0"/>
              </a:rPr>
              <a:t>, 2015</a:t>
            </a:r>
          </a:p>
        </p:txBody>
      </p:sp>
      <p:sp>
        <p:nvSpPr>
          <p:cNvPr id="5" name="Title 3">
            <a:extLst>
              <a:ext uri="{FF2B5EF4-FFF2-40B4-BE49-F238E27FC236}">
                <a16:creationId xmlns:a16="http://schemas.microsoft.com/office/drawing/2014/main" id="{562CD74F-C841-48C2-9B20-F31D1DEF4D82}"/>
              </a:ext>
            </a:extLst>
          </p:cNvPr>
          <p:cNvSpPr txBox="1">
            <a:spLocks/>
          </p:cNvSpPr>
          <p:nvPr/>
        </p:nvSpPr>
        <p:spPr>
          <a:xfrm>
            <a:off x="838200" y="321063"/>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Standards en matière de disposition des habitats</a:t>
            </a:r>
          </a:p>
        </p:txBody>
      </p:sp>
      <p:graphicFrame>
        <p:nvGraphicFramePr>
          <p:cNvPr id="2" name="Table 1">
            <a:extLst>
              <a:ext uri="{FF2B5EF4-FFF2-40B4-BE49-F238E27FC236}">
                <a16:creationId xmlns:a16="http://schemas.microsoft.com/office/drawing/2014/main" id="{1824FB77-6EF5-48AF-A577-772125004B0D}"/>
              </a:ext>
            </a:extLst>
          </p:cNvPr>
          <p:cNvGraphicFramePr>
            <a:graphicFrameLocks noGrp="1"/>
          </p:cNvGraphicFramePr>
          <p:nvPr>
            <p:extLst>
              <p:ext uri="{D42A27DB-BD31-4B8C-83A1-F6EECF244321}">
                <p14:modId xmlns:p14="http://schemas.microsoft.com/office/powerpoint/2010/main" val="133852639"/>
              </p:ext>
            </p:extLst>
          </p:nvPr>
        </p:nvGraphicFramePr>
        <p:xfrm>
          <a:off x="1157088" y="1421375"/>
          <a:ext cx="10814538" cy="4480560"/>
        </p:xfrm>
        <a:graphic>
          <a:graphicData uri="http://schemas.openxmlformats.org/drawingml/2006/table">
            <a:tbl>
              <a:tblPr firstRow="1" bandRow="1">
                <a:tableStyleId>{5C22544A-7EE6-4342-B048-85BDC9FD1C3A}</a:tableStyleId>
              </a:tblPr>
              <a:tblGrid>
                <a:gridCol w="2977661">
                  <a:extLst>
                    <a:ext uri="{9D8B030D-6E8A-4147-A177-3AD203B41FA5}">
                      <a16:colId xmlns:a16="http://schemas.microsoft.com/office/drawing/2014/main" val="1784009625"/>
                    </a:ext>
                  </a:extLst>
                </a:gridCol>
                <a:gridCol w="3387969">
                  <a:extLst>
                    <a:ext uri="{9D8B030D-6E8A-4147-A177-3AD203B41FA5}">
                      <a16:colId xmlns:a16="http://schemas.microsoft.com/office/drawing/2014/main" val="421597754"/>
                    </a:ext>
                  </a:extLst>
                </a:gridCol>
                <a:gridCol w="4448908">
                  <a:extLst>
                    <a:ext uri="{9D8B030D-6E8A-4147-A177-3AD203B41FA5}">
                      <a16:colId xmlns:a16="http://schemas.microsoft.com/office/drawing/2014/main" val="431602855"/>
                    </a:ext>
                  </a:extLst>
                </a:gridCol>
              </a:tblGrid>
              <a:tr h="260252">
                <a:tc>
                  <a:txBody>
                    <a:bodyPr/>
                    <a:lstStyle/>
                    <a:p>
                      <a:r>
                        <a:rPr lang="fr-FR" sz="2200" b="0" dirty="0">
                          <a:solidFill>
                            <a:schemeClr val="tx1"/>
                          </a:solidFill>
                        </a:rPr>
                        <a:t>Toilettes communautaires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r>
                        <a:rPr lang="fr-FR" sz="2200" b="0">
                          <a:solidFill>
                            <a:schemeClr val="tx1"/>
                          </a:solidFill>
                        </a:rPr>
                        <a:t>1 à 20 personnes – </a:t>
                      </a:r>
                    </a:p>
                    <a:p>
                      <a:r>
                        <a:rPr lang="fr-FR" sz="2200" b="0">
                          <a:solidFill>
                            <a:schemeClr val="tx1"/>
                          </a:solidFill>
                        </a:rPr>
                        <a:t>Phase d’urgence</a:t>
                      </a:r>
                    </a:p>
                  </a:txBody>
                  <a:tcP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r>
                        <a:rPr lang="fr-FR" sz="2200" b="0">
                          <a:solidFill>
                            <a:schemeClr val="tx1"/>
                          </a:solidFill>
                        </a:rPr>
                        <a:t>Toilettes séparées hommes-femmes</a:t>
                      </a:r>
                    </a:p>
                    <a:p>
                      <a:r>
                        <a:rPr lang="fr-FR" sz="2200" b="0">
                          <a:solidFill>
                            <a:schemeClr val="tx1"/>
                          </a:solidFill>
                        </a:rPr>
                        <a:t>Une toilette par foyer pour un hébergement à long terme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365473582"/>
                  </a:ext>
                </a:extLst>
              </a:tr>
              <a:tr h="370840">
                <a:tc>
                  <a:txBody>
                    <a:bodyPr/>
                    <a:lstStyle/>
                    <a:p>
                      <a:r>
                        <a:rPr lang="fr-FR" sz="2200" dirty="0">
                          <a:solidFill>
                            <a:schemeClr val="tx1"/>
                          </a:solidFill>
                        </a:rPr>
                        <a:t>Distance aux toilettes</a:t>
                      </a: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fr-FR" sz="2200">
                          <a:solidFill>
                            <a:schemeClr val="tx1"/>
                          </a:solidFill>
                        </a:rPr>
                        <a:t>Pas plus de 50 m de l’abri et à 6 m min.</a:t>
                      </a:r>
                    </a:p>
                  </a:txBody>
                  <a:tcPr>
                    <a:solidFill>
                      <a:schemeClr val="accent1">
                        <a:lumMod val="40000"/>
                        <a:lumOff val="60000"/>
                      </a:schemeClr>
                    </a:solidFill>
                  </a:tcPr>
                </a:tc>
                <a:tc>
                  <a:txBody>
                    <a:bodyPr/>
                    <a:lstStyle/>
                    <a:p>
                      <a:r>
                        <a:rPr lang="fr-FR" sz="2200">
                          <a:solidFill>
                            <a:schemeClr val="tx1"/>
                          </a:solidFill>
                        </a:rPr>
                        <a:t>Les toilettes doivent être assez proches pour encourager leur utilisation mais assez loin pour prévenir tout problème d’odeur et de parasites.</a:t>
                      </a:r>
                    </a:p>
                  </a:txBody>
                  <a:tcP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50428184"/>
                  </a:ext>
                </a:extLst>
              </a:tr>
              <a:tr h="353646">
                <a:tc>
                  <a:txBody>
                    <a:bodyPr/>
                    <a:lstStyle/>
                    <a:p>
                      <a:r>
                        <a:rPr lang="fr-FR" sz="2200">
                          <a:solidFill>
                            <a:schemeClr val="tx1"/>
                          </a:solidFill>
                        </a:rPr>
                        <a:t>Douche</a:t>
                      </a:r>
                    </a:p>
                  </a:txBody>
                  <a:tcP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fr-FR" sz="2200">
                          <a:solidFill>
                            <a:schemeClr val="tx1"/>
                          </a:solidFill>
                        </a:rPr>
                        <a:t>1 pour 50 personnes</a:t>
                      </a:r>
                    </a:p>
                  </a:txBody>
                  <a:tcPr>
                    <a:solidFill>
                      <a:schemeClr val="accent1">
                        <a:lumMod val="20000"/>
                        <a:lumOff val="80000"/>
                      </a:schemeClr>
                    </a:solidFill>
                  </a:tcPr>
                </a:tc>
                <a:tc>
                  <a:txBody>
                    <a:bodyPr/>
                    <a:lstStyle/>
                    <a:p>
                      <a:r>
                        <a:rPr lang="fr-FR" sz="2200">
                          <a:solidFill>
                            <a:schemeClr val="tx1"/>
                          </a:solidFill>
                        </a:rPr>
                        <a:t>Espaces de douche séparés et bien drainés pour femmes et hommes</a:t>
                      </a:r>
                    </a:p>
                  </a:txBody>
                  <a:tcPr>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264593431"/>
                  </a:ext>
                </a:extLst>
              </a:tr>
              <a:tr h="370840">
                <a:tc>
                  <a:txBody>
                    <a:bodyPr/>
                    <a:lstStyle/>
                    <a:p>
                      <a:r>
                        <a:rPr lang="fr-FR" sz="2200">
                          <a:solidFill>
                            <a:schemeClr val="tx1"/>
                          </a:solidFill>
                        </a:rPr>
                        <a:t>Alimentation en eau</a:t>
                      </a: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fr-FR" sz="2200" dirty="0">
                          <a:solidFill>
                            <a:schemeClr val="tx1"/>
                          </a:solidFill>
                        </a:rPr>
                        <a:t>20 litres/pers./jour</a:t>
                      </a:r>
                    </a:p>
                  </a:txBody>
                  <a:tcPr>
                    <a:solidFill>
                      <a:schemeClr val="accent1">
                        <a:lumMod val="40000"/>
                        <a:lumOff val="60000"/>
                      </a:schemeClr>
                    </a:solidFill>
                  </a:tcPr>
                </a:tc>
                <a:tc>
                  <a:txBody>
                    <a:bodyPr/>
                    <a:lstStyle/>
                    <a:p>
                      <a:endParaRPr lang="en-GB" sz="2200" dirty="0">
                        <a:solidFill>
                          <a:schemeClr val="tx1"/>
                        </a:solidFill>
                      </a:endParaRPr>
                    </a:p>
                  </a:txBody>
                  <a:tcP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195794081"/>
                  </a:ext>
                </a:extLst>
              </a:tr>
              <a:tr h="370840">
                <a:tc>
                  <a:txBody>
                    <a:bodyPr/>
                    <a:lstStyle/>
                    <a:p>
                      <a:r>
                        <a:rPr lang="fr-FR" sz="2200">
                          <a:solidFill>
                            <a:schemeClr val="tx1"/>
                          </a:solidFill>
                        </a:rPr>
                        <a:t>Borne fontaine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fr-FR" sz="2200">
                          <a:solidFill>
                            <a:schemeClr val="tx1"/>
                          </a:solidFill>
                        </a:rPr>
                        <a:t>1 pour 80 personnes</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fr-FR" sz="2200" dirty="0">
                          <a:solidFill>
                            <a:schemeClr val="tx1"/>
                          </a:solidFill>
                        </a:rPr>
                        <a:t>1 par communauté</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56188778"/>
                  </a:ext>
                </a:extLst>
              </a:tr>
            </a:tbl>
          </a:graphicData>
        </a:graphic>
      </p:graphicFrame>
    </p:spTree>
    <p:extLst>
      <p:ext uri="{BB962C8B-B14F-4D97-AF65-F5344CB8AC3E}">
        <p14:creationId xmlns:p14="http://schemas.microsoft.com/office/powerpoint/2010/main" val="317004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E13B17-5D97-49FB-A3B9-1622C29C72D5}"/>
              </a:ext>
            </a:extLst>
          </p:cNvPr>
          <p:cNvSpPr txBox="1">
            <a:spLocks/>
          </p:cNvSpPr>
          <p:nvPr/>
        </p:nvSpPr>
        <p:spPr>
          <a:xfrm>
            <a:off x="838200" y="207851"/>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Vidéo</a:t>
            </a:r>
          </a:p>
        </p:txBody>
      </p:sp>
      <p:pic>
        <p:nvPicPr>
          <p:cNvPr id="5" name="Picture 4">
            <a:extLst>
              <a:ext uri="{FF2B5EF4-FFF2-40B4-BE49-F238E27FC236}">
                <a16:creationId xmlns:a16="http://schemas.microsoft.com/office/drawing/2014/main" id="{E4313468-2178-49AE-803A-594DBCA2088E}"/>
              </a:ext>
            </a:extLst>
          </p:cNvPr>
          <p:cNvPicPr>
            <a:picLocks noChangeAspect="1"/>
          </p:cNvPicPr>
          <p:nvPr/>
        </p:nvPicPr>
        <p:blipFill>
          <a:blip r:embed="rId3"/>
          <a:stretch>
            <a:fillRect/>
          </a:stretch>
        </p:blipFill>
        <p:spPr>
          <a:xfrm>
            <a:off x="2330544" y="939157"/>
            <a:ext cx="8058782" cy="5439600"/>
          </a:xfrm>
          <a:prstGeom prst="rect">
            <a:avLst/>
          </a:prstGeom>
        </p:spPr>
      </p:pic>
      <p:sp>
        <p:nvSpPr>
          <p:cNvPr id="34819" name="Rectangle 1">
            <a:extLst>
              <a:ext uri="{FF2B5EF4-FFF2-40B4-BE49-F238E27FC236}">
                <a16:creationId xmlns:a16="http://schemas.microsoft.com/office/drawing/2014/main" id="{CC4F44F4-AA89-40D3-A732-F460B1248986}"/>
              </a:ext>
            </a:extLst>
          </p:cNvPr>
          <p:cNvSpPr>
            <a:spLocks noChangeArrowheads="1"/>
          </p:cNvSpPr>
          <p:nvPr/>
        </p:nvSpPr>
        <p:spPr bwMode="auto">
          <a:xfrm>
            <a:off x="7198144" y="4841625"/>
            <a:ext cx="30601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FontTx/>
              <a:buNone/>
            </a:pPr>
            <a:r>
              <a:rPr lang="fr-FR" sz="3200">
                <a:solidFill>
                  <a:schemeClr val="tx1"/>
                </a:solidFill>
                <a:latin typeface="+mn-lt"/>
              </a:rPr>
              <a:t>Azraq, Jordanie (1991)</a:t>
            </a:r>
          </a:p>
        </p:txBody>
      </p:sp>
    </p:spTree>
    <p:extLst>
      <p:ext uri="{BB962C8B-B14F-4D97-AF65-F5344CB8AC3E}">
        <p14:creationId xmlns:p14="http://schemas.microsoft.com/office/powerpoint/2010/main" val="160541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363B0-D248-48A4-9912-5A725FAC8675}"/>
              </a:ext>
            </a:extLst>
          </p:cNvPr>
          <p:cNvPicPr>
            <a:picLocks noChangeAspect="1"/>
          </p:cNvPicPr>
          <p:nvPr/>
        </p:nvPicPr>
        <p:blipFill rotWithShape="1">
          <a:blip r:embed="rId3"/>
          <a:srcRect t="31512" b="250"/>
          <a:stretch/>
        </p:blipFill>
        <p:spPr>
          <a:xfrm>
            <a:off x="4441268" y="740443"/>
            <a:ext cx="7478035" cy="5377114"/>
          </a:xfrm>
          <a:prstGeom prst="rect">
            <a:avLst/>
          </a:prstGeom>
          <a:ln>
            <a:solidFill>
              <a:schemeClr val="tx1"/>
            </a:solidFill>
          </a:ln>
        </p:spPr>
      </p:pic>
      <p:pic>
        <p:nvPicPr>
          <p:cNvPr id="5" name="Picture 4">
            <a:extLst>
              <a:ext uri="{FF2B5EF4-FFF2-40B4-BE49-F238E27FC236}">
                <a16:creationId xmlns:a16="http://schemas.microsoft.com/office/drawing/2014/main" id="{EE21247D-293F-40B6-8897-A453522027C9}"/>
              </a:ext>
            </a:extLst>
          </p:cNvPr>
          <p:cNvPicPr>
            <a:picLocks noChangeAspect="1"/>
          </p:cNvPicPr>
          <p:nvPr/>
        </p:nvPicPr>
        <p:blipFill>
          <a:blip r:embed="rId4"/>
          <a:stretch>
            <a:fillRect/>
          </a:stretch>
        </p:blipFill>
        <p:spPr>
          <a:xfrm>
            <a:off x="868952" y="3167025"/>
            <a:ext cx="3295650" cy="2971800"/>
          </a:xfrm>
          <a:prstGeom prst="rect">
            <a:avLst/>
          </a:prstGeom>
        </p:spPr>
      </p:pic>
      <p:pic>
        <p:nvPicPr>
          <p:cNvPr id="6" name="Picture 5">
            <a:extLst>
              <a:ext uri="{FF2B5EF4-FFF2-40B4-BE49-F238E27FC236}">
                <a16:creationId xmlns:a16="http://schemas.microsoft.com/office/drawing/2014/main" id="{5D76A73D-9D4A-469F-908E-A3E5EC6BED23}"/>
              </a:ext>
            </a:extLst>
          </p:cNvPr>
          <p:cNvPicPr>
            <a:picLocks noChangeAspect="1"/>
          </p:cNvPicPr>
          <p:nvPr/>
        </p:nvPicPr>
        <p:blipFill>
          <a:blip r:embed="rId5"/>
          <a:stretch>
            <a:fillRect/>
          </a:stretch>
        </p:blipFill>
        <p:spPr>
          <a:xfrm>
            <a:off x="6686278" y="6216522"/>
            <a:ext cx="3295650" cy="529968"/>
          </a:xfrm>
          <a:prstGeom prst="rect">
            <a:avLst/>
          </a:prstGeom>
        </p:spPr>
      </p:pic>
      <p:sp>
        <p:nvSpPr>
          <p:cNvPr id="7" name="Text Box 1">
            <a:extLst>
              <a:ext uri="{FF2B5EF4-FFF2-40B4-BE49-F238E27FC236}">
                <a16:creationId xmlns:a16="http://schemas.microsoft.com/office/drawing/2014/main" id="{98A5ECE7-3D61-4A3E-B70C-1FAA548C3496}"/>
              </a:ext>
            </a:extLst>
          </p:cNvPr>
          <p:cNvSpPr txBox="1">
            <a:spLocks noChangeArrowheads="1"/>
          </p:cNvSpPr>
          <p:nvPr/>
        </p:nvSpPr>
        <p:spPr bwMode="auto">
          <a:xfrm>
            <a:off x="625781" y="302924"/>
            <a:ext cx="3388235" cy="16738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defPPr>
              <a:defRPr lang="fr-FR"/>
            </a:defPPr>
            <a:lvl1pPr algn="ctr" defTabSz="608915">
              <a:lnSpc>
                <a:spcPct val="90000"/>
              </a:lnSpc>
              <a:spcBef>
                <a:spcPct val="0"/>
              </a:spcBef>
              <a:buNone/>
              <a:defRPr sz="4399" u="sng">
                <a:ea typeface="+mj-ea"/>
                <a:cs typeface="+mj-cs"/>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r>
              <a:rPr lang="fr-FR"/>
              <a:t>Préparer un plan général</a:t>
            </a:r>
          </a:p>
        </p:txBody>
      </p:sp>
      <p:sp>
        <p:nvSpPr>
          <p:cNvPr id="8" name="Rectangle 7">
            <a:extLst>
              <a:ext uri="{FF2B5EF4-FFF2-40B4-BE49-F238E27FC236}">
                <a16:creationId xmlns:a16="http://schemas.microsoft.com/office/drawing/2014/main" id="{6F5B1F8B-ADC1-42C5-B4C5-4732914A08C0}"/>
              </a:ext>
            </a:extLst>
          </p:cNvPr>
          <p:cNvSpPr/>
          <p:nvPr/>
        </p:nvSpPr>
        <p:spPr>
          <a:xfrm>
            <a:off x="868952" y="6216522"/>
            <a:ext cx="3388235" cy="338554"/>
          </a:xfrm>
          <a:prstGeom prst="rect">
            <a:avLst/>
          </a:prstGeom>
        </p:spPr>
        <p:txBody>
          <a:bodyPr wrap="none">
            <a:spAutoFit/>
          </a:bodyPr>
          <a:lstStyle/>
          <a:p>
            <a:r>
              <a:rPr lang="fr-FR" sz="1600">
                <a:latin typeface="TimesNewRomanPSMT"/>
              </a:rPr>
              <a:t>Sources : HCR, LWF/DWS-Dadaab</a:t>
            </a:r>
          </a:p>
        </p:txBody>
      </p:sp>
      <p:pic>
        <p:nvPicPr>
          <p:cNvPr id="9" name="Picture 8">
            <a:extLst>
              <a:ext uri="{FF2B5EF4-FFF2-40B4-BE49-F238E27FC236}">
                <a16:creationId xmlns:a16="http://schemas.microsoft.com/office/drawing/2014/main" id="{C2681E44-007F-4BD2-8FA2-F0F10D42C523}"/>
              </a:ext>
            </a:extLst>
          </p:cNvPr>
          <p:cNvPicPr>
            <a:picLocks noChangeAspect="1"/>
          </p:cNvPicPr>
          <p:nvPr/>
        </p:nvPicPr>
        <p:blipFill>
          <a:blip r:embed="rId6"/>
          <a:stretch>
            <a:fillRect/>
          </a:stretch>
        </p:blipFill>
        <p:spPr>
          <a:xfrm>
            <a:off x="868952" y="1932121"/>
            <a:ext cx="3295649" cy="1234904"/>
          </a:xfrm>
          <a:prstGeom prst="rect">
            <a:avLst/>
          </a:prstGeom>
        </p:spPr>
      </p:pic>
      <p:sp>
        <p:nvSpPr>
          <p:cNvPr id="2" name="Slide Number Placeholder 1">
            <a:extLst>
              <a:ext uri="{FF2B5EF4-FFF2-40B4-BE49-F238E27FC236}">
                <a16:creationId xmlns:a16="http://schemas.microsoft.com/office/drawing/2014/main" id="{B4FE0C59-BBB4-4B48-882D-BC53D27CC7BF}"/>
              </a:ext>
            </a:extLst>
          </p:cNvPr>
          <p:cNvSpPr>
            <a:spLocks noGrp="1"/>
          </p:cNvSpPr>
          <p:nvPr>
            <p:ph type="sldNum" sz="quarter" idx="12"/>
          </p:nvPr>
        </p:nvSpPr>
        <p:spPr/>
        <p:txBody>
          <a:bodyPr/>
          <a:lstStyle/>
          <a:p>
            <a:fld id="{00865948-8B76-4A50-B7DB-B45DBE1BD062}" type="slidenum">
              <a:rPr lang="fr-CH" smtClean="0"/>
              <a:t>28</a:t>
            </a:fld>
            <a:endParaRPr lang="fr-CH"/>
          </a:p>
        </p:txBody>
      </p:sp>
    </p:spTree>
    <p:extLst>
      <p:ext uri="{BB962C8B-B14F-4D97-AF65-F5344CB8AC3E}">
        <p14:creationId xmlns:p14="http://schemas.microsoft.com/office/powerpoint/2010/main" val="2457641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8F9AE2A6-C268-44CE-83AC-CDD021CDEBE3}"/>
              </a:ext>
            </a:extLst>
          </p:cNvPr>
          <p:cNvSpPr txBox="1">
            <a:spLocks noChangeArrowheads="1"/>
          </p:cNvSpPr>
          <p:nvPr/>
        </p:nvSpPr>
        <p:spPr bwMode="auto">
          <a:xfrm>
            <a:off x="662468" y="776736"/>
            <a:ext cx="3446236" cy="19081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defPPr>
              <a:defRPr lang="fr-FR"/>
            </a:defPPr>
            <a:lvl1pPr algn="ctr" defTabSz="608915">
              <a:lnSpc>
                <a:spcPct val="90000"/>
              </a:lnSpc>
              <a:spcBef>
                <a:spcPct val="0"/>
              </a:spcBef>
              <a:buNone/>
              <a:defRPr sz="4399" u="sng">
                <a:ea typeface="+mj-ea"/>
                <a:cs typeface="+mj-cs"/>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r>
              <a:rPr lang="fr-FR"/>
              <a:t>Préparer un plan général</a:t>
            </a:r>
          </a:p>
        </p:txBody>
      </p:sp>
      <p:sp>
        <p:nvSpPr>
          <p:cNvPr id="43012" name="Rectangle 2">
            <a:extLst>
              <a:ext uri="{FF2B5EF4-FFF2-40B4-BE49-F238E27FC236}">
                <a16:creationId xmlns:a16="http://schemas.microsoft.com/office/drawing/2014/main" id="{9C312A78-941A-4A21-9D59-E42A25ED848F}"/>
              </a:ext>
            </a:extLst>
          </p:cNvPr>
          <p:cNvSpPr>
            <a:spLocks noChangeArrowheads="1"/>
          </p:cNvSpPr>
          <p:nvPr/>
        </p:nvSpPr>
        <p:spPr bwMode="auto">
          <a:xfrm>
            <a:off x="662468" y="6371512"/>
            <a:ext cx="1056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fr-FR" sz="1400">
                <a:solidFill>
                  <a:schemeClr val="tx1"/>
                </a:solidFill>
                <a:latin typeface="Times New Roman" panose="02020603050405020304" pitchFamily="18" charset="0"/>
              </a:rPr>
              <a:t>Source : http://hhi.harvard.edu/publications/satellite-imagery-interpretation-guide-displaced-population-camps</a:t>
            </a:r>
          </a:p>
        </p:txBody>
      </p:sp>
      <p:pic>
        <p:nvPicPr>
          <p:cNvPr id="6" name="Picture 1">
            <a:extLst>
              <a:ext uri="{FF2B5EF4-FFF2-40B4-BE49-F238E27FC236}">
                <a16:creationId xmlns:a16="http://schemas.microsoft.com/office/drawing/2014/main" id="{0D155DBE-1757-40F7-9493-985601602E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
          <a:stretch/>
        </p:blipFill>
        <p:spPr bwMode="auto">
          <a:xfrm>
            <a:off x="4171406" y="332599"/>
            <a:ext cx="7920479" cy="558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
            <a:extLst>
              <a:ext uri="{FF2B5EF4-FFF2-40B4-BE49-F238E27FC236}">
                <a16:creationId xmlns:a16="http://schemas.microsoft.com/office/drawing/2014/main" id="{37BA4376-7995-4407-87EC-1D3E189607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2468" y="3587280"/>
            <a:ext cx="5796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580B307-28D8-4523-92B8-F849AC0DDAE7}"/>
              </a:ext>
            </a:extLst>
          </p:cNvPr>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297152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627185"/>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623002" y="4981575"/>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fr-FR" dirty="0">
                <a:solidFill>
                  <a:schemeClr val="tx1"/>
                </a:solidFill>
                <a:latin typeface="+mn-lt"/>
                <a:ea typeface="Arial Unicode MS" panose="020B0604020202020204" pitchFamily="34" charset="-128"/>
                <a:cs typeface="Arial" panose="020B0604020202020204" pitchFamily="34" charset="0"/>
              </a:rPr>
              <a:t>Qu’est-ce qu’une personne déplacée à l’intérieur de son propre pays ?</a:t>
            </a:r>
          </a:p>
        </p:txBody>
      </p:sp>
      <p:sp>
        <p:nvSpPr>
          <p:cNvPr id="2" name="Slide Number Placeholder 1">
            <a:extLst>
              <a:ext uri="{FF2B5EF4-FFF2-40B4-BE49-F238E27FC236}">
                <a16:creationId xmlns:a16="http://schemas.microsoft.com/office/drawing/2014/main" id="{FD63B020-1426-4DD4-AE39-A15EF0CA5CBA}"/>
              </a:ext>
            </a:extLst>
          </p:cNvPr>
          <p:cNvSpPr>
            <a:spLocks noGrp="1"/>
          </p:cNvSpPr>
          <p:nvPr>
            <p:ph type="sldNum" sz="quarter" idx="12"/>
          </p:nvPr>
        </p:nvSpPr>
        <p:spPr/>
        <p:txBody>
          <a:bodyPr/>
          <a:lstStyle/>
          <a:p>
            <a:fld id="{00865948-8B76-4A50-B7DB-B45DBE1BD062}" type="slidenum">
              <a:rPr lang="fr-CH" smtClean="0"/>
              <a:t>3</a:t>
            </a:fld>
            <a:endParaRPr lang="fr-CH"/>
          </a:p>
        </p:txBody>
      </p:sp>
    </p:spTree>
    <p:extLst>
      <p:ext uri="{BB962C8B-B14F-4D97-AF65-F5344CB8AC3E}">
        <p14:creationId xmlns:p14="http://schemas.microsoft.com/office/powerpoint/2010/main" val="3591797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4381EB5C-735D-47C0-8C4C-288484E5DF0B}"/>
              </a:ext>
            </a:extLst>
          </p:cNvPr>
          <p:cNvSpPr txBox="1">
            <a:spLocks noChangeArrowheads="1"/>
          </p:cNvSpPr>
          <p:nvPr/>
        </p:nvSpPr>
        <p:spPr bwMode="auto">
          <a:xfrm>
            <a:off x="819429" y="76468"/>
            <a:ext cx="7785264" cy="976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r>
              <a:rPr lang="fr-FR" sz="4399" u="sng" dirty="0">
                <a:solidFill>
                  <a:schemeClr val="tx1"/>
                </a:solidFill>
                <a:latin typeface="+mn-lt"/>
                <a:ea typeface="+mj-ea"/>
                <a:cs typeface="+mj-cs"/>
              </a:rPr>
              <a:t>Taille</a:t>
            </a:r>
            <a:r>
              <a:rPr lang="fr-FR" sz="3600" u="sng" dirty="0">
                <a:solidFill>
                  <a:schemeClr val="tx1"/>
                </a:solidFill>
                <a:latin typeface="+mn-lt"/>
                <a:ea typeface="+mj-ea"/>
                <a:cs typeface="+mj-cs"/>
              </a:rPr>
              <a:t> </a:t>
            </a:r>
            <a:r>
              <a:rPr lang="fr-FR" sz="4399" u="sng" dirty="0">
                <a:solidFill>
                  <a:schemeClr val="tx1"/>
                </a:solidFill>
                <a:latin typeface="+mn-lt"/>
                <a:ea typeface="+mj-ea"/>
                <a:cs typeface="+mj-cs"/>
              </a:rPr>
              <a:t>d’une unité communautaire</a:t>
            </a:r>
          </a:p>
        </p:txBody>
      </p:sp>
      <p:sp>
        <p:nvSpPr>
          <p:cNvPr id="45059" name="Text Box 2">
            <a:extLst>
              <a:ext uri="{FF2B5EF4-FFF2-40B4-BE49-F238E27FC236}">
                <a16:creationId xmlns:a16="http://schemas.microsoft.com/office/drawing/2014/main" id="{B7644501-C968-42C6-B515-5E0B433AA2F0}"/>
              </a:ext>
            </a:extLst>
          </p:cNvPr>
          <p:cNvSpPr txBox="1">
            <a:spLocks noChangeArrowheads="1"/>
          </p:cNvSpPr>
          <p:nvPr/>
        </p:nvSpPr>
        <p:spPr bwMode="auto">
          <a:xfrm>
            <a:off x="1072803" y="1857520"/>
            <a:ext cx="6635123" cy="4829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531813" indent="-531813">
              <a:lnSpc>
                <a:spcPct val="90000"/>
              </a:lnSpc>
              <a:spcBef>
                <a:spcPts val="10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800">
                <a:solidFill>
                  <a:schemeClr val="bg1"/>
                </a:solidFill>
                <a:latin typeface="Merriweather" panose="00000500000000000000" pitchFamily="2" charset="0"/>
                <a:ea typeface="SimSun" panose="02010600030101010101" pitchFamily="2" charset="-122"/>
              </a:defRPr>
            </a:lvl1pPr>
            <a:lvl2pPr marL="914400" indent="-4572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ts val="800"/>
              </a:spcBef>
              <a:buClr>
                <a:srgbClr val="000000"/>
              </a:buClr>
              <a:buNone/>
            </a:pPr>
            <a:r>
              <a:rPr lang="fr-FR" sz="2200" b="1" dirty="0">
                <a:solidFill>
                  <a:schemeClr val="tx1"/>
                </a:solidFill>
                <a:latin typeface="+mn-lt"/>
              </a:rPr>
              <a:t>Espace pour 1 parcelle familiale = 64 m</a:t>
            </a:r>
            <a:r>
              <a:rPr lang="fr-FR" sz="2200" b="1" baseline="30000" dirty="0">
                <a:solidFill>
                  <a:schemeClr val="tx1"/>
                </a:solidFill>
                <a:latin typeface="+mn-lt"/>
              </a:rPr>
              <a:t>2</a:t>
            </a:r>
            <a:r>
              <a:rPr lang="fr-FR" sz="2200" b="1" dirty="0">
                <a:solidFill>
                  <a:schemeClr val="tx1"/>
                </a:solidFill>
                <a:latin typeface="+mn-lt"/>
              </a:rPr>
              <a:t> :</a:t>
            </a:r>
          </a:p>
          <a:p>
            <a:pPr>
              <a:lnSpc>
                <a:spcPct val="100000"/>
              </a:lnSpc>
              <a:spcBef>
                <a:spcPts val="700"/>
              </a:spcBef>
              <a:buClr>
                <a:srgbClr val="000000"/>
              </a:buClr>
              <a:buFont typeface="Comic Sans MS" panose="030F0702030302020204" pitchFamily="66" charset="0"/>
              <a:buChar char="•"/>
            </a:pPr>
            <a:r>
              <a:rPr lang="fr-FR" sz="2200" dirty="0">
                <a:solidFill>
                  <a:schemeClr val="tx1"/>
                </a:solidFill>
                <a:latin typeface="+mn-lt"/>
                <a:cs typeface="Arial" panose="020B0604020202020204" pitchFamily="34" charset="0"/>
              </a:rPr>
              <a:t>Personnes par tente (16 m</a:t>
            </a:r>
            <a:r>
              <a:rPr lang="fr-FR" sz="2200" baseline="30000" dirty="0">
                <a:solidFill>
                  <a:schemeClr val="tx1"/>
                </a:solidFill>
                <a:latin typeface="+mn-lt"/>
                <a:cs typeface="Arial" panose="020B0604020202020204" pitchFamily="34" charset="0"/>
              </a:rPr>
              <a:t>2</a:t>
            </a:r>
            <a:r>
              <a:rPr lang="fr-FR" sz="2200" dirty="0">
                <a:solidFill>
                  <a:schemeClr val="tx1"/>
                </a:solidFill>
                <a:latin typeface="+mn-lt"/>
                <a:cs typeface="Arial" panose="020B0604020202020204" pitchFamily="34" charset="0"/>
              </a:rPr>
              <a:t> ~ 4-5 pers.)‏</a:t>
            </a:r>
          </a:p>
          <a:p>
            <a:pPr>
              <a:lnSpc>
                <a:spcPct val="100000"/>
              </a:lnSpc>
              <a:spcBef>
                <a:spcPts val="700"/>
              </a:spcBef>
              <a:buClr>
                <a:srgbClr val="000000"/>
              </a:buClr>
              <a:buFont typeface="Comic Sans MS" panose="030F0702030302020204" pitchFamily="66" charset="0"/>
              <a:buChar char="•"/>
            </a:pPr>
            <a:r>
              <a:rPr lang="fr-FR" sz="2200" dirty="0">
                <a:solidFill>
                  <a:schemeClr val="tx1"/>
                </a:solidFill>
                <a:latin typeface="+mn-lt"/>
                <a:cs typeface="Arial" panose="020B0604020202020204" pitchFamily="34" charset="0"/>
              </a:rPr>
              <a:t>Taille de la parcelle (type de tente)‏</a:t>
            </a:r>
          </a:p>
          <a:p>
            <a:pPr lvl="1">
              <a:lnSpc>
                <a:spcPct val="100000"/>
              </a:lnSpc>
              <a:spcBef>
                <a:spcPts val="600"/>
              </a:spcBef>
              <a:buClr>
                <a:srgbClr val="000000"/>
              </a:buClr>
              <a:buFont typeface="Comic Sans MS" panose="030F0702030302020204" pitchFamily="66" charset="0"/>
              <a:buChar char="–"/>
            </a:pPr>
            <a:r>
              <a:rPr lang="fr-FR" sz="2200" dirty="0">
                <a:solidFill>
                  <a:schemeClr val="tx1"/>
                </a:solidFill>
                <a:latin typeface="+mn-lt"/>
                <a:cs typeface="Arial" panose="020B0604020202020204" pitchFamily="34" charset="0"/>
              </a:rPr>
              <a:t>Autres activités (jardin, bétail)‏</a:t>
            </a:r>
          </a:p>
          <a:p>
            <a:pPr lvl="1">
              <a:lnSpc>
                <a:spcPct val="100000"/>
              </a:lnSpc>
              <a:spcBef>
                <a:spcPts val="600"/>
              </a:spcBef>
              <a:buClr>
                <a:srgbClr val="000000"/>
              </a:buClr>
              <a:buFont typeface="Comic Sans MS" panose="030F0702030302020204" pitchFamily="66" charset="0"/>
              <a:buChar char="–"/>
            </a:pPr>
            <a:r>
              <a:rPr lang="fr-FR" sz="2200" dirty="0">
                <a:solidFill>
                  <a:schemeClr val="tx1"/>
                </a:solidFill>
                <a:latin typeface="+mn-lt"/>
              </a:rPr>
              <a:t>Services (douche, toilettes, eau, ordures)</a:t>
            </a:r>
          </a:p>
          <a:p>
            <a:pPr marL="457200" lvl="1" indent="0">
              <a:lnSpc>
                <a:spcPct val="100000"/>
              </a:lnSpc>
              <a:spcBef>
                <a:spcPts val="600"/>
              </a:spcBef>
              <a:buClr>
                <a:srgbClr val="000000"/>
              </a:buClr>
              <a:buNone/>
            </a:pPr>
            <a:r>
              <a:rPr lang="fr-FR" sz="2200" dirty="0">
                <a:solidFill>
                  <a:schemeClr val="tx1"/>
                </a:solidFill>
                <a:latin typeface="+mn-lt"/>
                <a:cs typeface="Arial" panose="020B0604020202020204" pitchFamily="34" charset="0"/>
              </a:rPr>
              <a:t>‏</a:t>
            </a:r>
          </a:p>
          <a:p>
            <a:pPr marL="0" indent="0">
              <a:lnSpc>
                <a:spcPct val="100000"/>
              </a:lnSpc>
              <a:spcBef>
                <a:spcPts val="700"/>
              </a:spcBef>
              <a:buClr>
                <a:srgbClr val="D1002D"/>
              </a:buClr>
              <a:buNone/>
            </a:pPr>
            <a:r>
              <a:rPr lang="fr-FR" sz="2200" b="1" dirty="0">
                <a:solidFill>
                  <a:schemeClr val="tx1"/>
                </a:solidFill>
                <a:latin typeface="+mn-lt"/>
                <a:sym typeface="Wingdings" panose="05000000000000000000" pitchFamily="2" charset="2"/>
              </a:rPr>
              <a:t>Espace pour 1 communauté (quadrillage) :</a:t>
            </a:r>
          </a:p>
          <a:p>
            <a:pPr marL="0" indent="0">
              <a:lnSpc>
                <a:spcPct val="100000"/>
              </a:lnSpc>
              <a:spcBef>
                <a:spcPts val="700"/>
              </a:spcBef>
              <a:buClr>
                <a:srgbClr val="D1002D"/>
              </a:buClr>
              <a:buNone/>
            </a:pPr>
            <a:r>
              <a:rPr lang="fr-FR" sz="2200" dirty="0">
                <a:solidFill>
                  <a:schemeClr val="tx1"/>
                </a:solidFill>
                <a:latin typeface="+mn-lt"/>
              </a:rPr>
              <a:t>50 à 100 pers. par communauté</a:t>
            </a:r>
          </a:p>
          <a:p>
            <a:pPr marL="0" indent="0">
              <a:lnSpc>
                <a:spcPct val="100000"/>
              </a:lnSpc>
              <a:spcBef>
                <a:spcPts val="700"/>
              </a:spcBef>
              <a:buClr>
                <a:srgbClr val="D1002D"/>
              </a:buClr>
              <a:buNone/>
            </a:pPr>
            <a:r>
              <a:rPr lang="fr-FR" sz="2200" dirty="0">
                <a:solidFill>
                  <a:schemeClr val="tx1"/>
                </a:solidFill>
                <a:latin typeface="+mn-lt"/>
              </a:rPr>
              <a:t>10 à 16 parcelles familiales = 1 communauté</a:t>
            </a:r>
          </a:p>
          <a:p>
            <a:pPr marL="0" indent="0">
              <a:lnSpc>
                <a:spcPct val="100000"/>
              </a:lnSpc>
              <a:spcBef>
                <a:spcPts val="700"/>
              </a:spcBef>
              <a:buClr>
                <a:srgbClr val="D1002D"/>
              </a:buClr>
              <a:buNone/>
            </a:pPr>
            <a:r>
              <a:rPr lang="fr-FR" sz="2200" dirty="0">
                <a:solidFill>
                  <a:schemeClr val="tx1"/>
                </a:solidFill>
                <a:latin typeface="+mn-lt"/>
                <a:sym typeface="Wingdings" panose="05000000000000000000" pitchFamily="2" charset="2"/>
              </a:rPr>
              <a:t> 1 communauté = 640–1024 m</a:t>
            </a:r>
            <a:r>
              <a:rPr lang="fr-FR" sz="2200" baseline="30000" dirty="0">
                <a:solidFill>
                  <a:schemeClr val="tx1"/>
                </a:solidFill>
                <a:latin typeface="+mn-lt"/>
                <a:sym typeface="Wingdings" panose="05000000000000000000" pitchFamily="2" charset="2"/>
              </a:rPr>
              <a:t>2</a:t>
            </a:r>
          </a:p>
          <a:p>
            <a:pPr marL="0" indent="0">
              <a:lnSpc>
                <a:spcPct val="100000"/>
              </a:lnSpc>
              <a:spcBef>
                <a:spcPts val="700"/>
              </a:spcBef>
              <a:buClr>
                <a:srgbClr val="D1002D"/>
              </a:buClr>
              <a:buNone/>
            </a:pPr>
            <a:endParaRPr lang="en-GB" altLang="fr-FR" dirty="0">
              <a:solidFill>
                <a:schemeClr val="tx1"/>
              </a:solidFill>
              <a:latin typeface="+mn-lt"/>
            </a:endParaRPr>
          </a:p>
        </p:txBody>
      </p:sp>
      <p:sp>
        <p:nvSpPr>
          <p:cNvPr id="4" name="Rectangle 10">
            <a:extLst>
              <a:ext uri="{FF2B5EF4-FFF2-40B4-BE49-F238E27FC236}">
                <a16:creationId xmlns:a16="http://schemas.microsoft.com/office/drawing/2014/main" id="{827E02E9-4F09-4D1E-A3B4-708015BBF322}"/>
              </a:ext>
            </a:extLst>
          </p:cNvPr>
          <p:cNvSpPr>
            <a:spLocks noChangeArrowheads="1"/>
          </p:cNvSpPr>
          <p:nvPr/>
        </p:nvSpPr>
        <p:spPr bwMode="auto">
          <a:xfrm>
            <a:off x="8498145" y="714713"/>
            <a:ext cx="2914017" cy="30654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 name="Rectangle 15">
            <a:extLst>
              <a:ext uri="{FF2B5EF4-FFF2-40B4-BE49-F238E27FC236}">
                <a16:creationId xmlns:a16="http://schemas.microsoft.com/office/drawing/2014/main" id="{D9982E36-D935-4C49-B2F6-DF7F235F699B}"/>
              </a:ext>
            </a:extLst>
          </p:cNvPr>
          <p:cNvSpPr>
            <a:spLocks noChangeArrowheads="1"/>
          </p:cNvSpPr>
          <p:nvPr/>
        </p:nvSpPr>
        <p:spPr bwMode="auto">
          <a:xfrm>
            <a:off x="9222524" y="1515091"/>
            <a:ext cx="1425669" cy="146466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lgn="ctr" eaLnBrk="0" fontAlgn="base" hangingPunct="0">
              <a:lnSpc>
                <a:spcPct val="95000"/>
              </a:lnSpc>
              <a:spcBef>
                <a:spcPct val="0"/>
              </a:spcBef>
              <a:spcAft>
                <a:spcPct val="0"/>
              </a:spcAft>
              <a:buClr>
                <a:schemeClr val="bg1"/>
              </a:buClr>
              <a:buSzPct val="100000"/>
            </a:pPr>
            <a:r>
              <a:rPr lang="fr-FR" sz="2400"/>
              <a:t>16 m</a:t>
            </a:r>
            <a:r>
              <a:rPr lang="fr-FR" sz="2400" baseline="30000"/>
              <a:t>2</a:t>
            </a:r>
          </a:p>
        </p:txBody>
      </p:sp>
      <p:sp>
        <p:nvSpPr>
          <p:cNvPr id="2" name="Rectangle 1">
            <a:extLst>
              <a:ext uri="{FF2B5EF4-FFF2-40B4-BE49-F238E27FC236}">
                <a16:creationId xmlns:a16="http://schemas.microsoft.com/office/drawing/2014/main" id="{641C93E8-89E6-4BB8-9B42-9FD4F37A33EB}"/>
              </a:ext>
            </a:extLst>
          </p:cNvPr>
          <p:cNvSpPr/>
          <p:nvPr/>
        </p:nvSpPr>
        <p:spPr>
          <a:xfrm>
            <a:off x="9784515" y="1145759"/>
            <a:ext cx="486030" cy="369332"/>
          </a:xfrm>
          <a:prstGeom prst="rect">
            <a:avLst/>
          </a:prstGeom>
        </p:spPr>
        <p:txBody>
          <a:bodyPr wrap="none">
            <a:spAutoFit/>
          </a:bodyPr>
          <a:lstStyle/>
          <a:p>
            <a:r>
              <a:rPr lang="fr-FR"/>
              <a:t>4 m</a:t>
            </a:r>
          </a:p>
        </p:txBody>
      </p:sp>
      <p:sp>
        <p:nvSpPr>
          <p:cNvPr id="7" name="Rectangle 6">
            <a:extLst>
              <a:ext uri="{FF2B5EF4-FFF2-40B4-BE49-F238E27FC236}">
                <a16:creationId xmlns:a16="http://schemas.microsoft.com/office/drawing/2014/main" id="{3B34B400-851D-482F-96D2-291D22AD9864}"/>
              </a:ext>
            </a:extLst>
          </p:cNvPr>
          <p:cNvSpPr/>
          <p:nvPr/>
        </p:nvSpPr>
        <p:spPr>
          <a:xfrm>
            <a:off x="10648193" y="1999199"/>
            <a:ext cx="486030" cy="369332"/>
          </a:xfrm>
          <a:prstGeom prst="rect">
            <a:avLst/>
          </a:prstGeom>
        </p:spPr>
        <p:txBody>
          <a:bodyPr wrap="none">
            <a:spAutoFit/>
          </a:bodyPr>
          <a:lstStyle/>
          <a:p>
            <a:r>
              <a:rPr lang="fr-FR"/>
              <a:t>4 m</a:t>
            </a:r>
          </a:p>
        </p:txBody>
      </p:sp>
      <p:sp>
        <p:nvSpPr>
          <p:cNvPr id="8" name="Rectangle 7">
            <a:extLst>
              <a:ext uri="{FF2B5EF4-FFF2-40B4-BE49-F238E27FC236}">
                <a16:creationId xmlns:a16="http://schemas.microsoft.com/office/drawing/2014/main" id="{EDF5D106-6C4F-4955-9EAB-FAE3A864A4EE}"/>
              </a:ext>
            </a:extLst>
          </p:cNvPr>
          <p:cNvSpPr/>
          <p:nvPr/>
        </p:nvSpPr>
        <p:spPr>
          <a:xfrm>
            <a:off x="9691701" y="206222"/>
            <a:ext cx="486030" cy="369332"/>
          </a:xfrm>
          <a:prstGeom prst="rect">
            <a:avLst/>
          </a:prstGeom>
        </p:spPr>
        <p:txBody>
          <a:bodyPr wrap="none">
            <a:spAutoFit/>
          </a:bodyPr>
          <a:lstStyle/>
          <a:p>
            <a:r>
              <a:rPr lang="fr-FR"/>
              <a:t>8 m</a:t>
            </a:r>
          </a:p>
        </p:txBody>
      </p:sp>
      <p:sp>
        <p:nvSpPr>
          <p:cNvPr id="9" name="Rectangle 8">
            <a:extLst>
              <a:ext uri="{FF2B5EF4-FFF2-40B4-BE49-F238E27FC236}">
                <a16:creationId xmlns:a16="http://schemas.microsoft.com/office/drawing/2014/main" id="{CB6CA18A-CB97-4FBD-A9B3-343EC7CFEDC2}"/>
              </a:ext>
            </a:extLst>
          </p:cNvPr>
          <p:cNvSpPr/>
          <p:nvPr/>
        </p:nvSpPr>
        <p:spPr>
          <a:xfrm>
            <a:off x="11527301" y="1997455"/>
            <a:ext cx="486030" cy="369332"/>
          </a:xfrm>
          <a:prstGeom prst="rect">
            <a:avLst/>
          </a:prstGeom>
        </p:spPr>
        <p:txBody>
          <a:bodyPr wrap="none">
            <a:spAutoFit/>
          </a:bodyPr>
          <a:lstStyle/>
          <a:p>
            <a:r>
              <a:rPr lang="fr-FR"/>
              <a:t>8 m</a:t>
            </a:r>
          </a:p>
        </p:txBody>
      </p:sp>
      <p:grpSp>
        <p:nvGrpSpPr>
          <p:cNvPr id="10" name="Organization Chart 3">
            <a:extLst>
              <a:ext uri="{FF2B5EF4-FFF2-40B4-BE49-F238E27FC236}">
                <a16:creationId xmlns:a16="http://schemas.microsoft.com/office/drawing/2014/main" id="{526F1862-53FF-4C95-BE45-626546D6CB8F}"/>
              </a:ext>
            </a:extLst>
          </p:cNvPr>
          <p:cNvGrpSpPr>
            <a:grpSpLocks/>
          </p:cNvGrpSpPr>
          <p:nvPr/>
        </p:nvGrpSpPr>
        <p:grpSpPr bwMode="auto">
          <a:xfrm>
            <a:off x="7264925" y="4359030"/>
            <a:ext cx="4757665" cy="1967758"/>
            <a:chOff x="51" y="38"/>
            <a:chExt cx="5692" cy="2622"/>
          </a:xfrm>
        </p:grpSpPr>
        <p:sp>
          <p:nvSpPr>
            <p:cNvPr id="12" name="Rectangle 5">
              <a:extLst>
                <a:ext uri="{FF2B5EF4-FFF2-40B4-BE49-F238E27FC236}">
                  <a16:creationId xmlns:a16="http://schemas.microsoft.com/office/drawing/2014/main" id="{0C1082B4-EEF8-482B-BC71-56A0E5DA06C4}"/>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6">
              <a:extLst>
                <a:ext uri="{FF2B5EF4-FFF2-40B4-BE49-F238E27FC236}">
                  <a16:creationId xmlns:a16="http://schemas.microsoft.com/office/drawing/2014/main" id="{06498D28-7A3E-4F2A-870E-DA4CF5ABAFBC}"/>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4" name="Rectangle 7">
              <a:extLst>
                <a:ext uri="{FF2B5EF4-FFF2-40B4-BE49-F238E27FC236}">
                  <a16:creationId xmlns:a16="http://schemas.microsoft.com/office/drawing/2014/main" id="{EAF9A08E-CB74-422E-8635-A0B586EBEE59}"/>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5" name="Rectangle 8">
              <a:extLst>
                <a:ext uri="{FF2B5EF4-FFF2-40B4-BE49-F238E27FC236}">
                  <a16:creationId xmlns:a16="http://schemas.microsoft.com/office/drawing/2014/main" id="{8FD4C366-C5F8-44DD-BD33-A5498EDA7E43}"/>
                </a:ext>
              </a:extLst>
            </p:cNvPr>
            <p:cNvSpPr>
              <a:spLocks noChangeArrowheads="1"/>
            </p:cNvSpPr>
            <p:nvPr/>
          </p:nvSpPr>
          <p:spPr bwMode="auto">
            <a:xfrm>
              <a:off x="3152"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6" name="Rectangle 9">
              <a:extLst>
                <a:ext uri="{FF2B5EF4-FFF2-40B4-BE49-F238E27FC236}">
                  <a16:creationId xmlns:a16="http://schemas.microsoft.com/office/drawing/2014/main" id="{3EE186C9-238C-4A07-90E1-F9205AF0DA83}"/>
                </a:ext>
              </a:extLst>
            </p:cNvPr>
            <p:cNvSpPr>
              <a:spLocks noChangeArrowheads="1"/>
            </p:cNvSpPr>
            <p:nvPr/>
          </p:nvSpPr>
          <p:spPr bwMode="auto">
            <a:xfrm>
              <a:off x="4059"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7" name="Rectangle 10">
              <a:extLst>
                <a:ext uri="{FF2B5EF4-FFF2-40B4-BE49-F238E27FC236}">
                  <a16:creationId xmlns:a16="http://schemas.microsoft.com/office/drawing/2014/main" id="{9A5CA6AB-8190-4DC5-833C-A8CAD3817B53}"/>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8" name="Rectangle 11">
              <a:extLst>
                <a:ext uri="{FF2B5EF4-FFF2-40B4-BE49-F238E27FC236}">
                  <a16:creationId xmlns:a16="http://schemas.microsoft.com/office/drawing/2014/main" id="{390B2A3E-EF9B-4F2E-8D42-F111DF156566}"/>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9" name="Rectangle 12">
              <a:extLst>
                <a:ext uri="{FF2B5EF4-FFF2-40B4-BE49-F238E27FC236}">
                  <a16:creationId xmlns:a16="http://schemas.microsoft.com/office/drawing/2014/main" id="{87D7358A-8F99-42E8-8008-22395BC6822C}"/>
                </a:ext>
              </a:extLst>
            </p:cNvPr>
            <p:cNvSpPr>
              <a:spLocks noChangeArrowheads="1"/>
            </p:cNvSpPr>
            <p:nvPr/>
          </p:nvSpPr>
          <p:spPr bwMode="auto">
            <a:xfrm>
              <a:off x="430"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0" name="Rectangle 13">
              <a:extLst>
                <a:ext uri="{FF2B5EF4-FFF2-40B4-BE49-F238E27FC236}">
                  <a16:creationId xmlns:a16="http://schemas.microsoft.com/office/drawing/2014/main" id="{D6207D9D-A277-4AA0-9573-3176CF62FA5F}"/>
                </a:ext>
              </a:extLst>
            </p:cNvPr>
            <p:cNvSpPr>
              <a:spLocks noChangeArrowheads="1"/>
            </p:cNvSpPr>
            <p:nvPr/>
          </p:nvSpPr>
          <p:spPr bwMode="auto">
            <a:xfrm>
              <a:off x="133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1" name="Rectangle 14">
              <a:extLst>
                <a:ext uri="{FF2B5EF4-FFF2-40B4-BE49-F238E27FC236}">
                  <a16:creationId xmlns:a16="http://schemas.microsoft.com/office/drawing/2014/main" id="{DBC4DF71-8537-47B0-B7D1-1B93D67CC73C}"/>
                </a:ext>
              </a:extLst>
            </p:cNvPr>
            <p:cNvSpPr>
              <a:spLocks noChangeArrowheads="1"/>
            </p:cNvSpPr>
            <p:nvPr/>
          </p:nvSpPr>
          <p:spPr bwMode="auto">
            <a:xfrm>
              <a:off x="2245"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2" name="Rectangle 15">
              <a:extLst>
                <a:ext uri="{FF2B5EF4-FFF2-40B4-BE49-F238E27FC236}">
                  <a16:creationId xmlns:a16="http://schemas.microsoft.com/office/drawing/2014/main" id="{C54F2A29-69B0-413A-AF47-1EC969997496}"/>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95000"/>
                </a:lnSpc>
                <a:spcBef>
                  <a:spcPct val="0"/>
                </a:spcBef>
                <a:spcAft>
                  <a:spcPct val="0"/>
                </a:spcAft>
                <a:buClr>
                  <a:schemeClr val="bg1"/>
                </a:buClr>
                <a:buSzPct val="100000"/>
                <a:buFont typeface="Times New Roman" panose="02020603050405020304" pitchFamily="18" charset="0"/>
                <a:buNone/>
                <a:tabLst/>
              </a:pPr>
              <a:endParaRPr kumimoji="0" lang="fr-CH" altLang="fr-FR" sz="2400" b="0" i="0" u="none" strike="noStrike" cap="none" normalizeH="0" baseline="0">
                <a:ln>
                  <a:noFill/>
                </a:ln>
                <a:effectLst/>
                <a:latin typeface="Times New Roman" panose="02020603050405020304" pitchFamily="18" charset="0"/>
                <a:ea typeface="SimSun" panose="02010600030101010101" pitchFamily="2" charset="-122"/>
              </a:endParaRPr>
            </a:p>
          </p:txBody>
        </p:sp>
        <p:sp>
          <p:nvSpPr>
            <p:cNvPr id="23" name="Text Box 16">
              <a:extLst>
                <a:ext uri="{FF2B5EF4-FFF2-40B4-BE49-F238E27FC236}">
                  <a16:creationId xmlns:a16="http://schemas.microsoft.com/office/drawing/2014/main" id="{66AB9989-4EA2-4DB8-BEEA-19FA5BA7C278}"/>
                </a:ext>
              </a:extLst>
            </p:cNvPr>
            <p:cNvSpPr txBox="1">
              <a:spLocks noChangeArrowheads="1"/>
            </p:cNvSpPr>
            <p:nvPr/>
          </p:nvSpPr>
          <p:spPr bwMode="auto">
            <a:xfrm>
              <a:off x="699" y="451"/>
              <a:ext cx="402"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8 m</a:t>
              </a:r>
            </a:p>
          </p:txBody>
        </p:sp>
        <p:sp>
          <p:nvSpPr>
            <p:cNvPr id="25" name="Line 18">
              <a:extLst>
                <a:ext uri="{FF2B5EF4-FFF2-40B4-BE49-F238E27FC236}">
                  <a16:creationId xmlns:a16="http://schemas.microsoft.com/office/drawing/2014/main" id="{A236AC19-E97E-4F36-B783-0771B3AA13C2}"/>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6" name="Text Box 19">
              <a:extLst>
                <a:ext uri="{FF2B5EF4-FFF2-40B4-BE49-F238E27FC236}">
                  <a16:creationId xmlns:a16="http://schemas.microsoft.com/office/drawing/2014/main" id="{FF7694B5-E6BB-40BC-9BBE-31B3E94FEB91}"/>
                </a:ext>
              </a:extLst>
            </p:cNvPr>
            <p:cNvSpPr txBox="1">
              <a:spLocks noChangeArrowheads="1"/>
            </p:cNvSpPr>
            <p:nvPr/>
          </p:nvSpPr>
          <p:spPr bwMode="auto">
            <a:xfrm>
              <a:off x="51" y="1163"/>
              <a:ext cx="377"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8 m</a:t>
              </a:r>
            </a:p>
          </p:txBody>
        </p:sp>
        <p:sp>
          <p:nvSpPr>
            <p:cNvPr id="27" name="Line 20">
              <a:extLst>
                <a:ext uri="{FF2B5EF4-FFF2-40B4-BE49-F238E27FC236}">
                  <a16:creationId xmlns:a16="http://schemas.microsoft.com/office/drawing/2014/main" id="{69D28D8B-122D-4D86-83B6-BB1DBD782E4C}"/>
                </a:ext>
              </a:extLst>
            </p:cNvPr>
            <p:cNvSpPr>
              <a:spLocks noChangeShapeType="1"/>
            </p:cNvSpPr>
            <p:nvPr/>
          </p:nvSpPr>
          <p:spPr bwMode="auto">
            <a:xfrm>
              <a:off x="432" y="2659"/>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8" name="Text Box 21">
              <a:extLst>
                <a:ext uri="{FF2B5EF4-FFF2-40B4-BE49-F238E27FC236}">
                  <a16:creationId xmlns:a16="http://schemas.microsoft.com/office/drawing/2014/main" id="{6A00D514-962F-4E35-B3CC-50C080112AF5}"/>
                </a:ext>
              </a:extLst>
            </p:cNvPr>
            <p:cNvSpPr txBox="1">
              <a:spLocks noChangeArrowheads="1"/>
            </p:cNvSpPr>
            <p:nvPr/>
          </p:nvSpPr>
          <p:spPr bwMode="auto">
            <a:xfrm>
              <a:off x="2562" y="1889"/>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a:t>
              </a:r>
            </a:p>
          </p:txBody>
        </p:sp>
        <p:sp>
          <p:nvSpPr>
            <p:cNvPr id="29" name="Line 22">
              <a:extLst>
                <a:ext uri="{FF2B5EF4-FFF2-40B4-BE49-F238E27FC236}">
                  <a16:creationId xmlns:a16="http://schemas.microsoft.com/office/drawing/2014/main" id="{F56F35DD-EF4A-47C9-8D79-C10BB5F524AF}"/>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1" name="Rectangle 24">
              <a:extLst>
                <a:ext uri="{FF2B5EF4-FFF2-40B4-BE49-F238E27FC236}">
                  <a16:creationId xmlns:a16="http://schemas.microsoft.com/office/drawing/2014/main" id="{69564C75-EDCC-438F-85E5-89F785A32E1A}"/>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2" name="Rectangle 25">
              <a:extLst>
                <a:ext uri="{FF2B5EF4-FFF2-40B4-BE49-F238E27FC236}">
                  <a16:creationId xmlns:a16="http://schemas.microsoft.com/office/drawing/2014/main" id="{23D9458A-F3A6-4658-95B8-EB1B01C9A5FE}"/>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3" name="Rectangle 26">
              <a:extLst>
                <a:ext uri="{FF2B5EF4-FFF2-40B4-BE49-F238E27FC236}">
                  <a16:creationId xmlns:a16="http://schemas.microsoft.com/office/drawing/2014/main" id="{B83C30B2-BF54-4ADD-9B47-9774B852F348}"/>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4" name="Rectangle 27">
              <a:extLst>
                <a:ext uri="{FF2B5EF4-FFF2-40B4-BE49-F238E27FC236}">
                  <a16:creationId xmlns:a16="http://schemas.microsoft.com/office/drawing/2014/main" id="{84E25177-C7ED-4A21-B025-7941A0F3D521}"/>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5" name="Rectangle 28">
              <a:extLst>
                <a:ext uri="{FF2B5EF4-FFF2-40B4-BE49-F238E27FC236}">
                  <a16:creationId xmlns:a16="http://schemas.microsoft.com/office/drawing/2014/main" id="{664D6396-8745-4C9E-BAE8-3BD11DE55472}"/>
                </a:ext>
              </a:extLst>
            </p:cNvPr>
            <p:cNvSpPr>
              <a:spLocks noChangeArrowheads="1"/>
            </p:cNvSpPr>
            <p:nvPr/>
          </p:nvSpPr>
          <p:spPr bwMode="auto">
            <a:xfrm>
              <a:off x="656"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6" name="Rectangle 29">
              <a:extLst>
                <a:ext uri="{FF2B5EF4-FFF2-40B4-BE49-F238E27FC236}">
                  <a16:creationId xmlns:a16="http://schemas.microsoft.com/office/drawing/2014/main" id="{95C3A1D9-5943-4E40-BEBD-0CC25D4C7243}"/>
                </a:ext>
              </a:extLst>
            </p:cNvPr>
            <p:cNvSpPr>
              <a:spLocks noChangeArrowheads="1"/>
            </p:cNvSpPr>
            <p:nvPr/>
          </p:nvSpPr>
          <p:spPr bwMode="auto">
            <a:xfrm>
              <a:off x="1563"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7" name="Rectangle 30">
              <a:extLst>
                <a:ext uri="{FF2B5EF4-FFF2-40B4-BE49-F238E27FC236}">
                  <a16:creationId xmlns:a16="http://schemas.microsoft.com/office/drawing/2014/main" id="{665A7245-3365-435E-92DC-6FBF30E7706F}"/>
                </a:ext>
              </a:extLst>
            </p:cNvPr>
            <p:cNvSpPr>
              <a:spLocks noChangeArrowheads="1"/>
            </p:cNvSpPr>
            <p:nvPr/>
          </p:nvSpPr>
          <p:spPr bwMode="auto">
            <a:xfrm>
              <a:off x="2471"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8" name="Rectangle 31">
              <a:extLst>
                <a:ext uri="{FF2B5EF4-FFF2-40B4-BE49-F238E27FC236}">
                  <a16:creationId xmlns:a16="http://schemas.microsoft.com/office/drawing/2014/main" id="{A95FC8BE-BD25-49B9-A961-9DB69E670AAD}"/>
                </a:ext>
              </a:extLst>
            </p:cNvPr>
            <p:cNvSpPr>
              <a:spLocks noChangeArrowheads="1"/>
            </p:cNvSpPr>
            <p:nvPr/>
          </p:nvSpPr>
          <p:spPr bwMode="auto">
            <a:xfrm>
              <a:off x="3378"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9" name="Rectangle 32">
              <a:extLst>
                <a:ext uri="{FF2B5EF4-FFF2-40B4-BE49-F238E27FC236}">
                  <a16:creationId xmlns:a16="http://schemas.microsoft.com/office/drawing/2014/main" id="{7EA23C5A-2CA2-4541-8528-7E66EA9C5A51}"/>
                </a:ext>
              </a:extLst>
            </p:cNvPr>
            <p:cNvSpPr>
              <a:spLocks noChangeArrowheads="1"/>
            </p:cNvSpPr>
            <p:nvPr/>
          </p:nvSpPr>
          <p:spPr bwMode="auto">
            <a:xfrm>
              <a:off x="4285"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0" name="Line 33">
              <a:extLst>
                <a:ext uri="{FF2B5EF4-FFF2-40B4-BE49-F238E27FC236}">
                  <a16:creationId xmlns:a16="http://schemas.microsoft.com/office/drawing/2014/main" id="{F1FD1B02-C96C-4BEE-859C-DDA5EF0816FF}"/>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5" name="Text Box 16">
              <a:extLst>
                <a:ext uri="{FF2B5EF4-FFF2-40B4-BE49-F238E27FC236}">
                  <a16:creationId xmlns:a16="http://schemas.microsoft.com/office/drawing/2014/main" id="{BFB8C8C7-C9E5-4026-BEC0-C8E698661710}"/>
                </a:ext>
              </a:extLst>
            </p:cNvPr>
            <p:cNvSpPr txBox="1">
              <a:spLocks noChangeArrowheads="1"/>
            </p:cNvSpPr>
            <p:nvPr/>
          </p:nvSpPr>
          <p:spPr bwMode="auto">
            <a:xfrm>
              <a:off x="2293" y="38"/>
              <a:ext cx="506" cy="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 m</a:t>
              </a:r>
            </a:p>
          </p:txBody>
        </p:sp>
        <p:sp>
          <p:nvSpPr>
            <p:cNvPr id="49" name="Text Box 16">
              <a:extLst>
                <a:ext uri="{FF2B5EF4-FFF2-40B4-BE49-F238E27FC236}">
                  <a16:creationId xmlns:a16="http://schemas.microsoft.com/office/drawing/2014/main" id="{7190FF14-C04D-41E4-82B2-ADBFD20156CB}"/>
                </a:ext>
              </a:extLst>
            </p:cNvPr>
            <p:cNvSpPr txBox="1">
              <a:spLocks noChangeArrowheads="1"/>
            </p:cNvSpPr>
            <p:nvPr/>
          </p:nvSpPr>
          <p:spPr bwMode="auto">
            <a:xfrm>
              <a:off x="5237" y="1501"/>
              <a:ext cx="506" cy="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lang="fr-FR" sz="1400">
                  <a:latin typeface="Comic Sans MS" panose="030F0702030302020204" pitchFamily="66" charset="0"/>
                  <a:ea typeface="SimSun" panose="02010600030101010101" pitchFamily="2" charset="-122"/>
                  <a:cs typeface="Arial" panose="020B0604020202020204" pitchFamily="34" charset="0"/>
                </a:rPr>
                <a:t>16 </a:t>
              </a: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m</a:t>
              </a:r>
            </a:p>
          </p:txBody>
        </p:sp>
      </p:grpSp>
      <p:cxnSp>
        <p:nvCxnSpPr>
          <p:cNvPr id="6" name="Straight Arrow Connector 5">
            <a:extLst>
              <a:ext uri="{FF2B5EF4-FFF2-40B4-BE49-F238E27FC236}">
                <a16:creationId xmlns:a16="http://schemas.microsoft.com/office/drawing/2014/main" id="{268EC5C9-CA30-4101-A9F0-3FAC98A3E667}"/>
              </a:ext>
            </a:extLst>
          </p:cNvPr>
          <p:cNvCxnSpPr/>
          <p:nvPr/>
        </p:nvCxnSpPr>
        <p:spPr>
          <a:xfrm>
            <a:off x="7581712" y="4585074"/>
            <a:ext cx="379142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EE2C2BF-EEFA-42C6-A2C0-4A33DE4D164D}"/>
              </a:ext>
            </a:extLst>
          </p:cNvPr>
          <p:cNvCxnSpPr>
            <a:cxnSpLocks/>
          </p:cNvCxnSpPr>
          <p:nvPr/>
        </p:nvCxnSpPr>
        <p:spPr>
          <a:xfrm flipV="1">
            <a:off x="11567887" y="4860545"/>
            <a:ext cx="0" cy="13979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060" name="Rectangle 45059">
            <a:extLst>
              <a:ext uri="{FF2B5EF4-FFF2-40B4-BE49-F238E27FC236}">
                <a16:creationId xmlns:a16="http://schemas.microsoft.com/office/drawing/2014/main" id="{8CE750E0-8EB9-4D13-8C7C-CFCC3F51AF68}"/>
              </a:ext>
            </a:extLst>
          </p:cNvPr>
          <p:cNvSpPr/>
          <p:nvPr/>
        </p:nvSpPr>
        <p:spPr>
          <a:xfrm>
            <a:off x="8203331" y="6356658"/>
            <a:ext cx="2717026" cy="369332"/>
          </a:xfrm>
          <a:prstGeom prst="rect">
            <a:avLst/>
          </a:prstGeom>
        </p:spPr>
        <p:txBody>
          <a:bodyPr wrap="none">
            <a:spAutoFit/>
          </a:bodyPr>
          <a:lstStyle/>
          <a:p>
            <a:r>
              <a:rPr lang="fr-FR"/>
              <a:t>p. ex. 10 parcelles familiales, 640 m</a:t>
            </a:r>
            <a:r>
              <a:rPr lang="fr-FR" baseline="30000"/>
              <a:t>2</a:t>
            </a:r>
          </a:p>
        </p:txBody>
      </p:sp>
      <p:cxnSp>
        <p:nvCxnSpPr>
          <p:cNvPr id="51" name="Straight Arrow Connector 50">
            <a:extLst>
              <a:ext uri="{FF2B5EF4-FFF2-40B4-BE49-F238E27FC236}">
                <a16:creationId xmlns:a16="http://schemas.microsoft.com/office/drawing/2014/main" id="{FB445CAF-6DD2-4959-8F5D-B696B8F76CA9}"/>
              </a:ext>
            </a:extLst>
          </p:cNvPr>
          <p:cNvCxnSpPr>
            <a:cxnSpLocks/>
          </p:cNvCxnSpPr>
          <p:nvPr/>
        </p:nvCxnSpPr>
        <p:spPr>
          <a:xfrm>
            <a:off x="8498145" y="544354"/>
            <a:ext cx="28744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A96896F-2DFF-45BB-A942-64A4BFD01DD3}"/>
              </a:ext>
            </a:extLst>
          </p:cNvPr>
          <p:cNvCxnSpPr>
            <a:cxnSpLocks/>
          </p:cNvCxnSpPr>
          <p:nvPr/>
        </p:nvCxnSpPr>
        <p:spPr>
          <a:xfrm flipV="1">
            <a:off x="11567255" y="714713"/>
            <a:ext cx="0" cy="30654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8202871-475E-4441-BCCE-DAE607377F11}"/>
              </a:ext>
            </a:extLst>
          </p:cNvPr>
          <p:cNvSpPr/>
          <p:nvPr/>
        </p:nvSpPr>
        <p:spPr>
          <a:xfrm>
            <a:off x="11533142" y="3819888"/>
            <a:ext cx="486030" cy="369332"/>
          </a:xfrm>
          <a:prstGeom prst="rect">
            <a:avLst/>
          </a:prstGeom>
        </p:spPr>
        <p:txBody>
          <a:bodyPr wrap="square">
            <a:spAutoFit/>
          </a:bodyPr>
          <a:lstStyle/>
          <a:p>
            <a:r>
              <a:rPr lang="fr-FR"/>
              <a:t>8 m</a:t>
            </a:r>
          </a:p>
        </p:txBody>
      </p:sp>
      <p:cxnSp>
        <p:nvCxnSpPr>
          <p:cNvPr id="57" name="Straight Arrow Connector 56">
            <a:extLst>
              <a:ext uri="{FF2B5EF4-FFF2-40B4-BE49-F238E27FC236}">
                <a16:creationId xmlns:a16="http://schemas.microsoft.com/office/drawing/2014/main" id="{16609261-4FA6-4CFB-9C8B-FF4666DB9B13}"/>
              </a:ext>
            </a:extLst>
          </p:cNvPr>
          <p:cNvCxnSpPr>
            <a:cxnSpLocks/>
          </p:cNvCxnSpPr>
          <p:nvPr/>
        </p:nvCxnSpPr>
        <p:spPr>
          <a:xfrm>
            <a:off x="8503986" y="2366787"/>
            <a:ext cx="7185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17FBD64C-BCA4-423D-B3E7-558CC45AB006}"/>
              </a:ext>
            </a:extLst>
          </p:cNvPr>
          <p:cNvSpPr/>
          <p:nvPr/>
        </p:nvSpPr>
        <p:spPr>
          <a:xfrm>
            <a:off x="8604692" y="2421607"/>
            <a:ext cx="486030" cy="369332"/>
          </a:xfrm>
          <a:prstGeom prst="rect">
            <a:avLst/>
          </a:prstGeom>
        </p:spPr>
        <p:txBody>
          <a:bodyPr wrap="none">
            <a:spAutoFit/>
          </a:bodyPr>
          <a:lstStyle/>
          <a:p>
            <a:r>
              <a:rPr lang="fr-FR"/>
              <a:t>2 m</a:t>
            </a:r>
          </a:p>
        </p:txBody>
      </p:sp>
      <p:sp>
        <p:nvSpPr>
          <p:cNvPr id="3" name="Slide Number Placeholder 2">
            <a:extLst>
              <a:ext uri="{FF2B5EF4-FFF2-40B4-BE49-F238E27FC236}">
                <a16:creationId xmlns:a16="http://schemas.microsoft.com/office/drawing/2014/main" id="{1A84AAE3-3EE2-44BF-8BC9-7B732AEED6AC}"/>
              </a:ext>
            </a:extLst>
          </p:cNvPr>
          <p:cNvSpPr>
            <a:spLocks noGrp="1"/>
          </p:cNvSpPr>
          <p:nvPr>
            <p:ph type="sldNum" sz="quarter" idx="12"/>
          </p:nvPr>
        </p:nvSpPr>
        <p:spPr/>
        <p:txBody>
          <a:bodyPr/>
          <a:lstStyle/>
          <a:p>
            <a:fld id="{00865948-8B76-4A50-B7DB-B45DBE1BD062}" type="slidenum">
              <a:rPr lang="fr-CH" smtClean="0"/>
              <a:t>30</a:t>
            </a:fld>
            <a:endParaRPr lang="fr-CH"/>
          </a:p>
        </p:txBody>
      </p:sp>
    </p:spTree>
    <p:extLst>
      <p:ext uri="{BB962C8B-B14F-4D97-AF65-F5344CB8AC3E}">
        <p14:creationId xmlns:p14="http://schemas.microsoft.com/office/powerpoint/2010/main" val="541536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D11A1769-9870-4614-A3D8-644F732314A8}"/>
              </a:ext>
            </a:extLst>
          </p:cNvPr>
          <p:cNvGrpSpPr>
            <a:grpSpLocks/>
          </p:cNvGrpSpPr>
          <p:nvPr/>
        </p:nvGrpSpPr>
        <p:grpSpPr bwMode="auto">
          <a:xfrm>
            <a:off x="1024657" y="1131967"/>
            <a:ext cx="3793601" cy="1791864"/>
            <a:chOff x="-114" y="460"/>
            <a:chExt cx="5711" cy="2563"/>
          </a:xfrm>
        </p:grpSpPr>
        <p:graphicFrame>
          <p:nvGraphicFramePr>
            <p:cNvPr id="1027" name="Diagram 1026">
              <a:extLst>
                <a:ext uri="{FF2B5EF4-FFF2-40B4-BE49-F238E27FC236}">
                  <a16:creationId xmlns:a16="http://schemas.microsoft.com/office/drawing/2014/main" id="{212658F0-B1B7-4E9B-87F5-E4112D2DB63B}"/>
                </a:ext>
              </a:extLst>
            </p:cNvPr>
            <p:cNvGraphicFramePr/>
            <p:nvPr>
              <p:extLst>
                <p:ext uri="{D42A27DB-BD31-4B8C-83A1-F6EECF244321}">
                  <p14:modId xmlns:p14="http://schemas.microsoft.com/office/powerpoint/2010/main" val="4139248202"/>
                </p:ext>
              </p:extLst>
            </p:nvPr>
          </p:nvGraphicFramePr>
          <p:xfrm>
            <a:off x="203" y="528"/>
            <a:ext cx="5126" cy="2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5">
              <a:extLst>
                <a:ext uri="{FF2B5EF4-FFF2-40B4-BE49-F238E27FC236}">
                  <a16:creationId xmlns:a16="http://schemas.microsoft.com/office/drawing/2014/main" id="{5E23EF7C-39D4-48E3-A8F2-DE898F959633}"/>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 name="Rectangle 6">
              <a:extLst>
                <a:ext uri="{FF2B5EF4-FFF2-40B4-BE49-F238E27FC236}">
                  <a16:creationId xmlns:a16="http://schemas.microsoft.com/office/drawing/2014/main" id="{219F3826-62A4-4DFF-86A3-80447956F3A8}"/>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 name="Rectangle 7">
              <a:extLst>
                <a:ext uri="{FF2B5EF4-FFF2-40B4-BE49-F238E27FC236}">
                  <a16:creationId xmlns:a16="http://schemas.microsoft.com/office/drawing/2014/main" id="{0934535F-A3FD-4D98-8E33-64AF55CDC95E}"/>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 name="Rectangle 8">
              <a:extLst>
                <a:ext uri="{FF2B5EF4-FFF2-40B4-BE49-F238E27FC236}">
                  <a16:creationId xmlns:a16="http://schemas.microsoft.com/office/drawing/2014/main" id="{0503C986-21A7-4BD9-AD26-22115A45E0F4}"/>
                </a:ext>
              </a:extLst>
            </p:cNvPr>
            <p:cNvSpPr>
              <a:spLocks noChangeArrowheads="1"/>
            </p:cNvSpPr>
            <p:nvPr/>
          </p:nvSpPr>
          <p:spPr bwMode="auto">
            <a:xfrm>
              <a:off x="3152"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 name="Rectangle 9">
              <a:extLst>
                <a:ext uri="{FF2B5EF4-FFF2-40B4-BE49-F238E27FC236}">
                  <a16:creationId xmlns:a16="http://schemas.microsoft.com/office/drawing/2014/main" id="{A044D15B-D8B5-4E56-A161-6CAE9AC00C8B}"/>
                </a:ext>
              </a:extLst>
            </p:cNvPr>
            <p:cNvSpPr>
              <a:spLocks noChangeArrowheads="1"/>
            </p:cNvSpPr>
            <p:nvPr/>
          </p:nvSpPr>
          <p:spPr bwMode="auto">
            <a:xfrm>
              <a:off x="4059"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 name="Rectangle 10">
              <a:extLst>
                <a:ext uri="{FF2B5EF4-FFF2-40B4-BE49-F238E27FC236}">
                  <a16:creationId xmlns:a16="http://schemas.microsoft.com/office/drawing/2014/main" id="{FF8F2D29-D4B0-4848-A53C-276D96982569}"/>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 name="Rectangle 11">
              <a:extLst>
                <a:ext uri="{FF2B5EF4-FFF2-40B4-BE49-F238E27FC236}">
                  <a16:creationId xmlns:a16="http://schemas.microsoft.com/office/drawing/2014/main" id="{A4852B8D-A77D-4E18-99E4-FFC3A62A327B}"/>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 name="Rectangle 12">
              <a:extLst>
                <a:ext uri="{FF2B5EF4-FFF2-40B4-BE49-F238E27FC236}">
                  <a16:creationId xmlns:a16="http://schemas.microsoft.com/office/drawing/2014/main" id="{C965AC3B-50DB-4E72-9455-2ACC6E8349B1}"/>
                </a:ext>
              </a:extLst>
            </p:cNvPr>
            <p:cNvSpPr>
              <a:spLocks noChangeArrowheads="1"/>
            </p:cNvSpPr>
            <p:nvPr/>
          </p:nvSpPr>
          <p:spPr bwMode="auto">
            <a:xfrm>
              <a:off x="430"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1" name="Rectangle 13">
              <a:extLst>
                <a:ext uri="{FF2B5EF4-FFF2-40B4-BE49-F238E27FC236}">
                  <a16:creationId xmlns:a16="http://schemas.microsoft.com/office/drawing/2014/main" id="{684D2635-DF01-4A38-A0E6-3CABE8D0ADE4}"/>
                </a:ext>
              </a:extLst>
            </p:cNvPr>
            <p:cNvSpPr>
              <a:spLocks noChangeArrowheads="1"/>
            </p:cNvSpPr>
            <p:nvPr/>
          </p:nvSpPr>
          <p:spPr bwMode="auto">
            <a:xfrm>
              <a:off x="133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2" name="Rectangle 14">
              <a:extLst>
                <a:ext uri="{FF2B5EF4-FFF2-40B4-BE49-F238E27FC236}">
                  <a16:creationId xmlns:a16="http://schemas.microsoft.com/office/drawing/2014/main" id="{BBBE3C39-D41F-46B1-ADBA-8CAE1AAFB740}"/>
                </a:ext>
              </a:extLst>
            </p:cNvPr>
            <p:cNvSpPr>
              <a:spLocks noChangeArrowheads="1"/>
            </p:cNvSpPr>
            <p:nvPr/>
          </p:nvSpPr>
          <p:spPr bwMode="auto">
            <a:xfrm>
              <a:off x="2245"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15">
              <a:extLst>
                <a:ext uri="{FF2B5EF4-FFF2-40B4-BE49-F238E27FC236}">
                  <a16:creationId xmlns:a16="http://schemas.microsoft.com/office/drawing/2014/main" id="{20C8560F-3637-4961-BB34-925E42017B47}"/>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95000"/>
                </a:lnSpc>
                <a:spcBef>
                  <a:spcPct val="0"/>
                </a:spcBef>
                <a:spcAft>
                  <a:spcPct val="0"/>
                </a:spcAft>
                <a:buClr>
                  <a:schemeClr val="bg1"/>
                </a:buClr>
                <a:buSzPct val="100000"/>
                <a:buFont typeface="Times New Roman" panose="02020603050405020304" pitchFamily="18" charset="0"/>
                <a:buNone/>
                <a:tabLst/>
              </a:pPr>
              <a:endParaRPr kumimoji="0" lang="fr-CH" altLang="fr-FR" sz="2400" b="0" i="0" u="none" strike="noStrike" cap="none" normalizeH="0" baseline="0">
                <a:ln>
                  <a:noFill/>
                </a:ln>
                <a:effectLst/>
                <a:latin typeface="Times New Roman" panose="02020603050405020304" pitchFamily="18" charset="0"/>
                <a:ea typeface="SimSun" panose="02010600030101010101" pitchFamily="2" charset="-122"/>
              </a:endParaRPr>
            </a:p>
          </p:txBody>
        </p:sp>
        <p:sp>
          <p:nvSpPr>
            <p:cNvPr id="14" name="Text Box 16">
              <a:extLst>
                <a:ext uri="{FF2B5EF4-FFF2-40B4-BE49-F238E27FC236}">
                  <a16:creationId xmlns:a16="http://schemas.microsoft.com/office/drawing/2014/main" id="{17F60499-DCC7-4455-9F65-4984387DD3BC}"/>
                </a:ext>
              </a:extLst>
            </p:cNvPr>
            <p:cNvSpPr txBox="1">
              <a:spLocks noChangeArrowheads="1"/>
            </p:cNvSpPr>
            <p:nvPr/>
          </p:nvSpPr>
          <p:spPr bwMode="auto">
            <a:xfrm>
              <a:off x="683" y="460"/>
              <a:ext cx="498"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8 m</a:t>
              </a:r>
            </a:p>
          </p:txBody>
        </p:sp>
        <p:sp>
          <p:nvSpPr>
            <p:cNvPr id="15" name="Line 17">
              <a:extLst>
                <a:ext uri="{FF2B5EF4-FFF2-40B4-BE49-F238E27FC236}">
                  <a16:creationId xmlns:a16="http://schemas.microsoft.com/office/drawing/2014/main" id="{AA2E2D93-372D-4856-A8E5-A8BB77BC7E1B}"/>
                </a:ext>
              </a:extLst>
            </p:cNvPr>
            <p:cNvSpPr>
              <a:spLocks noChangeShapeType="1"/>
            </p:cNvSpPr>
            <p:nvPr/>
          </p:nvSpPr>
          <p:spPr bwMode="auto">
            <a:xfrm>
              <a:off x="430" y="623"/>
              <a:ext cx="907"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dirty="0"/>
            </a:p>
          </p:txBody>
        </p:sp>
        <p:sp>
          <p:nvSpPr>
            <p:cNvPr id="16" name="Line 18">
              <a:extLst>
                <a:ext uri="{FF2B5EF4-FFF2-40B4-BE49-F238E27FC236}">
                  <a16:creationId xmlns:a16="http://schemas.microsoft.com/office/drawing/2014/main" id="{E532C157-BA8D-4045-A192-C72FC7ED46C6}"/>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7" name="Text Box 19">
              <a:extLst>
                <a:ext uri="{FF2B5EF4-FFF2-40B4-BE49-F238E27FC236}">
                  <a16:creationId xmlns:a16="http://schemas.microsoft.com/office/drawing/2014/main" id="{47E57CE3-425D-493C-ABAF-B6E99FABBEFB}"/>
                </a:ext>
              </a:extLst>
            </p:cNvPr>
            <p:cNvSpPr txBox="1">
              <a:spLocks noChangeArrowheads="1"/>
            </p:cNvSpPr>
            <p:nvPr/>
          </p:nvSpPr>
          <p:spPr bwMode="auto">
            <a:xfrm>
              <a:off x="-114" y="1027"/>
              <a:ext cx="543"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8 m</a:t>
              </a:r>
            </a:p>
          </p:txBody>
        </p:sp>
        <p:sp>
          <p:nvSpPr>
            <p:cNvPr id="18" name="Line 20">
              <a:extLst>
                <a:ext uri="{FF2B5EF4-FFF2-40B4-BE49-F238E27FC236}">
                  <a16:creationId xmlns:a16="http://schemas.microsoft.com/office/drawing/2014/main" id="{EA231842-9DD0-4D5F-A20D-817000D368D3}"/>
                </a:ext>
              </a:extLst>
            </p:cNvPr>
            <p:cNvSpPr>
              <a:spLocks noChangeShapeType="1"/>
            </p:cNvSpPr>
            <p:nvPr/>
          </p:nvSpPr>
          <p:spPr bwMode="auto">
            <a:xfrm>
              <a:off x="432" y="2659"/>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9" name="Text Box 21">
              <a:extLst>
                <a:ext uri="{FF2B5EF4-FFF2-40B4-BE49-F238E27FC236}">
                  <a16:creationId xmlns:a16="http://schemas.microsoft.com/office/drawing/2014/main" id="{9D73B919-B54D-4162-B0D1-E66F8F3711BC}"/>
                </a:ext>
              </a:extLst>
            </p:cNvPr>
            <p:cNvSpPr txBox="1">
              <a:spLocks noChangeArrowheads="1"/>
            </p:cNvSpPr>
            <p:nvPr/>
          </p:nvSpPr>
          <p:spPr bwMode="auto">
            <a:xfrm>
              <a:off x="2562" y="1889"/>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a:t>
              </a:r>
            </a:p>
          </p:txBody>
        </p:sp>
        <p:sp>
          <p:nvSpPr>
            <p:cNvPr id="20" name="Line 22">
              <a:extLst>
                <a:ext uri="{FF2B5EF4-FFF2-40B4-BE49-F238E27FC236}">
                  <a16:creationId xmlns:a16="http://schemas.microsoft.com/office/drawing/2014/main" id="{5ED18934-0DB7-40BA-8559-CF5A04967136}"/>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1" name="Text Box 23">
              <a:extLst>
                <a:ext uri="{FF2B5EF4-FFF2-40B4-BE49-F238E27FC236}">
                  <a16:creationId xmlns:a16="http://schemas.microsoft.com/office/drawing/2014/main" id="{B2F5C043-A272-4C2E-B308-0B47861C57B5}"/>
                </a:ext>
              </a:extLst>
            </p:cNvPr>
            <p:cNvSpPr txBox="1">
              <a:spLocks noChangeArrowheads="1"/>
            </p:cNvSpPr>
            <p:nvPr/>
          </p:nvSpPr>
          <p:spPr bwMode="auto">
            <a:xfrm>
              <a:off x="5010" y="1528"/>
              <a:ext cx="587"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16 m</a:t>
              </a:r>
            </a:p>
          </p:txBody>
        </p:sp>
        <p:sp>
          <p:nvSpPr>
            <p:cNvPr id="22" name="Rectangle 24">
              <a:extLst>
                <a:ext uri="{FF2B5EF4-FFF2-40B4-BE49-F238E27FC236}">
                  <a16:creationId xmlns:a16="http://schemas.microsoft.com/office/drawing/2014/main" id="{30863014-3405-4B70-96C9-4DAACFA890E5}"/>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3" name="Rectangle 25">
              <a:extLst>
                <a:ext uri="{FF2B5EF4-FFF2-40B4-BE49-F238E27FC236}">
                  <a16:creationId xmlns:a16="http://schemas.microsoft.com/office/drawing/2014/main" id="{A874CF97-60D8-4AAC-A999-A6F249878685}"/>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4" name="Rectangle 26">
              <a:extLst>
                <a:ext uri="{FF2B5EF4-FFF2-40B4-BE49-F238E27FC236}">
                  <a16:creationId xmlns:a16="http://schemas.microsoft.com/office/drawing/2014/main" id="{59E5F022-1D8E-437C-8778-9E78D590B32B}"/>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5" name="Rectangle 27">
              <a:extLst>
                <a:ext uri="{FF2B5EF4-FFF2-40B4-BE49-F238E27FC236}">
                  <a16:creationId xmlns:a16="http://schemas.microsoft.com/office/drawing/2014/main" id="{F88A9A15-13F6-44CB-ADCE-CB931239010F}"/>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6" name="Rectangle 28">
              <a:extLst>
                <a:ext uri="{FF2B5EF4-FFF2-40B4-BE49-F238E27FC236}">
                  <a16:creationId xmlns:a16="http://schemas.microsoft.com/office/drawing/2014/main" id="{D1D983CB-3D85-4BBC-A2EA-A4D1255F6113}"/>
                </a:ext>
              </a:extLst>
            </p:cNvPr>
            <p:cNvSpPr>
              <a:spLocks noChangeArrowheads="1"/>
            </p:cNvSpPr>
            <p:nvPr/>
          </p:nvSpPr>
          <p:spPr bwMode="auto">
            <a:xfrm>
              <a:off x="656"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7" name="Rectangle 29">
              <a:extLst>
                <a:ext uri="{FF2B5EF4-FFF2-40B4-BE49-F238E27FC236}">
                  <a16:creationId xmlns:a16="http://schemas.microsoft.com/office/drawing/2014/main" id="{B81F1085-28C2-47CE-81CB-E100F312A3B4}"/>
                </a:ext>
              </a:extLst>
            </p:cNvPr>
            <p:cNvSpPr>
              <a:spLocks noChangeArrowheads="1"/>
            </p:cNvSpPr>
            <p:nvPr/>
          </p:nvSpPr>
          <p:spPr bwMode="auto">
            <a:xfrm>
              <a:off x="1563"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8" name="Rectangle 30">
              <a:extLst>
                <a:ext uri="{FF2B5EF4-FFF2-40B4-BE49-F238E27FC236}">
                  <a16:creationId xmlns:a16="http://schemas.microsoft.com/office/drawing/2014/main" id="{48F6EA7C-21C7-4373-9AA6-8ED07BD669D7}"/>
                </a:ext>
              </a:extLst>
            </p:cNvPr>
            <p:cNvSpPr>
              <a:spLocks noChangeArrowheads="1"/>
            </p:cNvSpPr>
            <p:nvPr/>
          </p:nvSpPr>
          <p:spPr bwMode="auto">
            <a:xfrm>
              <a:off x="2471"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9" name="Rectangle 31">
              <a:extLst>
                <a:ext uri="{FF2B5EF4-FFF2-40B4-BE49-F238E27FC236}">
                  <a16:creationId xmlns:a16="http://schemas.microsoft.com/office/drawing/2014/main" id="{9FA17803-70FD-408E-8E21-77E24304EC83}"/>
                </a:ext>
              </a:extLst>
            </p:cNvPr>
            <p:cNvSpPr>
              <a:spLocks noChangeArrowheads="1"/>
            </p:cNvSpPr>
            <p:nvPr/>
          </p:nvSpPr>
          <p:spPr bwMode="auto">
            <a:xfrm>
              <a:off x="3378"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0" name="Rectangle 32">
              <a:extLst>
                <a:ext uri="{FF2B5EF4-FFF2-40B4-BE49-F238E27FC236}">
                  <a16:creationId xmlns:a16="http://schemas.microsoft.com/office/drawing/2014/main" id="{2E13F018-5183-4C7C-818D-F1D823D71F72}"/>
                </a:ext>
              </a:extLst>
            </p:cNvPr>
            <p:cNvSpPr>
              <a:spLocks noChangeArrowheads="1"/>
            </p:cNvSpPr>
            <p:nvPr/>
          </p:nvSpPr>
          <p:spPr bwMode="auto">
            <a:xfrm>
              <a:off x="4285"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1" name="Line 33">
              <a:extLst>
                <a:ext uri="{FF2B5EF4-FFF2-40B4-BE49-F238E27FC236}">
                  <a16:creationId xmlns:a16="http://schemas.microsoft.com/office/drawing/2014/main" id="{F1E13E63-80F8-4F2C-8AAE-1174242C330E}"/>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25" name="Text Box 35">
              <a:extLst>
                <a:ext uri="{FF2B5EF4-FFF2-40B4-BE49-F238E27FC236}">
                  <a16:creationId xmlns:a16="http://schemas.microsoft.com/office/drawing/2014/main" id="{2EF6B06E-A61E-4C95-A685-9C3F28A2B532}"/>
                </a:ext>
              </a:extLst>
            </p:cNvPr>
            <p:cNvSpPr txBox="1">
              <a:spLocks noChangeArrowheads="1"/>
            </p:cNvSpPr>
            <p:nvPr/>
          </p:nvSpPr>
          <p:spPr bwMode="auto">
            <a:xfrm>
              <a:off x="2243" y="2630"/>
              <a:ext cx="772"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40 m</a:t>
              </a:r>
            </a:p>
          </p:txBody>
        </p:sp>
      </p:grpSp>
      <p:sp>
        <p:nvSpPr>
          <p:cNvPr id="37" name="Text Box 1">
            <a:extLst>
              <a:ext uri="{FF2B5EF4-FFF2-40B4-BE49-F238E27FC236}">
                <a16:creationId xmlns:a16="http://schemas.microsoft.com/office/drawing/2014/main" id="{D936A868-3B7C-4358-9561-171E2D633AAA}"/>
              </a:ext>
            </a:extLst>
          </p:cNvPr>
          <p:cNvSpPr txBox="1">
            <a:spLocks noChangeArrowheads="1"/>
          </p:cNvSpPr>
          <p:nvPr/>
        </p:nvSpPr>
        <p:spPr bwMode="auto">
          <a:xfrm>
            <a:off x="2590322" y="153877"/>
            <a:ext cx="8867219"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r>
              <a:rPr lang="fr-FR" sz="4200" u="sng" dirty="0">
                <a:solidFill>
                  <a:schemeClr val="tx1"/>
                </a:solidFill>
                <a:latin typeface="+mn-lt"/>
                <a:ea typeface="+mj-ea"/>
                <a:cs typeface="+mj-cs"/>
              </a:rPr>
              <a:t>Conception d</a:t>
            </a:r>
            <a:r>
              <a:rPr lang="fr-FR" sz="4000" u="sng" dirty="0">
                <a:solidFill>
                  <a:schemeClr val="tx1"/>
                </a:solidFill>
                <a:latin typeface="+mn-lt"/>
                <a:ea typeface="+mj-ea"/>
                <a:cs typeface="+mj-cs"/>
              </a:rPr>
              <a:t>’</a:t>
            </a:r>
            <a:r>
              <a:rPr lang="fr-FR" sz="4200" u="sng" dirty="0">
                <a:solidFill>
                  <a:schemeClr val="tx1"/>
                </a:solidFill>
                <a:latin typeface="+mn-lt"/>
                <a:ea typeface="+mj-ea"/>
                <a:cs typeface="+mj-cs"/>
              </a:rPr>
              <a:t>une installation collective</a:t>
            </a:r>
          </a:p>
        </p:txBody>
      </p:sp>
      <p:grpSp>
        <p:nvGrpSpPr>
          <p:cNvPr id="40" name="Organization Chart 3">
            <a:extLst>
              <a:ext uri="{FF2B5EF4-FFF2-40B4-BE49-F238E27FC236}">
                <a16:creationId xmlns:a16="http://schemas.microsoft.com/office/drawing/2014/main" id="{8C4CC731-E82E-4898-A2AE-52258C9411E4}"/>
              </a:ext>
            </a:extLst>
          </p:cNvPr>
          <p:cNvGrpSpPr>
            <a:grpSpLocks/>
          </p:cNvGrpSpPr>
          <p:nvPr/>
        </p:nvGrpSpPr>
        <p:grpSpPr bwMode="auto">
          <a:xfrm>
            <a:off x="3503630" y="2751964"/>
            <a:ext cx="4045456" cy="1744323"/>
            <a:chOff x="-455" y="528"/>
            <a:chExt cx="6053" cy="2450"/>
          </a:xfrm>
        </p:grpSpPr>
        <p:graphicFrame>
          <p:nvGraphicFramePr>
            <p:cNvPr id="41" name="Diagram 40">
              <a:extLst>
                <a:ext uri="{FF2B5EF4-FFF2-40B4-BE49-F238E27FC236}">
                  <a16:creationId xmlns:a16="http://schemas.microsoft.com/office/drawing/2014/main" id="{BD1CC259-3850-43D3-82B6-1029A7E138DB}"/>
                </a:ext>
              </a:extLst>
            </p:cNvPr>
            <p:cNvGraphicFramePr/>
            <p:nvPr>
              <p:extLst>
                <p:ext uri="{D42A27DB-BD31-4B8C-83A1-F6EECF244321}">
                  <p14:modId xmlns:p14="http://schemas.microsoft.com/office/powerpoint/2010/main" val="664542204"/>
                </p:ext>
              </p:extLst>
            </p:nvPr>
          </p:nvGraphicFramePr>
          <p:xfrm>
            <a:off x="203" y="528"/>
            <a:ext cx="5126" cy="24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2" name="Rectangle 5">
              <a:extLst>
                <a:ext uri="{FF2B5EF4-FFF2-40B4-BE49-F238E27FC236}">
                  <a16:creationId xmlns:a16="http://schemas.microsoft.com/office/drawing/2014/main" id="{11676DAB-B812-4F92-8ED9-342F1927F634}"/>
                </a:ext>
              </a:extLst>
            </p:cNvPr>
            <p:cNvSpPr>
              <a:spLocks noChangeArrowheads="1"/>
            </p:cNvSpPr>
            <p:nvPr/>
          </p:nvSpPr>
          <p:spPr bwMode="auto">
            <a:xfrm>
              <a:off x="430"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3" name="Rectangle 6">
              <a:extLst>
                <a:ext uri="{FF2B5EF4-FFF2-40B4-BE49-F238E27FC236}">
                  <a16:creationId xmlns:a16="http://schemas.microsoft.com/office/drawing/2014/main" id="{9A646440-EB8F-4082-9CB1-5CC0B12AC35D}"/>
                </a:ext>
              </a:extLst>
            </p:cNvPr>
            <p:cNvSpPr>
              <a:spLocks noChangeArrowheads="1"/>
            </p:cNvSpPr>
            <p:nvPr/>
          </p:nvSpPr>
          <p:spPr bwMode="auto">
            <a:xfrm>
              <a:off x="430"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4" name="Rectangle 7">
              <a:extLst>
                <a:ext uri="{FF2B5EF4-FFF2-40B4-BE49-F238E27FC236}">
                  <a16:creationId xmlns:a16="http://schemas.microsoft.com/office/drawing/2014/main" id="{0408EDEC-D243-4755-B5AE-8452DE71D9D2}"/>
                </a:ext>
              </a:extLst>
            </p:cNvPr>
            <p:cNvSpPr>
              <a:spLocks noChangeArrowheads="1"/>
            </p:cNvSpPr>
            <p:nvPr/>
          </p:nvSpPr>
          <p:spPr bwMode="auto">
            <a:xfrm>
              <a:off x="656"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5" name="Rectangle 8">
              <a:extLst>
                <a:ext uri="{FF2B5EF4-FFF2-40B4-BE49-F238E27FC236}">
                  <a16:creationId xmlns:a16="http://schemas.microsoft.com/office/drawing/2014/main" id="{20CD9447-0A45-4D46-B30F-758FE29EB4AA}"/>
                </a:ext>
              </a:extLst>
            </p:cNvPr>
            <p:cNvSpPr>
              <a:spLocks noChangeArrowheads="1"/>
            </p:cNvSpPr>
            <p:nvPr/>
          </p:nvSpPr>
          <p:spPr bwMode="auto">
            <a:xfrm>
              <a:off x="1336"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6" name="Rectangle 9">
              <a:extLst>
                <a:ext uri="{FF2B5EF4-FFF2-40B4-BE49-F238E27FC236}">
                  <a16:creationId xmlns:a16="http://schemas.microsoft.com/office/drawing/2014/main" id="{33EDCDD3-0F0C-4865-936E-6C8F784C6010}"/>
                </a:ext>
              </a:extLst>
            </p:cNvPr>
            <p:cNvSpPr>
              <a:spLocks noChangeArrowheads="1"/>
            </p:cNvSpPr>
            <p:nvPr/>
          </p:nvSpPr>
          <p:spPr bwMode="auto">
            <a:xfrm>
              <a:off x="2243"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7" name="Rectangle 10">
              <a:extLst>
                <a:ext uri="{FF2B5EF4-FFF2-40B4-BE49-F238E27FC236}">
                  <a16:creationId xmlns:a16="http://schemas.microsoft.com/office/drawing/2014/main" id="{DC2225A8-C7D0-4BD0-8C31-271DA3538C43}"/>
                </a:ext>
              </a:extLst>
            </p:cNvPr>
            <p:cNvSpPr>
              <a:spLocks noChangeArrowheads="1"/>
            </p:cNvSpPr>
            <p:nvPr/>
          </p:nvSpPr>
          <p:spPr bwMode="auto">
            <a:xfrm>
              <a:off x="3150"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8" name="Rectangle 11">
              <a:extLst>
                <a:ext uri="{FF2B5EF4-FFF2-40B4-BE49-F238E27FC236}">
                  <a16:creationId xmlns:a16="http://schemas.microsoft.com/office/drawing/2014/main" id="{A5E4056E-ECBF-40BC-B0D0-095866203F2E}"/>
                </a:ext>
              </a:extLst>
            </p:cNvPr>
            <p:cNvSpPr>
              <a:spLocks noChangeArrowheads="1"/>
            </p:cNvSpPr>
            <p:nvPr/>
          </p:nvSpPr>
          <p:spPr bwMode="auto">
            <a:xfrm>
              <a:off x="4057" y="754"/>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9" name="Rectangle 12">
              <a:extLst>
                <a:ext uri="{FF2B5EF4-FFF2-40B4-BE49-F238E27FC236}">
                  <a16:creationId xmlns:a16="http://schemas.microsoft.com/office/drawing/2014/main" id="{B08C9114-08AD-431D-9F6B-29DD348D2A12}"/>
                </a:ext>
              </a:extLst>
            </p:cNvPr>
            <p:cNvSpPr>
              <a:spLocks noChangeArrowheads="1"/>
            </p:cNvSpPr>
            <p:nvPr/>
          </p:nvSpPr>
          <p:spPr bwMode="auto">
            <a:xfrm>
              <a:off x="1565"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0" name="Rectangle 13">
              <a:extLst>
                <a:ext uri="{FF2B5EF4-FFF2-40B4-BE49-F238E27FC236}">
                  <a16:creationId xmlns:a16="http://schemas.microsoft.com/office/drawing/2014/main" id="{FEF7BEAB-1F04-4D77-8ECF-BC06A7432FD2}"/>
                </a:ext>
              </a:extLst>
            </p:cNvPr>
            <p:cNvSpPr>
              <a:spLocks noChangeArrowheads="1"/>
            </p:cNvSpPr>
            <p:nvPr/>
          </p:nvSpPr>
          <p:spPr bwMode="auto">
            <a:xfrm>
              <a:off x="2471"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 name="Rectangle 14">
              <a:extLst>
                <a:ext uri="{FF2B5EF4-FFF2-40B4-BE49-F238E27FC236}">
                  <a16:creationId xmlns:a16="http://schemas.microsoft.com/office/drawing/2014/main" id="{1BB6AAA4-F667-4936-BCEE-D26B95F98A81}"/>
                </a:ext>
              </a:extLst>
            </p:cNvPr>
            <p:cNvSpPr>
              <a:spLocks noChangeArrowheads="1"/>
            </p:cNvSpPr>
            <p:nvPr/>
          </p:nvSpPr>
          <p:spPr bwMode="auto">
            <a:xfrm>
              <a:off x="3379"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2" name="Rectangle 15">
              <a:extLst>
                <a:ext uri="{FF2B5EF4-FFF2-40B4-BE49-F238E27FC236}">
                  <a16:creationId xmlns:a16="http://schemas.microsoft.com/office/drawing/2014/main" id="{6D14DD32-DB25-4FF0-80A2-F2EC067DF0C3}"/>
                </a:ext>
              </a:extLst>
            </p:cNvPr>
            <p:cNvSpPr>
              <a:spLocks noChangeArrowheads="1"/>
            </p:cNvSpPr>
            <p:nvPr/>
          </p:nvSpPr>
          <p:spPr bwMode="auto">
            <a:xfrm rot="2700000">
              <a:off x="4241" y="102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3" name="Rectangle 16">
              <a:extLst>
                <a:ext uri="{FF2B5EF4-FFF2-40B4-BE49-F238E27FC236}">
                  <a16:creationId xmlns:a16="http://schemas.microsoft.com/office/drawing/2014/main" id="{D4E5A409-D57D-44D2-9259-1E0EB91689AA}"/>
                </a:ext>
              </a:extLst>
            </p:cNvPr>
            <p:cNvSpPr>
              <a:spLocks noChangeArrowheads="1"/>
            </p:cNvSpPr>
            <p:nvPr/>
          </p:nvSpPr>
          <p:spPr bwMode="auto">
            <a:xfrm>
              <a:off x="656"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4" name="Rectangle 17">
              <a:extLst>
                <a:ext uri="{FF2B5EF4-FFF2-40B4-BE49-F238E27FC236}">
                  <a16:creationId xmlns:a16="http://schemas.microsoft.com/office/drawing/2014/main" id="{DBF48E2A-8273-4D8F-A4B5-375A971A13FC}"/>
                </a:ext>
              </a:extLst>
            </p:cNvPr>
            <p:cNvSpPr>
              <a:spLocks noChangeArrowheads="1"/>
            </p:cNvSpPr>
            <p:nvPr/>
          </p:nvSpPr>
          <p:spPr bwMode="auto">
            <a:xfrm>
              <a:off x="1336"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5" name="Rectangle 18">
              <a:extLst>
                <a:ext uri="{FF2B5EF4-FFF2-40B4-BE49-F238E27FC236}">
                  <a16:creationId xmlns:a16="http://schemas.microsoft.com/office/drawing/2014/main" id="{F996E499-055E-4CC5-801A-31A966F16875}"/>
                </a:ext>
              </a:extLst>
            </p:cNvPr>
            <p:cNvSpPr>
              <a:spLocks noChangeArrowheads="1"/>
            </p:cNvSpPr>
            <p:nvPr/>
          </p:nvSpPr>
          <p:spPr bwMode="auto">
            <a:xfrm>
              <a:off x="2243"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6" name="Rectangle 19">
              <a:extLst>
                <a:ext uri="{FF2B5EF4-FFF2-40B4-BE49-F238E27FC236}">
                  <a16:creationId xmlns:a16="http://schemas.microsoft.com/office/drawing/2014/main" id="{36B721D5-8B79-4B11-AFDD-9820A11B6CD9}"/>
                </a:ext>
              </a:extLst>
            </p:cNvPr>
            <p:cNvSpPr>
              <a:spLocks noChangeArrowheads="1"/>
            </p:cNvSpPr>
            <p:nvPr/>
          </p:nvSpPr>
          <p:spPr bwMode="auto">
            <a:xfrm>
              <a:off x="3150"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7" name="Rectangle 20">
              <a:extLst>
                <a:ext uri="{FF2B5EF4-FFF2-40B4-BE49-F238E27FC236}">
                  <a16:creationId xmlns:a16="http://schemas.microsoft.com/office/drawing/2014/main" id="{4B839ABA-D9EB-4714-8165-B81DCA84A9F3}"/>
                </a:ext>
              </a:extLst>
            </p:cNvPr>
            <p:cNvSpPr>
              <a:spLocks noChangeArrowheads="1"/>
            </p:cNvSpPr>
            <p:nvPr/>
          </p:nvSpPr>
          <p:spPr bwMode="auto">
            <a:xfrm>
              <a:off x="405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8" name="Rectangle 21">
              <a:extLst>
                <a:ext uri="{FF2B5EF4-FFF2-40B4-BE49-F238E27FC236}">
                  <a16:creationId xmlns:a16="http://schemas.microsoft.com/office/drawing/2014/main" id="{C51C3F6F-8B2D-42E6-9DB9-A1DF5BD26402}"/>
                </a:ext>
              </a:extLst>
            </p:cNvPr>
            <p:cNvSpPr>
              <a:spLocks noChangeArrowheads="1"/>
            </p:cNvSpPr>
            <p:nvPr/>
          </p:nvSpPr>
          <p:spPr bwMode="auto">
            <a:xfrm>
              <a:off x="1565"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9" name="Rectangle 22">
              <a:extLst>
                <a:ext uri="{FF2B5EF4-FFF2-40B4-BE49-F238E27FC236}">
                  <a16:creationId xmlns:a16="http://schemas.microsoft.com/office/drawing/2014/main" id="{B8A46769-EFAE-4998-9495-79F2D69B3159}"/>
                </a:ext>
              </a:extLst>
            </p:cNvPr>
            <p:cNvSpPr>
              <a:spLocks noChangeArrowheads="1"/>
            </p:cNvSpPr>
            <p:nvPr/>
          </p:nvSpPr>
          <p:spPr bwMode="auto">
            <a:xfrm>
              <a:off x="2471"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0" name="Rectangle 23">
              <a:extLst>
                <a:ext uri="{FF2B5EF4-FFF2-40B4-BE49-F238E27FC236}">
                  <a16:creationId xmlns:a16="http://schemas.microsoft.com/office/drawing/2014/main" id="{C43E9018-F1CF-4758-ADEC-71225830F1C6}"/>
                </a:ext>
              </a:extLst>
            </p:cNvPr>
            <p:cNvSpPr>
              <a:spLocks noChangeArrowheads="1"/>
            </p:cNvSpPr>
            <p:nvPr/>
          </p:nvSpPr>
          <p:spPr bwMode="auto">
            <a:xfrm>
              <a:off x="3379"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1" name="Rectangle 24">
              <a:extLst>
                <a:ext uri="{FF2B5EF4-FFF2-40B4-BE49-F238E27FC236}">
                  <a16:creationId xmlns:a16="http://schemas.microsoft.com/office/drawing/2014/main" id="{4F781248-26F9-42FD-9464-E50A0D682D2F}"/>
                </a:ext>
              </a:extLst>
            </p:cNvPr>
            <p:cNvSpPr>
              <a:spLocks noChangeArrowheads="1"/>
            </p:cNvSpPr>
            <p:nvPr/>
          </p:nvSpPr>
          <p:spPr bwMode="auto">
            <a:xfrm rot="2700000">
              <a:off x="4241" y="188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4" name="Line 27">
              <a:extLst>
                <a:ext uri="{FF2B5EF4-FFF2-40B4-BE49-F238E27FC236}">
                  <a16:creationId xmlns:a16="http://schemas.microsoft.com/office/drawing/2014/main" id="{9DEF4F0F-B53D-47BD-8ED6-F9F00D43766A}"/>
                </a:ext>
              </a:extLst>
            </p:cNvPr>
            <p:cNvSpPr>
              <a:spLocks noChangeShapeType="1"/>
            </p:cNvSpPr>
            <p:nvPr/>
          </p:nvSpPr>
          <p:spPr bwMode="auto">
            <a:xfrm>
              <a:off x="339" y="755"/>
              <a:ext cx="1" cy="680"/>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5" name="Text Box 28">
              <a:extLst>
                <a:ext uri="{FF2B5EF4-FFF2-40B4-BE49-F238E27FC236}">
                  <a16:creationId xmlns:a16="http://schemas.microsoft.com/office/drawing/2014/main" id="{0CED21E5-4759-4DBB-9C56-1B13B160633D}"/>
                </a:ext>
              </a:extLst>
            </p:cNvPr>
            <p:cNvSpPr txBox="1">
              <a:spLocks noChangeArrowheads="1"/>
            </p:cNvSpPr>
            <p:nvPr/>
          </p:nvSpPr>
          <p:spPr bwMode="auto">
            <a:xfrm>
              <a:off x="-455" y="989"/>
              <a:ext cx="787"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6 m</a:t>
              </a:r>
            </a:p>
          </p:txBody>
        </p:sp>
        <p:sp>
          <p:nvSpPr>
            <p:cNvPr id="66" name="Line 29">
              <a:extLst>
                <a:ext uri="{FF2B5EF4-FFF2-40B4-BE49-F238E27FC236}">
                  <a16:creationId xmlns:a16="http://schemas.microsoft.com/office/drawing/2014/main" id="{FD1E46E0-C670-4716-8793-1AF907A00521}"/>
                </a:ext>
              </a:extLst>
            </p:cNvPr>
            <p:cNvSpPr>
              <a:spLocks noChangeShapeType="1"/>
            </p:cNvSpPr>
            <p:nvPr/>
          </p:nvSpPr>
          <p:spPr bwMode="auto">
            <a:xfrm>
              <a:off x="430" y="2660"/>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7" name="Line 30">
              <a:extLst>
                <a:ext uri="{FF2B5EF4-FFF2-40B4-BE49-F238E27FC236}">
                  <a16:creationId xmlns:a16="http://schemas.microsoft.com/office/drawing/2014/main" id="{EBCB3557-85F6-4F04-8C6F-BCAAAEE5029A}"/>
                </a:ext>
              </a:extLst>
            </p:cNvPr>
            <p:cNvSpPr>
              <a:spLocks noChangeShapeType="1"/>
            </p:cNvSpPr>
            <p:nvPr/>
          </p:nvSpPr>
          <p:spPr bwMode="auto">
            <a:xfrm>
              <a:off x="339" y="1889"/>
              <a:ext cx="1" cy="680"/>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9" name="Line 32">
              <a:extLst>
                <a:ext uri="{FF2B5EF4-FFF2-40B4-BE49-F238E27FC236}">
                  <a16:creationId xmlns:a16="http://schemas.microsoft.com/office/drawing/2014/main" id="{4B79FD24-F023-4F43-976A-B0DBF65526B7}"/>
                </a:ext>
              </a:extLst>
            </p:cNvPr>
            <p:cNvSpPr>
              <a:spLocks noChangeShapeType="1"/>
            </p:cNvSpPr>
            <p:nvPr/>
          </p:nvSpPr>
          <p:spPr bwMode="auto">
            <a:xfrm>
              <a:off x="339" y="1435"/>
              <a:ext cx="1" cy="45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0" name="Text Box 33">
              <a:extLst>
                <a:ext uri="{FF2B5EF4-FFF2-40B4-BE49-F238E27FC236}">
                  <a16:creationId xmlns:a16="http://schemas.microsoft.com/office/drawing/2014/main" id="{560907D1-E14D-4D47-B298-F73A8E4AA400}"/>
                </a:ext>
              </a:extLst>
            </p:cNvPr>
            <p:cNvSpPr txBox="1">
              <a:spLocks noChangeArrowheads="1"/>
            </p:cNvSpPr>
            <p:nvPr/>
          </p:nvSpPr>
          <p:spPr bwMode="auto">
            <a:xfrm>
              <a:off x="-181" y="1514"/>
              <a:ext cx="534"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 m</a:t>
              </a:r>
            </a:p>
          </p:txBody>
        </p:sp>
        <p:sp>
          <p:nvSpPr>
            <p:cNvPr id="71" name="Line 34">
              <a:extLst>
                <a:ext uri="{FF2B5EF4-FFF2-40B4-BE49-F238E27FC236}">
                  <a16:creationId xmlns:a16="http://schemas.microsoft.com/office/drawing/2014/main" id="{1B5D0A46-9470-4B20-8504-15529312D81C}"/>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2" name="Text Box 35">
              <a:extLst>
                <a:ext uri="{FF2B5EF4-FFF2-40B4-BE49-F238E27FC236}">
                  <a16:creationId xmlns:a16="http://schemas.microsoft.com/office/drawing/2014/main" id="{49C05C3B-4E01-4240-84E8-2B294A04C6B0}"/>
                </a:ext>
              </a:extLst>
            </p:cNvPr>
            <p:cNvSpPr txBox="1">
              <a:spLocks noChangeArrowheads="1"/>
            </p:cNvSpPr>
            <p:nvPr/>
          </p:nvSpPr>
          <p:spPr bwMode="auto">
            <a:xfrm flipH="1">
              <a:off x="5015" y="1617"/>
              <a:ext cx="583"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16 m</a:t>
              </a:r>
            </a:p>
          </p:txBody>
        </p:sp>
        <p:sp>
          <p:nvSpPr>
            <p:cNvPr id="73" name="Text Box 36">
              <a:extLst>
                <a:ext uri="{FF2B5EF4-FFF2-40B4-BE49-F238E27FC236}">
                  <a16:creationId xmlns:a16="http://schemas.microsoft.com/office/drawing/2014/main" id="{4369A226-CA27-4739-8E0A-3B678C5A932E}"/>
                </a:ext>
              </a:extLst>
            </p:cNvPr>
            <p:cNvSpPr txBox="1">
              <a:spLocks noChangeArrowheads="1"/>
            </p:cNvSpPr>
            <p:nvPr/>
          </p:nvSpPr>
          <p:spPr bwMode="auto">
            <a:xfrm>
              <a:off x="2235" y="2608"/>
              <a:ext cx="902"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 m</a:t>
              </a:r>
            </a:p>
          </p:txBody>
        </p:sp>
        <p:sp>
          <p:nvSpPr>
            <p:cNvPr id="117" name="Text Box 28">
              <a:extLst>
                <a:ext uri="{FF2B5EF4-FFF2-40B4-BE49-F238E27FC236}">
                  <a16:creationId xmlns:a16="http://schemas.microsoft.com/office/drawing/2014/main" id="{D08004B4-73AB-4C3A-A145-96FAD1481479}"/>
                </a:ext>
              </a:extLst>
            </p:cNvPr>
            <p:cNvSpPr txBox="1">
              <a:spLocks noChangeArrowheads="1"/>
            </p:cNvSpPr>
            <p:nvPr/>
          </p:nvSpPr>
          <p:spPr bwMode="auto">
            <a:xfrm>
              <a:off x="-251" y="2044"/>
              <a:ext cx="584"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6 m</a:t>
              </a:r>
            </a:p>
          </p:txBody>
        </p:sp>
      </p:grpSp>
      <p:grpSp>
        <p:nvGrpSpPr>
          <p:cNvPr id="74" name="Content Placeholder 3073">
            <a:extLst>
              <a:ext uri="{FF2B5EF4-FFF2-40B4-BE49-F238E27FC236}">
                <a16:creationId xmlns:a16="http://schemas.microsoft.com/office/drawing/2014/main" id="{934976E6-0B8E-4E22-AEB0-BAD461FDED14}"/>
              </a:ext>
            </a:extLst>
          </p:cNvPr>
          <p:cNvGrpSpPr>
            <a:grpSpLocks/>
          </p:cNvGrpSpPr>
          <p:nvPr/>
        </p:nvGrpSpPr>
        <p:grpSpPr bwMode="auto">
          <a:xfrm>
            <a:off x="5599134" y="4456627"/>
            <a:ext cx="3877298" cy="2261865"/>
            <a:chOff x="-55" y="345"/>
            <a:chExt cx="5837" cy="3555"/>
          </a:xfrm>
        </p:grpSpPr>
        <p:graphicFrame>
          <p:nvGraphicFramePr>
            <p:cNvPr id="75" name="Diagram 74">
              <a:extLst>
                <a:ext uri="{FF2B5EF4-FFF2-40B4-BE49-F238E27FC236}">
                  <a16:creationId xmlns:a16="http://schemas.microsoft.com/office/drawing/2014/main" id="{0EF51106-EBF9-47CF-B5A8-7CDCF0581D09}"/>
                </a:ext>
              </a:extLst>
            </p:cNvPr>
            <p:cNvGraphicFramePr/>
            <p:nvPr>
              <p:extLst>
                <p:ext uri="{D42A27DB-BD31-4B8C-83A1-F6EECF244321}">
                  <p14:modId xmlns:p14="http://schemas.microsoft.com/office/powerpoint/2010/main" val="2034611538"/>
                </p:ext>
              </p:extLst>
            </p:nvPr>
          </p:nvGraphicFramePr>
          <p:xfrm>
            <a:off x="203" y="528"/>
            <a:ext cx="5126" cy="32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6" name="Rectangle 4">
              <a:extLst>
                <a:ext uri="{FF2B5EF4-FFF2-40B4-BE49-F238E27FC236}">
                  <a16:creationId xmlns:a16="http://schemas.microsoft.com/office/drawing/2014/main" id="{A185486F-8E2F-491D-9D40-272056A9FA89}"/>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7" name="Rectangle 5">
              <a:extLst>
                <a:ext uri="{FF2B5EF4-FFF2-40B4-BE49-F238E27FC236}">
                  <a16:creationId xmlns:a16="http://schemas.microsoft.com/office/drawing/2014/main" id="{F04FCAB1-E618-4662-9FD5-B588F5366CDE}"/>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8" name="Rectangle 6">
              <a:extLst>
                <a:ext uri="{FF2B5EF4-FFF2-40B4-BE49-F238E27FC236}">
                  <a16:creationId xmlns:a16="http://schemas.microsoft.com/office/drawing/2014/main" id="{E10A16E3-9BE9-4C17-B538-2C71426F861B}"/>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9" name="Rectangle 7">
              <a:extLst>
                <a:ext uri="{FF2B5EF4-FFF2-40B4-BE49-F238E27FC236}">
                  <a16:creationId xmlns:a16="http://schemas.microsoft.com/office/drawing/2014/main" id="{9D39A354-DE23-4CBE-927A-88107A16EF3F}"/>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0" name="Rectangle 8">
              <a:extLst>
                <a:ext uri="{FF2B5EF4-FFF2-40B4-BE49-F238E27FC236}">
                  <a16:creationId xmlns:a16="http://schemas.microsoft.com/office/drawing/2014/main" id="{CB80B549-74AC-407D-B14D-5F3191497EDE}"/>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1" name="Rectangle 9">
              <a:extLst>
                <a:ext uri="{FF2B5EF4-FFF2-40B4-BE49-F238E27FC236}">
                  <a16:creationId xmlns:a16="http://schemas.microsoft.com/office/drawing/2014/main" id="{BA0A284B-C4F0-4AC5-954A-B797A8640419}"/>
                </a:ext>
              </a:extLst>
            </p:cNvPr>
            <p:cNvSpPr>
              <a:spLocks noChangeArrowheads="1"/>
            </p:cNvSpPr>
            <p:nvPr/>
          </p:nvSpPr>
          <p:spPr bwMode="auto">
            <a:xfrm>
              <a:off x="430"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2" name="Rectangle 10">
              <a:extLst>
                <a:ext uri="{FF2B5EF4-FFF2-40B4-BE49-F238E27FC236}">
                  <a16:creationId xmlns:a16="http://schemas.microsoft.com/office/drawing/2014/main" id="{2F6E340C-9445-4D3F-B329-59E05DBBCFEC}"/>
                </a:ext>
              </a:extLst>
            </p:cNvPr>
            <p:cNvSpPr>
              <a:spLocks noChangeArrowheads="1"/>
            </p:cNvSpPr>
            <p:nvPr/>
          </p:nvSpPr>
          <p:spPr bwMode="auto">
            <a:xfrm>
              <a:off x="4059"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3" name="Rectangle 11">
              <a:extLst>
                <a:ext uri="{FF2B5EF4-FFF2-40B4-BE49-F238E27FC236}">
                  <a16:creationId xmlns:a16="http://schemas.microsoft.com/office/drawing/2014/main" id="{B40717F4-EC50-435F-9480-2ADC93462267}"/>
                </a:ext>
              </a:extLst>
            </p:cNvPr>
            <p:cNvSpPr>
              <a:spLocks noChangeArrowheads="1"/>
            </p:cNvSpPr>
            <p:nvPr/>
          </p:nvSpPr>
          <p:spPr bwMode="auto">
            <a:xfrm>
              <a:off x="430" y="2570"/>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4" name="Rectangle 12">
              <a:extLst>
                <a:ext uri="{FF2B5EF4-FFF2-40B4-BE49-F238E27FC236}">
                  <a16:creationId xmlns:a16="http://schemas.microsoft.com/office/drawing/2014/main" id="{D82213AD-3288-4EB0-A38C-92768B6AC15A}"/>
                </a:ext>
              </a:extLst>
            </p:cNvPr>
            <p:cNvSpPr>
              <a:spLocks noChangeArrowheads="1"/>
            </p:cNvSpPr>
            <p:nvPr/>
          </p:nvSpPr>
          <p:spPr bwMode="auto">
            <a:xfrm>
              <a:off x="1337"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5" name="Rectangle 13">
              <a:extLst>
                <a:ext uri="{FF2B5EF4-FFF2-40B4-BE49-F238E27FC236}">
                  <a16:creationId xmlns:a16="http://schemas.microsoft.com/office/drawing/2014/main" id="{70EFA775-4A9C-4635-A783-0E142776D414}"/>
                </a:ext>
              </a:extLst>
            </p:cNvPr>
            <p:cNvSpPr>
              <a:spLocks noChangeArrowheads="1"/>
            </p:cNvSpPr>
            <p:nvPr/>
          </p:nvSpPr>
          <p:spPr bwMode="auto">
            <a:xfrm>
              <a:off x="2245" y="2570"/>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6" name="Rectangle 14">
              <a:extLst>
                <a:ext uri="{FF2B5EF4-FFF2-40B4-BE49-F238E27FC236}">
                  <a16:creationId xmlns:a16="http://schemas.microsoft.com/office/drawing/2014/main" id="{EF7883E2-C86B-4D84-980C-D72E31E6A211}"/>
                </a:ext>
              </a:extLst>
            </p:cNvPr>
            <p:cNvSpPr>
              <a:spLocks noChangeArrowheads="1"/>
            </p:cNvSpPr>
            <p:nvPr/>
          </p:nvSpPr>
          <p:spPr bwMode="auto">
            <a:xfrm>
              <a:off x="3152"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7" name="Rectangle 15">
              <a:extLst>
                <a:ext uri="{FF2B5EF4-FFF2-40B4-BE49-F238E27FC236}">
                  <a16:creationId xmlns:a16="http://schemas.microsoft.com/office/drawing/2014/main" id="{31957E87-0A94-400E-8F28-41062ED2044F}"/>
                </a:ext>
              </a:extLst>
            </p:cNvPr>
            <p:cNvSpPr>
              <a:spLocks noChangeArrowheads="1"/>
            </p:cNvSpPr>
            <p:nvPr/>
          </p:nvSpPr>
          <p:spPr bwMode="auto">
            <a:xfrm>
              <a:off x="4059"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8" name="Rectangle 16">
              <a:extLst>
                <a:ext uri="{FF2B5EF4-FFF2-40B4-BE49-F238E27FC236}">
                  <a16:creationId xmlns:a16="http://schemas.microsoft.com/office/drawing/2014/main" id="{CEC3555C-369C-4A31-89BD-A9FE23296920}"/>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9" name="Text Box 17">
              <a:extLst>
                <a:ext uri="{FF2B5EF4-FFF2-40B4-BE49-F238E27FC236}">
                  <a16:creationId xmlns:a16="http://schemas.microsoft.com/office/drawing/2014/main" id="{938D8FA5-9B3E-4932-A9C9-EE83A3A7254E}"/>
                </a:ext>
              </a:extLst>
            </p:cNvPr>
            <p:cNvSpPr txBox="1">
              <a:spLocks noChangeArrowheads="1"/>
            </p:cNvSpPr>
            <p:nvPr/>
          </p:nvSpPr>
          <p:spPr bwMode="auto">
            <a:xfrm>
              <a:off x="656" y="345"/>
              <a:ext cx="674" cy="3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 m</a:t>
              </a:r>
            </a:p>
          </p:txBody>
        </p:sp>
        <p:sp>
          <p:nvSpPr>
            <p:cNvPr id="91" name="Line 19">
              <a:extLst>
                <a:ext uri="{FF2B5EF4-FFF2-40B4-BE49-F238E27FC236}">
                  <a16:creationId xmlns:a16="http://schemas.microsoft.com/office/drawing/2014/main" id="{F9C56238-8CA1-4642-9864-ADCA2EB036D1}"/>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3" name="Line 21">
              <a:extLst>
                <a:ext uri="{FF2B5EF4-FFF2-40B4-BE49-F238E27FC236}">
                  <a16:creationId xmlns:a16="http://schemas.microsoft.com/office/drawing/2014/main" id="{13379692-5057-4C88-B134-11959E080D8A}"/>
                </a:ext>
              </a:extLst>
            </p:cNvPr>
            <p:cNvSpPr>
              <a:spLocks noChangeShapeType="1"/>
            </p:cNvSpPr>
            <p:nvPr/>
          </p:nvSpPr>
          <p:spPr bwMode="auto">
            <a:xfrm>
              <a:off x="385" y="3567"/>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4" name="Text Box 22">
              <a:extLst>
                <a:ext uri="{FF2B5EF4-FFF2-40B4-BE49-F238E27FC236}">
                  <a16:creationId xmlns:a16="http://schemas.microsoft.com/office/drawing/2014/main" id="{C216760B-B3F7-4C60-A6A6-422052924B5F}"/>
                </a:ext>
              </a:extLst>
            </p:cNvPr>
            <p:cNvSpPr txBox="1">
              <a:spLocks noChangeArrowheads="1"/>
            </p:cNvSpPr>
            <p:nvPr/>
          </p:nvSpPr>
          <p:spPr bwMode="auto">
            <a:xfrm>
              <a:off x="2562" y="2796"/>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a:t>
              </a:r>
            </a:p>
          </p:txBody>
        </p:sp>
        <p:sp>
          <p:nvSpPr>
            <p:cNvPr id="95" name="Line 23">
              <a:extLst>
                <a:ext uri="{FF2B5EF4-FFF2-40B4-BE49-F238E27FC236}">
                  <a16:creationId xmlns:a16="http://schemas.microsoft.com/office/drawing/2014/main" id="{C4F9990B-75C2-4282-B1C9-4F100527FDD7}"/>
                </a:ext>
              </a:extLst>
            </p:cNvPr>
            <p:cNvSpPr>
              <a:spLocks noChangeShapeType="1"/>
            </p:cNvSpPr>
            <p:nvPr/>
          </p:nvSpPr>
          <p:spPr bwMode="auto">
            <a:xfrm>
              <a:off x="5101" y="755"/>
              <a:ext cx="1" cy="272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6" name="Text Box 24">
              <a:extLst>
                <a:ext uri="{FF2B5EF4-FFF2-40B4-BE49-F238E27FC236}">
                  <a16:creationId xmlns:a16="http://schemas.microsoft.com/office/drawing/2014/main" id="{73CCEEE4-8B1A-4B72-869D-9984D23E4B43}"/>
                </a:ext>
              </a:extLst>
            </p:cNvPr>
            <p:cNvSpPr txBox="1">
              <a:spLocks noChangeArrowheads="1"/>
            </p:cNvSpPr>
            <p:nvPr/>
          </p:nvSpPr>
          <p:spPr bwMode="auto">
            <a:xfrm>
              <a:off x="5147" y="2025"/>
              <a:ext cx="63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24 m</a:t>
              </a:r>
            </a:p>
          </p:txBody>
        </p:sp>
        <p:sp>
          <p:nvSpPr>
            <p:cNvPr id="97" name="Rectangle 25">
              <a:extLst>
                <a:ext uri="{FF2B5EF4-FFF2-40B4-BE49-F238E27FC236}">
                  <a16:creationId xmlns:a16="http://schemas.microsoft.com/office/drawing/2014/main" id="{BAD5668D-9004-4120-B972-B67CC490D6AB}"/>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8" name="Rectangle 26">
              <a:extLst>
                <a:ext uri="{FF2B5EF4-FFF2-40B4-BE49-F238E27FC236}">
                  <a16:creationId xmlns:a16="http://schemas.microsoft.com/office/drawing/2014/main" id="{14BF78F6-BAF5-40BB-875E-CD3A0516AF89}"/>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9" name="Rectangle 27">
              <a:extLst>
                <a:ext uri="{FF2B5EF4-FFF2-40B4-BE49-F238E27FC236}">
                  <a16:creationId xmlns:a16="http://schemas.microsoft.com/office/drawing/2014/main" id="{2254038D-6139-4022-BA3A-EF8B9F3F19DA}"/>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0" name="Rectangle 28">
              <a:extLst>
                <a:ext uri="{FF2B5EF4-FFF2-40B4-BE49-F238E27FC236}">
                  <a16:creationId xmlns:a16="http://schemas.microsoft.com/office/drawing/2014/main" id="{228A38D2-9717-4C0E-B8F1-5AD2DA64920B}"/>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1" name="Rectangle 29">
              <a:extLst>
                <a:ext uri="{FF2B5EF4-FFF2-40B4-BE49-F238E27FC236}">
                  <a16:creationId xmlns:a16="http://schemas.microsoft.com/office/drawing/2014/main" id="{B1F6B99C-5DAD-4FC5-A1F9-25CA61CA7A96}"/>
                </a:ext>
              </a:extLst>
            </p:cNvPr>
            <p:cNvSpPr>
              <a:spLocks noChangeArrowheads="1"/>
            </p:cNvSpPr>
            <p:nvPr/>
          </p:nvSpPr>
          <p:spPr bwMode="auto">
            <a:xfrm>
              <a:off x="656"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2" name="Rectangle 30">
              <a:extLst>
                <a:ext uri="{FF2B5EF4-FFF2-40B4-BE49-F238E27FC236}">
                  <a16:creationId xmlns:a16="http://schemas.microsoft.com/office/drawing/2014/main" id="{1C346415-9B13-489A-A92C-A5A6C2AD7CE8}"/>
                </a:ext>
              </a:extLst>
            </p:cNvPr>
            <p:cNvSpPr>
              <a:spLocks noChangeArrowheads="1"/>
            </p:cNvSpPr>
            <p:nvPr/>
          </p:nvSpPr>
          <p:spPr bwMode="auto">
            <a:xfrm>
              <a:off x="4285"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3" name="Rectangle 31">
              <a:extLst>
                <a:ext uri="{FF2B5EF4-FFF2-40B4-BE49-F238E27FC236}">
                  <a16:creationId xmlns:a16="http://schemas.microsoft.com/office/drawing/2014/main" id="{F8A02A8A-E574-4F91-BD6A-70E9B9E238DB}"/>
                </a:ext>
              </a:extLst>
            </p:cNvPr>
            <p:cNvSpPr>
              <a:spLocks noChangeArrowheads="1"/>
            </p:cNvSpPr>
            <p:nvPr/>
          </p:nvSpPr>
          <p:spPr bwMode="auto">
            <a:xfrm>
              <a:off x="656" y="279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4" name="Rectangle 32">
              <a:extLst>
                <a:ext uri="{FF2B5EF4-FFF2-40B4-BE49-F238E27FC236}">
                  <a16:creationId xmlns:a16="http://schemas.microsoft.com/office/drawing/2014/main" id="{D82FE93C-C301-430E-97AF-C414AE8D2EA1}"/>
                </a:ext>
              </a:extLst>
            </p:cNvPr>
            <p:cNvSpPr>
              <a:spLocks noChangeArrowheads="1"/>
            </p:cNvSpPr>
            <p:nvPr/>
          </p:nvSpPr>
          <p:spPr bwMode="auto">
            <a:xfrm>
              <a:off x="1563"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5" name="Rectangle 33">
              <a:extLst>
                <a:ext uri="{FF2B5EF4-FFF2-40B4-BE49-F238E27FC236}">
                  <a16:creationId xmlns:a16="http://schemas.microsoft.com/office/drawing/2014/main" id="{E16C4005-C4A6-4DB8-8ED2-C60340C53840}"/>
                </a:ext>
              </a:extLst>
            </p:cNvPr>
            <p:cNvSpPr>
              <a:spLocks noChangeArrowheads="1"/>
            </p:cNvSpPr>
            <p:nvPr/>
          </p:nvSpPr>
          <p:spPr bwMode="auto">
            <a:xfrm>
              <a:off x="2471" y="279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6" name="Rectangle 34">
              <a:extLst>
                <a:ext uri="{FF2B5EF4-FFF2-40B4-BE49-F238E27FC236}">
                  <a16:creationId xmlns:a16="http://schemas.microsoft.com/office/drawing/2014/main" id="{4CC5C6B6-24FA-40F1-8D2F-5037AB7F4DAA}"/>
                </a:ext>
              </a:extLst>
            </p:cNvPr>
            <p:cNvSpPr>
              <a:spLocks noChangeArrowheads="1"/>
            </p:cNvSpPr>
            <p:nvPr/>
          </p:nvSpPr>
          <p:spPr bwMode="auto">
            <a:xfrm>
              <a:off x="3378"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7" name="Rectangle 35">
              <a:extLst>
                <a:ext uri="{FF2B5EF4-FFF2-40B4-BE49-F238E27FC236}">
                  <a16:creationId xmlns:a16="http://schemas.microsoft.com/office/drawing/2014/main" id="{E5A115FB-19C9-4A06-960B-48C81077FE9F}"/>
                </a:ext>
              </a:extLst>
            </p:cNvPr>
            <p:cNvSpPr>
              <a:spLocks noChangeArrowheads="1"/>
            </p:cNvSpPr>
            <p:nvPr/>
          </p:nvSpPr>
          <p:spPr bwMode="auto">
            <a:xfrm>
              <a:off x="4285"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8" name="Line 36">
              <a:extLst>
                <a:ext uri="{FF2B5EF4-FFF2-40B4-BE49-F238E27FC236}">
                  <a16:creationId xmlns:a16="http://schemas.microsoft.com/office/drawing/2014/main" id="{2C6A15E4-2731-4440-AF32-5BB63B5B7E5E}"/>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9" name="Text Box 37">
              <a:extLst>
                <a:ext uri="{FF2B5EF4-FFF2-40B4-BE49-F238E27FC236}">
                  <a16:creationId xmlns:a16="http://schemas.microsoft.com/office/drawing/2014/main" id="{AB99D94F-1220-4F74-A108-2B951DA93B6F}"/>
                </a:ext>
              </a:extLst>
            </p:cNvPr>
            <p:cNvSpPr txBox="1">
              <a:spLocks noChangeArrowheads="1"/>
            </p:cNvSpPr>
            <p:nvPr/>
          </p:nvSpPr>
          <p:spPr bwMode="auto">
            <a:xfrm>
              <a:off x="-42" y="2060"/>
              <a:ext cx="40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8 m</a:t>
              </a:r>
            </a:p>
          </p:txBody>
        </p:sp>
        <p:sp>
          <p:nvSpPr>
            <p:cNvPr id="110" name="Line 38">
              <a:extLst>
                <a:ext uri="{FF2B5EF4-FFF2-40B4-BE49-F238E27FC236}">
                  <a16:creationId xmlns:a16="http://schemas.microsoft.com/office/drawing/2014/main" id="{BCF2AAD1-FEBC-4FDE-B85D-D7C965E1F206}"/>
                </a:ext>
              </a:extLst>
            </p:cNvPr>
            <p:cNvSpPr>
              <a:spLocks noChangeShapeType="1"/>
            </p:cNvSpPr>
            <p:nvPr/>
          </p:nvSpPr>
          <p:spPr bwMode="auto">
            <a:xfrm>
              <a:off x="339" y="2569"/>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12" name="Text Box 40">
              <a:extLst>
                <a:ext uri="{FF2B5EF4-FFF2-40B4-BE49-F238E27FC236}">
                  <a16:creationId xmlns:a16="http://schemas.microsoft.com/office/drawing/2014/main" id="{1CE898C2-490B-4795-B3E1-EDA0B76C92DB}"/>
                </a:ext>
              </a:extLst>
            </p:cNvPr>
            <p:cNvSpPr txBox="1">
              <a:spLocks noChangeArrowheads="1"/>
            </p:cNvSpPr>
            <p:nvPr/>
          </p:nvSpPr>
          <p:spPr bwMode="auto">
            <a:xfrm>
              <a:off x="2408" y="3612"/>
              <a:ext cx="743"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 m</a:t>
              </a:r>
            </a:p>
          </p:txBody>
        </p:sp>
        <p:sp>
          <p:nvSpPr>
            <p:cNvPr id="116" name="Text Box 37">
              <a:extLst>
                <a:ext uri="{FF2B5EF4-FFF2-40B4-BE49-F238E27FC236}">
                  <a16:creationId xmlns:a16="http://schemas.microsoft.com/office/drawing/2014/main" id="{449EB1BC-7ABE-437F-8612-AF40B7F9B236}"/>
                </a:ext>
              </a:extLst>
            </p:cNvPr>
            <p:cNvSpPr txBox="1">
              <a:spLocks noChangeArrowheads="1"/>
            </p:cNvSpPr>
            <p:nvPr/>
          </p:nvSpPr>
          <p:spPr bwMode="auto">
            <a:xfrm>
              <a:off x="-55" y="1138"/>
              <a:ext cx="40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8 m</a:t>
              </a:r>
            </a:p>
          </p:txBody>
        </p:sp>
      </p:grpSp>
      <p:sp>
        <p:nvSpPr>
          <p:cNvPr id="34" name="Rectangle 33">
            <a:extLst>
              <a:ext uri="{FF2B5EF4-FFF2-40B4-BE49-F238E27FC236}">
                <a16:creationId xmlns:a16="http://schemas.microsoft.com/office/drawing/2014/main" id="{468E47D1-E3B9-4EB0-9A06-39A9E1627226}"/>
              </a:ext>
            </a:extLst>
          </p:cNvPr>
          <p:cNvSpPr/>
          <p:nvPr/>
        </p:nvSpPr>
        <p:spPr>
          <a:xfrm>
            <a:off x="9867738" y="5361510"/>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fr-FR" sz="2400">
                <a:ea typeface="SimSun" panose="02010600030101010101" pitchFamily="2" charset="-122"/>
                <a:cs typeface="Arial" panose="020B0604020202020204" pitchFamily="34" charset="0"/>
              </a:rPr>
              <a:t>En carré</a:t>
            </a:r>
          </a:p>
        </p:txBody>
      </p:sp>
      <p:sp>
        <p:nvSpPr>
          <p:cNvPr id="118" name="Rectangle 117">
            <a:extLst>
              <a:ext uri="{FF2B5EF4-FFF2-40B4-BE49-F238E27FC236}">
                <a16:creationId xmlns:a16="http://schemas.microsoft.com/office/drawing/2014/main" id="{70AC93BA-74A9-486B-84A8-BEEE36A5BC9C}"/>
              </a:ext>
            </a:extLst>
          </p:cNvPr>
          <p:cNvSpPr/>
          <p:nvPr/>
        </p:nvSpPr>
        <p:spPr>
          <a:xfrm>
            <a:off x="7960596" y="3432033"/>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fr-FR" sz="2400">
                <a:ea typeface="SimSun" panose="02010600030101010101" pitchFamily="2" charset="-122"/>
                <a:cs typeface="Arial" panose="020B0604020202020204" pitchFamily="34" charset="0"/>
              </a:rPr>
              <a:t>En forme de U</a:t>
            </a:r>
          </a:p>
        </p:txBody>
      </p:sp>
      <p:sp>
        <p:nvSpPr>
          <p:cNvPr id="119" name="Rectangle 118">
            <a:extLst>
              <a:ext uri="{FF2B5EF4-FFF2-40B4-BE49-F238E27FC236}">
                <a16:creationId xmlns:a16="http://schemas.microsoft.com/office/drawing/2014/main" id="{6E3E211E-97CD-4370-83EC-E3D628F69A52}"/>
              </a:ext>
            </a:extLst>
          </p:cNvPr>
          <p:cNvSpPr/>
          <p:nvPr/>
        </p:nvSpPr>
        <p:spPr>
          <a:xfrm>
            <a:off x="5145628" y="1710713"/>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fr-FR" sz="2400">
                <a:ea typeface="SimSun" panose="02010600030101010101" pitchFamily="2" charset="-122"/>
                <a:cs typeface="Arial" panose="020B0604020202020204" pitchFamily="34" charset="0"/>
              </a:rPr>
              <a:t>Quadrillage</a:t>
            </a:r>
          </a:p>
        </p:txBody>
      </p:sp>
      <p:sp>
        <p:nvSpPr>
          <p:cNvPr id="32" name="Slide Number Placeholder 31">
            <a:extLst>
              <a:ext uri="{FF2B5EF4-FFF2-40B4-BE49-F238E27FC236}">
                <a16:creationId xmlns:a16="http://schemas.microsoft.com/office/drawing/2014/main" id="{5E7A3667-A009-45C7-B51F-AFEE180AFE7A}"/>
              </a:ext>
            </a:extLst>
          </p:cNvPr>
          <p:cNvSpPr>
            <a:spLocks noGrp="1"/>
          </p:cNvSpPr>
          <p:nvPr>
            <p:ph type="sldNum" sz="quarter" idx="12"/>
          </p:nvPr>
        </p:nvSpPr>
        <p:spPr/>
        <p:txBody>
          <a:bodyPr/>
          <a:lstStyle/>
          <a:p>
            <a:fld id="{00865948-8B76-4A50-B7DB-B45DBE1BD062}" type="slidenum">
              <a:rPr lang="fr-CH" smtClean="0"/>
              <a:t>31</a:t>
            </a:fld>
            <a:endParaRPr lang="fr-CH"/>
          </a:p>
        </p:txBody>
      </p:sp>
    </p:spTree>
    <p:extLst>
      <p:ext uri="{BB962C8B-B14F-4D97-AF65-F5344CB8AC3E}">
        <p14:creationId xmlns:p14="http://schemas.microsoft.com/office/powerpoint/2010/main" val="589938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2" name="Rectangle 2">
            <a:extLst>
              <a:ext uri="{FF2B5EF4-FFF2-40B4-BE49-F238E27FC236}">
                <a16:creationId xmlns:a16="http://schemas.microsoft.com/office/drawing/2014/main" id="{B22B2854-4215-4931-9C24-E334FCF99AAE}"/>
              </a:ext>
            </a:extLst>
          </p:cNvPr>
          <p:cNvSpPr>
            <a:spLocks noGrp="1"/>
          </p:cNvSpPr>
          <p:nvPr>
            <p:ph type="title"/>
          </p:nvPr>
        </p:nvSpPr>
        <p:spPr>
          <a:xfrm>
            <a:off x="3988362" y="-17658"/>
            <a:ext cx="4847165"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ormAutofit fontScale="90000"/>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4399" u="sng" dirty="0">
                <a:latin typeface="+mn-lt"/>
              </a:rPr>
              <a:t>Conception d’un bloc</a:t>
            </a:r>
          </a:p>
        </p:txBody>
      </p:sp>
      <p:sp>
        <p:nvSpPr>
          <p:cNvPr id="4173" name="Text Box 77">
            <a:extLst>
              <a:ext uri="{FF2B5EF4-FFF2-40B4-BE49-F238E27FC236}">
                <a16:creationId xmlns:a16="http://schemas.microsoft.com/office/drawing/2014/main" id="{0DD6DB9C-A781-4BFD-81C0-6E379FD01867}"/>
              </a:ext>
            </a:extLst>
          </p:cNvPr>
          <p:cNvSpPr txBox="1">
            <a:spLocks noChangeArrowheads="1"/>
          </p:cNvSpPr>
          <p:nvPr/>
        </p:nvSpPr>
        <p:spPr bwMode="auto">
          <a:xfrm>
            <a:off x="1379764" y="5202924"/>
            <a:ext cx="104775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fr-FR" sz="2400" b="1" dirty="0">
                <a:solidFill>
                  <a:schemeClr val="tx1"/>
                </a:solidFill>
                <a:latin typeface="+mn-lt"/>
                <a:cs typeface="Arial" panose="020B0604020202020204" pitchFamily="34" charset="0"/>
              </a:rPr>
              <a:t>Exemple : 1 bloc constitué de communautés en U</a:t>
            </a:r>
          </a:p>
          <a:p>
            <a:pPr>
              <a:lnSpc>
                <a:spcPct val="100000"/>
              </a:lnSpc>
              <a:spcBef>
                <a:spcPct val="50000"/>
              </a:spcBef>
              <a:buNone/>
            </a:pPr>
            <a:r>
              <a:rPr lang="fr-FR" sz="2400" dirty="0">
                <a:solidFill>
                  <a:schemeClr val="tx1"/>
                </a:solidFill>
                <a:latin typeface="+mn-lt"/>
                <a:cs typeface="Arial" panose="020B0604020202020204" pitchFamily="34" charset="0"/>
                <a:sym typeface="Wingdings" panose="05000000000000000000" pitchFamily="2" charset="2"/>
              </a:rPr>
              <a:t>4 x 5 = 20 communautés de 50 pers. chacune  1000 pers. sur env. 2 Ha  </a:t>
            </a:r>
          </a:p>
          <a:p>
            <a:pPr>
              <a:lnSpc>
                <a:spcPct val="100000"/>
              </a:lnSpc>
              <a:spcBef>
                <a:spcPct val="50000"/>
              </a:spcBef>
              <a:buNone/>
            </a:pPr>
            <a:r>
              <a:rPr lang="fr-FR" sz="2400" dirty="0">
                <a:solidFill>
                  <a:schemeClr val="tx1"/>
                </a:solidFill>
                <a:latin typeface="+mn-lt"/>
                <a:cs typeface="Arial" panose="020B0604020202020204" pitchFamily="34" charset="0"/>
              </a:rPr>
              <a:t>(6 m entre les communautés pour l’accès, les installations collectives, etc.)</a:t>
            </a:r>
          </a:p>
        </p:txBody>
      </p:sp>
      <p:pic>
        <p:nvPicPr>
          <p:cNvPr id="4174" name="Picture 1">
            <a:extLst>
              <a:ext uri="{FF2B5EF4-FFF2-40B4-BE49-F238E27FC236}">
                <a16:creationId xmlns:a16="http://schemas.microsoft.com/office/drawing/2014/main" id="{0802F10A-258B-4C85-A63C-763D8D3D6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4529" y="1361197"/>
            <a:ext cx="16208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65">
            <a:extLst>
              <a:ext uri="{FF2B5EF4-FFF2-40B4-BE49-F238E27FC236}">
                <a16:creationId xmlns:a16="http://schemas.microsoft.com/office/drawing/2014/main" id="{B65B8D8D-FE84-4710-B551-6DEAC19F62CA}"/>
              </a:ext>
            </a:extLst>
          </p:cNvPr>
          <p:cNvGrpSpPr/>
          <p:nvPr/>
        </p:nvGrpSpPr>
        <p:grpSpPr>
          <a:xfrm>
            <a:off x="1238160" y="1114426"/>
            <a:ext cx="6145620" cy="4150994"/>
            <a:chOff x="1238160" y="1114426"/>
            <a:chExt cx="7173668" cy="4405496"/>
          </a:xfrm>
        </p:grpSpPr>
        <p:grpSp>
          <p:nvGrpSpPr>
            <p:cNvPr id="2" name="Organization Chart 3">
              <a:extLst>
                <a:ext uri="{FF2B5EF4-FFF2-40B4-BE49-F238E27FC236}">
                  <a16:creationId xmlns:a16="http://schemas.microsoft.com/office/drawing/2014/main" id="{9138A44A-AFA7-42D5-BC3D-D6B897B3E395}"/>
                </a:ext>
              </a:extLst>
            </p:cNvPr>
            <p:cNvGrpSpPr>
              <a:grpSpLocks/>
            </p:cNvGrpSpPr>
            <p:nvPr/>
          </p:nvGrpSpPr>
          <p:grpSpPr bwMode="auto">
            <a:xfrm>
              <a:off x="1238160" y="1114426"/>
              <a:ext cx="7173668" cy="4405496"/>
              <a:chOff x="203" y="528"/>
              <a:chExt cx="4758" cy="2994"/>
            </a:xfrm>
          </p:grpSpPr>
          <p:graphicFrame>
            <p:nvGraphicFramePr>
              <p:cNvPr id="4175" name="Diagram 4174">
                <a:extLst>
                  <a:ext uri="{FF2B5EF4-FFF2-40B4-BE49-F238E27FC236}">
                    <a16:creationId xmlns:a16="http://schemas.microsoft.com/office/drawing/2014/main" id="{124F4560-081A-4284-BE5B-1325A7CA7451}"/>
                  </a:ext>
                </a:extLst>
              </p:cNvPr>
              <p:cNvGraphicFramePr/>
              <p:nvPr>
                <p:extLst>
                  <p:ext uri="{D42A27DB-BD31-4B8C-83A1-F6EECF244321}">
                    <p14:modId xmlns:p14="http://schemas.microsoft.com/office/powerpoint/2010/main" val="1959443372"/>
                  </p:ext>
                </p:extLst>
              </p:nvPr>
            </p:nvGraphicFramePr>
            <p:xfrm>
              <a:off x="203" y="528"/>
              <a:ext cx="4718" cy="2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Line 5">
                <a:extLst>
                  <a:ext uri="{FF2B5EF4-FFF2-40B4-BE49-F238E27FC236}">
                    <a16:creationId xmlns:a16="http://schemas.microsoft.com/office/drawing/2014/main" id="{89670B1F-6F1F-4813-B39D-6D606DA9E3BF}"/>
                  </a:ext>
                </a:extLst>
              </p:cNvPr>
              <p:cNvSpPr>
                <a:spLocks noChangeShapeType="1"/>
              </p:cNvSpPr>
              <p:nvPr/>
            </p:nvSpPr>
            <p:spPr bwMode="auto">
              <a:xfrm>
                <a:off x="385" y="3249"/>
                <a:ext cx="4082"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 name="Line 6">
                <a:extLst>
                  <a:ext uri="{FF2B5EF4-FFF2-40B4-BE49-F238E27FC236}">
                    <a16:creationId xmlns:a16="http://schemas.microsoft.com/office/drawing/2014/main" id="{0806D9CA-6A66-418E-9A3B-34BC59E3C3BD}"/>
                  </a:ext>
                </a:extLst>
              </p:cNvPr>
              <p:cNvSpPr>
                <a:spLocks noChangeShapeType="1"/>
              </p:cNvSpPr>
              <p:nvPr/>
            </p:nvSpPr>
            <p:spPr bwMode="auto">
              <a:xfrm>
                <a:off x="4558" y="710"/>
                <a:ext cx="1" cy="2449"/>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 name="Text Box 7">
                <a:extLst>
                  <a:ext uri="{FF2B5EF4-FFF2-40B4-BE49-F238E27FC236}">
                    <a16:creationId xmlns:a16="http://schemas.microsoft.com/office/drawing/2014/main" id="{9474F031-3C86-4E29-8E81-14F2645C904F}"/>
                  </a:ext>
                </a:extLst>
              </p:cNvPr>
              <p:cNvSpPr txBox="1">
                <a:spLocks noChangeArrowheads="1"/>
              </p:cNvSpPr>
              <p:nvPr/>
            </p:nvSpPr>
            <p:spPr bwMode="auto">
              <a:xfrm>
                <a:off x="4644" y="1932"/>
                <a:ext cx="317" cy="1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110 m</a:t>
                </a:r>
              </a:p>
            </p:txBody>
          </p:sp>
          <p:sp>
            <p:nvSpPr>
              <p:cNvPr id="6" name="Freeform 8">
                <a:extLst>
                  <a:ext uri="{FF2B5EF4-FFF2-40B4-BE49-F238E27FC236}">
                    <a16:creationId xmlns:a16="http://schemas.microsoft.com/office/drawing/2014/main" id="{13847FE7-7FCE-4FA4-AB82-1B5D0246FA31}"/>
                  </a:ext>
                </a:extLst>
              </p:cNvPr>
              <p:cNvSpPr>
                <a:spLocks/>
              </p:cNvSpPr>
              <p:nvPr/>
            </p:nvSpPr>
            <p:spPr bwMode="auto">
              <a:xfrm rot="16200000">
                <a:off x="702" y="1480"/>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 name="Freeform 9">
                <a:extLst>
                  <a:ext uri="{FF2B5EF4-FFF2-40B4-BE49-F238E27FC236}">
                    <a16:creationId xmlns:a16="http://schemas.microsoft.com/office/drawing/2014/main" id="{1C42F020-F072-4ABA-ACEA-AF5F52DEE3CA}"/>
                  </a:ext>
                </a:extLst>
              </p:cNvPr>
              <p:cNvSpPr>
                <a:spLocks/>
              </p:cNvSpPr>
              <p:nvPr/>
            </p:nvSpPr>
            <p:spPr bwMode="auto">
              <a:xfrm rot="16200000">
                <a:off x="702" y="9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8" name="Freeform 10">
                <a:extLst>
                  <a:ext uri="{FF2B5EF4-FFF2-40B4-BE49-F238E27FC236}">
                    <a16:creationId xmlns:a16="http://schemas.microsoft.com/office/drawing/2014/main" id="{71091988-7AC4-4E28-985B-1E8D15BF41A3}"/>
                  </a:ext>
                </a:extLst>
              </p:cNvPr>
              <p:cNvSpPr>
                <a:spLocks/>
              </p:cNvSpPr>
              <p:nvPr/>
            </p:nvSpPr>
            <p:spPr bwMode="auto">
              <a:xfrm rot="16200000">
                <a:off x="701" y="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 name="Freeform 11">
                <a:extLst>
                  <a:ext uri="{FF2B5EF4-FFF2-40B4-BE49-F238E27FC236}">
                    <a16:creationId xmlns:a16="http://schemas.microsoft.com/office/drawing/2014/main" id="{4594C8A6-6E6A-498E-9C6D-9DBB4281A09E}"/>
                  </a:ext>
                </a:extLst>
              </p:cNvPr>
              <p:cNvSpPr>
                <a:spLocks/>
              </p:cNvSpPr>
              <p:nvPr/>
            </p:nvSpPr>
            <p:spPr bwMode="auto">
              <a:xfrm rot="16200000">
                <a:off x="702" y="19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 name="Line 12">
                <a:extLst>
                  <a:ext uri="{FF2B5EF4-FFF2-40B4-BE49-F238E27FC236}">
                    <a16:creationId xmlns:a16="http://schemas.microsoft.com/office/drawing/2014/main" id="{E7EEA31A-64BE-4643-A0A5-228C183C4119}"/>
                  </a:ext>
                </a:extLst>
              </p:cNvPr>
              <p:cNvSpPr>
                <a:spLocks noChangeShapeType="1"/>
              </p:cNvSpPr>
              <p:nvPr/>
            </p:nvSpPr>
            <p:spPr bwMode="auto">
              <a:xfrm>
                <a:off x="385" y="118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1" name="Line 13">
                <a:extLst>
                  <a:ext uri="{FF2B5EF4-FFF2-40B4-BE49-F238E27FC236}">
                    <a16:creationId xmlns:a16="http://schemas.microsoft.com/office/drawing/2014/main" id="{ADC90242-4450-4056-9AF1-07FF0C96C330}"/>
                  </a:ext>
                </a:extLst>
              </p:cNvPr>
              <p:cNvSpPr>
                <a:spLocks noChangeShapeType="1"/>
              </p:cNvSpPr>
              <p:nvPr/>
            </p:nvSpPr>
            <p:spPr bwMode="auto">
              <a:xfrm flipH="1" flipV="1">
                <a:off x="385" y="710"/>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2" name="Line 14">
                <a:extLst>
                  <a:ext uri="{FF2B5EF4-FFF2-40B4-BE49-F238E27FC236}">
                    <a16:creationId xmlns:a16="http://schemas.microsoft.com/office/drawing/2014/main" id="{77D196A5-90FC-4EA6-9AD7-588EBE26790D}"/>
                  </a:ext>
                </a:extLst>
              </p:cNvPr>
              <p:cNvSpPr>
                <a:spLocks noChangeShapeType="1"/>
              </p:cNvSpPr>
              <p:nvPr/>
            </p:nvSpPr>
            <p:spPr bwMode="auto">
              <a:xfrm>
                <a:off x="385" y="70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3" name="Line 15">
                <a:extLst>
                  <a:ext uri="{FF2B5EF4-FFF2-40B4-BE49-F238E27FC236}">
                    <a16:creationId xmlns:a16="http://schemas.microsoft.com/office/drawing/2014/main" id="{3B69DB42-1C9D-44E6-8C25-C2F9512FE48D}"/>
                  </a:ext>
                </a:extLst>
              </p:cNvPr>
              <p:cNvSpPr>
                <a:spLocks noChangeShapeType="1"/>
              </p:cNvSpPr>
              <p:nvPr/>
            </p:nvSpPr>
            <p:spPr bwMode="auto">
              <a:xfrm>
                <a:off x="385" y="2675"/>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4" name="Line 16">
                <a:extLst>
                  <a:ext uri="{FF2B5EF4-FFF2-40B4-BE49-F238E27FC236}">
                    <a16:creationId xmlns:a16="http://schemas.microsoft.com/office/drawing/2014/main" id="{8AC3368C-FAF5-4813-8BC5-E23331B7491B}"/>
                  </a:ext>
                </a:extLst>
              </p:cNvPr>
              <p:cNvSpPr>
                <a:spLocks noChangeShapeType="1"/>
              </p:cNvSpPr>
              <p:nvPr/>
            </p:nvSpPr>
            <p:spPr bwMode="auto">
              <a:xfrm>
                <a:off x="385" y="168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5" name="Line 17">
                <a:extLst>
                  <a:ext uri="{FF2B5EF4-FFF2-40B4-BE49-F238E27FC236}">
                    <a16:creationId xmlns:a16="http://schemas.microsoft.com/office/drawing/2014/main" id="{055267A1-2D83-4163-B916-0F70020E7BC2}"/>
                  </a:ext>
                </a:extLst>
              </p:cNvPr>
              <p:cNvSpPr>
                <a:spLocks noChangeShapeType="1"/>
              </p:cNvSpPr>
              <p:nvPr/>
            </p:nvSpPr>
            <p:spPr bwMode="auto">
              <a:xfrm>
                <a:off x="385" y="217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6" name="Freeform 18">
                <a:extLst>
                  <a:ext uri="{FF2B5EF4-FFF2-40B4-BE49-F238E27FC236}">
                    <a16:creationId xmlns:a16="http://schemas.microsoft.com/office/drawing/2014/main" id="{4628BD9D-E6B5-4377-BA5A-67CB3344AE89}"/>
                  </a:ext>
                </a:extLst>
              </p:cNvPr>
              <p:cNvSpPr>
                <a:spLocks/>
              </p:cNvSpPr>
              <p:nvPr/>
            </p:nvSpPr>
            <p:spPr bwMode="auto">
              <a:xfrm rot="16200000">
                <a:off x="702" y="24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7" name="Line 19">
                <a:extLst>
                  <a:ext uri="{FF2B5EF4-FFF2-40B4-BE49-F238E27FC236}">
                    <a16:creationId xmlns:a16="http://schemas.microsoft.com/office/drawing/2014/main" id="{A04B9EC8-3A41-4052-9AD9-8228C4EFDB65}"/>
                  </a:ext>
                </a:extLst>
              </p:cNvPr>
              <p:cNvSpPr>
                <a:spLocks noChangeShapeType="1"/>
              </p:cNvSpPr>
              <p:nvPr/>
            </p:nvSpPr>
            <p:spPr bwMode="auto">
              <a:xfrm>
                <a:off x="385" y="315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8" name="Freeform 20">
                <a:extLst>
                  <a:ext uri="{FF2B5EF4-FFF2-40B4-BE49-F238E27FC236}">
                    <a16:creationId xmlns:a16="http://schemas.microsoft.com/office/drawing/2014/main" id="{BC576D7E-A98C-453B-838B-DE7A21D66CF6}"/>
                  </a:ext>
                </a:extLst>
              </p:cNvPr>
              <p:cNvSpPr>
                <a:spLocks/>
              </p:cNvSpPr>
              <p:nvPr/>
            </p:nvSpPr>
            <p:spPr bwMode="auto">
              <a:xfrm rot="27000000">
                <a:off x="1744" y="1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9" name="Freeform 21">
                <a:extLst>
                  <a:ext uri="{FF2B5EF4-FFF2-40B4-BE49-F238E27FC236}">
                    <a16:creationId xmlns:a16="http://schemas.microsoft.com/office/drawing/2014/main" id="{B4DC35D1-0864-4E64-AEC2-8AB90B56F11E}"/>
                  </a:ext>
                </a:extLst>
              </p:cNvPr>
              <p:cNvSpPr>
                <a:spLocks/>
              </p:cNvSpPr>
              <p:nvPr/>
            </p:nvSpPr>
            <p:spPr bwMode="auto">
              <a:xfrm rot="27000000">
                <a:off x="1745" y="1980"/>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0" name="Freeform 22">
                <a:extLst>
                  <a:ext uri="{FF2B5EF4-FFF2-40B4-BE49-F238E27FC236}">
                    <a16:creationId xmlns:a16="http://schemas.microsoft.com/office/drawing/2014/main" id="{1BDC4607-7C28-4B41-8344-0D0640D1C69F}"/>
                  </a:ext>
                </a:extLst>
              </p:cNvPr>
              <p:cNvSpPr>
                <a:spLocks/>
              </p:cNvSpPr>
              <p:nvPr/>
            </p:nvSpPr>
            <p:spPr bwMode="auto">
              <a:xfrm rot="27000000">
                <a:off x="1746" y="24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1" name="Freeform 23">
                <a:extLst>
                  <a:ext uri="{FF2B5EF4-FFF2-40B4-BE49-F238E27FC236}">
                    <a16:creationId xmlns:a16="http://schemas.microsoft.com/office/drawing/2014/main" id="{8E91CDDF-F072-4CDC-AA39-AD40F1D1F418}"/>
                  </a:ext>
                </a:extLst>
              </p:cNvPr>
              <p:cNvSpPr>
                <a:spLocks/>
              </p:cNvSpPr>
              <p:nvPr/>
            </p:nvSpPr>
            <p:spPr bwMode="auto">
              <a:xfrm rot="27000000">
                <a:off x="1744" y="9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2" name="Line 24">
                <a:extLst>
                  <a:ext uri="{FF2B5EF4-FFF2-40B4-BE49-F238E27FC236}">
                    <a16:creationId xmlns:a16="http://schemas.microsoft.com/office/drawing/2014/main" id="{32FEE7A2-D56E-432A-976C-67C9E278899B}"/>
                  </a:ext>
                </a:extLst>
              </p:cNvPr>
              <p:cNvSpPr>
                <a:spLocks noChangeShapeType="1"/>
              </p:cNvSpPr>
              <p:nvPr/>
            </p:nvSpPr>
            <p:spPr bwMode="auto">
              <a:xfrm rot="10800000">
                <a:off x="1474" y="2686"/>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3" name="Line 25">
                <a:extLst>
                  <a:ext uri="{FF2B5EF4-FFF2-40B4-BE49-F238E27FC236}">
                    <a16:creationId xmlns:a16="http://schemas.microsoft.com/office/drawing/2014/main" id="{45956EB4-6F6D-4E17-9AD5-49FE07EAC1A7}"/>
                  </a:ext>
                </a:extLst>
              </p:cNvPr>
              <p:cNvSpPr>
                <a:spLocks noChangeShapeType="1"/>
              </p:cNvSpPr>
              <p:nvPr/>
            </p:nvSpPr>
            <p:spPr bwMode="auto">
              <a:xfrm rot="10800000" flipH="1" flipV="1">
                <a:off x="2423" y="709"/>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4" name="Line 26">
                <a:extLst>
                  <a:ext uri="{FF2B5EF4-FFF2-40B4-BE49-F238E27FC236}">
                    <a16:creationId xmlns:a16="http://schemas.microsoft.com/office/drawing/2014/main" id="{CD2FB378-D724-4783-8545-149C40FDF110}"/>
                  </a:ext>
                </a:extLst>
              </p:cNvPr>
              <p:cNvSpPr>
                <a:spLocks noChangeShapeType="1"/>
              </p:cNvSpPr>
              <p:nvPr/>
            </p:nvSpPr>
            <p:spPr bwMode="auto">
              <a:xfrm rot="10800000">
                <a:off x="1474" y="315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5" name="Line 27">
                <a:extLst>
                  <a:ext uri="{FF2B5EF4-FFF2-40B4-BE49-F238E27FC236}">
                    <a16:creationId xmlns:a16="http://schemas.microsoft.com/office/drawing/2014/main" id="{98128226-C5BE-4E6F-97BD-E405C8DAB3CA}"/>
                  </a:ext>
                </a:extLst>
              </p:cNvPr>
              <p:cNvSpPr>
                <a:spLocks noChangeShapeType="1"/>
              </p:cNvSpPr>
              <p:nvPr/>
            </p:nvSpPr>
            <p:spPr bwMode="auto">
              <a:xfrm rot="10800000">
                <a:off x="1473" y="1192"/>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6" name="Line 28">
                <a:extLst>
                  <a:ext uri="{FF2B5EF4-FFF2-40B4-BE49-F238E27FC236}">
                    <a16:creationId xmlns:a16="http://schemas.microsoft.com/office/drawing/2014/main" id="{BA99E38A-AC8E-4296-857E-0DCF646B2C8D}"/>
                  </a:ext>
                </a:extLst>
              </p:cNvPr>
              <p:cNvSpPr>
                <a:spLocks noChangeShapeType="1"/>
              </p:cNvSpPr>
              <p:nvPr/>
            </p:nvSpPr>
            <p:spPr bwMode="auto">
              <a:xfrm rot="10800000">
                <a:off x="1473" y="2187"/>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7" name="Line 29">
                <a:extLst>
                  <a:ext uri="{FF2B5EF4-FFF2-40B4-BE49-F238E27FC236}">
                    <a16:creationId xmlns:a16="http://schemas.microsoft.com/office/drawing/2014/main" id="{E356E234-621F-439E-A196-2F85E228E6BF}"/>
                  </a:ext>
                </a:extLst>
              </p:cNvPr>
              <p:cNvSpPr>
                <a:spLocks noChangeShapeType="1"/>
              </p:cNvSpPr>
              <p:nvPr/>
            </p:nvSpPr>
            <p:spPr bwMode="auto">
              <a:xfrm rot="10800000">
                <a:off x="1473" y="168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8" name="Freeform 30">
                <a:extLst>
                  <a:ext uri="{FF2B5EF4-FFF2-40B4-BE49-F238E27FC236}">
                    <a16:creationId xmlns:a16="http://schemas.microsoft.com/office/drawing/2014/main" id="{B0CDBC90-1BC1-445E-9731-140FBAEABD06}"/>
                  </a:ext>
                </a:extLst>
              </p:cNvPr>
              <p:cNvSpPr>
                <a:spLocks/>
              </p:cNvSpPr>
              <p:nvPr/>
            </p:nvSpPr>
            <p:spPr bwMode="auto">
              <a:xfrm rot="27000000">
                <a:off x="1744" y="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9" name="Line 31">
                <a:extLst>
                  <a:ext uri="{FF2B5EF4-FFF2-40B4-BE49-F238E27FC236}">
                    <a16:creationId xmlns:a16="http://schemas.microsoft.com/office/drawing/2014/main" id="{D08323F4-E758-43A7-9BB2-CEA0DACAE2B0}"/>
                  </a:ext>
                </a:extLst>
              </p:cNvPr>
              <p:cNvSpPr>
                <a:spLocks noChangeShapeType="1"/>
              </p:cNvSpPr>
              <p:nvPr/>
            </p:nvSpPr>
            <p:spPr bwMode="auto">
              <a:xfrm rot="10800000">
                <a:off x="1473" y="70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0" name="Freeform 32">
                <a:extLst>
                  <a:ext uri="{FF2B5EF4-FFF2-40B4-BE49-F238E27FC236}">
                    <a16:creationId xmlns:a16="http://schemas.microsoft.com/office/drawing/2014/main" id="{E1052A0B-3770-4698-A9DB-E7EDF518863A}"/>
                  </a:ext>
                </a:extLst>
              </p:cNvPr>
              <p:cNvSpPr>
                <a:spLocks/>
              </p:cNvSpPr>
              <p:nvPr/>
            </p:nvSpPr>
            <p:spPr bwMode="auto">
              <a:xfrm rot="16200000">
                <a:off x="2743" y="1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1" name="Freeform 33">
                <a:extLst>
                  <a:ext uri="{FF2B5EF4-FFF2-40B4-BE49-F238E27FC236}">
                    <a16:creationId xmlns:a16="http://schemas.microsoft.com/office/drawing/2014/main" id="{84C0B665-3C6D-4DF0-951C-C61935526F33}"/>
                  </a:ext>
                </a:extLst>
              </p:cNvPr>
              <p:cNvSpPr>
                <a:spLocks/>
              </p:cNvSpPr>
              <p:nvPr/>
            </p:nvSpPr>
            <p:spPr bwMode="auto">
              <a:xfrm rot="16200000">
                <a:off x="2743" y="983"/>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6" name="Freeform 34">
                <a:extLst>
                  <a:ext uri="{FF2B5EF4-FFF2-40B4-BE49-F238E27FC236}">
                    <a16:creationId xmlns:a16="http://schemas.microsoft.com/office/drawing/2014/main" id="{3D03FAE5-B18C-4A36-AF4F-AEC6F65A7DC2}"/>
                  </a:ext>
                </a:extLst>
              </p:cNvPr>
              <p:cNvSpPr>
                <a:spLocks/>
              </p:cNvSpPr>
              <p:nvPr/>
            </p:nvSpPr>
            <p:spPr bwMode="auto">
              <a:xfrm rot="16200000">
                <a:off x="2742" y="4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7" name="Freeform 35">
                <a:extLst>
                  <a:ext uri="{FF2B5EF4-FFF2-40B4-BE49-F238E27FC236}">
                    <a16:creationId xmlns:a16="http://schemas.microsoft.com/office/drawing/2014/main" id="{34C3D594-6BFD-42F1-A6FE-A36C3D2DC016}"/>
                  </a:ext>
                </a:extLst>
              </p:cNvPr>
              <p:cNvSpPr>
                <a:spLocks/>
              </p:cNvSpPr>
              <p:nvPr/>
            </p:nvSpPr>
            <p:spPr bwMode="auto">
              <a:xfrm rot="16200000">
                <a:off x="2743" y="19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9" name="Line 36">
                <a:extLst>
                  <a:ext uri="{FF2B5EF4-FFF2-40B4-BE49-F238E27FC236}">
                    <a16:creationId xmlns:a16="http://schemas.microsoft.com/office/drawing/2014/main" id="{1A9FB9C1-F14F-4C3A-9D25-B4AAEEE8CA80}"/>
                  </a:ext>
                </a:extLst>
              </p:cNvPr>
              <p:cNvSpPr>
                <a:spLocks noChangeShapeType="1"/>
              </p:cNvSpPr>
              <p:nvPr/>
            </p:nvSpPr>
            <p:spPr bwMode="auto">
              <a:xfrm>
                <a:off x="2426" y="1183"/>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0" name="Line 37">
                <a:extLst>
                  <a:ext uri="{FF2B5EF4-FFF2-40B4-BE49-F238E27FC236}">
                    <a16:creationId xmlns:a16="http://schemas.microsoft.com/office/drawing/2014/main" id="{08A96FBE-EE2B-40A1-861D-48BC860A2D62}"/>
                  </a:ext>
                </a:extLst>
              </p:cNvPr>
              <p:cNvSpPr>
                <a:spLocks noChangeShapeType="1"/>
              </p:cNvSpPr>
              <p:nvPr/>
            </p:nvSpPr>
            <p:spPr bwMode="auto">
              <a:xfrm flipH="1" flipV="1">
                <a:off x="2426" y="712"/>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1" name="Line 38">
                <a:extLst>
                  <a:ext uri="{FF2B5EF4-FFF2-40B4-BE49-F238E27FC236}">
                    <a16:creationId xmlns:a16="http://schemas.microsoft.com/office/drawing/2014/main" id="{13FDB15C-C20F-4583-948F-F227307F3B5E}"/>
                  </a:ext>
                </a:extLst>
              </p:cNvPr>
              <p:cNvSpPr>
                <a:spLocks noChangeShapeType="1"/>
              </p:cNvSpPr>
              <p:nvPr/>
            </p:nvSpPr>
            <p:spPr bwMode="auto">
              <a:xfrm>
                <a:off x="2426" y="71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2" name="Line 39">
                <a:extLst>
                  <a:ext uri="{FF2B5EF4-FFF2-40B4-BE49-F238E27FC236}">
                    <a16:creationId xmlns:a16="http://schemas.microsoft.com/office/drawing/2014/main" id="{272F80B2-B623-43A4-A56A-2777E9B66FA7}"/>
                  </a:ext>
                </a:extLst>
              </p:cNvPr>
              <p:cNvSpPr>
                <a:spLocks noChangeShapeType="1"/>
              </p:cNvSpPr>
              <p:nvPr/>
            </p:nvSpPr>
            <p:spPr bwMode="auto">
              <a:xfrm>
                <a:off x="2426" y="2677"/>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3" name="Line 40">
                <a:extLst>
                  <a:ext uri="{FF2B5EF4-FFF2-40B4-BE49-F238E27FC236}">
                    <a16:creationId xmlns:a16="http://schemas.microsoft.com/office/drawing/2014/main" id="{4B4B2ECD-C8B6-4090-87D9-80F97B56ADCB}"/>
                  </a:ext>
                </a:extLst>
              </p:cNvPr>
              <p:cNvSpPr>
                <a:spLocks noChangeShapeType="1"/>
              </p:cNvSpPr>
              <p:nvPr/>
            </p:nvSpPr>
            <p:spPr bwMode="auto">
              <a:xfrm>
                <a:off x="2426" y="1682"/>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4" name="Line 41">
                <a:extLst>
                  <a:ext uri="{FF2B5EF4-FFF2-40B4-BE49-F238E27FC236}">
                    <a16:creationId xmlns:a16="http://schemas.microsoft.com/office/drawing/2014/main" id="{468B2E93-5127-471E-A21F-059A9C81B048}"/>
                  </a:ext>
                </a:extLst>
              </p:cNvPr>
              <p:cNvSpPr>
                <a:spLocks noChangeShapeType="1"/>
              </p:cNvSpPr>
              <p:nvPr/>
            </p:nvSpPr>
            <p:spPr bwMode="auto">
              <a:xfrm>
                <a:off x="2426" y="218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5" name="Freeform 42">
                <a:extLst>
                  <a:ext uri="{FF2B5EF4-FFF2-40B4-BE49-F238E27FC236}">
                    <a16:creationId xmlns:a16="http://schemas.microsoft.com/office/drawing/2014/main" id="{B8426791-1C89-4233-9F34-7B9D3153423A}"/>
                  </a:ext>
                </a:extLst>
              </p:cNvPr>
              <p:cNvSpPr>
                <a:spLocks/>
              </p:cNvSpPr>
              <p:nvPr/>
            </p:nvSpPr>
            <p:spPr bwMode="auto">
              <a:xfrm rot="16200000">
                <a:off x="2743" y="2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6" name="Line 43">
                <a:extLst>
                  <a:ext uri="{FF2B5EF4-FFF2-40B4-BE49-F238E27FC236}">
                    <a16:creationId xmlns:a16="http://schemas.microsoft.com/office/drawing/2014/main" id="{A9D3ACF8-7418-4589-8C5C-875ADACEC1A5}"/>
                  </a:ext>
                </a:extLst>
              </p:cNvPr>
              <p:cNvSpPr>
                <a:spLocks noChangeShapeType="1"/>
              </p:cNvSpPr>
              <p:nvPr/>
            </p:nvSpPr>
            <p:spPr bwMode="auto">
              <a:xfrm>
                <a:off x="2426" y="316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7" name="Freeform 44">
                <a:extLst>
                  <a:ext uri="{FF2B5EF4-FFF2-40B4-BE49-F238E27FC236}">
                    <a16:creationId xmlns:a16="http://schemas.microsoft.com/office/drawing/2014/main" id="{464087E7-2FFD-4BD7-A2AF-49EBB78991AC}"/>
                  </a:ext>
                </a:extLst>
              </p:cNvPr>
              <p:cNvSpPr>
                <a:spLocks/>
              </p:cNvSpPr>
              <p:nvPr/>
            </p:nvSpPr>
            <p:spPr bwMode="auto">
              <a:xfrm rot="27000000">
                <a:off x="3786" y="1483"/>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8" name="Freeform 45">
                <a:extLst>
                  <a:ext uri="{FF2B5EF4-FFF2-40B4-BE49-F238E27FC236}">
                    <a16:creationId xmlns:a16="http://schemas.microsoft.com/office/drawing/2014/main" id="{2C002440-8919-450C-AC85-686F00D9912E}"/>
                  </a:ext>
                </a:extLst>
              </p:cNvPr>
              <p:cNvSpPr>
                <a:spLocks/>
              </p:cNvSpPr>
              <p:nvPr/>
            </p:nvSpPr>
            <p:spPr bwMode="auto">
              <a:xfrm rot="27000000">
                <a:off x="3786" y="19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9" name="Freeform 46">
                <a:extLst>
                  <a:ext uri="{FF2B5EF4-FFF2-40B4-BE49-F238E27FC236}">
                    <a16:creationId xmlns:a16="http://schemas.microsoft.com/office/drawing/2014/main" id="{1ED7B9F6-AFC7-4C48-8537-EF72B8FDC5F6}"/>
                  </a:ext>
                </a:extLst>
              </p:cNvPr>
              <p:cNvSpPr>
                <a:spLocks/>
              </p:cNvSpPr>
              <p:nvPr/>
            </p:nvSpPr>
            <p:spPr bwMode="auto">
              <a:xfrm rot="27000000">
                <a:off x="3787" y="2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0" name="Freeform 47">
                <a:extLst>
                  <a:ext uri="{FF2B5EF4-FFF2-40B4-BE49-F238E27FC236}">
                    <a16:creationId xmlns:a16="http://schemas.microsoft.com/office/drawing/2014/main" id="{F1DC4BDC-92F6-467B-A5C6-C3C6AEB167EA}"/>
                  </a:ext>
                </a:extLst>
              </p:cNvPr>
              <p:cNvSpPr>
                <a:spLocks/>
              </p:cNvSpPr>
              <p:nvPr/>
            </p:nvSpPr>
            <p:spPr bwMode="auto">
              <a:xfrm rot="27000000">
                <a:off x="3786" y="9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1" name="Line 48">
                <a:extLst>
                  <a:ext uri="{FF2B5EF4-FFF2-40B4-BE49-F238E27FC236}">
                    <a16:creationId xmlns:a16="http://schemas.microsoft.com/office/drawing/2014/main" id="{5F0C401A-69C3-46E3-9AAE-0930629D9EA0}"/>
                  </a:ext>
                </a:extLst>
              </p:cNvPr>
              <p:cNvSpPr>
                <a:spLocks noChangeShapeType="1"/>
              </p:cNvSpPr>
              <p:nvPr/>
            </p:nvSpPr>
            <p:spPr bwMode="auto">
              <a:xfrm rot="10800000">
                <a:off x="3515" y="268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2" name="Line 49">
                <a:extLst>
                  <a:ext uri="{FF2B5EF4-FFF2-40B4-BE49-F238E27FC236}">
                    <a16:creationId xmlns:a16="http://schemas.microsoft.com/office/drawing/2014/main" id="{DCD4430B-BBFA-4E40-8299-0286C41062F1}"/>
                  </a:ext>
                </a:extLst>
              </p:cNvPr>
              <p:cNvSpPr>
                <a:spLocks noChangeShapeType="1"/>
              </p:cNvSpPr>
              <p:nvPr/>
            </p:nvSpPr>
            <p:spPr bwMode="auto">
              <a:xfrm rot="10800000" flipH="1" flipV="1">
                <a:off x="4465" y="711"/>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3" name="Line 50">
                <a:extLst>
                  <a:ext uri="{FF2B5EF4-FFF2-40B4-BE49-F238E27FC236}">
                    <a16:creationId xmlns:a16="http://schemas.microsoft.com/office/drawing/2014/main" id="{F2D734E9-E1A1-403C-9563-27FC26C050BA}"/>
                  </a:ext>
                </a:extLst>
              </p:cNvPr>
              <p:cNvSpPr>
                <a:spLocks noChangeShapeType="1"/>
              </p:cNvSpPr>
              <p:nvPr/>
            </p:nvSpPr>
            <p:spPr bwMode="auto">
              <a:xfrm rot="10800000">
                <a:off x="3515" y="316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4" name="Line 51">
                <a:extLst>
                  <a:ext uri="{FF2B5EF4-FFF2-40B4-BE49-F238E27FC236}">
                    <a16:creationId xmlns:a16="http://schemas.microsoft.com/office/drawing/2014/main" id="{56FFAA2E-798E-4E65-AA99-B3FBEE69B121}"/>
                  </a:ext>
                </a:extLst>
              </p:cNvPr>
              <p:cNvSpPr>
                <a:spLocks noChangeShapeType="1"/>
              </p:cNvSpPr>
              <p:nvPr/>
            </p:nvSpPr>
            <p:spPr bwMode="auto">
              <a:xfrm rot="10800000">
                <a:off x="3515" y="1194"/>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5" name="Line 52">
                <a:extLst>
                  <a:ext uri="{FF2B5EF4-FFF2-40B4-BE49-F238E27FC236}">
                    <a16:creationId xmlns:a16="http://schemas.microsoft.com/office/drawing/2014/main" id="{A0D8C5B3-3C23-467A-A518-6FBA4C8CABE2}"/>
                  </a:ext>
                </a:extLst>
              </p:cNvPr>
              <p:cNvSpPr>
                <a:spLocks noChangeShapeType="1"/>
              </p:cNvSpPr>
              <p:nvPr/>
            </p:nvSpPr>
            <p:spPr bwMode="auto">
              <a:xfrm rot="10800000">
                <a:off x="3515" y="218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6" name="Line 53">
                <a:extLst>
                  <a:ext uri="{FF2B5EF4-FFF2-40B4-BE49-F238E27FC236}">
                    <a16:creationId xmlns:a16="http://schemas.microsoft.com/office/drawing/2014/main" id="{E7B3975E-E173-4DA0-A0EA-A7D21CFECB7F}"/>
                  </a:ext>
                </a:extLst>
              </p:cNvPr>
              <p:cNvSpPr>
                <a:spLocks noChangeShapeType="1"/>
              </p:cNvSpPr>
              <p:nvPr/>
            </p:nvSpPr>
            <p:spPr bwMode="auto">
              <a:xfrm rot="10800000">
                <a:off x="3515" y="169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7" name="Freeform 54">
                <a:extLst>
                  <a:ext uri="{FF2B5EF4-FFF2-40B4-BE49-F238E27FC236}">
                    <a16:creationId xmlns:a16="http://schemas.microsoft.com/office/drawing/2014/main" id="{40C803E4-2E68-4FEA-BC4F-3034DF5EDE1F}"/>
                  </a:ext>
                </a:extLst>
              </p:cNvPr>
              <p:cNvSpPr>
                <a:spLocks/>
              </p:cNvSpPr>
              <p:nvPr/>
            </p:nvSpPr>
            <p:spPr bwMode="auto">
              <a:xfrm rot="27000000">
                <a:off x="3786" y="4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8" name="Line 55">
                <a:extLst>
                  <a:ext uri="{FF2B5EF4-FFF2-40B4-BE49-F238E27FC236}">
                    <a16:creationId xmlns:a16="http://schemas.microsoft.com/office/drawing/2014/main" id="{B4FA1520-4F73-49B7-A9CC-461BB0A8C642}"/>
                  </a:ext>
                </a:extLst>
              </p:cNvPr>
              <p:cNvSpPr>
                <a:spLocks noChangeShapeType="1"/>
              </p:cNvSpPr>
              <p:nvPr/>
            </p:nvSpPr>
            <p:spPr bwMode="auto">
              <a:xfrm rot="10800000">
                <a:off x="3515" y="71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9" name="Text Box 56">
                <a:extLst>
                  <a:ext uri="{FF2B5EF4-FFF2-40B4-BE49-F238E27FC236}">
                    <a16:creationId xmlns:a16="http://schemas.microsoft.com/office/drawing/2014/main" id="{39308B85-78FC-46A8-AB9A-703B9BDDB6B8}"/>
                  </a:ext>
                </a:extLst>
              </p:cNvPr>
              <p:cNvSpPr txBox="1">
                <a:spLocks noChangeArrowheads="1"/>
              </p:cNvSpPr>
              <p:nvPr/>
            </p:nvSpPr>
            <p:spPr bwMode="auto">
              <a:xfrm>
                <a:off x="2214" y="3290"/>
                <a:ext cx="417" cy="1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180 m</a:t>
                </a:r>
              </a:p>
            </p:txBody>
          </p:sp>
          <p:sp>
            <p:nvSpPr>
              <p:cNvPr id="4120" name="Rectangle 57">
                <a:extLst>
                  <a:ext uri="{FF2B5EF4-FFF2-40B4-BE49-F238E27FC236}">
                    <a16:creationId xmlns:a16="http://schemas.microsoft.com/office/drawing/2014/main" id="{F8F27EE6-8CEF-4203-9BE0-E1CBF716C24D}"/>
                  </a:ext>
                </a:extLst>
              </p:cNvPr>
              <p:cNvSpPr>
                <a:spLocks noChangeArrowheads="1"/>
              </p:cNvSpPr>
              <p:nvPr/>
            </p:nvSpPr>
            <p:spPr bwMode="auto">
              <a:xfrm rot="-5400000">
                <a:off x="1247"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1" name="Rectangle 58">
                <a:extLst>
                  <a:ext uri="{FF2B5EF4-FFF2-40B4-BE49-F238E27FC236}">
                    <a16:creationId xmlns:a16="http://schemas.microsoft.com/office/drawing/2014/main" id="{D34883DC-942F-4519-BA9E-5318741195BE}"/>
                  </a:ext>
                </a:extLst>
              </p:cNvPr>
              <p:cNvSpPr>
                <a:spLocks noChangeArrowheads="1"/>
              </p:cNvSpPr>
              <p:nvPr/>
            </p:nvSpPr>
            <p:spPr bwMode="auto">
              <a:xfrm rot="-5400000">
                <a:off x="1247"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2" name="Rectangle 59">
                <a:extLst>
                  <a:ext uri="{FF2B5EF4-FFF2-40B4-BE49-F238E27FC236}">
                    <a16:creationId xmlns:a16="http://schemas.microsoft.com/office/drawing/2014/main" id="{3C15AF73-420E-4775-8E35-914341647ECD}"/>
                  </a:ext>
                </a:extLst>
              </p:cNvPr>
              <p:cNvSpPr>
                <a:spLocks noChangeArrowheads="1"/>
              </p:cNvSpPr>
              <p:nvPr/>
            </p:nvSpPr>
            <p:spPr bwMode="auto">
              <a:xfrm rot="-5400000">
                <a:off x="1247"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3" name="Rectangle 60">
                <a:extLst>
                  <a:ext uri="{FF2B5EF4-FFF2-40B4-BE49-F238E27FC236}">
                    <a16:creationId xmlns:a16="http://schemas.microsoft.com/office/drawing/2014/main" id="{B387E397-1DC9-4E6A-8ED8-80A96DB61484}"/>
                  </a:ext>
                </a:extLst>
              </p:cNvPr>
              <p:cNvSpPr>
                <a:spLocks noChangeArrowheads="1"/>
              </p:cNvSpPr>
              <p:nvPr/>
            </p:nvSpPr>
            <p:spPr bwMode="auto">
              <a:xfrm rot="-5400000">
                <a:off x="1247"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4" name="Rectangle 61">
                <a:extLst>
                  <a:ext uri="{FF2B5EF4-FFF2-40B4-BE49-F238E27FC236}">
                    <a16:creationId xmlns:a16="http://schemas.microsoft.com/office/drawing/2014/main" id="{AE93643E-F434-49F4-98FD-0008E5044F2B}"/>
                  </a:ext>
                </a:extLst>
              </p:cNvPr>
              <p:cNvSpPr>
                <a:spLocks noChangeArrowheads="1"/>
              </p:cNvSpPr>
              <p:nvPr/>
            </p:nvSpPr>
            <p:spPr bwMode="auto">
              <a:xfrm rot="-5400000">
                <a:off x="1247"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5" name="Rectangle 62">
                <a:extLst>
                  <a:ext uri="{FF2B5EF4-FFF2-40B4-BE49-F238E27FC236}">
                    <a16:creationId xmlns:a16="http://schemas.microsoft.com/office/drawing/2014/main" id="{8F358659-AB64-4AEA-9571-CF6A0197B264}"/>
                  </a:ext>
                </a:extLst>
              </p:cNvPr>
              <p:cNvSpPr>
                <a:spLocks noChangeArrowheads="1"/>
              </p:cNvSpPr>
              <p:nvPr/>
            </p:nvSpPr>
            <p:spPr bwMode="auto">
              <a:xfrm rot="-5400000">
                <a:off x="1519"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6" name="Rectangle 63">
                <a:extLst>
                  <a:ext uri="{FF2B5EF4-FFF2-40B4-BE49-F238E27FC236}">
                    <a16:creationId xmlns:a16="http://schemas.microsoft.com/office/drawing/2014/main" id="{C738836E-922B-4513-8136-D8A748F3C6F5}"/>
                  </a:ext>
                </a:extLst>
              </p:cNvPr>
              <p:cNvSpPr>
                <a:spLocks noChangeArrowheads="1"/>
              </p:cNvSpPr>
              <p:nvPr/>
            </p:nvSpPr>
            <p:spPr bwMode="auto">
              <a:xfrm rot="-5400000">
                <a:off x="1519"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7" name="Rectangle 64">
                <a:extLst>
                  <a:ext uri="{FF2B5EF4-FFF2-40B4-BE49-F238E27FC236}">
                    <a16:creationId xmlns:a16="http://schemas.microsoft.com/office/drawing/2014/main" id="{69D6E087-F09B-4DDF-AEF2-FE134EB10318}"/>
                  </a:ext>
                </a:extLst>
              </p:cNvPr>
              <p:cNvSpPr>
                <a:spLocks noChangeArrowheads="1"/>
              </p:cNvSpPr>
              <p:nvPr/>
            </p:nvSpPr>
            <p:spPr bwMode="auto">
              <a:xfrm rot="-5400000">
                <a:off x="1519"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0" name="Rectangle 65">
                <a:extLst>
                  <a:ext uri="{FF2B5EF4-FFF2-40B4-BE49-F238E27FC236}">
                    <a16:creationId xmlns:a16="http://schemas.microsoft.com/office/drawing/2014/main" id="{90D76414-A496-4EFD-8F5B-693A22E7CCE7}"/>
                  </a:ext>
                </a:extLst>
              </p:cNvPr>
              <p:cNvSpPr>
                <a:spLocks noChangeArrowheads="1"/>
              </p:cNvSpPr>
              <p:nvPr/>
            </p:nvSpPr>
            <p:spPr bwMode="auto">
              <a:xfrm rot="-5400000">
                <a:off x="1519"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1" name="Rectangle 66">
                <a:extLst>
                  <a:ext uri="{FF2B5EF4-FFF2-40B4-BE49-F238E27FC236}">
                    <a16:creationId xmlns:a16="http://schemas.microsoft.com/office/drawing/2014/main" id="{BF72E9AD-AC9B-40D9-9226-9EFDBEC2BDE0}"/>
                  </a:ext>
                </a:extLst>
              </p:cNvPr>
              <p:cNvSpPr>
                <a:spLocks noChangeArrowheads="1"/>
              </p:cNvSpPr>
              <p:nvPr/>
            </p:nvSpPr>
            <p:spPr bwMode="auto">
              <a:xfrm rot="-5400000">
                <a:off x="1519"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2" name="Rectangle 67">
                <a:extLst>
                  <a:ext uri="{FF2B5EF4-FFF2-40B4-BE49-F238E27FC236}">
                    <a16:creationId xmlns:a16="http://schemas.microsoft.com/office/drawing/2014/main" id="{E50A53C4-39C2-485C-8578-6EFD36405876}"/>
                  </a:ext>
                </a:extLst>
              </p:cNvPr>
              <p:cNvSpPr>
                <a:spLocks noChangeArrowheads="1"/>
              </p:cNvSpPr>
              <p:nvPr/>
            </p:nvSpPr>
            <p:spPr bwMode="auto">
              <a:xfrm rot="-5400000">
                <a:off x="3288"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3" name="Rectangle 68">
                <a:extLst>
                  <a:ext uri="{FF2B5EF4-FFF2-40B4-BE49-F238E27FC236}">
                    <a16:creationId xmlns:a16="http://schemas.microsoft.com/office/drawing/2014/main" id="{ED8A8B15-D4A2-4BD4-BC19-20978A6E656A}"/>
                  </a:ext>
                </a:extLst>
              </p:cNvPr>
              <p:cNvSpPr>
                <a:spLocks noChangeArrowheads="1"/>
              </p:cNvSpPr>
              <p:nvPr/>
            </p:nvSpPr>
            <p:spPr bwMode="auto">
              <a:xfrm rot="-5400000">
                <a:off x="3288"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4" name="Rectangle 69">
                <a:extLst>
                  <a:ext uri="{FF2B5EF4-FFF2-40B4-BE49-F238E27FC236}">
                    <a16:creationId xmlns:a16="http://schemas.microsoft.com/office/drawing/2014/main" id="{34353818-CC9F-4191-ADE6-6C20C577FC6E}"/>
                  </a:ext>
                </a:extLst>
              </p:cNvPr>
              <p:cNvSpPr>
                <a:spLocks noChangeArrowheads="1"/>
              </p:cNvSpPr>
              <p:nvPr/>
            </p:nvSpPr>
            <p:spPr bwMode="auto">
              <a:xfrm rot="-5400000">
                <a:off x="3288"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5" name="Rectangle 70">
                <a:extLst>
                  <a:ext uri="{FF2B5EF4-FFF2-40B4-BE49-F238E27FC236}">
                    <a16:creationId xmlns:a16="http://schemas.microsoft.com/office/drawing/2014/main" id="{62D688AE-141C-447B-8F86-6D301CEB19C5}"/>
                  </a:ext>
                </a:extLst>
              </p:cNvPr>
              <p:cNvSpPr>
                <a:spLocks noChangeArrowheads="1"/>
              </p:cNvSpPr>
              <p:nvPr/>
            </p:nvSpPr>
            <p:spPr bwMode="auto">
              <a:xfrm rot="-5400000">
                <a:off x="3288"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6" name="Rectangle 71">
                <a:extLst>
                  <a:ext uri="{FF2B5EF4-FFF2-40B4-BE49-F238E27FC236}">
                    <a16:creationId xmlns:a16="http://schemas.microsoft.com/office/drawing/2014/main" id="{78AF68DD-ADA6-4ECB-A522-A4F1A2DAF47B}"/>
                  </a:ext>
                </a:extLst>
              </p:cNvPr>
              <p:cNvSpPr>
                <a:spLocks noChangeArrowheads="1"/>
              </p:cNvSpPr>
              <p:nvPr/>
            </p:nvSpPr>
            <p:spPr bwMode="auto">
              <a:xfrm rot="-5400000">
                <a:off x="3288"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7" name="Rectangle 72">
                <a:extLst>
                  <a:ext uri="{FF2B5EF4-FFF2-40B4-BE49-F238E27FC236}">
                    <a16:creationId xmlns:a16="http://schemas.microsoft.com/office/drawing/2014/main" id="{8E11D2BB-750A-48B5-89F3-08D1ABB263EE}"/>
                  </a:ext>
                </a:extLst>
              </p:cNvPr>
              <p:cNvSpPr>
                <a:spLocks noChangeArrowheads="1"/>
              </p:cNvSpPr>
              <p:nvPr/>
            </p:nvSpPr>
            <p:spPr bwMode="auto">
              <a:xfrm rot="-5400000">
                <a:off x="3560"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8" name="Rectangle 73">
                <a:extLst>
                  <a:ext uri="{FF2B5EF4-FFF2-40B4-BE49-F238E27FC236}">
                    <a16:creationId xmlns:a16="http://schemas.microsoft.com/office/drawing/2014/main" id="{70C39906-3E2B-464D-97F8-33A4F3DF1033}"/>
                  </a:ext>
                </a:extLst>
              </p:cNvPr>
              <p:cNvSpPr>
                <a:spLocks noChangeArrowheads="1"/>
              </p:cNvSpPr>
              <p:nvPr/>
            </p:nvSpPr>
            <p:spPr bwMode="auto">
              <a:xfrm rot="-5400000">
                <a:off x="3560"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9" name="Rectangle 74">
                <a:extLst>
                  <a:ext uri="{FF2B5EF4-FFF2-40B4-BE49-F238E27FC236}">
                    <a16:creationId xmlns:a16="http://schemas.microsoft.com/office/drawing/2014/main" id="{4DB16D70-30E7-42FF-A94B-A1B33288272A}"/>
                  </a:ext>
                </a:extLst>
              </p:cNvPr>
              <p:cNvSpPr>
                <a:spLocks noChangeArrowheads="1"/>
              </p:cNvSpPr>
              <p:nvPr/>
            </p:nvSpPr>
            <p:spPr bwMode="auto">
              <a:xfrm rot="-5400000">
                <a:off x="3560"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70" name="Rectangle 75">
                <a:extLst>
                  <a:ext uri="{FF2B5EF4-FFF2-40B4-BE49-F238E27FC236}">
                    <a16:creationId xmlns:a16="http://schemas.microsoft.com/office/drawing/2014/main" id="{B6F96E77-A980-4E86-96A9-B3C3710BB583}"/>
                  </a:ext>
                </a:extLst>
              </p:cNvPr>
              <p:cNvSpPr>
                <a:spLocks noChangeArrowheads="1"/>
              </p:cNvSpPr>
              <p:nvPr/>
            </p:nvSpPr>
            <p:spPr bwMode="auto">
              <a:xfrm rot="-5400000">
                <a:off x="3560"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71" name="Rectangle 76">
                <a:extLst>
                  <a:ext uri="{FF2B5EF4-FFF2-40B4-BE49-F238E27FC236}">
                    <a16:creationId xmlns:a16="http://schemas.microsoft.com/office/drawing/2014/main" id="{629FD5C6-AC77-4D51-8F1B-C27F8F7BC90D}"/>
                  </a:ext>
                </a:extLst>
              </p:cNvPr>
              <p:cNvSpPr>
                <a:spLocks noChangeArrowheads="1"/>
              </p:cNvSpPr>
              <p:nvPr/>
            </p:nvSpPr>
            <p:spPr bwMode="auto">
              <a:xfrm rot="-5400000">
                <a:off x="3560"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grpSp>
        <p:cxnSp>
          <p:nvCxnSpPr>
            <p:cNvPr id="79" name="Straight Arrow Connector 78">
              <a:extLst>
                <a:ext uri="{FF2B5EF4-FFF2-40B4-BE49-F238E27FC236}">
                  <a16:creationId xmlns:a16="http://schemas.microsoft.com/office/drawing/2014/main" id="{5563E6AF-F1C9-44B0-9EE9-B370DB7A5B35}"/>
                </a:ext>
              </a:extLst>
            </p:cNvPr>
            <p:cNvCxnSpPr>
              <a:cxnSpLocks/>
            </p:cNvCxnSpPr>
            <p:nvPr/>
          </p:nvCxnSpPr>
          <p:spPr>
            <a:xfrm flipV="1">
              <a:off x="7918740" y="1376327"/>
              <a:ext cx="0" cy="36079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A08556-31CD-4138-847C-C900144C1CE8}"/>
                </a:ext>
              </a:extLst>
            </p:cNvPr>
            <p:cNvCxnSpPr>
              <a:cxnSpLocks/>
              <a:stCxn id="3" idx="1"/>
              <a:endCxn id="3" idx="0"/>
            </p:cNvCxnSpPr>
            <p:nvPr/>
          </p:nvCxnSpPr>
          <p:spPr>
            <a:xfrm flipH="1" flipV="1">
              <a:off x="1512563" y="5118218"/>
              <a:ext cx="6154458" cy="14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4" name="Slide Number Placeholder 63">
            <a:extLst>
              <a:ext uri="{FF2B5EF4-FFF2-40B4-BE49-F238E27FC236}">
                <a16:creationId xmlns:a16="http://schemas.microsoft.com/office/drawing/2014/main" id="{914DC673-90B9-4B18-B973-25B3C462293C}"/>
              </a:ext>
            </a:extLst>
          </p:cNvPr>
          <p:cNvSpPr>
            <a:spLocks noGrp="1"/>
          </p:cNvSpPr>
          <p:nvPr>
            <p:ph type="sldNum" sz="quarter" idx="12"/>
          </p:nvPr>
        </p:nvSpPr>
        <p:spPr/>
        <p:txBody>
          <a:bodyPr/>
          <a:lstStyle/>
          <a:p>
            <a:fld id="{00865948-8B76-4A50-B7DB-B45DBE1BD062}" type="slidenum">
              <a:rPr lang="fr-CH" smtClean="0"/>
              <a:t>32</a:t>
            </a:fld>
            <a:endParaRPr lang="fr-CH"/>
          </a:p>
        </p:txBody>
      </p:sp>
    </p:spTree>
    <p:extLst>
      <p:ext uri="{BB962C8B-B14F-4D97-AF65-F5344CB8AC3E}">
        <p14:creationId xmlns:p14="http://schemas.microsoft.com/office/powerpoint/2010/main" val="491333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27E0ACB9-FBA0-45F9-83DB-C8F079016589}"/>
              </a:ext>
            </a:extLst>
          </p:cNvPr>
          <p:cNvGrpSpPr>
            <a:grpSpLocks/>
          </p:cNvGrpSpPr>
          <p:nvPr/>
        </p:nvGrpSpPr>
        <p:grpSpPr bwMode="auto">
          <a:xfrm>
            <a:off x="914400" y="978144"/>
            <a:ext cx="6840021" cy="4081536"/>
            <a:chOff x="203" y="528"/>
            <a:chExt cx="4954" cy="3340"/>
          </a:xfrm>
        </p:grpSpPr>
        <p:graphicFrame>
          <p:nvGraphicFramePr>
            <p:cNvPr id="5169" name="Diagram 5168">
              <a:extLst>
                <a:ext uri="{FF2B5EF4-FFF2-40B4-BE49-F238E27FC236}">
                  <a16:creationId xmlns:a16="http://schemas.microsoft.com/office/drawing/2014/main" id="{D344A922-431E-4BF3-86FE-71A627BE7580}"/>
                </a:ext>
              </a:extLst>
            </p:cNvPr>
            <p:cNvGraphicFramePr/>
            <p:nvPr>
              <p:extLst>
                <p:ext uri="{D42A27DB-BD31-4B8C-83A1-F6EECF244321}">
                  <p14:modId xmlns:p14="http://schemas.microsoft.com/office/powerpoint/2010/main" val="2860980165"/>
                </p:ext>
              </p:extLst>
            </p:nvPr>
          </p:nvGraphicFramePr>
          <p:xfrm>
            <a:off x="203" y="528"/>
            <a:ext cx="4718" cy="3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7">
              <a:extLst>
                <a:ext uri="{FF2B5EF4-FFF2-40B4-BE49-F238E27FC236}">
                  <a16:creationId xmlns:a16="http://schemas.microsoft.com/office/drawing/2014/main" id="{F1DD6E6D-DA44-405E-8E57-6080DDE3F2EC}"/>
                </a:ext>
              </a:extLst>
            </p:cNvPr>
            <p:cNvSpPr txBox="1">
              <a:spLocks noChangeArrowheads="1"/>
            </p:cNvSpPr>
            <p:nvPr/>
          </p:nvSpPr>
          <p:spPr bwMode="auto">
            <a:xfrm>
              <a:off x="4613" y="1948"/>
              <a:ext cx="544" cy="1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20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160 m</a:t>
              </a:r>
            </a:p>
          </p:txBody>
        </p:sp>
        <p:sp>
          <p:nvSpPr>
            <p:cNvPr id="6" name="Line 8">
              <a:extLst>
                <a:ext uri="{FF2B5EF4-FFF2-40B4-BE49-F238E27FC236}">
                  <a16:creationId xmlns:a16="http://schemas.microsoft.com/office/drawing/2014/main" id="{E21E527B-4693-4E1A-9E85-A933CF1A1970}"/>
                </a:ext>
              </a:extLst>
            </p:cNvPr>
            <p:cNvSpPr>
              <a:spLocks noChangeShapeType="1"/>
            </p:cNvSpPr>
            <p:nvPr/>
          </p:nvSpPr>
          <p:spPr bwMode="auto">
            <a:xfrm flipV="1">
              <a:off x="1382" y="755"/>
              <a:ext cx="1" cy="2586"/>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 name="Text Box 9">
              <a:extLst>
                <a:ext uri="{FF2B5EF4-FFF2-40B4-BE49-F238E27FC236}">
                  <a16:creationId xmlns:a16="http://schemas.microsoft.com/office/drawing/2014/main" id="{8C74C94D-BF2A-43DC-8E2A-122B16CBB3E4}"/>
                </a:ext>
              </a:extLst>
            </p:cNvPr>
            <p:cNvSpPr txBox="1">
              <a:spLocks noChangeArrowheads="1"/>
            </p:cNvSpPr>
            <p:nvPr/>
          </p:nvSpPr>
          <p:spPr bwMode="auto">
            <a:xfrm>
              <a:off x="2234" y="3483"/>
              <a:ext cx="564" cy="1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20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180 m</a:t>
              </a:r>
            </a:p>
          </p:txBody>
        </p:sp>
        <p:sp>
          <p:nvSpPr>
            <p:cNvPr id="8" name="Rectangle 10">
              <a:extLst>
                <a:ext uri="{FF2B5EF4-FFF2-40B4-BE49-F238E27FC236}">
                  <a16:creationId xmlns:a16="http://schemas.microsoft.com/office/drawing/2014/main" id="{353F8409-4673-4EF6-9B39-6E652DC2473D}"/>
                </a:ext>
              </a:extLst>
            </p:cNvPr>
            <p:cNvSpPr>
              <a:spLocks noChangeArrowheads="1"/>
            </p:cNvSpPr>
            <p:nvPr/>
          </p:nvSpPr>
          <p:spPr bwMode="auto">
            <a:xfrm>
              <a:off x="430"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 name="Rectangle 11">
              <a:extLst>
                <a:ext uri="{FF2B5EF4-FFF2-40B4-BE49-F238E27FC236}">
                  <a16:creationId xmlns:a16="http://schemas.microsoft.com/office/drawing/2014/main" id="{D8DD6E91-F2FD-4B79-82D8-DEA275367DC8}"/>
                </a:ext>
              </a:extLst>
            </p:cNvPr>
            <p:cNvSpPr>
              <a:spLocks noChangeArrowheads="1"/>
            </p:cNvSpPr>
            <p:nvPr/>
          </p:nvSpPr>
          <p:spPr bwMode="auto">
            <a:xfrm>
              <a:off x="612"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 name="Rectangle 12">
              <a:extLst>
                <a:ext uri="{FF2B5EF4-FFF2-40B4-BE49-F238E27FC236}">
                  <a16:creationId xmlns:a16="http://schemas.microsoft.com/office/drawing/2014/main" id="{B4085EF4-2C1A-48A9-AC92-A722C321C119}"/>
                </a:ext>
              </a:extLst>
            </p:cNvPr>
            <p:cNvSpPr>
              <a:spLocks noChangeArrowheads="1"/>
            </p:cNvSpPr>
            <p:nvPr/>
          </p:nvSpPr>
          <p:spPr bwMode="auto">
            <a:xfrm>
              <a:off x="431"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1" name="Rectangle 13">
              <a:extLst>
                <a:ext uri="{FF2B5EF4-FFF2-40B4-BE49-F238E27FC236}">
                  <a16:creationId xmlns:a16="http://schemas.microsoft.com/office/drawing/2014/main" id="{F080377A-ECDE-42D3-A89B-CD48D2A6EF0B}"/>
                </a:ext>
              </a:extLst>
            </p:cNvPr>
            <p:cNvSpPr>
              <a:spLocks noChangeArrowheads="1"/>
            </p:cNvSpPr>
            <p:nvPr/>
          </p:nvSpPr>
          <p:spPr bwMode="auto">
            <a:xfrm>
              <a:off x="613"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2" name="Rectangle 14">
              <a:extLst>
                <a:ext uri="{FF2B5EF4-FFF2-40B4-BE49-F238E27FC236}">
                  <a16:creationId xmlns:a16="http://schemas.microsoft.com/office/drawing/2014/main" id="{FB7906FB-099A-4A55-8A16-9B5A7A404854}"/>
                </a:ext>
              </a:extLst>
            </p:cNvPr>
            <p:cNvSpPr>
              <a:spLocks noChangeArrowheads="1"/>
            </p:cNvSpPr>
            <p:nvPr/>
          </p:nvSpPr>
          <p:spPr bwMode="auto">
            <a:xfrm>
              <a:off x="431"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15">
              <a:extLst>
                <a:ext uri="{FF2B5EF4-FFF2-40B4-BE49-F238E27FC236}">
                  <a16:creationId xmlns:a16="http://schemas.microsoft.com/office/drawing/2014/main" id="{666F3EC9-758F-48FA-A08F-0F33DF0CE030}"/>
                </a:ext>
              </a:extLst>
            </p:cNvPr>
            <p:cNvSpPr>
              <a:spLocks noChangeArrowheads="1"/>
            </p:cNvSpPr>
            <p:nvPr/>
          </p:nvSpPr>
          <p:spPr bwMode="auto">
            <a:xfrm>
              <a:off x="613"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4" name="Rectangle 16">
              <a:extLst>
                <a:ext uri="{FF2B5EF4-FFF2-40B4-BE49-F238E27FC236}">
                  <a16:creationId xmlns:a16="http://schemas.microsoft.com/office/drawing/2014/main" id="{650DF8BE-2015-408C-B7D8-3BD5811C6452}"/>
                </a:ext>
              </a:extLst>
            </p:cNvPr>
            <p:cNvSpPr>
              <a:spLocks noChangeArrowheads="1"/>
            </p:cNvSpPr>
            <p:nvPr/>
          </p:nvSpPr>
          <p:spPr bwMode="auto">
            <a:xfrm>
              <a:off x="431"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5" name="Rectangle 17">
              <a:extLst>
                <a:ext uri="{FF2B5EF4-FFF2-40B4-BE49-F238E27FC236}">
                  <a16:creationId xmlns:a16="http://schemas.microsoft.com/office/drawing/2014/main" id="{3E02F50E-6D34-4B5F-A8EC-1777AFD224C4}"/>
                </a:ext>
              </a:extLst>
            </p:cNvPr>
            <p:cNvSpPr>
              <a:spLocks noChangeArrowheads="1"/>
            </p:cNvSpPr>
            <p:nvPr/>
          </p:nvSpPr>
          <p:spPr bwMode="auto">
            <a:xfrm>
              <a:off x="613"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6" name="Rectangle 18">
              <a:extLst>
                <a:ext uri="{FF2B5EF4-FFF2-40B4-BE49-F238E27FC236}">
                  <a16:creationId xmlns:a16="http://schemas.microsoft.com/office/drawing/2014/main" id="{EA1A1325-B133-425D-BBEA-666DB9139243}"/>
                </a:ext>
              </a:extLst>
            </p:cNvPr>
            <p:cNvSpPr>
              <a:spLocks noChangeArrowheads="1"/>
            </p:cNvSpPr>
            <p:nvPr/>
          </p:nvSpPr>
          <p:spPr bwMode="auto">
            <a:xfrm>
              <a:off x="1472"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7" name="Rectangle 19">
              <a:extLst>
                <a:ext uri="{FF2B5EF4-FFF2-40B4-BE49-F238E27FC236}">
                  <a16:creationId xmlns:a16="http://schemas.microsoft.com/office/drawing/2014/main" id="{9FE78051-AEF4-4BC7-B63D-83A5E776B66E}"/>
                </a:ext>
              </a:extLst>
            </p:cNvPr>
            <p:cNvSpPr>
              <a:spLocks noChangeArrowheads="1"/>
            </p:cNvSpPr>
            <p:nvPr/>
          </p:nvSpPr>
          <p:spPr bwMode="auto">
            <a:xfrm>
              <a:off x="1654"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8" name="Rectangle 20">
              <a:extLst>
                <a:ext uri="{FF2B5EF4-FFF2-40B4-BE49-F238E27FC236}">
                  <a16:creationId xmlns:a16="http://schemas.microsoft.com/office/drawing/2014/main" id="{6A72E813-4DDF-482D-994C-9DDC32922908}"/>
                </a:ext>
              </a:extLst>
            </p:cNvPr>
            <p:cNvSpPr>
              <a:spLocks noChangeArrowheads="1"/>
            </p:cNvSpPr>
            <p:nvPr/>
          </p:nvSpPr>
          <p:spPr bwMode="auto">
            <a:xfrm>
              <a:off x="1473"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9" name="Rectangle 21">
              <a:extLst>
                <a:ext uri="{FF2B5EF4-FFF2-40B4-BE49-F238E27FC236}">
                  <a16:creationId xmlns:a16="http://schemas.microsoft.com/office/drawing/2014/main" id="{E820FA58-87D8-450F-A96B-ED2BAC411FE5}"/>
                </a:ext>
              </a:extLst>
            </p:cNvPr>
            <p:cNvSpPr>
              <a:spLocks noChangeArrowheads="1"/>
            </p:cNvSpPr>
            <p:nvPr/>
          </p:nvSpPr>
          <p:spPr bwMode="auto">
            <a:xfrm>
              <a:off x="1655"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0" name="Rectangle 22">
              <a:extLst>
                <a:ext uri="{FF2B5EF4-FFF2-40B4-BE49-F238E27FC236}">
                  <a16:creationId xmlns:a16="http://schemas.microsoft.com/office/drawing/2014/main" id="{9E904EDF-5C75-4E8A-A3C8-1C6FE9847A6A}"/>
                </a:ext>
              </a:extLst>
            </p:cNvPr>
            <p:cNvSpPr>
              <a:spLocks noChangeArrowheads="1"/>
            </p:cNvSpPr>
            <p:nvPr/>
          </p:nvSpPr>
          <p:spPr bwMode="auto">
            <a:xfrm>
              <a:off x="1473"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1" name="Rectangle 23">
              <a:extLst>
                <a:ext uri="{FF2B5EF4-FFF2-40B4-BE49-F238E27FC236}">
                  <a16:creationId xmlns:a16="http://schemas.microsoft.com/office/drawing/2014/main" id="{60A5043D-43B7-4784-B3AC-E5D928CB5ED1}"/>
                </a:ext>
              </a:extLst>
            </p:cNvPr>
            <p:cNvSpPr>
              <a:spLocks noChangeArrowheads="1"/>
            </p:cNvSpPr>
            <p:nvPr/>
          </p:nvSpPr>
          <p:spPr bwMode="auto">
            <a:xfrm>
              <a:off x="1655"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2" name="Rectangle 24">
              <a:extLst>
                <a:ext uri="{FF2B5EF4-FFF2-40B4-BE49-F238E27FC236}">
                  <a16:creationId xmlns:a16="http://schemas.microsoft.com/office/drawing/2014/main" id="{2597F96F-1670-42E9-BC5F-560AFDCA0E83}"/>
                </a:ext>
              </a:extLst>
            </p:cNvPr>
            <p:cNvSpPr>
              <a:spLocks noChangeArrowheads="1"/>
            </p:cNvSpPr>
            <p:nvPr/>
          </p:nvSpPr>
          <p:spPr bwMode="auto">
            <a:xfrm>
              <a:off x="1473"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3" name="Rectangle 25">
              <a:extLst>
                <a:ext uri="{FF2B5EF4-FFF2-40B4-BE49-F238E27FC236}">
                  <a16:creationId xmlns:a16="http://schemas.microsoft.com/office/drawing/2014/main" id="{223D4F8D-465B-4E81-A42E-77FF7F9EDF84}"/>
                </a:ext>
              </a:extLst>
            </p:cNvPr>
            <p:cNvSpPr>
              <a:spLocks noChangeArrowheads="1"/>
            </p:cNvSpPr>
            <p:nvPr/>
          </p:nvSpPr>
          <p:spPr bwMode="auto">
            <a:xfrm>
              <a:off x="1655"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4" name="Rectangle 26">
              <a:extLst>
                <a:ext uri="{FF2B5EF4-FFF2-40B4-BE49-F238E27FC236}">
                  <a16:creationId xmlns:a16="http://schemas.microsoft.com/office/drawing/2014/main" id="{E67E4F4D-1532-4AF2-925B-D5AACE46AB90}"/>
                </a:ext>
              </a:extLst>
            </p:cNvPr>
            <p:cNvSpPr>
              <a:spLocks noChangeArrowheads="1"/>
            </p:cNvSpPr>
            <p:nvPr/>
          </p:nvSpPr>
          <p:spPr bwMode="auto">
            <a:xfrm>
              <a:off x="2516"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5" name="Rectangle 27">
              <a:extLst>
                <a:ext uri="{FF2B5EF4-FFF2-40B4-BE49-F238E27FC236}">
                  <a16:creationId xmlns:a16="http://schemas.microsoft.com/office/drawing/2014/main" id="{0FB95EC6-9CBE-4D7A-BCCE-07BC75660906}"/>
                </a:ext>
              </a:extLst>
            </p:cNvPr>
            <p:cNvSpPr>
              <a:spLocks noChangeArrowheads="1"/>
            </p:cNvSpPr>
            <p:nvPr/>
          </p:nvSpPr>
          <p:spPr bwMode="auto">
            <a:xfrm>
              <a:off x="2698"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6" name="Rectangle 28">
              <a:extLst>
                <a:ext uri="{FF2B5EF4-FFF2-40B4-BE49-F238E27FC236}">
                  <a16:creationId xmlns:a16="http://schemas.microsoft.com/office/drawing/2014/main" id="{C4B45511-B4E0-4086-BD8C-504452FF9AC4}"/>
                </a:ext>
              </a:extLst>
            </p:cNvPr>
            <p:cNvSpPr>
              <a:spLocks noChangeArrowheads="1"/>
            </p:cNvSpPr>
            <p:nvPr/>
          </p:nvSpPr>
          <p:spPr bwMode="auto">
            <a:xfrm>
              <a:off x="2517"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7" name="Rectangle 29">
              <a:extLst>
                <a:ext uri="{FF2B5EF4-FFF2-40B4-BE49-F238E27FC236}">
                  <a16:creationId xmlns:a16="http://schemas.microsoft.com/office/drawing/2014/main" id="{BC491B96-B461-4BBC-A5AC-720B0EDBB356}"/>
                </a:ext>
              </a:extLst>
            </p:cNvPr>
            <p:cNvSpPr>
              <a:spLocks noChangeArrowheads="1"/>
            </p:cNvSpPr>
            <p:nvPr/>
          </p:nvSpPr>
          <p:spPr bwMode="auto">
            <a:xfrm>
              <a:off x="2699"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8" name="Rectangle 30">
              <a:extLst>
                <a:ext uri="{FF2B5EF4-FFF2-40B4-BE49-F238E27FC236}">
                  <a16:creationId xmlns:a16="http://schemas.microsoft.com/office/drawing/2014/main" id="{1B9F1AFA-F5F1-4D09-8E57-A5B3347EDA69}"/>
                </a:ext>
              </a:extLst>
            </p:cNvPr>
            <p:cNvSpPr>
              <a:spLocks noChangeArrowheads="1"/>
            </p:cNvSpPr>
            <p:nvPr/>
          </p:nvSpPr>
          <p:spPr bwMode="auto">
            <a:xfrm>
              <a:off x="2517"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9" name="Rectangle 31">
              <a:extLst>
                <a:ext uri="{FF2B5EF4-FFF2-40B4-BE49-F238E27FC236}">
                  <a16:creationId xmlns:a16="http://schemas.microsoft.com/office/drawing/2014/main" id="{E4E8F1A8-106A-4B4C-8293-E5CA33B057B4}"/>
                </a:ext>
              </a:extLst>
            </p:cNvPr>
            <p:cNvSpPr>
              <a:spLocks noChangeArrowheads="1"/>
            </p:cNvSpPr>
            <p:nvPr/>
          </p:nvSpPr>
          <p:spPr bwMode="auto">
            <a:xfrm>
              <a:off x="2699"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0" name="Rectangle 32">
              <a:extLst>
                <a:ext uri="{FF2B5EF4-FFF2-40B4-BE49-F238E27FC236}">
                  <a16:creationId xmlns:a16="http://schemas.microsoft.com/office/drawing/2014/main" id="{29331E47-F4E1-449E-8F88-8E1D03F8E334}"/>
                </a:ext>
              </a:extLst>
            </p:cNvPr>
            <p:cNvSpPr>
              <a:spLocks noChangeArrowheads="1"/>
            </p:cNvSpPr>
            <p:nvPr/>
          </p:nvSpPr>
          <p:spPr bwMode="auto">
            <a:xfrm>
              <a:off x="2517"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1" name="Rectangle 33">
              <a:extLst>
                <a:ext uri="{FF2B5EF4-FFF2-40B4-BE49-F238E27FC236}">
                  <a16:creationId xmlns:a16="http://schemas.microsoft.com/office/drawing/2014/main" id="{C9F50F7E-3BA4-4786-8255-9E71E1D104BE}"/>
                </a:ext>
              </a:extLst>
            </p:cNvPr>
            <p:cNvSpPr>
              <a:spLocks noChangeArrowheads="1"/>
            </p:cNvSpPr>
            <p:nvPr/>
          </p:nvSpPr>
          <p:spPr bwMode="auto">
            <a:xfrm>
              <a:off x="2699"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2" name="Rectangle 34">
              <a:extLst>
                <a:ext uri="{FF2B5EF4-FFF2-40B4-BE49-F238E27FC236}">
                  <a16:creationId xmlns:a16="http://schemas.microsoft.com/office/drawing/2014/main" id="{AC647785-1D6E-4055-A88D-E7C908846DD1}"/>
                </a:ext>
              </a:extLst>
            </p:cNvPr>
            <p:cNvSpPr>
              <a:spLocks noChangeArrowheads="1"/>
            </p:cNvSpPr>
            <p:nvPr/>
          </p:nvSpPr>
          <p:spPr bwMode="auto">
            <a:xfrm>
              <a:off x="3559"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3" name="Rectangle 35">
              <a:extLst>
                <a:ext uri="{FF2B5EF4-FFF2-40B4-BE49-F238E27FC236}">
                  <a16:creationId xmlns:a16="http://schemas.microsoft.com/office/drawing/2014/main" id="{C2CCAA5A-788D-483E-831A-B9543A495FB8}"/>
                </a:ext>
              </a:extLst>
            </p:cNvPr>
            <p:cNvSpPr>
              <a:spLocks noChangeArrowheads="1"/>
            </p:cNvSpPr>
            <p:nvPr/>
          </p:nvSpPr>
          <p:spPr bwMode="auto">
            <a:xfrm>
              <a:off x="3741"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4" name="Rectangle 36">
              <a:extLst>
                <a:ext uri="{FF2B5EF4-FFF2-40B4-BE49-F238E27FC236}">
                  <a16:creationId xmlns:a16="http://schemas.microsoft.com/office/drawing/2014/main" id="{B4086F95-A41E-4FC6-A399-85C9C74E5557}"/>
                </a:ext>
              </a:extLst>
            </p:cNvPr>
            <p:cNvSpPr>
              <a:spLocks noChangeArrowheads="1"/>
            </p:cNvSpPr>
            <p:nvPr/>
          </p:nvSpPr>
          <p:spPr bwMode="auto">
            <a:xfrm>
              <a:off x="3560"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5" name="Rectangle 37">
              <a:extLst>
                <a:ext uri="{FF2B5EF4-FFF2-40B4-BE49-F238E27FC236}">
                  <a16:creationId xmlns:a16="http://schemas.microsoft.com/office/drawing/2014/main" id="{0E170014-C49E-461F-910D-4824F9F97B64}"/>
                </a:ext>
              </a:extLst>
            </p:cNvPr>
            <p:cNvSpPr>
              <a:spLocks noChangeArrowheads="1"/>
            </p:cNvSpPr>
            <p:nvPr/>
          </p:nvSpPr>
          <p:spPr bwMode="auto">
            <a:xfrm>
              <a:off x="3742"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6" name="Rectangle 38">
              <a:extLst>
                <a:ext uri="{FF2B5EF4-FFF2-40B4-BE49-F238E27FC236}">
                  <a16:creationId xmlns:a16="http://schemas.microsoft.com/office/drawing/2014/main" id="{82ACBB05-4AD9-4A6E-8615-141EA1176C81}"/>
                </a:ext>
              </a:extLst>
            </p:cNvPr>
            <p:cNvSpPr>
              <a:spLocks noChangeArrowheads="1"/>
            </p:cNvSpPr>
            <p:nvPr/>
          </p:nvSpPr>
          <p:spPr bwMode="auto">
            <a:xfrm>
              <a:off x="3560"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7" name="Rectangle 39">
              <a:extLst>
                <a:ext uri="{FF2B5EF4-FFF2-40B4-BE49-F238E27FC236}">
                  <a16:creationId xmlns:a16="http://schemas.microsoft.com/office/drawing/2014/main" id="{12219CE8-384B-4F2C-8B18-DB8FFFFFCE44}"/>
                </a:ext>
              </a:extLst>
            </p:cNvPr>
            <p:cNvSpPr>
              <a:spLocks noChangeArrowheads="1"/>
            </p:cNvSpPr>
            <p:nvPr/>
          </p:nvSpPr>
          <p:spPr bwMode="auto">
            <a:xfrm>
              <a:off x="3742"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8" name="Rectangle 40">
              <a:extLst>
                <a:ext uri="{FF2B5EF4-FFF2-40B4-BE49-F238E27FC236}">
                  <a16:creationId xmlns:a16="http://schemas.microsoft.com/office/drawing/2014/main" id="{ED4F0426-C145-400C-BE35-FD67E6D8E1EF}"/>
                </a:ext>
              </a:extLst>
            </p:cNvPr>
            <p:cNvSpPr>
              <a:spLocks noChangeArrowheads="1"/>
            </p:cNvSpPr>
            <p:nvPr/>
          </p:nvSpPr>
          <p:spPr bwMode="auto">
            <a:xfrm>
              <a:off x="3560"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9" name="Rectangle 41">
              <a:extLst>
                <a:ext uri="{FF2B5EF4-FFF2-40B4-BE49-F238E27FC236}">
                  <a16:creationId xmlns:a16="http://schemas.microsoft.com/office/drawing/2014/main" id="{E6CCDD7A-E780-420A-A24B-DCB862A90E0E}"/>
                </a:ext>
              </a:extLst>
            </p:cNvPr>
            <p:cNvSpPr>
              <a:spLocks noChangeArrowheads="1"/>
            </p:cNvSpPr>
            <p:nvPr/>
          </p:nvSpPr>
          <p:spPr bwMode="auto">
            <a:xfrm>
              <a:off x="3742"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0" name="Line 42">
              <a:extLst>
                <a:ext uri="{FF2B5EF4-FFF2-40B4-BE49-F238E27FC236}">
                  <a16:creationId xmlns:a16="http://schemas.microsoft.com/office/drawing/2014/main" id="{CCAF0B26-53D6-4BB2-AE9A-DD3C56D6D7C6}"/>
                </a:ext>
              </a:extLst>
            </p:cNvPr>
            <p:cNvSpPr>
              <a:spLocks noChangeShapeType="1"/>
            </p:cNvSpPr>
            <p:nvPr/>
          </p:nvSpPr>
          <p:spPr bwMode="auto">
            <a:xfrm flipV="1">
              <a:off x="3513" y="755"/>
              <a:ext cx="1" cy="2586"/>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161" name="Rectangle 43">
              <a:extLst>
                <a:ext uri="{FF2B5EF4-FFF2-40B4-BE49-F238E27FC236}">
                  <a16:creationId xmlns:a16="http://schemas.microsoft.com/office/drawing/2014/main" id="{B953851F-1890-4478-A87C-964CD7C328CB}"/>
                </a:ext>
              </a:extLst>
            </p:cNvPr>
            <p:cNvSpPr>
              <a:spLocks noChangeArrowheads="1"/>
            </p:cNvSpPr>
            <p:nvPr/>
          </p:nvSpPr>
          <p:spPr bwMode="auto">
            <a:xfrm>
              <a:off x="1383" y="891"/>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2" name="Rectangle 44">
              <a:extLst>
                <a:ext uri="{FF2B5EF4-FFF2-40B4-BE49-F238E27FC236}">
                  <a16:creationId xmlns:a16="http://schemas.microsoft.com/office/drawing/2014/main" id="{9634CB37-9C7F-4417-970B-88131731F2A4}"/>
                </a:ext>
              </a:extLst>
            </p:cNvPr>
            <p:cNvSpPr>
              <a:spLocks noChangeArrowheads="1"/>
            </p:cNvSpPr>
            <p:nvPr/>
          </p:nvSpPr>
          <p:spPr bwMode="auto">
            <a:xfrm>
              <a:off x="1383" y="157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3" name="Rectangle 45">
              <a:extLst>
                <a:ext uri="{FF2B5EF4-FFF2-40B4-BE49-F238E27FC236}">
                  <a16:creationId xmlns:a16="http://schemas.microsoft.com/office/drawing/2014/main" id="{643BEE36-5860-44F7-879E-00DB49E5D266}"/>
                </a:ext>
              </a:extLst>
            </p:cNvPr>
            <p:cNvSpPr>
              <a:spLocks noChangeArrowheads="1"/>
            </p:cNvSpPr>
            <p:nvPr/>
          </p:nvSpPr>
          <p:spPr bwMode="auto">
            <a:xfrm>
              <a:off x="1382" y="225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4" name="Rectangle 46">
              <a:extLst>
                <a:ext uri="{FF2B5EF4-FFF2-40B4-BE49-F238E27FC236}">
                  <a16:creationId xmlns:a16="http://schemas.microsoft.com/office/drawing/2014/main" id="{EBA9670E-690F-40CA-B7CF-EAC6A3B4F4C1}"/>
                </a:ext>
              </a:extLst>
            </p:cNvPr>
            <p:cNvSpPr>
              <a:spLocks noChangeArrowheads="1"/>
            </p:cNvSpPr>
            <p:nvPr/>
          </p:nvSpPr>
          <p:spPr bwMode="auto">
            <a:xfrm>
              <a:off x="1382" y="293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5" name="Rectangle 47">
              <a:extLst>
                <a:ext uri="{FF2B5EF4-FFF2-40B4-BE49-F238E27FC236}">
                  <a16:creationId xmlns:a16="http://schemas.microsoft.com/office/drawing/2014/main" id="{CCBEFF87-0EDD-4B24-9397-AB9B4A7202F2}"/>
                </a:ext>
              </a:extLst>
            </p:cNvPr>
            <p:cNvSpPr>
              <a:spLocks noChangeArrowheads="1"/>
            </p:cNvSpPr>
            <p:nvPr/>
          </p:nvSpPr>
          <p:spPr bwMode="auto">
            <a:xfrm>
              <a:off x="3469" y="891"/>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6" name="Rectangle 48">
              <a:extLst>
                <a:ext uri="{FF2B5EF4-FFF2-40B4-BE49-F238E27FC236}">
                  <a16:creationId xmlns:a16="http://schemas.microsoft.com/office/drawing/2014/main" id="{E62B5357-5DA0-41CF-9893-36FF177E2942}"/>
                </a:ext>
              </a:extLst>
            </p:cNvPr>
            <p:cNvSpPr>
              <a:spLocks noChangeArrowheads="1"/>
            </p:cNvSpPr>
            <p:nvPr/>
          </p:nvSpPr>
          <p:spPr bwMode="auto">
            <a:xfrm>
              <a:off x="3469" y="157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7" name="Rectangle 49">
              <a:extLst>
                <a:ext uri="{FF2B5EF4-FFF2-40B4-BE49-F238E27FC236}">
                  <a16:creationId xmlns:a16="http://schemas.microsoft.com/office/drawing/2014/main" id="{D087FC7E-2365-4BBF-96AB-C0388C6BDE24}"/>
                </a:ext>
              </a:extLst>
            </p:cNvPr>
            <p:cNvSpPr>
              <a:spLocks noChangeArrowheads="1"/>
            </p:cNvSpPr>
            <p:nvPr/>
          </p:nvSpPr>
          <p:spPr bwMode="auto">
            <a:xfrm>
              <a:off x="3468" y="225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8" name="Rectangle 50">
              <a:extLst>
                <a:ext uri="{FF2B5EF4-FFF2-40B4-BE49-F238E27FC236}">
                  <a16:creationId xmlns:a16="http://schemas.microsoft.com/office/drawing/2014/main" id="{5F83889B-45BC-4BCB-80A2-C8DA3CB86F83}"/>
                </a:ext>
              </a:extLst>
            </p:cNvPr>
            <p:cNvSpPr>
              <a:spLocks noChangeArrowheads="1"/>
            </p:cNvSpPr>
            <p:nvPr/>
          </p:nvSpPr>
          <p:spPr bwMode="auto">
            <a:xfrm>
              <a:off x="3468" y="293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grpSp>
      <p:pic>
        <p:nvPicPr>
          <p:cNvPr id="5172" name="Picture 8">
            <a:extLst>
              <a:ext uri="{FF2B5EF4-FFF2-40B4-BE49-F238E27FC236}">
                <a16:creationId xmlns:a16="http://schemas.microsoft.com/office/drawing/2014/main" id="{577D0436-475E-4055-8EF1-6CDE19E5C7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57671" y="1261461"/>
            <a:ext cx="16224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2">
            <a:extLst>
              <a:ext uri="{FF2B5EF4-FFF2-40B4-BE49-F238E27FC236}">
                <a16:creationId xmlns:a16="http://schemas.microsoft.com/office/drawing/2014/main" id="{E0B642F5-F8E8-4787-AF66-7604E8FF5CD6}"/>
              </a:ext>
            </a:extLst>
          </p:cNvPr>
          <p:cNvSpPr txBox="1">
            <a:spLocks/>
          </p:cNvSpPr>
          <p:nvPr/>
        </p:nvSpPr>
        <p:spPr>
          <a:xfrm>
            <a:off x="3920736" y="-49451"/>
            <a:ext cx="5223264"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
                <a:srgbClr val="CCECFF"/>
              </a:buClr>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4399" u="sng" dirty="0">
                <a:latin typeface="+mn-lt"/>
              </a:rPr>
              <a:t>Conception d’un bloc</a:t>
            </a:r>
          </a:p>
        </p:txBody>
      </p:sp>
      <p:sp>
        <p:nvSpPr>
          <p:cNvPr id="56" name="Text Box 77">
            <a:extLst>
              <a:ext uri="{FF2B5EF4-FFF2-40B4-BE49-F238E27FC236}">
                <a16:creationId xmlns:a16="http://schemas.microsoft.com/office/drawing/2014/main" id="{BB2001EF-408E-4A6E-B476-226FD6F8CC6F}"/>
              </a:ext>
            </a:extLst>
          </p:cNvPr>
          <p:cNvSpPr txBox="1">
            <a:spLocks noChangeArrowheads="1"/>
          </p:cNvSpPr>
          <p:nvPr/>
        </p:nvSpPr>
        <p:spPr bwMode="auto">
          <a:xfrm>
            <a:off x="1071162" y="4936276"/>
            <a:ext cx="936920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fr-FR" sz="2400" b="1" dirty="0">
                <a:solidFill>
                  <a:schemeClr val="tx1"/>
                </a:solidFill>
                <a:latin typeface="+mn-lt"/>
                <a:cs typeface="Arial" panose="020B0604020202020204" pitchFamily="34" charset="0"/>
              </a:rPr>
              <a:t>Exemple : 1 bloc constitué de communautés en carré</a:t>
            </a:r>
          </a:p>
          <a:p>
            <a:pPr>
              <a:lnSpc>
                <a:spcPct val="100000"/>
              </a:lnSpc>
              <a:spcBef>
                <a:spcPct val="50000"/>
              </a:spcBef>
              <a:buNone/>
            </a:pPr>
            <a:r>
              <a:rPr lang="fr-FR" sz="2400" dirty="0">
                <a:solidFill>
                  <a:schemeClr val="tx1"/>
                </a:solidFill>
                <a:latin typeface="+mn-lt"/>
                <a:cs typeface="Arial" panose="020B0604020202020204" pitchFamily="34" charset="0"/>
                <a:sym typeface="Wingdings" panose="05000000000000000000" pitchFamily="2" charset="2"/>
              </a:rPr>
              <a:t>4 x 5 = 20 communautés de 50 pers. chacune  960 pers. sur env. 3 Ha  </a:t>
            </a:r>
          </a:p>
          <a:p>
            <a:pPr>
              <a:lnSpc>
                <a:spcPct val="100000"/>
              </a:lnSpc>
              <a:spcBef>
                <a:spcPct val="50000"/>
              </a:spcBef>
              <a:buNone/>
            </a:pPr>
            <a:r>
              <a:rPr lang="fr-FR" sz="2400" dirty="0">
                <a:solidFill>
                  <a:schemeClr val="tx1"/>
                </a:solidFill>
                <a:latin typeface="+mn-lt"/>
                <a:cs typeface="Arial" panose="020B0604020202020204" pitchFamily="34" charset="0"/>
              </a:rPr>
              <a:t>(6 m entre les communautés pour l’accès, les installations collectives, etc.)</a:t>
            </a:r>
          </a:p>
        </p:txBody>
      </p:sp>
      <p:cxnSp>
        <p:nvCxnSpPr>
          <p:cNvPr id="57" name="Straight Arrow Connector 56">
            <a:extLst>
              <a:ext uri="{FF2B5EF4-FFF2-40B4-BE49-F238E27FC236}">
                <a16:creationId xmlns:a16="http://schemas.microsoft.com/office/drawing/2014/main" id="{2DB5D843-6185-4F81-8967-0B288DAFED95}"/>
              </a:ext>
            </a:extLst>
          </p:cNvPr>
          <p:cNvCxnSpPr>
            <a:cxnSpLocks/>
          </p:cNvCxnSpPr>
          <p:nvPr/>
        </p:nvCxnSpPr>
        <p:spPr>
          <a:xfrm flipV="1">
            <a:off x="6940945" y="1235163"/>
            <a:ext cx="0" cy="32263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2DC8517-4C91-4CFE-A787-1FC977DF6B2A}"/>
              </a:ext>
            </a:extLst>
          </p:cNvPr>
          <p:cNvCxnSpPr>
            <a:cxnSpLocks/>
          </p:cNvCxnSpPr>
          <p:nvPr/>
        </p:nvCxnSpPr>
        <p:spPr>
          <a:xfrm flipH="1">
            <a:off x="1215381" y="4548958"/>
            <a:ext cx="55849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F855CA2-1EF5-4246-83DF-7309A919C3B8}"/>
              </a:ext>
            </a:extLst>
          </p:cNvPr>
          <p:cNvSpPr>
            <a:spLocks noGrp="1"/>
          </p:cNvSpPr>
          <p:nvPr>
            <p:ph type="sldNum" sz="quarter" idx="12"/>
          </p:nvPr>
        </p:nvSpPr>
        <p:spPr/>
        <p:txBody>
          <a:bodyPr/>
          <a:lstStyle/>
          <a:p>
            <a:fld id="{00865948-8B76-4A50-B7DB-B45DBE1BD062}" type="slidenum">
              <a:rPr lang="fr-CH" smtClean="0"/>
              <a:t>33</a:t>
            </a:fld>
            <a:endParaRPr lang="fr-CH"/>
          </a:p>
        </p:txBody>
      </p:sp>
    </p:spTree>
    <p:extLst>
      <p:ext uri="{BB962C8B-B14F-4D97-AF65-F5344CB8AC3E}">
        <p14:creationId xmlns:p14="http://schemas.microsoft.com/office/powerpoint/2010/main" val="3096865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942B9EEE-F70B-470C-A711-0C12BD85E0AB}"/>
              </a:ext>
            </a:extLst>
          </p:cNvPr>
          <p:cNvGrpSpPr>
            <a:grpSpLocks/>
          </p:cNvGrpSpPr>
          <p:nvPr/>
        </p:nvGrpSpPr>
        <p:grpSpPr bwMode="auto">
          <a:xfrm>
            <a:off x="2495551" y="1268414"/>
            <a:ext cx="7380288" cy="4465637"/>
            <a:chOff x="203" y="528"/>
            <a:chExt cx="4649" cy="2813"/>
          </a:xfrm>
        </p:grpSpPr>
        <p:graphicFrame>
          <p:nvGraphicFramePr>
            <p:cNvPr id="19" name="Diagram 18">
              <a:extLst>
                <a:ext uri="{FF2B5EF4-FFF2-40B4-BE49-F238E27FC236}">
                  <a16:creationId xmlns:a16="http://schemas.microsoft.com/office/drawing/2014/main" id="{04D495BA-1CF2-4A31-95C7-D4F679629FCE}"/>
                </a:ext>
              </a:extLst>
            </p:cNvPr>
            <p:cNvGraphicFramePr/>
            <p:nvPr>
              <p:extLst>
                <p:ext uri="{D42A27DB-BD31-4B8C-83A1-F6EECF244321}">
                  <p14:modId xmlns:p14="http://schemas.microsoft.com/office/powerpoint/2010/main" val="4293782421"/>
                </p:ext>
              </p:extLst>
            </p:nvPr>
          </p:nvGraphicFramePr>
          <p:xfrm>
            <a:off x="203" y="528"/>
            <a:ext cx="4627" cy="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ine 5">
              <a:extLst>
                <a:ext uri="{FF2B5EF4-FFF2-40B4-BE49-F238E27FC236}">
                  <a16:creationId xmlns:a16="http://schemas.microsoft.com/office/drawing/2014/main" id="{F9073530-9FCC-4532-B302-FEAB98166DD8}"/>
                </a:ext>
              </a:extLst>
            </p:cNvPr>
            <p:cNvSpPr>
              <a:spLocks noChangeShapeType="1"/>
            </p:cNvSpPr>
            <p:nvPr/>
          </p:nvSpPr>
          <p:spPr bwMode="auto">
            <a:xfrm>
              <a:off x="294" y="3068"/>
              <a:ext cx="3946" cy="1"/>
            </a:xfrm>
            <a:prstGeom prst="line">
              <a:avLst/>
            </a:prstGeom>
            <a:noFill/>
            <a:ln w="2857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 name="Line 6">
              <a:extLst>
                <a:ext uri="{FF2B5EF4-FFF2-40B4-BE49-F238E27FC236}">
                  <a16:creationId xmlns:a16="http://schemas.microsoft.com/office/drawing/2014/main" id="{188D356B-A3E3-4DDD-899B-D4388B607544}"/>
                </a:ext>
              </a:extLst>
            </p:cNvPr>
            <p:cNvSpPr>
              <a:spLocks noChangeShapeType="1"/>
            </p:cNvSpPr>
            <p:nvPr/>
          </p:nvSpPr>
          <p:spPr bwMode="auto">
            <a:xfrm>
              <a:off x="4421" y="664"/>
              <a:ext cx="1" cy="2268"/>
            </a:xfrm>
            <a:prstGeom prst="line">
              <a:avLst/>
            </a:prstGeom>
            <a:noFill/>
            <a:ln w="2857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 name="Text Box 7">
              <a:extLst>
                <a:ext uri="{FF2B5EF4-FFF2-40B4-BE49-F238E27FC236}">
                  <a16:creationId xmlns:a16="http://schemas.microsoft.com/office/drawing/2014/main" id="{E088444E-B55F-4022-8058-9838EED5604A}"/>
                </a:ext>
              </a:extLst>
            </p:cNvPr>
            <p:cNvSpPr txBox="1">
              <a:spLocks noChangeArrowheads="1"/>
            </p:cNvSpPr>
            <p:nvPr/>
          </p:nvSpPr>
          <p:spPr bwMode="auto">
            <a:xfrm>
              <a:off x="4403" y="1921"/>
              <a:ext cx="449" cy="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250 m à</a:t>
              </a:r>
            </a:p>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350 m</a:t>
              </a:r>
            </a:p>
          </p:txBody>
        </p:sp>
        <p:sp>
          <p:nvSpPr>
            <p:cNvPr id="6" name="Text Box 8">
              <a:extLst>
                <a:ext uri="{FF2B5EF4-FFF2-40B4-BE49-F238E27FC236}">
                  <a16:creationId xmlns:a16="http://schemas.microsoft.com/office/drawing/2014/main" id="{C54B27F4-EE47-4C34-8547-5BC4213E71A6}"/>
                </a:ext>
              </a:extLst>
            </p:cNvPr>
            <p:cNvSpPr txBox="1">
              <a:spLocks noChangeArrowheads="1"/>
            </p:cNvSpPr>
            <p:nvPr/>
          </p:nvSpPr>
          <p:spPr bwMode="auto">
            <a:xfrm>
              <a:off x="2031" y="3113"/>
              <a:ext cx="477" cy="1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600 m</a:t>
              </a:r>
            </a:p>
          </p:txBody>
        </p:sp>
        <p:sp>
          <p:nvSpPr>
            <p:cNvPr id="7" name="Rectangle 9">
              <a:extLst>
                <a:ext uri="{FF2B5EF4-FFF2-40B4-BE49-F238E27FC236}">
                  <a16:creationId xmlns:a16="http://schemas.microsoft.com/office/drawing/2014/main" id="{7BCCEB82-BDB2-4908-B217-1DD6BF871D8D}"/>
                </a:ext>
              </a:extLst>
            </p:cNvPr>
            <p:cNvSpPr>
              <a:spLocks noChangeArrowheads="1"/>
            </p:cNvSpPr>
            <p:nvPr/>
          </p:nvSpPr>
          <p:spPr bwMode="auto">
            <a:xfrm>
              <a:off x="294" y="619"/>
              <a:ext cx="1224" cy="10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 A</a:t>
              </a:r>
            </a:p>
          </p:txBody>
        </p:sp>
        <p:sp>
          <p:nvSpPr>
            <p:cNvPr id="8" name="Rectangle 10">
              <a:extLst>
                <a:ext uri="{FF2B5EF4-FFF2-40B4-BE49-F238E27FC236}">
                  <a16:creationId xmlns:a16="http://schemas.microsoft.com/office/drawing/2014/main" id="{C6879C5E-E676-4DD8-AD17-0291FB342FBB}"/>
                </a:ext>
              </a:extLst>
            </p:cNvPr>
            <p:cNvSpPr>
              <a:spLocks noChangeArrowheads="1"/>
            </p:cNvSpPr>
            <p:nvPr/>
          </p:nvSpPr>
          <p:spPr bwMode="auto">
            <a:xfrm>
              <a:off x="1655" y="619"/>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 B</a:t>
              </a:r>
            </a:p>
          </p:txBody>
        </p:sp>
        <p:sp>
          <p:nvSpPr>
            <p:cNvPr id="9" name="Rectangle 11">
              <a:extLst>
                <a:ext uri="{FF2B5EF4-FFF2-40B4-BE49-F238E27FC236}">
                  <a16:creationId xmlns:a16="http://schemas.microsoft.com/office/drawing/2014/main" id="{F9F41E52-167D-4E98-B533-9106F2ABBE35}"/>
                </a:ext>
              </a:extLst>
            </p:cNvPr>
            <p:cNvSpPr>
              <a:spLocks noChangeArrowheads="1"/>
            </p:cNvSpPr>
            <p:nvPr/>
          </p:nvSpPr>
          <p:spPr bwMode="auto">
            <a:xfrm>
              <a:off x="3015" y="619"/>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 C</a:t>
              </a:r>
            </a:p>
          </p:txBody>
        </p:sp>
        <p:sp>
          <p:nvSpPr>
            <p:cNvPr id="10" name="Rectangle 12">
              <a:extLst>
                <a:ext uri="{FF2B5EF4-FFF2-40B4-BE49-F238E27FC236}">
                  <a16:creationId xmlns:a16="http://schemas.microsoft.com/office/drawing/2014/main" id="{9913ECC8-8C30-4B6C-8F11-F31DFE4179C9}"/>
                </a:ext>
              </a:extLst>
            </p:cNvPr>
            <p:cNvSpPr>
              <a:spLocks noChangeArrowheads="1"/>
            </p:cNvSpPr>
            <p:nvPr/>
          </p:nvSpPr>
          <p:spPr bwMode="auto">
            <a:xfrm>
              <a:off x="294" y="1844"/>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 D</a:t>
              </a:r>
            </a:p>
          </p:txBody>
        </p:sp>
        <p:sp>
          <p:nvSpPr>
            <p:cNvPr id="11" name="Rectangle 13">
              <a:extLst>
                <a:ext uri="{FF2B5EF4-FFF2-40B4-BE49-F238E27FC236}">
                  <a16:creationId xmlns:a16="http://schemas.microsoft.com/office/drawing/2014/main" id="{2A770D31-00D0-4B9B-8119-9B9EA7096C31}"/>
                </a:ext>
              </a:extLst>
            </p:cNvPr>
            <p:cNvSpPr>
              <a:spLocks noChangeArrowheads="1"/>
            </p:cNvSpPr>
            <p:nvPr/>
          </p:nvSpPr>
          <p:spPr bwMode="auto">
            <a:xfrm>
              <a:off x="3015" y="1844"/>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 E</a:t>
              </a:r>
            </a:p>
          </p:txBody>
        </p:sp>
        <p:sp>
          <p:nvSpPr>
            <p:cNvPr id="12" name="Text Box 14">
              <a:extLst>
                <a:ext uri="{FF2B5EF4-FFF2-40B4-BE49-F238E27FC236}">
                  <a16:creationId xmlns:a16="http://schemas.microsoft.com/office/drawing/2014/main" id="{FD1DF971-A333-4B02-BFD6-00C0C3CD53B7}"/>
                </a:ext>
              </a:extLst>
            </p:cNvPr>
            <p:cNvSpPr txBox="1">
              <a:spLocks noChangeArrowheads="1"/>
            </p:cNvSpPr>
            <p:nvPr/>
          </p:nvSpPr>
          <p:spPr bwMode="auto">
            <a:xfrm>
              <a:off x="1655" y="1844"/>
              <a:ext cx="433" cy="206"/>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Eau</a:t>
              </a:r>
            </a:p>
          </p:txBody>
        </p:sp>
        <p:sp>
          <p:nvSpPr>
            <p:cNvPr id="13" name="Text Box 15">
              <a:extLst>
                <a:ext uri="{FF2B5EF4-FFF2-40B4-BE49-F238E27FC236}">
                  <a16:creationId xmlns:a16="http://schemas.microsoft.com/office/drawing/2014/main" id="{4EDA4DA0-E92C-4282-A405-21C374957473}"/>
                </a:ext>
              </a:extLst>
            </p:cNvPr>
            <p:cNvSpPr txBox="1">
              <a:spLocks noChangeArrowheads="1"/>
            </p:cNvSpPr>
            <p:nvPr/>
          </p:nvSpPr>
          <p:spPr bwMode="auto">
            <a:xfrm>
              <a:off x="2097" y="1844"/>
              <a:ext cx="429" cy="16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200" b="1"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P. santé</a:t>
              </a:r>
            </a:p>
          </p:txBody>
        </p:sp>
        <p:sp>
          <p:nvSpPr>
            <p:cNvPr id="14" name="Text Box 16">
              <a:extLst>
                <a:ext uri="{FF2B5EF4-FFF2-40B4-BE49-F238E27FC236}">
                  <a16:creationId xmlns:a16="http://schemas.microsoft.com/office/drawing/2014/main" id="{77FE9276-A3FE-455B-9A51-6CFB18E4DA9D}"/>
                </a:ext>
              </a:extLst>
            </p:cNvPr>
            <p:cNvSpPr txBox="1">
              <a:spLocks noChangeArrowheads="1"/>
            </p:cNvSpPr>
            <p:nvPr/>
          </p:nvSpPr>
          <p:spPr bwMode="auto">
            <a:xfrm>
              <a:off x="1655" y="2705"/>
              <a:ext cx="453" cy="227"/>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École</a:t>
              </a:r>
            </a:p>
          </p:txBody>
        </p:sp>
        <p:sp>
          <p:nvSpPr>
            <p:cNvPr id="15" name="Text Box 17">
              <a:extLst>
                <a:ext uri="{FF2B5EF4-FFF2-40B4-BE49-F238E27FC236}">
                  <a16:creationId xmlns:a16="http://schemas.microsoft.com/office/drawing/2014/main" id="{F3CFEB4B-D4CB-4555-B121-A33FCAE83DF1}"/>
                </a:ext>
              </a:extLst>
            </p:cNvPr>
            <p:cNvSpPr txBox="1">
              <a:spLocks noChangeArrowheads="1"/>
            </p:cNvSpPr>
            <p:nvPr/>
          </p:nvSpPr>
          <p:spPr bwMode="auto">
            <a:xfrm>
              <a:off x="1655" y="2433"/>
              <a:ext cx="453" cy="22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Entrepôt</a:t>
              </a:r>
            </a:p>
          </p:txBody>
        </p:sp>
        <p:sp>
          <p:nvSpPr>
            <p:cNvPr id="16" name="Text Box 18">
              <a:extLst>
                <a:ext uri="{FF2B5EF4-FFF2-40B4-BE49-F238E27FC236}">
                  <a16:creationId xmlns:a16="http://schemas.microsoft.com/office/drawing/2014/main" id="{AF7F75AB-EB9B-41FA-AC4F-C9F3B3A69D28}"/>
                </a:ext>
              </a:extLst>
            </p:cNvPr>
            <p:cNvSpPr txBox="1">
              <a:spLocks noChangeArrowheads="1"/>
            </p:cNvSpPr>
            <p:nvPr/>
          </p:nvSpPr>
          <p:spPr bwMode="auto">
            <a:xfrm>
              <a:off x="2153" y="2433"/>
              <a:ext cx="772" cy="499"/>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Terrain de sport</a:t>
              </a:r>
            </a:p>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Espace loisirs</a:t>
              </a:r>
            </a:p>
          </p:txBody>
        </p:sp>
        <p:sp>
          <p:nvSpPr>
            <p:cNvPr id="17" name="Text Box 19">
              <a:extLst>
                <a:ext uri="{FF2B5EF4-FFF2-40B4-BE49-F238E27FC236}">
                  <a16:creationId xmlns:a16="http://schemas.microsoft.com/office/drawing/2014/main" id="{9AA79903-ADE8-494A-96C3-1B3C13B49A01}"/>
                </a:ext>
              </a:extLst>
            </p:cNvPr>
            <p:cNvSpPr txBox="1">
              <a:spLocks noChangeArrowheads="1"/>
            </p:cNvSpPr>
            <p:nvPr/>
          </p:nvSpPr>
          <p:spPr bwMode="auto">
            <a:xfrm>
              <a:off x="1654" y="2116"/>
              <a:ext cx="1271" cy="27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Cuisine</a:t>
              </a:r>
            </a:p>
          </p:txBody>
        </p:sp>
        <p:sp>
          <p:nvSpPr>
            <p:cNvPr id="18" name="Text Box 20">
              <a:extLst>
                <a:ext uri="{FF2B5EF4-FFF2-40B4-BE49-F238E27FC236}">
                  <a16:creationId xmlns:a16="http://schemas.microsoft.com/office/drawing/2014/main" id="{97ED79F5-E3A8-4C54-A0DA-9B80582A6700}"/>
                </a:ext>
              </a:extLst>
            </p:cNvPr>
            <p:cNvSpPr txBox="1">
              <a:spLocks noChangeArrowheads="1"/>
            </p:cNvSpPr>
            <p:nvPr/>
          </p:nvSpPr>
          <p:spPr bwMode="auto">
            <a:xfrm>
              <a:off x="2535" y="1844"/>
              <a:ext cx="389" cy="22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FR" sz="12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Mosquée</a:t>
              </a:r>
            </a:p>
          </p:txBody>
        </p:sp>
      </p:grpSp>
      <p:sp>
        <p:nvSpPr>
          <p:cNvPr id="6165" name="Text Box 21">
            <a:extLst>
              <a:ext uri="{FF2B5EF4-FFF2-40B4-BE49-F238E27FC236}">
                <a16:creationId xmlns:a16="http://schemas.microsoft.com/office/drawing/2014/main" id="{3A6241A7-8A5B-4DAC-A944-986FF62E667D}"/>
              </a:ext>
            </a:extLst>
          </p:cNvPr>
          <p:cNvSpPr txBox="1">
            <a:spLocks noChangeArrowheads="1"/>
          </p:cNvSpPr>
          <p:nvPr/>
        </p:nvSpPr>
        <p:spPr bwMode="auto">
          <a:xfrm>
            <a:off x="2807338" y="5697707"/>
            <a:ext cx="70653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fr-FR" sz="2400" b="1" dirty="0">
                <a:solidFill>
                  <a:schemeClr val="tx1"/>
                </a:solidFill>
                <a:latin typeface="Arial" panose="020B0604020202020204" pitchFamily="34" charset="0"/>
                <a:cs typeface="Arial" panose="020B0604020202020204" pitchFamily="34" charset="0"/>
              </a:rPr>
              <a:t>Exemple : </a:t>
            </a:r>
            <a:r>
              <a:rPr lang="fr-FR" sz="2400" dirty="0">
                <a:solidFill>
                  <a:schemeClr val="tx1"/>
                </a:solidFill>
                <a:latin typeface="Arial" panose="020B0604020202020204" pitchFamily="34" charset="0"/>
                <a:cs typeface="Arial" panose="020B0604020202020204" pitchFamily="34" charset="0"/>
              </a:rPr>
              <a:t>1 secteur de 5 blocs  ~ 5000 pers. </a:t>
            </a:r>
          </a:p>
          <a:p>
            <a:pPr>
              <a:lnSpc>
                <a:spcPct val="100000"/>
              </a:lnSpc>
              <a:spcBef>
                <a:spcPct val="50000"/>
              </a:spcBef>
              <a:buNone/>
            </a:pPr>
            <a:r>
              <a:rPr lang="fr-FR" sz="2400" dirty="0">
                <a:solidFill>
                  <a:schemeClr val="tx1"/>
                </a:solidFill>
                <a:latin typeface="Arial" panose="020B0604020202020204" pitchFamily="34" charset="0"/>
                <a:cs typeface="Arial" panose="020B0604020202020204" pitchFamily="34" charset="0"/>
                <a:sym typeface="Wingdings" panose="05000000000000000000" pitchFamily="2" charset="2"/>
              </a:rPr>
              <a:t>Taille totale ~ 15 à 22 Ha = 30 m</a:t>
            </a:r>
            <a:r>
              <a:rPr lang="fr-FR" sz="2400" baseline="30000" dirty="0">
                <a:solidFill>
                  <a:schemeClr val="tx1"/>
                </a:solidFill>
                <a:latin typeface="Arial" panose="020B0604020202020204" pitchFamily="34" charset="0"/>
                <a:cs typeface="Arial" panose="020B0604020202020204" pitchFamily="34" charset="0"/>
                <a:sym typeface="Wingdings" panose="05000000000000000000" pitchFamily="2" charset="2"/>
              </a:rPr>
              <a:t>2</a:t>
            </a:r>
            <a:r>
              <a:rPr lang="fr-FR" sz="2400" dirty="0">
                <a:solidFill>
                  <a:schemeClr val="tx1"/>
                </a:solidFill>
                <a:latin typeface="Arial" panose="020B0604020202020204" pitchFamily="34" charset="0"/>
                <a:cs typeface="Arial" panose="020B0604020202020204" pitchFamily="34" charset="0"/>
                <a:sym typeface="Wingdings" panose="05000000000000000000" pitchFamily="2" charset="2"/>
              </a:rPr>
              <a:t> par personne</a:t>
            </a:r>
          </a:p>
        </p:txBody>
      </p:sp>
      <p:cxnSp>
        <p:nvCxnSpPr>
          <p:cNvPr id="22" name="Straight Arrow Connector 21">
            <a:extLst>
              <a:ext uri="{FF2B5EF4-FFF2-40B4-BE49-F238E27FC236}">
                <a16:creationId xmlns:a16="http://schemas.microsoft.com/office/drawing/2014/main" id="{8D8E6A8D-E9CF-48FB-9868-C4A02BFC08B3}"/>
              </a:ext>
            </a:extLst>
          </p:cNvPr>
          <p:cNvCxnSpPr>
            <a:cxnSpLocks/>
          </p:cNvCxnSpPr>
          <p:nvPr/>
        </p:nvCxnSpPr>
        <p:spPr>
          <a:xfrm flipV="1">
            <a:off x="9121775" y="1411335"/>
            <a:ext cx="0" cy="36734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8EEB1D-3D3D-4217-9F87-C0BBCB3E38D1}"/>
              </a:ext>
            </a:extLst>
          </p:cNvPr>
          <p:cNvCxnSpPr>
            <a:cxnSpLocks/>
            <a:endCxn id="3" idx="0"/>
          </p:cNvCxnSpPr>
          <p:nvPr/>
        </p:nvCxnSpPr>
        <p:spPr>
          <a:xfrm flipH="1">
            <a:off x="2640014" y="5268915"/>
            <a:ext cx="6245086" cy="317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2">
            <a:extLst>
              <a:ext uri="{FF2B5EF4-FFF2-40B4-BE49-F238E27FC236}">
                <a16:creationId xmlns:a16="http://schemas.microsoft.com/office/drawing/2014/main" id="{6DBB1AF8-1A6A-4E04-A2BA-49281DAA83B0}"/>
              </a:ext>
            </a:extLst>
          </p:cNvPr>
          <p:cNvSpPr>
            <a:spLocks noGrp="1"/>
          </p:cNvSpPr>
          <p:nvPr>
            <p:ph type="title"/>
          </p:nvPr>
        </p:nvSpPr>
        <p:spPr>
          <a:xfrm>
            <a:off x="3988362" y="-17658"/>
            <a:ext cx="4896737"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ormAutofit fontScale="90000"/>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4399" u="sng" dirty="0">
                <a:latin typeface="+mn-lt"/>
              </a:rPr>
              <a:t>Conception de la zone</a:t>
            </a:r>
          </a:p>
        </p:txBody>
      </p:sp>
      <p:sp>
        <p:nvSpPr>
          <p:cNvPr id="20" name="Slide Number Placeholder 19">
            <a:extLst>
              <a:ext uri="{FF2B5EF4-FFF2-40B4-BE49-F238E27FC236}">
                <a16:creationId xmlns:a16="http://schemas.microsoft.com/office/drawing/2014/main" id="{7BF5D03C-6B7D-48ED-A5DD-7936C16E9D8E}"/>
              </a:ext>
            </a:extLst>
          </p:cNvPr>
          <p:cNvSpPr>
            <a:spLocks noGrp="1"/>
          </p:cNvSpPr>
          <p:nvPr>
            <p:ph type="sldNum" sz="quarter" idx="12"/>
          </p:nvPr>
        </p:nvSpPr>
        <p:spPr/>
        <p:txBody>
          <a:bodyPr/>
          <a:lstStyle/>
          <a:p>
            <a:fld id="{00865948-8B76-4A50-B7DB-B45DBE1BD062}" type="slidenum">
              <a:rPr lang="fr-CH" smtClean="0"/>
              <a:t>34</a:t>
            </a:fld>
            <a:endParaRPr lang="fr-CH"/>
          </a:p>
        </p:txBody>
      </p:sp>
    </p:spTree>
    <p:extLst>
      <p:ext uri="{BB962C8B-B14F-4D97-AF65-F5344CB8AC3E}">
        <p14:creationId xmlns:p14="http://schemas.microsoft.com/office/powerpoint/2010/main" val="2489655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CCF9F68-F0C2-4F57-8399-F4D8BDAD0EB3}"/>
              </a:ext>
            </a:extLst>
          </p:cNvPr>
          <p:cNvSpPr>
            <a:spLocks noGrp="1"/>
          </p:cNvSpPr>
          <p:nvPr>
            <p:ph type="title"/>
          </p:nvPr>
        </p:nvSpPr>
        <p:spPr>
          <a:xfrm>
            <a:off x="3222008" y="0"/>
            <a:ext cx="7331244"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ormAutofit fontScale="90000"/>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4399" u="sng" dirty="0">
                <a:latin typeface="+mn-lt"/>
              </a:rPr>
              <a:t>Conception de camps – Exemples</a:t>
            </a:r>
          </a:p>
        </p:txBody>
      </p:sp>
      <p:pic>
        <p:nvPicPr>
          <p:cNvPr id="8" name="Picture 7">
            <a:extLst>
              <a:ext uri="{FF2B5EF4-FFF2-40B4-BE49-F238E27FC236}">
                <a16:creationId xmlns:a16="http://schemas.microsoft.com/office/drawing/2014/main" id="{BE9DB6DA-9397-47B3-94BF-1761632B5F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739821" y="1652309"/>
            <a:ext cx="6130916" cy="2784980"/>
          </a:xfrm>
          <a:prstGeom prst="rect">
            <a:avLst/>
          </a:prstGeom>
        </p:spPr>
      </p:pic>
      <p:pic>
        <p:nvPicPr>
          <p:cNvPr id="5" name="Picture 4">
            <a:extLst>
              <a:ext uri="{FF2B5EF4-FFF2-40B4-BE49-F238E27FC236}">
                <a16:creationId xmlns:a16="http://schemas.microsoft.com/office/drawing/2014/main" id="{749C0BE4-8F42-4E8B-AE3F-08C34C5346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6000" contrast="4000"/>
                    </a14:imgEffect>
                  </a14:imgLayer>
                </a14:imgProps>
              </a:ext>
              <a:ext uri="{28A0092B-C50C-407E-A947-70E740481C1C}">
                <a14:useLocalDpi xmlns:a14="http://schemas.microsoft.com/office/drawing/2010/main" val="0"/>
              </a:ext>
            </a:extLst>
          </a:blip>
          <a:srcRect t="-2" r="107" b="21732"/>
          <a:stretch>
            <a:fillRect/>
          </a:stretch>
        </p:blipFill>
        <p:spPr bwMode="auto">
          <a:xfrm>
            <a:off x="5834742" y="3655281"/>
            <a:ext cx="5995645" cy="278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3EB4333-DC29-4B62-8DB7-666FD1D54E13}"/>
              </a:ext>
            </a:extLst>
          </p:cNvPr>
          <p:cNvSpPr>
            <a:spLocks noGrp="1"/>
          </p:cNvSpPr>
          <p:nvPr>
            <p:ph type="sldNum" sz="quarter" idx="12"/>
          </p:nvPr>
        </p:nvSpPr>
        <p:spPr/>
        <p:txBody>
          <a:bodyPr/>
          <a:lstStyle/>
          <a:p>
            <a:fld id="{00865948-8B76-4A50-B7DB-B45DBE1BD062}" type="slidenum">
              <a:rPr lang="fr-CH" smtClean="0"/>
              <a:t>35</a:t>
            </a:fld>
            <a:endParaRPr lang="fr-CH"/>
          </a:p>
        </p:txBody>
      </p:sp>
    </p:spTree>
    <p:extLst>
      <p:ext uri="{BB962C8B-B14F-4D97-AF65-F5344CB8AC3E}">
        <p14:creationId xmlns:p14="http://schemas.microsoft.com/office/powerpoint/2010/main" val="1524629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4A9D8DF3-943F-43A8-9E52-09F6D8BC1D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2769" y="148045"/>
            <a:ext cx="3346982" cy="200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a:extLst>
              <a:ext uri="{FF2B5EF4-FFF2-40B4-BE49-F238E27FC236}">
                <a16:creationId xmlns:a16="http://schemas.microsoft.com/office/drawing/2014/main" id="{E6E874CA-8557-4712-82EB-362DE822BA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044" y="148045"/>
            <a:ext cx="3316084" cy="220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a:extLst>
              <a:ext uri="{FF2B5EF4-FFF2-40B4-BE49-F238E27FC236}">
                <a16:creationId xmlns:a16="http://schemas.microsoft.com/office/drawing/2014/main" id="{5D075916-C616-4498-9536-1E6392F501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2294" y="2311401"/>
            <a:ext cx="3356370" cy="245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03728FA-BED4-420A-AD87-B2BC4ABBE6C6}"/>
              </a:ext>
            </a:extLst>
          </p:cNvPr>
          <p:cNvSpPr txBox="1"/>
          <p:nvPr/>
        </p:nvSpPr>
        <p:spPr>
          <a:xfrm>
            <a:off x="1748247" y="5153917"/>
            <a:ext cx="9605553" cy="1384995"/>
          </a:xfrm>
          <a:prstGeom prst="rect">
            <a:avLst/>
          </a:prstGeom>
          <a:noFill/>
        </p:spPr>
        <p:txBody>
          <a:bodyPr wrap="square">
            <a:spAutoFit/>
          </a:bodyPr>
          <a:lstStyle/>
          <a:p>
            <a:pPr algn="ctr">
              <a:defRPr/>
            </a:pPr>
            <a:r>
              <a:rPr lang="fr-FR" sz="2800" dirty="0"/>
              <a:t>Dans la réalité… Que faire lorsque vous tombez sur un camp provisoire créé spontanément et sans organisation, et qui ne respecte pas les normes minimales ?</a:t>
            </a:r>
          </a:p>
        </p:txBody>
      </p:sp>
      <p:grpSp>
        <p:nvGrpSpPr>
          <p:cNvPr id="6" name="Group 1">
            <a:extLst>
              <a:ext uri="{FF2B5EF4-FFF2-40B4-BE49-F238E27FC236}">
                <a16:creationId xmlns:a16="http://schemas.microsoft.com/office/drawing/2014/main" id="{E0675D93-B77D-4C3A-8785-98CEF8177A4A}"/>
              </a:ext>
            </a:extLst>
          </p:cNvPr>
          <p:cNvGrpSpPr>
            <a:grpSpLocks/>
          </p:cNvGrpSpPr>
          <p:nvPr/>
        </p:nvGrpSpPr>
        <p:grpSpPr bwMode="auto">
          <a:xfrm>
            <a:off x="4620804" y="285936"/>
            <a:ext cx="3579813" cy="4143375"/>
            <a:chOff x="1776" y="-48"/>
            <a:chExt cx="2255" cy="2610"/>
          </a:xfrm>
        </p:grpSpPr>
        <p:sp>
          <p:nvSpPr>
            <p:cNvPr id="7" name="Text Box 2">
              <a:extLst>
                <a:ext uri="{FF2B5EF4-FFF2-40B4-BE49-F238E27FC236}">
                  <a16:creationId xmlns:a16="http://schemas.microsoft.com/office/drawing/2014/main" id="{27B11ECA-A1E9-4863-B684-A71D4143B90B}"/>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8" name="Oval 3">
              <a:extLst>
                <a:ext uri="{FF2B5EF4-FFF2-40B4-BE49-F238E27FC236}">
                  <a16:creationId xmlns:a16="http://schemas.microsoft.com/office/drawing/2014/main" id="{DB607E57-30DE-415F-89B1-898912A07AD5}"/>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pic>
        <p:nvPicPr>
          <p:cNvPr id="2" name="Picture 1">
            <a:extLst>
              <a:ext uri="{FF2B5EF4-FFF2-40B4-BE49-F238E27FC236}">
                <a16:creationId xmlns:a16="http://schemas.microsoft.com/office/drawing/2014/main" id="{43F70AE8-AEDF-4F2F-8719-428515933F14}"/>
              </a:ext>
            </a:extLst>
          </p:cNvPr>
          <p:cNvPicPr>
            <a:picLocks noChangeAspect="1"/>
          </p:cNvPicPr>
          <p:nvPr/>
        </p:nvPicPr>
        <p:blipFill rotWithShape="1">
          <a:blip r:embed="rId6"/>
          <a:srcRect t="3607" b="10444"/>
          <a:stretch/>
        </p:blipFill>
        <p:spPr>
          <a:xfrm>
            <a:off x="833044" y="2542421"/>
            <a:ext cx="3325608" cy="2124000"/>
          </a:xfrm>
          <a:prstGeom prst="rect">
            <a:avLst/>
          </a:prstGeom>
        </p:spPr>
      </p:pic>
      <p:sp>
        <p:nvSpPr>
          <p:cNvPr id="3" name="Slide Number Placeholder 2">
            <a:extLst>
              <a:ext uri="{FF2B5EF4-FFF2-40B4-BE49-F238E27FC236}">
                <a16:creationId xmlns:a16="http://schemas.microsoft.com/office/drawing/2014/main" id="{BA6F4F8F-9475-4F6A-9DCA-57B435611CF5}"/>
              </a:ext>
            </a:extLst>
          </p:cNvPr>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57802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A304-9125-47B1-954C-E3DA282E7B52}"/>
              </a:ext>
            </a:extLst>
          </p:cNvPr>
          <p:cNvSpPr>
            <a:spLocks noGrp="1"/>
          </p:cNvSpPr>
          <p:nvPr>
            <p:ph type="title"/>
          </p:nvPr>
        </p:nvSpPr>
        <p:spPr>
          <a:xfrm>
            <a:off x="2536371" y="-113847"/>
            <a:ext cx="7922623"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3600" u="sng" dirty="0">
                <a:latin typeface="+mn-lt"/>
              </a:rPr>
              <a:t>Programmes d’hébergement pour les personnes de retour chez elles</a:t>
            </a:r>
          </a:p>
        </p:txBody>
      </p:sp>
      <p:sp>
        <p:nvSpPr>
          <p:cNvPr id="3" name="Slide Number Placeholder 2">
            <a:extLst>
              <a:ext uri="{FF2B5EF4-FFF2-40B4-BE49-F238E27FC236}">
                <a16:creationId xmlns:a16="http://schemas.microsoft.com/office/drawing/2014/main" id="{D8E95711-20D7-44EB-B447-B5343ED5FA23}"/>
              </a:ext>
            </a:extLst>
          </p:cNvPr>
          <p:cNvSpPr>
            <a:spLocks noGrp="1"/>
          </p:cNvSpPr>
          <p:nvPr>
            <p:ph type="sldNum" sz="quarter" idx="12"/>
          </p:nvPr>
        </p:nvSpPr>
        <p:spPr/>
        <p:txBody>
          <a:bodyPr/>
          <a:lstStyle/>
          <a:p>
            <a:fld id="{00865948-8B76-4A50-B7DB-B45DBE1BD062}" type="slidenum">
              <a:rPr lang="fr-CH" smtClean="0"/>
              <a:t>37</a:t>
            </a:fld>
            <a:endParaRPr lang="fr-CH"/>
          </a:p>
        </p:txBody>
      </p:sp>
      <p:pic>
        <p:nvPicPr>
          <p:cNvPr id="4" name="Picture 3" descr="ICRC Shelter (36)">
            <a:extLst>
              <a:ext uri="{FF2B5EF4-FFF2-40B4-BE49-F238E27FC236}">
                <a16:creationId xmlns:a16="http://schemas.microsoft.com/office/drawing/2014/main" id="{09EAF6FD-F9CE-4B86-82AB-B8FCE295E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335" y="1211716"/>
            <a:ext cx="4570367" cy="301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D25BBCD2-1E95-4E9A-845B-3FFEF245FC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300" y="1189442"/>
            <a:ext cx="4162694" cy="304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DFE0A8F-E531-4CDB-8555-056B3419BC29}"/>
              </a:ext>
            </a:extLst>
          </p:cNvPr>
          <p:cNvSpPr/>
          <p:nvPr/>
        </p:nvSpPr>
        <p:spPr>
          <a:xfrm>
            <a:off x="899753" y="4283283"/>
            <a:ext cx="10981509" cy="2893100"/>
          </a:xfrm>
          <a:prstGeom prst="rect">
            <a:avLst/>
          </a:prstGeom>
        </p:spPr>
        <p:txBody>
          <a:bodyPr wrap="square">
            <a:spAutoFit/>
          </a:bodyPr>
          <a:lstStyle/>
          <a:p>
            <a:pPr marL="285750" indent="-285750">
              <a:buFont typeface="Arial" panose="020B0604020202020204" pitchFamily="34" charset="0"/>
              <a:buChar char="•"/>
            </a:pPr>
            <a:r>
              <a:rPr lang="fr-FR" dirty="0"/>
              <a:t>Toujours </a:t>
            </a:r>
            <a:r>
              <a:rPr lang="fr-FR" b="1" dirty="0"/>
              <a:t>s’adapter au contexte local</a:t>
            </a:r>
            <a:r>
              <a:rPr lang="fr-FR" dirty="0"/>
              <a:t> : prendre en compte le matériel, les compétences, les outils, le temps, le budget et s’adapter aux coutumes et normes locales</a:t>
            </a:r>
          </a:p>
          <a:p>
            <a:pPr marL="285750" indent="-285750">
              <a:buFont typeface="Arial" panose="020B0604020202020204" pitchFamily="34" charset="0"/>
              <a:buChar char="•"/>
            </a:pPr>
            <a:r>
              <a:rPr lang="fr-FR" dirty="0"/>
              <a:t>Adopter une </a:t>
            </a:r>
            <a:r>
              <a:rPr lang="fr-FR" b="1" dirty="0"/>
              <a:t>approche participative </a:t>
            </a:r>
            <a:r>
              <a:rPr lang="fr-FR" dirty="0"/>
              <a:t>si</a:t>
            </a:r>
            <a:r>
              <a:rPr lang="fr-FR" b="1" dirty="0"/>
              <a:t> </a:t>
            </a:r>
            <a:r>
              <a:rPr lang="fr-FR" dirty="0"/>
              <a:t>possible (p. ex. argent contre travail, ou demander une contribution en termes de main-d’œuvre et matériel)</a:t>
            </a:r>
          </a:p>
          <a:p>
            <a:pPr marL="285750" indent="-285750">
              <a:buFont typeface="Arial" panose="020B0604020202020204" pitchFamily="34" charset="0"/>
              <a:buChar char="•"/>
            </a:pPr>
            <a:r>
              <a:rPr lang="fr-FR" dirty="0"/>
              <a:t>Utiliser </a:t>
            </a:r>
            <a:r>
              <a:rPr lang="fr-FR" b="1" dirty="0"/>
              <a:t>des techniques et du matériel locaux</a:t>
            </a:r>
            <a:r>
              <a:rPr lang="fr-FR" dirty="0"/>
              <a:t>, selon les disponibilités</a:t>
            </a:r>
          </a:p>
          <a:p>
            <a:pPr marL="285750" indent="-285750">
              <a:buFont typeface="Arial" panose="020B0604020202020204" pitchFamily="34" charset="0"/>
              <a:buChar char="•"/>
            </a:pPr>
            <a:r>
              <a:rPr lang="fr-FR" dirty="0"/>
              <a:t>Cibler particulièrement </a:t>
            </a:r>
            <a:r>
              <a:rPr lang="fr-FR" b="1" dirty="0"/>
              <a:t>les plus vulnérables </a:t>
            </a:r>
            <a:r>
              <a:rPr lang="fr-FR" dirty="0"/>
              <a:t>(familles dans le besoin, personnes handicapées, femmes à la tête d’un ménage, etc.)</a:t>
            </a:r>
          </a:p>
          <a:p>
            <a:pPr marL="285750" indent="-285750">
              <a:buFont typeface="Arial" panose="020B0604020202020204" pitchFamily="34" charset="0"/>
              <a:buChar char="•"/>
            </a:pPr>
            <a:r>
              <a:rPr lang="fr-FR" dirty="0"/>
              <a:t>Afficher une </a:t>
            </a:r>
            <a:r>
              <a:rPr lang="fr-FR" b="1" dirty="0"/>
              <a:t>transparence</a:t>
            </a:r>
            <a:r>
              <a:rPr lang="fr-FR" dirty="0"/>
              <a:t> totale sur les critères de sélection </a:t>
            </a:r>
          </a:p>
          <a:p>
            <a:pPr marL="285750" indent="-285750">
              <a:buFont typeface="Arial" panose="020B0604020202020204" pitchFamily="34" charset="0"/>
              <a:buChar char="•"/>
            </a:pPr>
            <a:r>
              <a:rPr lang="fr-FR" b="1" dirty="0"/>
              <a:t>Éviter de créer des tensions </a:t>
            </a:r>
            <a:r>
              <a:rPr lang="fr-FR" dirty="0"/>
              <a:t>entre les bénéficiaires et non-bénéficiaires et les voisins</a:t>
            </a:r>
          </a:p>
          <a:p>
            <a:endParaRPr lang="en-US" altLang="fr-FR" sz="2000" dirty="0"/>
          </a:p>
        </p:txBody>
      </p:sp>
    </p:spTree>
    <p:extLst>
      <p:ext uri="{BB962C8B-B14F-4D97-AF65-F5344CB8AC3E}">
        <p14:creationId xmlns:p14="http://schemas.microsoft.com/office/powerpoint/2010/main" val="3165565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4509-8FBA-436C-B6EB-D2338BF006A3}"/>
              </a:ext>
            </a:extLst>
          </p:cNvPr>
          <p:cNvSpPr>
            <a:spLocks noGrp="1"/>
          </p:cNvSpPr>
          <p:nvPr>
            <p:ph type="title"/>
          </p:nvPr>
        </p:nvSpPr>
        <p:spPr>
          <a:xfrm>
            <a:off x="853440" y="1"/>
            <a:ext cx="10500360" cy="939337"/>
          </a:xfrm>
        </p:spPr>
        <p:txBody>
          <a:bodyPr>
            <a:normAutofit fontScale="90000"/>
          </a:bodyPr>
          <a:lstStyle/>
          <a:p>
            <a:pPr algn="ctr"/>
            <a:r>
              <a:rPr lang="fr-FR" u="sng"/>
              <a:t>Conclusion : populations déplacées et logement</a:t>
            </a:r>
          </a:p>
        </p:txBody>
      </p:sp>
      <p:sp>
        <p:nvSpPr>
          <p:cNvPr id="3" name="Content Placeholder 2">
            <a:extLst>
              <a:ext uri="{FF2B5EF4-FFF2-40B4-BE49-F238E27FC236}">
                <a16:creationId xmlns:a16="http://schemas.microsoft.com/office/drawing/2014/main" id="{6DC4DB63-C988-4638-96FE-FE0DF8E341D4}"/>
              </a:ext>
            </a:extLst>
          </p:cNvPr>
          <p:cNvSpPr>
            <a:spLocks noGrp="1"/>
          </p:cNvSpPr>
          <p:nvPr>
            <p:ph idx="1"/>
          </p:nvPr>
        </p:nvSpPr>
        <p:spPr>
          <a:xfrm>
            <a:off x="736209" y="1136781"/>
            <a:ext cx="11025447" cy="5721219"/>
          </a:xfrm>
        </p:spPr>
        <p:txBody>
          <a:bodyPr>
            <a:normAutofit fontScale="85000" lnSpcReduction="20000"/>
          </a:bodyPr>
          <a:lstStyle/>
          <a:p>
            <a:r>
              <a:rPr lang="fr-FR" sz="2400" dirty="0"/>
              <a:t>Une </a:t>
            </a:r>
            <a:r>
              <a:rPr lang="fr-FR" sz="2400" dirty="0">
                <a:solidFill>
                  <a:srgbClr val="0000FF"/>
                </a:solidFill>
              </a:rPr>
              <a:t>personne déplacée interne </a:t>
            </a:r>
            <a:r>
              <a:rPr lang="fr-FR" sz="2400" dirty="0"/>
              <a:t>fait référence à quelqu’un qui est forcé de fuir son domicile, mais qui reste dans son pays. Une </a:t>
            </a:r>
            <a:r>
              <a:rPr lang="fr-FR" sz="2400" dirty="0">
                <a:solidFill>
                  <a:srgbClr val="0000FF"/>
                </a:solidFill>
              </a:rPr>
              <a:t>personne réfugiée</a:t>
            </a:r>
            <a:r>
              <a:rPr lang="fr-FR" sz="2400" dirty="0"/>
              <a:t> a quitté son pays d’origine ou n’a pas de nationalité, et elle est protégée par le droit relatif aux personnes réfugiées. </a:t>
            </a:r>
          </a:p>
          <a:p>
            <a:r>
              <a:rPr lang="fr-FR" sz="2400" dirty="0"/>
              <a:t>L’absence d’un abri peut avoir de multiples </a:t>
            </a:r>
            <a:r>
              <a:rPr lang="fr-FR" sz="2400" dirty="0">
                <a:solidFill>
                  <a:srgbClr val="0000FF"/>
                </a:solidFill>
              </a:rPr>
              <a:t>effets sur la santé physique, mentale et reproductive.</a:t>
            </a:r>
          </a:p>
          <a:p>
            <a:r>
              <a:rPr lang="fr-FR" sz="2400" dirty="0"/>
              <a:t>Les personnes déplacées trouvent refuge dans </a:t>
            </a:r>
            <a:r>
              <a:rPr lang="fr-FR" sz="2400" dirty="0">
                <a:solidFill>
                  <a:srgbClr val="0000FF"/>
                </a:solidFill>
              </a:rPr>
              <a:t>différentes formes d’habitations provisoires</a:t>
            </a:r>
            <a:r>
              <a:rPr lang="fr-FR" sz="2400" dirty="0"/>
              <a:t>, qui comportent toutes leurs difficultés propres. L’ assistance en matière d’hébergement doit s’adapter aux </a:t>
            </a:r>
            <a:r>
              <a:rPr lang="fr-FR" sz="2400" dirty="0">
                <a:solidFill>
                  <a:srgbClr val="0000FF"/>
                </a:solidFill>
              </a:rPr>
              <a:t>besoins spécifiques </a:t>
            </a:r>
            <a:r>
              <a:rPr lang="fr-FR" sz="2400" dirty="0"/>
              <a:t>des habitants.</a:t>
            </a:r>
          </a:p>
          <a:p>
            <a:r>
              <a:rPr lang="fr-FR" sz="2400" dirty="0"/>
              <a:t>En fonction de la situation et de la phase de la crise, l’ assistance en matière d’hébergement peut être fournie à court, moyen ou long terme. Les </a:t>
            </a:r>
            <a:r>
              <a:rPr lang="fr-FR" sz="2400" dirty="0">
                <a:solidFill>
                  <a:srgbClr val="0000FF"/>
                </a:solidFill>
              </a:rPr>
              <a:t>approches les plus efficaces </a:t>
            </a:r>
            <a:r>
              <a:rPr lang="fr-FR" sz="2400" dirty="0"/>
              <a:t>peuvent aller de la distribution d’espèces, de bons ou de matériel jusqu’au paiement </a:t>
            </a:r>
            <a:r>
              <a:rPr lang="fr-FR" sz="2400"/>
              <a:t>de main-d’œuvre </a:t>
            </a:r>
            <a:r>
              <a:rPr lang="fr-FR" sz="2400" dirty="0"/>
              <a:t>voire de travaux de construction entiers.</a:t>
            </a:r>
          </a:p>
          <a:p>
            <a:r>
              <a:rPr lang="fr-FR" sz="2400" dirty="0"/>
              <a:t>Les programmes d’aide à l’hébergement doivent toujours </a:t>
            </a:r>
            <a:r>
              <a:rPr lang="fr-FR" sz="2400" dirty="0">
                <a:solidFill>
                  <a:srgbClr val="0000FF"/>
                </a:solidFill>
              </a:rPr>
              <a:t>s’adapter au contexte et aux normes au niveau local</a:t>
            </a:r>
            <a:r>
              <a:rPr lang="fr-FR" sz="2400" dirty="0"/>
              <a:t>. Si possible, utiliser une approche participative, du matériel et des techniques locales, et donner la priorité aux populations vulnérables.</a:t>
            </a:r>
          </a:p>
          <a:p>
            <a:r>
              <a:rPr lang="fr-FR" sz="2400" dirty="0"/>
              <a:t>Toujours prendre en compte les </a:t>
            </a:r>
            <a:r>
              <a:rPr lang="fr-FR" sz="2400" dirty="0">
                <a:solidFill>
                  <a:srgbClr val="0000FF"/>
                </a:solidFill>
              </a:rPr>
              <a:t>besoins des communautés hôtes</a:t>
            </a:r>
            <a:r>
              <a:rPr lang="fr-FR" sz="2400" dirty="0"/>
              <a:t>, pour éviter les tensions et renforcer leurs capacités à soutenir les populations déplacées. </a:t>
            </a:r>
          </a:p>
          <a:p>
            <a:r>
              <a:rPr lang="fr-FR" sz="2400" dirty="0"/>
              <a:t>Les </a:t>
            </a:r>
            <a:r>
              <a:rPr lang="fr-FR" sz="2400" dirty="0">
                <a:solidFill>
                  <a:srgbClr val="0000FF"/>
                </a:solidFill>
              </a:rPr>
              <a:t>camps</a:t>
            </a:r>
            <a:r>
              <a:rPr lang="fr-FR" sz="2400" dirty="0"/>
              <a:t> doivent être bien </a:t>
            </a:r>
            <a:r>
              <a:rPr lang="fr-FR" sz="2400" dirty="0">
                <a:solidFill>
                  <a:srgbClr val="0000FF"/>
                </a:solidFill>
              </a:rPr>
              <a:t>conçus </a:t>
            </a:r>
            <a:r>
              <a:rPr lang="fr-FR" sz="2400" dirty="0"/>
              <a:t>et planifiés, en fonction des critères de sélection du site et des normes minimales. Assurer assez d’espace pour les abris, la lecture, la sécurité, les services et agrandissements potentiels. Il faut également </a:t>
            </a:r>
            <a:r>
              <a:rPr lang="fr-FR" sz="2400" dirty="0">
                <a:solidFill>
                  <a:srgbClr val="0000FF"/>
                </a:solidFill>
              </a:rPr>
              <a:t>gérer</a:t>
            </a:r>
            <a:r>
              <a:rPr lang="fr-FR" sz="2400" dirty="0"/>
              <a:t> les camps et se coordonner avec les communautés et les autorités.</a:t>
            </a:r>
          </a:p>
          <a:p>
            <a:pPr marL="0" indent="0">
              <a:buNone/>
            </a:pPr>
            <a:endParaRPr lang="fr-CH" dirty="0"/>
          </a:p>
        </p:txBody>
      </p:sp>
      <p:sp>
        <p:nvSpPr>
          <p:cNvPr id="4" name="Slide Number Placeholder 3">
            <a:extLst>
              <a:ext uri="{FF2B5EF4-FFF2-40B4-BE49-F238E27FC236}">
                <a16:creationId xmlns:a16="http://schemas.microsoft.com/office/drawing/2014/main" id="{E89C1FB4-31A4-4EC2-8B14-2F286D7AEE1D}"/>
              </a:ext>
            </a:extLst>
          </p:cNvPr>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281370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D05C155B-CFAF-41D7-9013-A94ACFAFE780}"/>
              </a:ext>
            </a:extLst>
          </p:cNvPr>
          <p:cNvSpPr txBox="1">
            <a:spLocks noChangeArrowheads="1"/>
          </p:cNvSpPr>
          <p:nvPr/>
        </p:nvSpPr>
        <p:spPr bwMode="auto">
          <a:xfrm>
            <a:off x="2770736" y="-13600"/>
            <a:ext cx="68707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CCECFF"/>
              </a:buClr>
              <a:buFont typeface="Arial" panose="020B0604020202020204" pitchFamily="34" charset="0"/>
              <a:buNone/>
            </a:pPr>
            <a:r>
              <a:rPr lang="fr-FR" sz="4000" u="sng">
                <a:solidFill>
                  <a:schemeClr val="tx1"/>
                </a:solidFill>
                <a:latin typeface="+mn-lt"/>
              </a:rPr>
              <a:t>Références</a:t>
            </a:r>
          </a:p>
        </p:txBody>
      </p:sp>
      <p:pic>
        <p:nvPicPr>
          <p:cNvPr id="57348" name="Picture 3">
            <a:extLst>
              <a:ext uri="{FF2B5EF4-FFF2-40B4-BE49-F238E27FC236}">
                <a16:creationId xmlns:a16="http://schemas.microsoft.com/office/drawing/2014/main" id="{967104D1-2D61-4B9C-BB20-2AD3B3789E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1872" y="1105881"/>
            <a:ext cx="1825625" cy="2753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0" name="Picture 5">
            <a:extLst>
              <a:ext uri="{FF2B5EF4-FFF2-40B4-BE49-F238E27FC236}">
                <a16:creationId xmlns:a16="http://schemas.microsoft.com/office/drawing/2014/main" id="{21A45E1A-42D3-438E-B80C-7895B324C3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1097" y="1123503"/>
            <a:ext cx="1868487" cy="2670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1" name="Picture 6">
            <a:extLst>
              <a:ext uri="{FF2B5EF4-FFF2-40B4-BE49-F238E27FC236}">
                <a16:creationId xmlns:a16="http://schemas.microsoft.com/office/drawing/2014/main" id="{677037D8-EB7B-4419-8BBC-4E8C16510F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833" y="4086224"/>
            <a:ext cx="1687513" cy="2401888"/>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2" name="Picture 7">
            <a:extLst>
              <a:ext uri="{FF2B5EF4-FFF2-40B4-BE49-F238E27FC236}">
                <a16:creationId xmlns:a16="http://schemas.microsoft.com/office/drawing/2014/main" id="{4CA49259-496C-487D-9AAF-5BCD88FDB7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3184" y="1122516"/>
            <a:ext cx="1868487"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3" name="Picture 8">
            <a:extLst>
              <a:ext uri="{FF2B5EF4-FFF2-40B4-BE49-F238E27FC236}">
                <a16:creationId xmlns:a16="http://schemas.microsoft.com/office/drawing/2014/main" id="{BB659A53-1CCE-4AD6-9867-7AC79ABCA2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1202" y="3933824"/>
            <a:ext cx="1825625" cy="2605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4" name="Picture 9">
            <a:extLst>
              <a:ext uri="{FF2B5EF4-FFF2-40B4-BE49-F238E27FC236}">
                <a16:creationId xmlns:a16="http://schemas.microsoft.com/office/drawing/2014/main" id="{60A1C2B7-27C7-41D0-ADF0-CDA859826F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1764" y="3955074"/>
            <a:ext cx="1825019" cy="25790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5" name="Picture 10">
            <a:extLst>
              <a:ext uri="{FF2B5EF4-FFF2-40B4-BE49-F238E27FC236}">
                <a16:creationId xmlns:a16="http://schemas.microsoft.com/office/drawing/2014/main" id="{F39367B6-031C-4332-8577-ECB9D45E17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1464" y="3942069"/>
            <a:ext cx="1896636" cy="2605088"/>
          </a:xfrm>
          <a:prstGeom prst="rect">
            <a:avLst/>
          </a:prstGeom>
          <a:solidFill>
            <a:srgbClr val="FFFF99"/>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6" name="Picture 1">
            <a:extLst>
              <a:ext uri="{FF2B5EF4-FFF2-40B4-BE49-F238E27FC236}">
                <a16:creationId xmlns:a16="http://schemas.microsoft.com/office/drawing/2014/main" id="{8F1D1E33-207C-440C-A6FE-ACEB02B3617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02737" y="3880157"/>
            <a:ext cx="2151063"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259C057-C1C0-45F5-9C40-872089665DA3}"/>
              </a:ext>
            </a:extLst>
          </p:cNvPr>
          <p:cNvSpPr>
            <a:spLocks noGrp="1"/>
          </p:cNvSpPr>
          <p:nvPr>
            <p:ph type="sldNum" sz="quarter" idx="12"/>
          </p:nvPr>
        </p:nvSpPr>
        <p:spPr/>
        <p:txBody>
          <a:bodyPr/>
          <a:lstStyle/>
          <a:p>
            <a:fld id="{00865948-8B76-4A50-B7DB-B45DBE1BD062}" type="slidenum">
              <a:rPr lang="fr-CH" smtClean="0"/>
              <a:t>39</a:t>
            </a:fld>
            <a:endParaRPr lang="fr-CH"/>
          </a:p>
        </p:txBody>
      </p:sp>
      <p:pic>
        <p:nvPicPr>
          <p:cNvPr id="14" name="Picture 13">
            <a:extLst>
              <a:ext uri="{FF2B5EF4-FFF2-40B4-BE49-F238E27FC236}">
                <a16:creationId xmlns:a16="http://schemas.microsoft.com/office/drawing/2014/main" id="{2D1EF3E7-C2E4-43D1-AB7E-46A8C5036579}"/>
              </a:ext>
            </a:extLst>
          </p:cNvPr>
          <p:cNvPicPr>
            <a:picLocks noChangeAspect="1"/>
          </p:cNvPicPr>
          <p:nvPr/>
        </p:nvPicPr>
        <p:blipFill>
          <a:blip r:embed="rId11"/>
          <a:stretch>
            <a:fillRect/>
          </a:stretch>
        </p:blipFill>
        <p:spPr>
          <a:xfrm>
            <a:off x="1924894" y="1123502"/>
            <a:ext cx="1973379" cy="2810321"/>
          </a:xfrm>
          <a:prstGeom prst="rect">
            <a:avLst/>
          </a:prstGeom>
        </p:spPr>
      </p:pic>
    </p:spTree>
    <p:extLst>
      <p:ext uri="{BB962C8B-B14F-4D97-AF65-F5344CB8AC3E}">
        <p14:creationId xmlns:p14="http://schemas.microsoft.com/office/powerpoint/2010/main" val="1090657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8D8DF-2496-468D-BE32-5DE4FB03FE3C}"/>
              </a:ext>
            </a:extLst>
          </p:cNvPr>
          <p:cNvSpPr>
            <a:spLocks noGrp="1"/>
          </p:cNvSpPr>
          <p:nvPr>
            <p:ph type="sldNum" sz="quarter" idx="12"/>
          </p:nvPr>
        </p:nvSpPr>
        <p:spPr/>
        <p:txBody>
          <a:bodyPr/>
          <a:lstStyle/>
          <a:p>
            <a:fld id="{00865948-8B76-4A50-B7DB-B45DBE1BD062}" type="slidenum">
              <a:rPr lang="fr-CH" smtClean="0"/>
              <a:t>4</a:t>
            </a:fld>
            <a:endParaRPr lang="fr-CH"/>
          </a:p>
        </p:txBody>
      </p:sp>
      <p:sp>
        <p:nvSpPr>
          <p:cNvPr id="6" name="Title 3">
            <a:extLst>
              <a:ext uri="{FF2B5EF4-FFF2-40B4-BE49-F238E27FC236}">
                <a16:creationId xmlns:a16="http://schemas.microsoft.com/office/drawing/2014/main" id="{00748D43-6D82-41BA-9DC7-4BD04F533050}"/>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dirty="0">
                <a:latin typeface="+mn-lt"/>
              </a:rPr>
              <a:t>Populations déplacées – Définitions</a:t>
            </a:r>
          </a:p>
        </p:txBody>
      </p:sp>
      <p:sp>
        <p:nvSpPr>
          <p:cNvPr id="2" name="Rectangle 1">
            <a:extLst>
              <a:ext uri="{FF2B5EF4-FFF2-40B4-BE49-F238E27FC236}">
                <a16:creationId xmlns:a16="http://schemas.microsoft.com/office/drawing/2014/main" id="{AA9C34EA-062E-4D54-B990-F9867DE05164}"/>
              </a:ext>
            </a:extLst>
          </p:cNvPr>
          <p:cNvSpPr/>
          <p:nvPr/>
        </p:nvSpPr>
        <p:spPr>
          <a:xfrm>
            <a:off x="1178378" y="3935186"/>
            <a:ext cx="10349593" cy="2185214"/>
          </a:xfrm>
          <a:prstGeom prst="rect">
            <a:avLst/>
          </a:prstGeom>
        </p:spPr>
        <p:txBody>
          <a:bodyPr wrap="square">
            <a:spAutoFit/>
          </a:bodyPr>
          <a:lstStyle/>
          <a:p>
            <a:r>
              <a:rPr lang="fr-FR" sz="2000" i="1" dirty="0"/>
              <a:t>Une </a:t>
            </a:r>
            <a:r>
              <a:rPr lang="fr-FR" sz="2000" b="1" i="1" dirty="0"/>
              <a:t>personne réfugiée</a:t>
            </a:r>
            <a:r>
              <a:rPr lang="fr-FR" sz="2000" i="1" dirty="0"/>
              <a:t> correspond à toute personne qui, craignant avec raison d'être persécutée du fait de sa race, de sa religion, de sa nationalité, de son appartenance à un certain groupe social ou de ses opinions politiques, se trouve </a:t>
            </a:r>
            <a:r>
              <a:rPr lang="fr-FR" sz="2000" i="1" u="sng" dirty="0"/>
              <a:t>hors du pays dont elle a la nationalité</a:t>
            </a:r>
            <a:r>
              <a:rPr lang="fr-FR" sz="2000" i="1" dirty="0"/>
              <a:t> et qui ne peut ou, du fait de sa crainte, ne veut se réclamer de la protection de ce pays ; </a:t>
            </a:r>
            <a:r>
              <a:rPr lang="fr-FR" sz="2000" i="1" u="sng" dirty="0"/>
              <a:t>ou qui, si elle n’a pas de nationalité</a:t>
            </a:r>
            <a:r>
              <a:rPr lang="fr-FR" sz="2000" i="1" dirty="0"/>
              <a:t> et se trouve hors du pays dans lequel elle avait sa résidence habituelle à la suite de tels événements, ne peut ou, en raison de ladite crainte, ne veut y retourner. </a:t>
            </a:r>
            <a:r>
              <a:rPr lang="fr-FR" sz="1600" i="1" dirty="0"/>
              <a:t>[HCR : Convention de 1951 et le protocole de 1967]</a:t>
            </a:r>
          </a:p>
        </p:txBody>
      </p:sp>
      <p:sp>
        <p:nvSpPr>
          <p:cNvPr id="7" name="Rectangle 6">
            <a:extLst>
              <a:ext uri="{FF2B5EF4-FFF2-40B4-BE49-F238E27FC236}">
                <a16:creationId xmlns:a16="http://schemas.microsoft.com/office/drawing/2014/main" id="{FA4CA7A3-283B-474E-A489-2CFF5522ED13}"/>
              </a:ext>
            </a:extLst>
          </p:cNvPr>
          <p:cNvSpPr/>
          <p:nvPr/>
        </p:nvSpPr>
        <p:spPr>
          <a:xfrm>
            <a:off x="1178379" y="1673643"/>
            <a:ext cx="10349592" cy="1631216"/>
          </a:xfrm>
          <a:prstGeom prst="rect">
            <a:avLst/>
          </a:prstGeom>
        </p:spPr>
        <p:txBody>
          <a:bodyPr wrap="square">
            <a:spAutoFit/>
          </a:bodyPr>
          <a:lstStyle/>
          <a:p>
            <a:r>
              <a:rPr lang="fr-FR" sz="2000" i="1" dirty="0"/>
              <a:t>Les </a:t>
            </a:r>
            <a:r>
              <a:rPr lang="fr-FR" sz="2000" b="1" i="1" dirty="0"/>
              <a:t>personnes déplacées à l’intérieur de leur propre pays</a:t>
            </a:r>
            <a:r>
              <a:rPr lang="fr-FR" sz="2000" i="1" dirty="0"/>
              <a:t> sont des personnes ou des groupes de personnes qui ont été forcés ou contraints à fuir ou à quitter leur foyer ou leur lieu de résidence habituel, notamment en raison d’un conflit armé, de situations de violence généralisée, de violations des droits humains ou de catastrophes naturelles ou provoquées par l’humain ou pour en éviter les effets, et qui </a:t>
            </a:r>
            <a:r>
              <a:rPr lang="fr-FR" sz="2000" i="1" u="sng" dirty="0"/>
              <a:t>n’ont pas franchi les frontières internationalement reconnues d’un État</a:t>
            </a:r>
            <a:r>
              <a:rPr lang="fr-FR" sz="2000" i="1" dirty="0"/>
              <a:t>. </a:t>
            </a:r>
            <a:r>
              <a:rPr lang="fr-FR" sz="1600" i="1" dirty="0"/>
              <a:t>[Principes directeurs de l’ONU relatifs au déplacement de personnes à l’intérieur de leur propre pays]</a:t>
            </a:r>
          </a:p>
        </p:txBody>
      </p:sp>
    </p:spTree>
    <p:extLst>
      <p:ext uri="{BB962C8B-B14F-4D97-AF65-F5344CB8AC3E}">
        <p14:creationId xmlns:p14="http://schemas.microsoft.com/office/powerpoint/2010/main" val="177701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2AAFD8C0-5E6A-46A0-A5FB-7459393B485E}"/>
              </a:ext>
            </a:extLst>
          </p:cNvPr>
          <p:cNvSpPr txBox="1">
            <a:spLocks noChangeArrowheads="1"/>
          </p:cNvSpPr>
          <p:nvPr/>
        </p:nvSpPr>
        <p:spPr bwMode="auto">
          <a:xfrm>
            <a:off x="1801845" y="263020"/>
            <a:ext cx="8534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Merriweather" panose="00000500000000000000" pitchFamily="2" charset="0"/>
                <a:ea typeface="SimSun" panose="02010600030101010101" pitchFamily="2" charset="-122"/>
              </a:defRPr>
            </a:lvl1pPr>
            <a:lvl2pPr marL="741363" indent="-2841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Merriweather" panose="00000500000000000000" pitchFamily="2" charset="0"/>
                <a:ea typeface="SimSun" panose="02010600030101010101" pitchFamily="2" charset="-122"/>
              </a:defRPr>
            </a:lvl2pPr>
            <a:lvl3pPr marL="10842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Merriweather" panose="00000500000000000000" pitchFamily="2" charset="0"/>
                <a:ea typeface="SimSun" panose="02010600030101010101" pitchFamily="2" charset="-122"/>
              </a:defRPr>
            </a:lvl3pPr>
            <a:lvl4pPr marL="14271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4pPr>
            <a:lvl5pPr marL="17700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5pPr>
            <a:lvl6pPr marL="22272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6pPr>
            <a:lvl7pPr marL="26844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7pPr>
            <a:lvl8pPr marL="31416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8pPr>
            <a:lvl9pPr marL="35988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endParaRPr lang="en-GB" altLang="fr-FR" sz="3200">
              <a:solidFill>
                <a:srgbClr val="CCECFF"/>
              </a:solidFill>
              <a:latin typeface="Arial" panose="020B0604020202020204" pitchFamily="34" charset="0"/>
              <a:ea typeface="MS Gothic" panose="020B0609070205080204" pitchFamily="49" charset="-128"/>
            </a:endParaRPr>
          </a:p>
        </p:txBody>
      </p:sp>
      <p:sp>
        <p:nvSpPr>
          <p:cNvPr id="19458" name="Rectangle 2">
            <a:extLst>
              <a:ext uri="{FF2B5EF4-FFF2-40B4-BE49-F238E27FC236}">
                <a16:creationId xmlns:a16="http://schemas.microsoft.com/office/drawing/2014/main" id="{81F958A7-AB16-465A-962E-8EF413B6743A}"/>
              </a:ext>
            </a:extLst>
          </p:cNvPr>
          <p:cNvSpPr>
            <a:spLocks noChangeArrowheads="1"/>
          </p:cNvSpPr>
          <p:nvPr/>
        </p:nvSpPr>
        <p:spPr bwMode="auto">
          <a:xfrm>
            <a:off x="6744753" y="2175363"/>
            <a:ext cx="4985285" cy="3418501"/>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b="1" dirty="0">
                <a:ea typeface="MS Gothic" charset="-128"/>
              </a:rPr>
              <a:t>Protection contre :</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dirty="0">
                <a:ea typeface="MS Gothic" charset="-128"/>
              </a:rPr>
              <a:t>le froid / la chaleur</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dirty="0">
                <a:ea typeface="MS Gothic" charset="-128"/>
              </a:rPr>
              <a:t>la pluie / les inondations</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dirty="0">
                <a:ea typeface="MS Gothic" charset="-128"/>
              </a:rPr>
              <a:t>le vent / les tempêtes</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dirty="0">
                <a:ea typeface="MS Gothic" charset="-128"/>
              </a:rPr>
              <a:t>la perte de vie privée et d’intimité</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dirty="0">
                <a:ea typeface="MS Gothic" charset="-128"/>
              </a:rPr>
              <a:t>le vol / la violence</a:t>
            </a:r>
          </a:p>
          <a:p>
            <a:pPr marL="188912" lvl="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dirty="0">
              <a:ea typeface="MS Gothic" charset="-128"/>
            </a:endParaRPr>
          </a:p>
          <a:p>
            <a:pPr marL="188912" lvl="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dirty="0">
                <a:ea typeface="MS Gothic" charset="-128"/>
                <a:sym typeface="Wingdings" panose="05000000000000000000" pitchFamily="2" charset="2"/>
              </a:rPr>
              <a:t></a:t>
            </a:r>
            <a:r>
              <a:rPr lang="fr-FR" sz="2400" dirty="0"/>
              <a:t> </a:t>
            </a:r>
            <a:r>
              <a:rPr lang="fr-FR" sz="2400" dirty="0">
                <a:ea typeface="MS Gothic" charset="-128"/>
              </a:rPr>
              <a:t>qui peuvent avoir plusieurs effets sur la santé</a:t>
            </a:r>
          </a:p>
        </p:txBody>
      </p:sp>
      <p:grpSp>
        <p:nvGrpSpPr>
          <p:cNvPr id="36868" name="Group 3">
            <a:extLst>
              <a:ext uri="{FF2B5EF4-FFF2-40B4-BE49-F238E27FC236}">
                <a16:creationId xmlns:a16="http://schemas.microsoft.com/office/drawing/2014/main" id="{5D1B64F4-DE47-4961-B8A7-E9AE3508E4EA}"/>
              </a:ext>
            </a:extLst>
          </p:cNvPr>
          <p:cNvGrpSpPr>
            <a:grpSpLocks/>
          </p:cNvGrpSpPr>
          <p:nvPr/>
        </p:nvGrpSpPr>
        <p:grpSpPr bwMode="auto">
          <a:xfrm>
            <a:off x="1639093" y="2858294"/>
            <a:ext cx="4189413" cy="2513013"/>
            <a:chOff x="432" y="1728"/>
            <a:chExt cx="2639" cy="1583"/>
          </a:xfrm>
        </p:grpSpPr>
        <p:grpSp>
          <p:nvGrpSpPr>
            <p:cNvPr id="36877" name="Group 4">
              <a:extLst>
                <a:ext uri="{FF2B5EF4-FFF2-40B4-BE49-F238E27FC236}">
                  <a16:creationId xmlns:a16="http://schemas.microsoft.com/office/drawing/2014/main" id="{7DC13F36-578E-4072-8803-9A74F7F63A47}"/>
                </a:ext>
              </a:extLst>
            </p:cNvPr>
            <p:cNvGrpSpPr>
              <a:grpSpLocks/>
            </p:cNvGrpSpPr>
            <p:nvPr/>
          </p:nvGrpSpPr>
          <p:grpSpPr bwMode="auto">
            <a:xfrm>
              <a:off x="768" y="2400"/>
              <a:ext cx="2015" cy="911"/>
              <a:chOff x="768" y="2400"/>
              <a:chExt cx="2015" cy="911"/>
            </a:xfrm>
          </p:grpSpPr>
          <p:sp>
            <p:nvSpPr>
              <p:cNvPr id="36879" name="Rectangle 5">
                <a:extLst>
                  <a:ext uri="{FF2B5EF4-FFF2-40B4-BE49-F238E27FC236}">
                    <a16:creationId xmlns:a16="http://schemas.microsoft.com/office/drawing/2014/main" id="{95582272-D5D3-488E-B66A-A8E3335BBF7B}"/>
                  </a:ext>
                </a:extLst>
              </p:cNvPr>
              <p:cNvSpPr>
                <a:spLocks noChangeArrowheads="1"/>
              </p:cNvSpPr>
              <p:nvPr/>
            </p:nvSpPr>
            <p:spPr bwMode="auto">
              <a:xfrm>
                <a:off x="1056" y="2400"/>
                <a:ext cx="1439" cy="911"/>
              </a:xfrm>
              <a:prstGeom prst="rect">
                <a:avLst/>
              </a:prstGeom>
              <a:solidFill>
                <a:srgbClr val="FFFFFF"/>
              </a:solidFill>
              <a:ln>
                <a:noFill/>
              </a:ln>
              <a:effectLst>
                <a:outerShdw dist="10793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80" name="Rectangle 6">
                <a:extLst>
                  <a:ext uri="{FF2B5EF4-FFF2-40B4-BE49-F238E27FC236}">
                    <a16:creationId xmlns:a16="http://schemas.microsoft.com/office/drawing/2014/main" id="{FA6C1307-4F92-4F99-A468-3F4D5B4595B5}"/>
                  </a:ext>
                </a:extLst>
              </p:cNvPr>
              <p:cNvSpPr>
                <a:spLocks noChangeArrowheads="1"/>
              </p:cNvSpPr>
              <p:nvPr/>
            </p:nvSpPr>
            <p:spPr bwMode="auto">
              <a:xfrm>
                <a:off x="768" y="2400"/>
                <a:ext cx="287" cy="911"/>
              </a:xfrm>
              <a:prstGeom prst="rect">
                <a:avLst/>
              </a:prstGeom>
              <a:solidFill>
                <a:srgbClr val="FFFFFF">
                  <a:alpha val="50195"/>
                </a:srgbClr>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81" name="Rectangle 7">
                <a:extLst>
                  <a:ext uri="{FF2B5EF4-FFF2-40B4-BE49-F238E27FC236}">
                    <a16:creationId xmlns:a16="http://schemas.microsoft.com/office/drawing/2014/main" id="{D00BD9D4-67D5-4744-AAE3-38652D0343E0}"/>
                  </a:ext>
                </a:extLst>
              </p:cNvPr>
              <p:cNvSpPr>
                <a:spLocks noChangeArrowheads="1"/>
              </p:cNvSpPr>
              <p:nvPr/>
            </p:nvSpPr>
            <p:spPr bwMode="auto">
              <a:xfrm>
                <a:off x="2496" y="2400"/>
                <a:ext cx="287" cy="911"/>
              </a:xfrm>
              <a:prstGeom prst="rect">
                <a:avLst/>
              </a:prstGeom>
              <a:solidFill>
                <a:srgbClr val="FFFFFF">
                  <a:alpha val="50195"/>
                </a:srgbClr>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36878" name="AutoShape 8">
              <a:extLst>
                <a:ext uri="{FF2B5EF4-FFF2-40B4-BE49-F238E27FC236}">
                  <a16:creationId xmlns:a16="http://schemas.microsoft.com/office/drawing/2014/main" id="{E0C1799A-B375-45FD-AB14-4C56578174CF}"/>
                </a:ext>
              </a:extLst>
            </p:cNvPr>
            <p:cNvSpPr>
              <a:spLocks noChangeArrowheads="1"/>
            </p:cNvSpPr>
            <p:nvPr/>
          </p:nvSpPr>
          <p:spPr bwMode="auto">
            <a:xfrm>
              <a:off x="432" y="1728"/>
              <a:ext cx="2639" cy="719"/>
            </a:xfrm>
            <a:prstGeom prst="triangle">
              <a:avLst>
                <a:gd name="adj" fmla="val 50000"/>
              </a:avLst>
            </a:prstGeom>
            <a:solidFill>
              <a:srgbClr val="000000"/>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grpSp>
        <p:nvGrpSpPr>
          <p:cNvPr id="36869" name="Group 9">
            <a:extLst>
              <a:ext uri="{FF2B5EF4-FFF2-40B4-BE49-F238E27FC236}">
                <a16:creationId xmlns:a16="http://schemas.microsoft.com/office/drawing/2014/main" id="{395BBBD2-09D7-434E-9FC1-F76B17654F7F}"/>
              </a:ext>
            </a:extLst>
          </p:cNvPr>
          <p:cNvGrpSpPr>
            <a:grpSpLocks/>
          </p:cNvGrpSpPr>
          <p:nvPr/>
        </p:nvGrpSpPr>
        <p:grpSpPr bwMode="auto">
          <a:xfrm>
            <a:off x="3172119" y="4294796"/>
            <a:ext cx="1320800" cy="808038"/>
            <a:chOff x="1392" y="2688"/>
            <a:chExt cx="832" cy="509"/>
          </a:xfrm>
        </p:grpSpPr>
        <p:pic>
          <p:nvPicPr>
            <p:cNvPr id="36875" name="Picture 10">
              <a:extLst>
                <a:ext uri="{FF2B5EF4-FFF2-40B4-BE49-F238E27FC236}">
                  <a16:creationId xmlns:a16="http://schemas.microsoft.com/office/drawing/2014/main" id="{7635DCE8-3750-4E67-92A9-40769292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2688"/>
              <a:ext cx="484" cy="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6" name="Picture 11">
              <a:extLst>
                <a:ext uri="{FF2B5EF4-FFF2-40B4-BE49-F238E27FC236}">
                  <a16:creationId xmlns:a16="http://schemas.microsoft.com/office/drawing/2014/main" id="{F1B2BEC2-6958-4CDC-A010-C0051F5BB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 y="2832"/>
              <a:ext cx="347" cy="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6870" name="Group 12">
            <a:extLst>
              <a:ext uri="{FF2B5EF4-FFF2-40B4-BE49-F238E27FC236}">
                <a16:creationId xmlns:a16="http://schemas.microsoft.com/office/drawing/2014/main" id="{C6953F47-8FF7-4621-BD23-22A985654EDF}"/>
              </a:ext>
            </a:extLst>
          </p:cNvPr>
          <p:cNvGrpSpPr>
            <a:grpSpLocks/>
          </p:cNvGrpSpPr>
          <p:nvPr/>
        </p:nvGrpSpPr>
        <p:grpSpPr bwMode="auto">
          <a:xfrm>
            <a:off x="1397793" y="2175363"/>
            <a:ext cx="4672012" cy="1620838"/>
            <a:chOff x="277" y="1314"/>
            <a:chExt cx="2943" cy="1021"/>
          </a:xfrm>
        </p:grpSpPr>
        <p:sp>
          <p:nvSpPr>
            <p:cNvPr id="36873" name="AutoShape 13">
              <a:extLst>
                <a:ext uri="{FF2B5EF4-FFF2-40B4-BE49-F238E27FC236}">
                  <a16:creationId xmlns:a16="http://schemas.microsoft.com/office/drawing/2014/main" id="{18CFC1B9-310C-4FCA-BD92-29056FD1FEFF}"/>
                </a:ext>
              </a:extLst>
            </p:cNvPr>
            <p:cNvSpPr>
              <a:spLocks noChangeArrowheads="1"/>
            </p:cNvSpPr>
            <p:nvPr/>
          </p:nvSpPr>
          <p:spPr bwMode="auto">
            <a:xfrm rot="-2040000">
              <a:off x="381" y="1489"/>
              <a:ext cx="815" cy="623"/>
            </a:xfrm>
            <a:prstGeom prst="downArrow">
              <a:avLst>
                <a:gd name="adj1" fmla="val 50000"/>
                <a:gd name="adj2" fmla="val 25000"/>
              </a:avLst>
            </a:prstGeom>
            <a:solidFill>
              <a:srgbClr val="FFFF66"/>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74" name="AutoShape 14">
              <a:extLst>
                <a:ext uri="{FF2B5EF4-FFF2-40B4-BE49-F238E27FC236}">
                  <a16:creationId xmlns:a16="http://schemas.microsoft.com/office/drawing/2014/main" id="{D7BAFB14-00BF-499E-9A29-E1D961D3DF71}"/>
                </a:ext>
              </a:extLst>
            </p:cNvPr>
            <p:cNvSpPr>
              <a:spLocks noChangeArrowheads="1"/>
            </p:cNvSpPr>
            <p:nvPr/>
          </p:nvSpPr>
          <p:spPr bwMode="auto">
            <a:xfrm rot="2040000" flipH="1">
              <a:off x="2300" y="1537"/>
              <a:ext cx="815" cy="623"/>
            </a:xfrm>
            <a:prstGeom prst="downArrow">
              <a:avLst>
                <a:gd name="adj1" fmla="val 50000"/>
                <a:gd name="adj2" fmla="val 25000"/>
              </a:avLst>
            </a:prstGeom>
            <a:solidFill>
              <a:srgbClr val="FFFF66"/>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8" name="Title 3">
            <a:extLst>
              <a:ext uri="{FF2B5EF4-FFF2-40B4-BE49-F238E27FC236}">
                <a16:creationId xmlns:a16="http://schemas.microsoft.com/office/drawing/2014/main" id="{BF8617C6-4F6A-4B9B-B17B-C8A9C31AB800}"/>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Abri = protection</a:t>
            </a:r>
          </a:p>
        </p:txBody>
      </p:sp>
      <p:sp>
        <p:nvSpPr>
          <p:cNvPr id="2" name="Slide Number Placeholder 1">
            <a:extLst>
              <a:ext uri="{FF2B5EF4-FFF2-40B4-BE49-F238E27FC236}">
                <a16:creationId xmlns:a16="http://schemas.microsoft.com/office/drawing/2014/main" id="{A2E7B66C-55BF-40ED-A750-C8CCE7855685}"/>
              </a:ext>
            </a:extLst>
          </p:cNvPr>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15605499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365927"/>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727251" y="4799816"/>
            <a:ext cx="8727971"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fr-FR" dirty="0">
                <a:solidFill>
                  <a:schemeClr val="tx1"/>
                </a:solidFill>
                <a:latin typeface="+mn-lt"/>
                <a:ea typeface="Arial Unicode MS" panose="020B0604020202020204" pitchFamily="34" charset="-128"/>
                <a:cs typeface="Arial" panose="020B0604020202020204" pitchFamily="34" charset="0"/>
              </a:rPr>
              <a:t>Quelles peuvent être les conséquences du déplacement sur la santé, que ce dernier soit lié au conflit ou à une catastrophe naturelle ?</a:t>
            </a:r>
          </a:p>
        </p:txBody>
      </p:sp>
      <p:sp>
        <p:nvSpPr>
          <p:cNvPr id="2" name="Slide Number Placeholder 1">
            <a:extLst>
              <a:ext uri="{FF2B5EF4-FFF2-40B4-BE49-F238E27FC236}">
                <a16:creationId xmlns:a16="http://schemas.microsoft.com/office/drawing/2014/main" id="{727EC3F4-3939-4D90-B702-2513B662D389}"/>
              </a:ext>
            </a:extLst>
          </p:cNvPr>
          <p:cNvSpPr>
            <a:spLocks noGrp="1"/>
          </p:cNvSpPr>
          <p:nvPr>
            <p:ph type="sldNum" sz="quarter" idx="12"/>
          </p:nvPr>
        </p:nvSpPr>
        <p:spPr/>
        <p:txBody>
          <a:bodyPr/>
          <a:lstStyle/>
          <a:p>
            <a:fld id="{00865948-8B76-4A50-B7DB-B45DBE1BD062}" type="slidenum">
              <a:rPr lang="fr-CH" smtClean="0"/>
              <a:t>6</a:t>
            </a:fld>
            <a:endParaRPr lang="fr-CH"/>
          </a:p>
        </p:txBody>
      </p:sp>
    </p:spTree>
    <p:extLst>
      <p:ext uri="{BB962C8B-B14F-4D97-AF65-F5344CB8AC3E}">
        <p14:creationId xmlns:p14="http://schemas.microsoft.com/office/powerpoint/2010/main" val="3035085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8D8DF-2496-468D-BE32-5DE4FB03FE3C}"/>
              </a:ext>
            </a:extLst>
          </p:cNvPr>
          <p:cNvSpPr>
            <a:spLocks noGrp="1"/>
          </p:cNvSpPr>
          <p:nvPr>
            <p:ph type="sldNum" sz="quarter" idx="12"/>
          </p:nvPr>
        </p:nvSpPr>
        <p:spPr/>
        <p:txBody>
          <a:bodyPr/>
          <a:lstStyle/>
          <a:p>
            <a:fld id="{00865948-8B76-4A50-B7DB-B45DBE1BD062}" type="slidenum">
              <a:rPr lang="fr-CH" smtClean="0"/>
              <a:t>7</a:t>
            </a:fld>
            <a:endParaRPr lang="fr-CH"/>
          </a:p>
        </p:txBody>
      </p:sp>
      <p:sp>
        <p:nvSpPr>
          <p:cNvPr id="5" name="Rectangle 4">
            <a:extLst>
              <a:ext uri="{FF2B5EF4-FFF2-40B4-BE49-F238E27FC236}">
                <a16:creationId xmlns:a16="http://schemas.microsoft.com/office/drawing/2014/main" id="{1A8D4884-F2E1-4FDD-A4CE-11845B7A9AB5}"/>
              </a:ext>
            </a:extLst>
          </p:cNvPr>
          <p:cNvSpPr/>
          <p:nvPr/>
        </p:nvSpPr>
        <p:spPr>
          <a:xfrm>
            <a:off x="5769117" y="1544839"/>
            <a:ext cx="6206983" cy="5355312"/>
          </a:xfrm>
          <a:prstGeom prst="rect">
            <a:avLst/>
          </a:prstGeom>
        </p:spPr>
        <p:txBody>
          <a:bodyPr wrap="square">
            <a:spAutoFit/>
          </a:bodyPr>
          <a:lstStyle/>
          <a:p>
            <a:r>
              <a:rPr lang="fr-FR" sz="1600" b="1" dirty="0">
                <a:solidFill>
                  <a:srgbClr val="231F20"/>
                </a:solidFill>
              </a:rPr>
              <a:t>Santé physique : </a:t>
            </a:r>
            <a:r>
              <a:rPr lang="fr-FR" sz="1600" dirty="0">
                <a:solidFill>
                  <a:srgbClr val="231F20"/>
                </a:solidFill>
              </a:rPr>
              <a:t>exposition aux conditions météorologiques difficiles. Accès aux services d’eau et d’assainissement et conditions adaptées pour l’hygiène personnelle et l’alimentation</a:t>
            </a:r>
          </a:p>
          <a:p>
            <a:r>
              <a:rPr lang="fr-FR" sz="1600" i="1" dirty="0">
                <a:solidFill>
                  <a:schemeClr val="accent1">
                    <a:lumMod val="75000"/>
                  </a:schemeClr>
                </a:solidFill>
                <a:sym typeface="Wingdings" panose="05000000000000000000" pitchFamily="2" charset="2"/>
              </a:rPr>
              <a:t></a:t>
            </a:r>
            <a:r>
              <a:rPr lang="fr-FR" sz="1600" i="1" dirty="0">
                <a:solidFill>
                  <a:srgbClr val="0070C0"/>
                </a:solidFill>
              </a:rPr>
              <a:t> </a:t>
            </a:r>
            <a:r>
              <a:rPr lang="fr-FR" sz="1600" i="1" dirty="0">
                <a:solidFill>
                  <a:schemeClr val="accent1">
                    <a:lumMod val="75000"/>
                  </a:schemeClr>
                </a:solidFill>
              </a:rPr>
              <a:t>peut entraîner la mort, des infections respiratoires et autres maladies, insuffisances nutritionnelles, handicaps, blessures ou traumatismes </a:t>
            </a:r>
          </a:p>
          <a:p>
            <a:endParaRPr lang="fr-CH" sz="1600" dirty="0">
              <a:solidFill>
                <a:srgbClr val="231F20"/>
              </a:solidFill>
            </a:endParaRPr>
          </a:p>
          <a:p>
            <a:r>
              <a:rPr lang="fr-FR" sz="1600" b="1" dirty="0">
                <a:solidFill>
                  <a:srgbClr val="231F20"/>
                </a:solidFill>
              </a:rPr>
              <a:t>Santé mentale : </a:t>
            </a:r>
            <a:r>
              <a:rPr lang="fr-FR" sz="1600" dirty="0">
                <a:solidFill>
                  <a:srgbClr val="231F20"/>
                </a:solidFill>
              </a:rPr>
              <a:t>exposition à la violence, séparation des membres de la famille, perte de domicile, moyens de subsistance, manque d’intimité et de dignité</a:t>
            </a:r>
          </a:p>
          <a:p>
            <a:r>
              <a:rPr lang="fr-FR" sz="1600" i="1" dirty="0">
                <a:solidFill>
                  <a:schemeClr val="accent1">
                    <a:lumMod val="75000"/>
                  </a:schemeClr>
                </a:solidFill>
              </a:rPr>
              <a:t> </a:t>
            </a:r>
            <a:r>
              <a:rPr lang="fr-FR" sz="1600" i="1" dirty="0">
                <a:solidFill>
                  <a:schemeClr val="accent1">
                    <a:lumMod val="75000"/>
                  </a:schemeClr>
                </a:solidFill>
                <a:sym typeface="Wingdings" panose="05000000000000000000" pitchFamily="2" charset="2"/>
              </a:rPr>
              <a:t></a:t>
            </a:r>
            <a:r>
              <a:rPr lang="fr-FR" sz="1600" i="1" dirty="0">
                <a:solidFill>
                  <a:schemeClr val="accent1">
                    <a:lumMod val="75000"/>
                  </a:schemeClr>
                </a:solidFill>
              </a:rPr>
              <a:t> peut susciter des troubles liés au stress post-traumatique, des maladies psychosomatiques, de la dépression et de l’anxiété, mais aussi entraîner la consommation de drogues, des agressions et actes de violence</a:t>
            </a:r>
          </a:p>
          <a:p>
            <a:endParaRPr lang="en-US" sz="1600" b="1" dirty="0">
              <a:solidFill>
                <a:srgbClr val="231F20"/>
              </a:solidFill>
            </a:endParaRPr>
          </a:p>
          <a:p>
            <a:r>
              <a:rPr lang="fr-FR" sz="1600" b="1" dirty="0">
                <a:solidFill>
                  <a:srgbClr val="231F20"/>
                </a:solidFill>
              </a:rPr>
              <a:t>Santé reproductive et sexuelle : </a:t>
            </a:r>
            <a:r>
              <a:rPr lang="fr-FR" sz="1600" dirty="0">
                <a:solidFill>
                  <a:srgbClr val="231F20"/>
                </a:solidFill>
              </a:rPr>
              <a:t>accès limité aux soins de santé, érosion des </a:t>
            </a:r>
            <a:r>
              <a:rPr lang="fr-FR" sz="1600" dirty="0"/>
              <a:t>pratiques de santé traditionnelle, exposition à la violence, exploitation et abus</a:t>
            </a:r>
          </a:p>
          <a:p>
            <a:r>
              <a:rPr lang="fr-FR" sz="1600" i="1" dirty="0">
                <a:solidFill>
                  <a:srgbClr val="0070C0"/>
                </a:solidFill>
                <a:sym typeface="Wingdings" panose="05000000000000000000" pitchFamily="2" charset="2"/>
              </a:rPr>
              <a:t></a:t>
            </a:r>
            <a:r>
              <a:rPr lang="fr-FR" sz="1600" i="1" dirty="0">
                <a:solidFill>
                  <a:srgbClr val="0070C0"/>
                </a:solidFill>
              </a:rPr>
              <a:t> peut provoquer une hausse de la mortalité infantile et maternelle, des bébés mort-nés, de la stérilité, de l’incontinence, des maladies sexuellement transmissibles, etc.</a:t>
            </a:r>
          </a:p>
          <a:p>
            <a:endParaRPr lang="fr-CH" dirty="0"/>
          </a:p>
        </p:txBody>
      </p:sp>
      <p:grpSp>
        <p:nvGrpSpPr>
          <p:cNvPr id="3" name="Group 2">
            <a:extLst>
              <a:ext uri="{FF2B5EF4-FFF2-40B4-BE49-F238E27FC236}">
                <a16:creationId xmlns:a16="http://schemas.microsoft.com/office/drawing/2014/main" id="{38A4C7EB-1EFF-4CD1-9990-8D8DECCD10C5}"/>
              </a:ext>
            </a:extLst>
          </p:cNvPr>
          <p:cNvGrpSpPr/>
          <p:nvPr/>
        </p:nvGrpSpPr>
        <p:grpSpPr>
          <a:xfrm>
            <a:off x="838200" y="1561321"/>
            <a:ext cx="7359688" cy="5160154"/>
            <a:chOff x="2501562" y="719752"/>
            <a:chExt cx="7188875" cy="5418494"/>
          </a:xfrm>
        </p:grpSpPr>
        <p:sp>
          <p:nvSpPr>
            <p:cNvPr id="6" name="Freeform: Shape 5">
              <a:extLst>
                <a:ext uri="{FF2B5EF4-FFF2-40B4-BE49-F238E27FC236}">
                  <a16:creationId xmlns:a16="http://schemas.microsoft.com/office/drawing/2014/main" id="{1FD23D58-056A-46C5-B1F8-7E4EE29D83F6}"/>
                </a:ext>
              </a:extLst>
            </p:cNvPr>
            <p:cNvSpPr/>
            <p:nvPr/>
          </p:nvSpPr>
          <p:spPr>
            <a:xfrm rot="2561600">
              <a:off x="4605511" y="4519794"/>
              <a:ext cx="822815" cy="57656"/>
            </a:xfrm>
            <a:custGeom>
              <a:avLst/>
              <a:gdLst/>
              <a:ahLst/>
              <a:cxnLst/>
              <a:rect l="0" t="0" r="0" b="0"/>
              <a:pathLst>
                <a:path>
                  <a:moveTo>
                    <a:pt x="0" y="28828"/>
                  </a:moveTo>
                  <a:lnTo>
                    <a:pt x="822815"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A778D016-2972-4488-9937-B29D9B925D75}"/>
                </a:ext>
              </a:extLst>
            </p:cNvPr>
            <p:cNvSpPr/>
            <p:nvPr/>
          </p:nvSpPr>
          <p:spPr>
            <a:xfrm>
              <a:off x="4714537" y="3400171"/>
              <a:ext cx="914439" cy="57656"/>
            </a:xfrm>
            <a:custGeom>
              <a:avLst/>
              <a:gdLst/>
              <a:ahLst/>
              <a:cxnLst/>
              <a:rect l="0" t="0" r="0" b="0"/>
              <a:pathLst>
                <a:path>
                  <a:moveTo>
                    <a:pt x="0" y="28828"/>
                  </a:moveTo>
                  <a:lnTo>
                    <a:pt x="914439"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DA05C276-F0C8-4E54-9A2B-377AC24BD2F7}"/>
                </a:ext>
              </a:extLst>
            </p:cNvPr>
            <p:cNvSpPr/>
            <p:nvPr/>
          </p:nvSpPr>
          <p:spPr>
            <a:xfrm rot="19038400">
              <a:off x="4605511" y="2280548"/>
              <a:ext cx="822815" cy="57656"/>
            </a:xfrm>
            <a:custGeom>
              <a:avLst/>
              <a:gdLst/>
              <a:ahLst/>
              <a:cxnLst/>
              <a:rect l="0" t="0" r="0" b="0"/>
              <a:pathLst>
                <a:path>
                  <a:moveTo>
                    <a:pt x="0" y="28828"/>
                  </a:moveTo>
                  <a:lnTo>
                    <a:pt x="822815"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Oval 8">
              <a:extLst>
                <a:ext uri="{FF2B5EF4-FFF2-40B4-BE49-F238E27FC236}">
                  <a16:creationId xmlns:a16="http://schemas.microsoft.com/office/drawing/2014/main" id="{B8FCE28B-99ED-4722-A986-85A45951AEFD}"/>
                </a:ext>
              </a:extLst>
            </p:cNvPr>
            <p:cNvSpPr/>
            <p:nvPr/>
          </p:nvSpPr>
          <p:spPr>
            <a:xfrm>
              <a:off x="2501562" y="2127249"/>
              <a:ext cx="2603499" cy="26034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fr-FR" sz="2200" dirty="0">
                  <a:effectLst>
                    <a:outerShdw blurRad="38100" dist="38100" dir="2700000" algn="tl">
                      <a:srgbClr val="000000">
                        <a:alpha val="43137"/>
                      </a:srgbClr>
                    </a:outerShdw>
                  </a:effectLst>
                </a:rPr>
                <a:t>ÉTAT DE SANTÉ DE LA POPULATION DÉPLACÉE</a:t>
              </a:r>
            </a:p>
          </p:txBody>
        </p:sp>
        <p:sp>
          <p:nvSpPr>
            <p:cNvPr id="10" name="Freeform: Shape 9">
              <a:extLst>
                <a:ext uri="{FF2B5EF4-FFF2-40B4-BE49-F238E27FC236}">
                  <a16:creationId xmlns:a16="http://schemas.microsoft.com/office/drawing/2014/main" id="{CD4539E0-0B80-44AE-AC4E-D35FC2D58D07}"/>
                </a:ext>
              </a:extLst>
            </p:cNvPr>
            <p:cNvSpPr/>
            <p:nvPr/>
          </p:nvSpPr>
          <p:spPr>
            <a:xfrm>
              <a:off x="5112318" y="719752"/>
              <a:ext cx="1718310"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fr-FR" sz="2200" dirty="0">
                  <a:effectLst>
                    <a:outerShdw blurRad="38100" dist="38100" dir="2700000" algn="tl">
                      <a:srgbClr val="000000">
                        <a:alpha val="43137"/>
                      </a:srgbClr>
                    </a:outerShdw>
                  </a:effectLst>
                </a:rPr>
                <a:t>SANTÉ PHYSIQUE</a:t>
              </a:r>
            </a:p>
          </p:txBody>
        </p:sp>
        <p:sp>
          <p:nvSpPr>
            <p:cNvPr id="11" name="Freeform: Shape 10">
              <a:extLst>
                <a:ext uri="{FF2B5EF4-FFF2-40B4-BE49-F238E27FC236}">
                  <a16:creationId xmlns:a16="http://schemas.microsoft.com/office/drawing/2014/main" id="{6F498A52-7311-432F-9A33-E4BF59F7ADA2}"/>
                </a:ext>
              </a:extLst>
            </p:cNvPr>
            <p:cNvSpPr/>
            <p:nvPr/>
          </p:nvSpPr>
          <p:spPr>
            <a:xfrm>
              <a:off x="6830628" y="719752"/>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p:txBody>
        </p:sp>
        <p:sp>
          <p:nvSpPr>
            <p:cNvPr id="12" name="Freeform: Shape 11">
              <a:extLst>
                <a:ext uri="{FF2B5EF4-FFF2-40B4-BE49-F238E27FC236}">
                  <a16:creationId xmlns:a16="http://schemas.microsoft.com/office/drawing/2014/main" id="{6A0E581B-CCAC-441F-9AE4-3F8E4FDFDF18}"/>
                </a:ext>
              </a:extLst>
            </p:cNvPr>
            <p:cNvSpPr/>
            <p:nvPr/>
          </p:nvSpPr>
          <p:spPr>
            <a:xfrm>
              <a:off x="5523513" y="2647949"/>
              <a:ext cx="1649477"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fr-FR" sz="2200">
                  <a:effectLst>
                    <a:outerShdw blurRad="38100" dist="38100" dir="2700000" algn="tl">
                      <a:srgbClr val="000000">
                        <a:alpha val="43137"/>
                      </a:srgbClr>
                    </a:outerShdw>
                  </a:effectLst>
                </a:rPr>
                <a:t>SANTÉ</a:t>
              </a:r>
            </a:p>
            <a:p>
              <a:pPr marL="0" lvl="0" indent="0" algn="ctr" defTabSz="1600200">
                <a:lnSpc>
                  <a:spcPct val="90000"/>
                </a:lnSpc>
                <a:spcBef>
                  <a:spcPct val="0"/>
                </a:spcBef>
                <a:spcAft>
                  <a:spcPct val="35000"/>
                </a:spcAft>
                <a:buNone/>
              </a:pPr>
              <a:r>
                <a:rPr lang="fr-FR" sz="2200">
                  <a:effectLst>
                    <a:outerShdw blurRad="38100" dist="38100" dir="2700000" algn="tl">
                      <a:srgbClr val="000000">
                        <a:alpha val="43137"/>
                      </a:srgbClr>
                    </a:outerShdw>
                  </a:effectLst>
                </a:rPr>
                <a:t>MENTALE</a:t>
              </a:r>
            </a:p>
          </p:txBody>
        </p:sp>
        <p:sp>
          <p:nvSpPr>
            <p:cNvPr id="13" name="Freeform: Shape 12">
              <a:extLst>
                <a:ext uri="{FF2B5EF4-FFF2-40B4-BE49-F238E27FC236}">
                  <a16:creationId xmlns:a16="http://schemas.microsoft.com/office/drawing/2014/main" id="{328397BA-441E-4DE9-B8FC-88FDB24DCD8C}"/>
                </a:ext>
              </a:extLst>
            </p:cNvPr>
            <p:cNvSpPr/>
            <p:nvPr/>
          </p:nvSpPr>
          <p:spPr>
            <a:xfrm>
              <a:off x="7347287" y="2647949"/>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dirty="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dirty="0">
                <a:effectLst>
                  <a:outerShdw blurRad="38100" dist="38100" dir="2700000" algn="tl">
                    <a:srgbClr val="000000">
                      <a:alpha val="43137"/>
                    </a:srgbClr>
                  </a:outerShdw>
                </a:effectLst>
              </a:endParaRPr>
            </a:p>
          </p:txBody>
        </p:sp>
        <p:sp>
          <p:nvSpPr>
            <p:cNvPr id="14" name="Freeform: Shape 13">
              <a:extLst>
                <a:ext uri="{FF2B5EF4-FFF2-40B4-BE49-F238E27FC236}">
                  <a16:creationId xmlns:a16="http://schemas.microsoft.com/office/drawing/2014/main" id="{1CD2FF88-E919-4E79-9262-0A28FEF68C57}"/>
                </a:ext>
              </a:extLst>
            </p:cNvPr>
            <p:cNvSpPr/>
            <p:nvPr/>
          </p:nvSpPr>
          <p:spPr>
            <a:xfrm>
              <a:off x="4575400" y="4576146"/>
              <a:ext cx="2255227"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fr-FR" sz="2200">
                  <a:effectLst>
                    <a:outerShdw blurRad="38100" dist="38100" dir="2700000" algn="tl">
                      <a:srgbClr val="000000">
                        <a:alpha val="43137"/>
                      </a:srgbClr>
                    </a:outerShdw>
                  </a:effectLst>
                </a:rPr>
                <a:t>SANTÉ REPRODUCTIVE</a:t>
              </a:r>
            </a:p>
          </p:txBody>
        </p:sp>
        <p:sp>
          <p:nvSpPr>
            <p:cNvPr id="15" name="Freeform: Shape 14">
              <a:extLst>
                <a:ext uri="{FF2B5EF4-FFF2-40B4-BE49-F238E27FC236}">
                  <a16:creationId xmlns:a16="http://schemas.microsoft.com/office/drawing/2014/main" id="{07018159-C74D-4AE1-9B3D-2B10DD9908C3}"/>
                </a:ext>
              </a:extLst>
            </p:cNvPr>
            <p:cNvSpPr/>
            <p:nvPr/>
          </p:nvSpPr>
          <p:spPr>
            <a:xfrm>
              <a:off x="6830628" y="4576146"/>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p:txBody>
        </p:sp>
      </p:grpSp>
      <p:sp>
        <p:nvSpPr>
          <p:cNvPr id="17" name="Title 3">
            <a:extLst>
              <a:ext uri="{FF2B5EF4-FFF2-40B4-BE49-F238E27FC236}">
                <a16:creationId xmlns:a16="http://schemas.microsoft.com/office/drawing/2014/main" id="{56A72495-E5A7-4F9E-B8B8-E17A485B9168}"/>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Logement : l’impact sur la santé</a:t>
            </a:r>
          </a:p>
        </p:txBody>
      </p:sp>
    </p:spTree>
    <p:extLst>
      <p:ext uri="{BB962C8B-B14F-4D97-AF65-F5344CB8AC3E}">
        <p14:creationId xmlns:p14="http://schemas.microsoft.com/office/powerpoint/2010/main" val="89597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386024"/>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534035" y="4727837"/>
            <a:ext cx="9662603"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fr-FR" dirty="0">
                <a:solidFill>
                  <a:schemeClr val="tx1"/>
                </a:solidFill>
                <a:latin typeface="+mn-lt"/>
                <a:ea typeface="Arial Unicode MS" panose="020B0604020202020204" pitchFamily="34" charset="-128"/>
                <a:cs typeface="Arial" panose="020B0604020202020204" pitchFamily="34" charset="0"/>
              </a:rPr>
              <a:t>Quels types d’habitations provisoires connaissez-vous et quels sont les besoins particuliers de leurs habitants ?</a:t>
            </a:r>
          </a:p>
        </p:txBody>
      </p:sp>
      <p:sp>
        <p:nvSpPr>
          <p:cNvPr id="2" name="Slide Number Placeholder 1">
            <a:extLst>
              <a:ext uri="{FF2B5EF4-FFF2-40B4-BE49-F238E27FC236}">
                <a16:creationId xmlns:a16="http://schemas.microsoft.com/office/drawing/2014/main" id="{45B96D9B-A494-43C9-A6FB-927C79421A8F}"/>
              </a:ext>
            </a:extLst>
          </p:cNvPr>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261772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F7BEBA41-D3D4-418E-983E-18CB3A1220F6}"/>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99CCFF"/>
              </a:solidFill>
              <a:latin typeface="+mn-lt"/>
            </a:endParaRPr>
          </a:p>
        </p:txBody>
      </p:sp>
      <p:pic>
        <p:nvPicPr>
          <p:cNvPr id="16387" name="Picture 2">
            <a:extLst>
              <a:ext uri="{FF2B5EF4-FFF2-40B4-BE49-F238E27FC236}">
                <a16:creationId xmlns:a16="http://schemas.microsoft.com/office/drawing/2014/main" id="{18FC4E60-2FCD-4B5B-A559-96EE3E7F1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484" y="1959069"/>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a:extLst>
              <a:ext uri="{FF2B5EF4-FFF2-40B4-BE49-F238E27FC236}">
                <a16:creationId xmlns:a16="http://schemas.microsoft.com/office/drawing/2014/main" id="{791F1545-2003-4748-B493-EDEFBF9BC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837" y="1916762"/>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a:extLst>
              <a:ext uri="{FF2B5EF4-FFF2-40B4-BE49-F238E27FC236}">
                <a16:creationId xmlns:a16="http://schemas.microsoft.com/office/drawing/2014/main" id="{9999722F-6D59-4BFF-8A8D-94F29804A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6199" y="4184625"/>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a:extLst>
              <a:ext uri="{FF2B5EF4-FFF2-40B4-BE49-F238E27FC236}">
                <a16:creationId xmlns:a16="http://schemas.microsoft.com/office/drawing/2014/main" id="{00280247-ED89-4A34-AD4D-9C98988B4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1148" y="1916762"/>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7">
            <a:extLst>
              <a:ext uri="{FF2B5EF4-FFF2-40B4-BE49-F238E27FC236}">
                <a16:creationId xmlns:a16="http://schemas.microsoft.com/office/drawing/2014/main" id="{1857D008-9767-4B4C-A3BB-9BCBE0F3E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5357" y="4200925"/>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3" name="Text Box 8">
            <a:extLst>
              <a:ext uri="{FF2B5EF4-FFF2-40B4-BE49-F238E27FC236}">
                <a16:creationId xmlns:a16="http://schemas.microsoft.com/office/drawing/2014/main" id="{D03820D3-C47E-4D9D-B427-28828968660A}"/>
              </a:ext>
            </a:extLst>
          </p:cNvPr>
          <p:cNvSpPr txBox="1">
            <a:spLocks noChangeArrowheads="1"/>
          </p:cNvSpPr>
          <p:nvPr/>
        </p:nvSpPr>
        <p:spPr bwMode="auto">
          <a:xfrm>
            <a:off x="1035575" y="3004785"/>
            <a:ext cx="183727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Familles d’accueil</a:t>
            </a:r>
          </a:p>
        </p:txBody>
      </p:sp>
      <p:sp>
        <p:nvSpPr>
          <p:cNvPr id="16394" name="Text Box 9">
            <a:extLst>
              <a:ext uri="{FF2B5EF4-FFF2-40B4-BE49-F238E27FC236}">
                <a16:creationId xmlns:a16="http://schemas.microsoft.com/office/drawing/2014/main" id="{328EF950-E90E-4DEB-A70C-B4E71EAE4494}"/>
              </a:ext>
            </a:extLst>
          </p:cNvPr>
          <p:cNvSpPr txBox="1">
            <a:spLocks noChangeArrowheads="1"/>
          </p:cNvSpPr>
          <p:nvPr/>
        </p:nvSpPr>
        <p:spPr bwMode="auto">
          <a:xfrm>
            <a:off x="4112349" y="2943095"/>
            <a:ext cx="183727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Installations rurales spontanées</a:t>
            </a:r>
          </a:p>
        </p:txBody>
      </p:sp>
      <p:sp>
        <p:nvSpPr>
          <p:cNvPr id="16395" name="Text Box 10">
            <a:extLst>
              <a:ext uri="{FF2B5EF4-FFF2-40B4-BE49-F238E27FC236}">
                <a16:creationId xmlns:a16="http://schemas.microsoft.com/office/drawing/2014/main" id="{C55D2B44-E659-4E03-A6FD-ED5CFAD628B3}"/>
              </a:ext>
            </a:extLst>
          </p:cNvPr>
          <p:cNvSpPr txBox="1">
            <a:spLocks noChangeArrowheads="1"/>
          </p:cNvSpPr>
          <p:nvPr/>
        </p:nvSpPr>
        <p:spPr bwMode="auto">
          <a:xfrm>
            <a:off x="7746731" y="2894725"/>
            <a:ext cx="2597421"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dirty="0">
                <a:solidFill>
                  <a:schemeClr val="accent1">
                    <a:lumMod val="75000"/>
                  </a:schemeClr>
                </a:solidFill>
                <a:latin typeface="+mn-lt"/>
              </a:rPr>
              <a:t>Centres collectifs</a:t>
            </a:r>
          </a:p>
        </p:txBody>
      </p:sp>
      <p:sp>
        <p:nvSpPr>
          <p:cNvPr id="16396" name="Text Box 11">
            <a:extLst>
              <a:ext uri="{FF2B5EF4-FFF2-40B4-BE49-F238E27FC236}">
                <a16:creationId xmlns:a16="http://schemas.microsoft.com/office/drawing/2014/main" id="{E01F3488-09CF-4061-8440-5F6237F6DB74}"/>
              </a:ext>
            </a:extLst>
          </p:cNvPr>
          <p:cNvSpPr txBox="1">
            <a:spLocks noChangeArrowheads="1"/>
          </p:cNvSpPr>
          <p:nvPr/>
        </p:nvSpPr>
        <p:spPr bwMode="auto">
          <a:xfrm>
            <a:off x="9825357" y="5140258"/>
            <a:ext cx="13843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rgbClr val="0070C0"/>
                </a:solidFill>
                <a:latin typeface="+mn-lt"/>
              </a:rPr>
              <a:t>Camp planifié</a:t>
            </a:r>
          </a:p>
        </p:txBody>
      </p:sp>
      <p:sp>
        <p:nvSpPr>
          <p:cNvPr id="16398" name="Text Box 13">
            <a:extLst>
              <a:ext uri="{FF2B5EF4-FFF2-40B4-BE49-F238E27FC236}">
                <a16:creationId xmlns:a16="http://schemas.microsoft.com/office/drawing/2014/main" id="{95CA3F07-ACAB-49BE-A30F-8A06F55550A4}"/>
              </a:ext>
            </a:extLst>
          </p:cNvPr>
          <p:cNvSpPr txBox="1">
            <a:spLocks noChangeArrowheads="1"/>
          </p:cNvSpPr>
          <p:nvPr/>
        </p:nvSpPr>
        <p:spPr bwMode="auto">
          <a:xfrm>
            <a:off x="2379116" y="5208261"/>
            <a:ext cx="173323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Installations urbaines spontanées</a:t>
            </a:r>
          </a:p>
        </p:txBody>
      </p:sp>
      <p:sp>
        <p:nvSpPr>
          <p:cNvPr id="20" name="Title 3">
            <a:extLst>
              <a:ext uri="{FF2B5EF4-FFF2-40B4-BE49-F238E27FC236}">
                <a16:creationId xmlns:a16="http://schemas.microsoft.com/office/drawing/2014/main" id="{AE9586C5-6609-4AF8-949D-2493AAF5515F}"/>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fr-FR" sz="4399" u="sng">
                <a:latin typeface="+mn-lt"/>
              </a:rPr>
              <a:t>Habitations provisoires : les différents types</a:t>
            </a:r>
          </a:p>
        </p:txBody>
      </p:sp>
      <p:pic>
        <p:nvPicPr>
          <p:cNvPr id="16" name="Picture 6">
            <a:extLst>
              <a:ext uri="{FF2B5EF4-FFF2-40B4-BE49-F238E27FC236}">
                <a16:creationId xmlns:a16="http://schemas.microsoft.com/office/drawing/2014/main" id="{EA816DDF-E417-41B7-9CB4-0398233A1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6703" y="4237313"/>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2">
            <a:extLst>
              <a:ext uri="{FF2B5EF4-FFF2-40B4-BE49-F238E27FC236}">
                <a16:creationId xmlns:a16="http://schemas.microsoft.com/office/drawing/2014/main" id="{20CC4469-1221-4CFF-8A3C-D13FEF37FD28}"/>
              </a:ext>
            </a:extLst>
          </p:cNvPr>
          <p:cNvSpPr txBox="1">
            <a:spLocks noChangeArrowheads="1"/>
          </p:cNvSpPr>
          <p:nvPr/>
        </p:nvSpPr>
        <p:spPr bwMode="auto">
          <a:xfrm>
            <a:off x="6162483" y="5202638"/>
            <a:ext cx="167976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fr-FR" sz="2400" b="1">
                <a:solidFill>
                  <a:schemeClr val="accent1">
                    <a:lumMod val="75000"/>
                  </a:schemeClr>
                </a:solidFill>
                <a:latin typeface="+mn-lt"/>
              </a:rPr>
              <a:t>Camps spontanés</a:t>
            </a:r>
          </a:p>
        </p:txBody>
      </p:sp>
      <p:sp>
        <p:nvSpPr>
          <p:cNvPr id="2" name="Slide Number Placeholder 1">
            <a:extLst>
              <a:ext uri="{FF2B5EF4-FFF2-40B4-BE49-F238E27FC236}">
                <a16:creationId xmlns:a16="http://schemas.microsoft.com/office/drawing/2014/main" id="{453135E7-D24F-483F-B723-45E6442C2324}"/>
              </a:ext>
            </a:extLst>
          </p:cNvPr>
          <p:cNvSpPr>
            <a:spLocks noGrp="1"/>
          </p:cNvSpPr>
          <p:nvPr>
            <p:ph type="sldNum" sz="quarter" idx="12"/>
          </p:nvPr>
        </p:nvSpPr>
        <p:spPr/>
        <p:txBody>
          <a:bodyPr/>
          <a:lstStyle/>
          <a:p>
            <a:fld id="{00865948-8B76-4A50-B7DB-B45DBE1BD062}" type="slidenum">
              <a:rPr lang="fr-CH" smtClean="0"/>
              <a:t>9</a:t>
            </a:fld>
            <a:endParaRPr lang="fr-CH"/>
          </a:p>
        </p:txBody>
      </p:sp>
    </p:spTree>
    <p:extLst>
      <p:ext uri="{BB962C8B-B14F-4D97-AF65-F5344CB8AC3E}">
        <p14:creationId xmlns:p14="http://schemas.microsoft.com/office/powerpoint/2010/main" val="338533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2023-05-09T16:00:00+00:00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TSASSIST-19-3310</_dlc_DocId>
    <_dlc_DocIdUrl xmlns="a8a2af44-4b8d-404b-a8bd-4186350a523c">
      <Url>https://collab.ext.icrc.org/sites/TS_ASSIST/_layouts/15/DocIdRedir.aspx?ID=TSASSIST-19-3310</Url>
      <Description>TSASSIST-19-3310</Description>
    </_dlc_DocIdUrl>
  </documentManagement>
</p:properties>
</file>

<file path=customXml/itemProps1.xml><?xml version="1.0" encoding="utf-8"?>
<ds:datastoreItem xmlns:ds="http://schemas.openxmlformats.org/officeDocument/2006/customXml" ds:itemID="{D1DDDAE8-F2E1-40AE-B2CA-EC949013954D}"/>
</file>

<file path=customXml/itemProps2.xml><?xml version="1.0" encoding="utf-8"?>
<ds:datastoreItem xmlns:ds="http://schemas.openxmlformats.org/officeDocument/2006/customXml" ds:itemID="{B470B915-1CD3-421D-999A-BC022915991F}"/>
</file>

<file path=customXml/itemProps3.xml><?xml version="1.0" encoding="utf-8"?>
<ds:datastoreItem xmlns:ds="http://schemas.openxmlformats.org/officeDocument/2006/customXml" ds:itemID="{9EA0342F-0881-4813-9F97-61A15A658B99}"/>
</file>

<file path=customXml/itemProps4.xml><?xml version="1.0" encoding="utf-8"?>
<ds:datastoreItem xmlns:ds="http://schemas.openxmlformats.org/officeDocument/2006/customXml" ds:itemID="{3FFD9777-A1BB-4DBA-9F9A-39691DF13E6A}"/>
</file>

<file path=customXml/itemProps5.xml><?xml version="1.0" encoding="utf-8"?>
<ds:datastoreItem xmlns:ds="http://schemas.openxmlformats.org/officeDocument/2006/customXml" ds:itemID="{FD3E6B29-86F7-4651-BE8B-263EE82CF032}"/>
</file>

<file path=docProps/app.xml><?xml version="1.0" encoding="utf-8"?>
<Properties xmlns="http://schemas.openxmlformats.org/officeDocument/2006/extended-properties" xmlns:vt="http://schemas.openxmlformats.org/officeDocument/2006/docPropsVTypes">
  <TotalTime>0</TotalTime>
  <Words>4399</Words>
  <Application>Microsoft Office PowerPoint</Application>
  <PresentationFormat>Breitbild</PresentationFormat>
  <Paragraphs>458</Paragraphs>
  <Slides>39</Slides>
  <Notes>38</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39</vt:i4>
      </vt:variant>
    </vt:vector>
  </HeadingPairs>
  <TitlesOfParts>
    <vt:vector size="49" baseType="lpstr">
      <vt:lpstr>Arial</vt:lpstr>
      <vt:lpstr>Calibri</vt:lpstr>
      <vt:lpstr>Calibri (Textkörper)</vt:lpstr>
      <vt:lpstr>Calibri Light</vt:lpstr>
      <vt:lpstr>Comic Sans MS</vt:lpstr>
      <vt:lpstr>Times New Roman</vt:lpstr>
      <vt:lpstr>TimesNewRomanPSMT</vt:lpstr>
      <vt:lpstr>Webdings</vt:lpstr>
      <vt:lpstr>Wingdings</vt:lpstr>
      <vt:lpstr>Office Theme</vt:lpstr>
      <vt:lpstr>PowerPoint-Präsentation</vt:lpstr>
      <vt:lpstr>Objectifs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Options d’hébergement d’urgence </vt:lpstr>
      <vt:lpstr>Assistance en matière d’hébergement : méthodes </vt:lpstr>
      <vt:lpstr>Aide à l’hébergement d’urgence en milieu urbain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Conception d’un bloc</vt:lpstr>
      <vt:lpstr>PowerPoint-Präsentation</vt:lpstr>
      <vt:lpstr>Conception de la zone</vt:lpstr>
      <vt:lpstr>Conception de camps – Exemples</vt:lpstr>
      <vt:lpstr>PowerPoint-Präsentation</vt:lpstr>
      <vt:lpstr>Programmes d’hébergement pour les personnes de retour chez elles</vt:lpstr>
      <vt:lpstr>Conclusion : populations déplacées et logement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2023-02-03T14:18:46Z</dcterms:created>
  <dcterms:modified xsi:type="dcterms:W3CDTF">2023-02-03T14:50:43Z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5ea5ad83-67f1-4068-85ee-91ba0c0dde2d</vt:lpwstr>
  </property>
</Properties>
</file>