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26.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8"/>
  </p:notesMasterIdLst>
  <p:handoutMasterIdLst>
    <p:handoutMasterId r:id="rId49"/>
  </p:handoutMasterIdLst>
  <p:sldIdLst>
    <p:sldId id="257" r:id="rId2"/>
    <p:sldId id="604" r:id="rId3"/>
    <p:sldId id="333" r:id="rId4"/>
    <p:sldId id="291" r:id="rId5"/>
    <p:sldId id="337" r:id="rId6"/>
    <p:sldId id="336" r:id="rId7"/>
    <p:sldId id="334" r:id="rId8"/>
    <p:sldId id="461" r:id="rId9"/>
    <p:sldId id="327" r:id="rId10"/>
    <p:sldId id="339" r:id="rId11"/>
    <p:sldId id="285" r:id="rId12"/>
    <p:sldId id="341" r:id="rId13"/>
    <p:sldId id="350" r:id="rId14"/>
    <p:sldId id="344" r:id="rId15"/>
    <p:sldId id="319" r:id="rId16"/>
    <p:sldId id="320" r:id="rId17"/>
    <p:sldId id="321" r:id="rId18"/>
    <p:sldId id="322" r:id="rId19"/>
    <p:sldId id="324" r:id="rId20"/>
    <p:sldId id="399" r:id="rId21"/>
    <p:sldId id="404" r:id="rId22"/>
    <p:sldId id="302" r:id="rId23"/>
    <p:sldId id="343" r:id="rId24"/>
    <p:sldId id="292" r:id="rId25"/>
    <p:sldId id="454" r:id="rId26"/>
    <p:sldId id="602" r:id="rId27"/>
    <p:sldId id="328" r:id="rId28"/>
    <p:sldId id="338" r:id="rId29"/>
    <p:sldId id="287" r:id="rId30"/>
    <p:sldId id="329" r:id="rId31"/>
    <p:sldId id="463" r:id="rId32"/>
    <p:sldId id="465" r:id="rId33"/>
    <p:sldId id="466" r:id="rId34"/>
    <p:sldId id="331" r:id="rId35"/>
    <p:sldId id="467" r:id="rId36"/>
    <p:sldId id="299" r:id="rId37"/>
    <p:sldId id="300" r:id="rId38"/>
    <p:sldId id="603" r:id="rId39"/>
    <p:sldId id="605" r:id="rId40"/>
    <p:sldId id="325" r:id="rId41"/>
    <p:sldId id="310" r:id="rId42"/>
    <p:sldId id="311" r:id="rId43"/>
    <p:sldId id="340" r:id="rId44"/>
    <p:sldId id="601" r:id="rId45"/>
    <p:sldId id="297" r:id="rId46"/>
    <p:sldId id="462" r:id="rId47"/>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3" autoAdjust="0"/>
    <p:restoredTop sz="83333" autoAdjust="0"/>
  </p:normalViewPr>
  <p:slideViewPr>
    <p:cSldViewPr snapToGrid="0" showGuides="1">
      <p:cViewPr varScale="1">
        <p:scale>
          <a:sx n="108" d="100"/>
          <a:sy n="108" d="100"/>
        </p:scale>
        <p:origin x="594"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56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8" Type="http://schemas.openxmlformats.org/officeDocument/2006/relationships/customXml" Target="../customXml/item5.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customXml" Target="../customXml/item4.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272408174968563E-3"/>
          <c:y val="0.11233392848546674"/>
          <c:w val="0.8530935251502606"/>
          <c:h val="0.59635145238936182"/>
        </c:manualLayout>
      </c:layout>
      <c:ofPieChart>
        <c:ofPieType val="bar"/>
        <c:varyColors val="1"/>
        <c:ser>
          <c:idx val="0"/>
          <c:order val="0"/>
          <c:tx>
            <c:strRef>
              <c:f>Feuil1!$B$1</c:f>
              <c:strCache>
                <c:ptCount val="1"/>
                <c:pt idx="0">
                  <c:v>Ventes</c:v>
                </c:pt>
              </c:strCache>
            </c:strRef>
          </c:tx>
          <c:dPt>
            <c:idx val="0"/>
            <c:bubble3D val="0"/>
            <c:extLst>
              <c:ext xmlns:c16="http://schemas.microsoft.com/office/drawing/2014/chart" uri="{C3380CC4-5D6E-409C-BE32-E72D297353CC}">
                <c16:uniqueId val="{00000000-3305-472F-8615-CA7AC761C44D}"/>
              </c:ext>
            </c:extLst>
          </c:dPt>
          <c:dPt>
            <c:idx val="1"/>
            <c:bubble3D val="0"/>
            <c:extLst>
              <c:ext xmlns:c16="http://schemas.microsoft.com/office/drawing/2014/chart" uri="{C3380CC4-5D6E-409C-BE32-E72D297353CC}">
                <c16:uniqueId val="{00000001-3305-472F-8615-CA7AC761C44D}"/>
              </c:ext>
            </c:extLst>
          </c:dPt>
          <c:dPt>
            <c:idx val="2"/>
            <c:bubble3D val="0"/>
            <c:extLst>
              <c:ext xmlns:c16="http://schemas.microsoft.com/office/drawing/2014/chart" uri="{C3380CC4-5D6E-409C-BE32-E72D297353CC}">
                <c16:uniqueId val="{00000002-3305-472F-8615-CA7AC761C44D}"/>
              </c:ext>
            </c:extLst>
          </c:dPt>
          <c:dPt>
            <c:idx val="3"/>
            <c:bubble3D val="0"/>
            <c:extLst>
              <c:ext xmlns:c16="http://schemas.microsoft.com/office/drawing/2014/chart" uri="{C3380CC4-5D6E-409C-BE32-E72D297353CC}">
                <c16:uniqueId val="{00000003-3305-472F-8615-CA7AC761C44D}"/>
              </c:ext>
            </c:extLst>
          </c:dPt>
          <c:dPt>
            <c:idx val="4"/>
            <c:bubble3D val="0"/>
            <c:extLst>
              <c:ext xmlns:c16="http://schemas.microsoft.com/office/drawing/2014/chart" uri="{C3380CC4-5D6E-409C-BE32-E72D297353CC}">
                <c16:uniqueId val="{00000004-3305-472F-8615-CA7AC761C44D}"/>
              </c:ext>
            </c:extLst>
          </c:dPt>
          <c:dPt>
            <c:idx val="5"/>
            <c:bubble3D val="0"/>
            <c:extLst>
              <c:ext xmlns:c16="http://schemas.microsoft.com/office/drawing/2014/chart" uri="{C3380CC4-5D6E-409C-BE32-E72D297353CC}">
                <c16:uniqueId val="{00000005-3305-472F-8615-CA7AC761C44D}"/>
              </c:ext>
            </c:extLst>
          </c:dPt>
          <c:dPt>
            <c:idx val="6"/>
            <c:bubble3D val="0"/>
            <c:extLst>
              <c:ext xmlns:c16="http://schemas.microsoft.com/office/drawing/2014/chart" uri="{C3380CC4-5D6E-409C-BE32-E72D297353CC}">
                <c16:uniqueId val="{00000006-3305-472F-8615-CA7AC761C44D}"/>
              </c:ext>
            </c:extLst>
          </c:dPt>
          <c:dPt>
            <c:idx val="7"/>
            <c:bubble3D val="0"/>
            <c:extLst>
              <c:ext xmlns:c16="http://schemas.microsoft.com/office/drawing/2014/chart" uri="{C3380CC4-5D6E-409C-BE32-E72D297353CC}">
                <c16:uniqueId val="{00000007-3305-472F-8615-CA7AC761C44D}"/>
              </c:ext>
            </c:extLst>
          </c:dPt>
          <c:dLbls>
            <c:dLbl>
              <c:idx val="0"/>
              <c:tx>
                <c:rich>
                  <a:bodyPr/>
                  <a:lstStyle/>
                  <a:p>
                    <a:fld id="{EC7279AF-E5CE-4962-B75F-E8C88E333AE4}" type="CATEGORYNAME">
                      <a:rPr lang="en-US" smtClean="0"/>
                      <a:pPr/>
                      <a:t>[RUBRIKENNAME]</a:t>
                    </a:fld>
                    <a:r>
                      <a:rPr lang="en-US" baseline="0" dirty="0"/>
                      <a:t>
</a:t>
                    </a:r>
                    <a:fld id="{9CAE17BF-D02A-4959-8210-328E40CD469C}" type="PERCENTAGE">
                      <a:rPr lang="en-US" baseline="0"/>
                      <a:pPr/>
                      <a:t>[PROZENTSATZ]</a:t>
                    </a:fld>
                    <a:endParaRPr lang="en-US" baseline="0" dirty="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05-472F-8615-CA7AC761C44D}"/>
                </c:ext>
              </c:extLst>
            </c:dLbl>
            <c:dLbl>
              <c:idx val="2"/>
              <c:layout>
                <c:manualLayout>
                  <c:x val="5.3551017654455142E-2"/>
                  <c:y val="-5.7243412534902782E-2"/>
                </c:manualLayout>
              </c:layout>
              <c:tx>
                <c:rich>
                  <a:bodyPr wrap="square" lIns="38100" tIns="19050" rIns="38100" bIns="19050" anchor="ctr" anchorCtr="0">
                    <a:spAutoFit/>
                  </a:bodyPr>
                  <a:lstStyle/>
                  <a:p>
                    <a:pPr algn="l">
                      <a:defRPr sz="1600">
                        <a:solidFill>
                          <a:schemeClr val="tx1"/>
                        </a:solidFill>
                      </a:defRPr>
                    </a:pPr>
                    <a:fld id="{EC832AB9-F063-4E7A-AD2F-56F207B36453}" type="CATEGORYNAME">
                      <a:rPr lang="en-US" sz="1600" smtClean="0"/>
                      <a:pPr algn="l">
                        <a:defRPr sz="1600">
                          <a:solidFill>
                            <a:schemeClr val="tx1"/>
                          </a:solidFill>
                        </a:defRPr>
                      </a:pPr>
                      <a:t>[RUBRIKENNAME]</a:t>
                    </a:fld>
                    <a:r>
                      <a:rPr lang="en-US" sz="1600" baseline="0" dirty="0"/>
                      <a:t>, </a:t>
                    </a:r>
                    <a:fld id="{E6BCA9C5-1FC6-4837-9298-8F00D79E8FC3}" type="PERCENTAGE">
                      <a:rPr lang="en-US" sz="1600" baseline="0" smtClean="0"/>
                      <a:pPr algn="l">
                        <a:defRPr sz="1600">
                          <a:solidFill>
                            <a:schemeClr val="tx1"/>
                          </a:solidFill>
                        </a:defRPr>
                      </a:pPr>
                      <a:t>[PROZENTSATZ]</a:t>
                    </a:fld>
                    <a:endParaRPr lang="en-US" sz="1600" baseline="0" dirty="0"/>
                  </a:p>
                </c:rich>
              </c:tx>
              <c:spPr>
                <a:noFill/>
                <a:ln w="25378">
                  <a:noFill/>
                </a:ln>
              </c:spPr>
              <c:dLblPos val="bestFit"/>
              <c:showLegendKey val="0"/>
              <c:showVal val="0"/>
              <c:showCatName val="1"/>
              <c:showSerName val="0"/>
              <c:showPercent val="1"/>
              <c:showBubbleSize val="0"/>
              <c:extLst>
                <c:ext xmlns:c15="http://schemas.microsoft.com/office/drawing/2012/chart" uri="{CE6537A1-D6FC-4f65-9D91-7224C49458BB}">
                  <c15:layout>
                    <c:manualLayout>
                      <c:w val="0.21601958072854477"/>
                      <c:h val="7.3958605465339181E-2"/>
                    </c:manualLayout>
                  </c15:layout>
                  <c15:dlblFieldTable/>
                  <c15:showDataLabelsRange val="0"/>
                </c:ext>
                <c:ext xmlns:c16="http://schemas.microsoft.com/office/drawing/2014/chart" uri="{C3380CC4-5D6E-409C-BE32-E72D297353CC}">
                  <c16:uniqueId val="{00000002-3305-472F-8615-CA7AC761C44D}"/>
                </c:ext>
              </c:extLst>
            </c:dLbl>
            <c:dLbl>
              <c:idx val="3"/>
              <c:layout>
                <c:manualLayout>
                  <c:x val="7.0530608618062873E-2"/>
                  <c:y val="-6.8692203218581292E-3"/>
                </c:manualLayout>
              </c:layout>
              <c:tx>
                <c:rich>
                  <a:bodyPr wrap="square" lIns="38100" tIns="19050" rIns="38100" bIns="19050" anchor="ctr" anchorCtr="0">
                    <a:spAutoFit/>
                  </a:bodyPr>
                  <a:lstStyle/>
                  <a:p>
                    <a:pPr algn="l">
                      <a:defRPr sz="1600">
                        <a:solidFill>
                          <a:schemeClr val="tx1"/>
                        </a:solidFill>
                      </a:defRPr>
                    </a:pPr>
                    <a:fld id="{AE5A52E8-0BA9-4237-B456-6ED08D5A7174}" type="CATEGORYNAME">
                      <a:rPr lang="en-US" sz="1600" smtClean="0"/>
                      <a:pPr algn="l">
                        <a:defRPr sz="1600">
                          <a:solidFill>
                            <a:schemeClr val="tx1"/>
                          </a:solidFill>
                        </a:defRPr>
                      </a:pPr>
                      <a:t>[RUBRIKENNAME]</a:t>
                    </a:fld>
                    <a:r>
                      <a:rPr lang="en-US" sz="1600" dirty="0"/>
                      <a:t>, </a:t>
                    </a:r>
                    <a:fld id="{991A71CF-7445-4FA3-A260-087ED2D45B9F}" type="PERCENTAGE">
                      <a:rPr lang="en-US" sz="1600" baseline="0" smtClean="0"/>
                      <a:pPr algn="l">
                        <a:defRPr sz="1600">
                          <a:solidFill>
                            <a:schemeClr val="tx1"/>
                          </a:solidFill>
                        </a:defRPr>
                      </a:pPr>
                      <a:t>[PROZENTSATZ]</a:t>
                    </a:fld>
                    <a:endParaRPr lang="en-US" sz="1600" dirty="0"/>
                  </a:p>
                </c:rich>
              </c:tx>
              <c:spPr>
                <a:noFill/>
                <a:ln w="25378">
                  <a:noFill/>
                </a:ln>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305-472F-8615-CA7AC761C44D}"/>
                </c:ext>
              </c:extLst>
            </c:dLbl>
            <c:dLbl>
              <c:idx val="4"/>
              <c:layout>
                <c:manualLayout>
                  <c:x val="1.9591835727239687E-2"/>
                  <c:y val="9.0147248318348154E-8"/>
                </c:manualLayout>
              </c:layout>
              <c:tx>
                <c:rich>
                  <a:bodyPr wrap="square" lIns="38100" tIns="19050" rIns="38100" bIns="19050" anchor="ctr" anchorCtr="0">
                    <a:spAutoFit/>
                  </a:bodyPr>
                  <a:lstStyle/>
                  <a:p>
                    <a:pPr algn="l">
                      <a:defRPr sz="1600">
                        <a:solidFill>
                          <a:schemeClr val="tx1"/>
                        </a:solidFill>
                      </a:defRPr>
                    </a:pPr>
                    <a:r>
                      <a:rPr lang="en-US" sz="1600" dirty="0"/>
                      <a:t>Chemical and Pharmaceutical</a:t>
                    </a:r>
                    <a:r>
                      <a:rPr lang="en-US" sz="1600" baseline="0" dirty="0"/>
                      <a:t> Waste</a:t>
                    </a:r>
                    <a:r>
                      <a:rPr lang="en-US" sz="1600" dirty="0"/>
                      <a:t>, </a:t>
                    </a:r>
                    <a:fld id="{337C4D94-DBE9-4B76-BE00-D867C9825512}" type="PERCENTAGE">
                      <a:rPr lang="en-US" sz="1600" baseline="0" smtClean="0"/>
                      <a:pPr algn="l">
                        <a:defRPr sz="1600">
                          <a:solidFill>
                            <a:schemeClr val="tx1"/>
                          </a:solidFill>
                        </a:defRPr>
                      </a:pPr>
                      <a:t>[PROZENTSATZ]</a:t>
                    </a:fld>
                    <a:endParaRPr lang="en-US" sz="1600" dirty="0"/>
                  </a:p>
                </c:rich>
              </c:tx>
              <c:spPr>
                <a:noFill/>
                <a:ln w="25378">
                  <a:noFill/>
                </a:ln>
              </c:spPr>
              <c:dLblPos val="bestFit"/>
              <c:showLegendKey val="0"/>
              <c:showVal val="0"/>
              <c:showCatName val="1"/>
              <c:showSerName val="0"/>
              <c:showPercent val="1"/>
              <c:showBubbleSize val="0"/>
              <c:extLst>
                <c:ext xmlns:c15="http://schemas.microsoft.com/office/drawing/2012/chart" uri="{CE6537A1-D6FC-4f65-9D91-7224C49458BB}">
                  <c15:layout>
                    <c:manualLayout>
                      <c:w val="0.27137304726990596"/>
                      <c:h val="0.10750329803707971"/>
                    </c:manualLayout>
                  </c15:layout>
                  <c15:dlblFieldTable/>
                  <c15:showDataLabelsRange val="0"/>
                </c:ext>
                <c:ext xmlns:c16="http://schemas.microsoft.com/office/drawing/2014/chart" uri="{C3380CC4-5D6E-409C-BE32-E72D297353CC}">
                  <c16:uniqueId val="{00000004-3305-472F-8615-CA7AC761C44D}"/>
                </c:ext>
              </c:extLst>
            </c:dLbl>
            <c:dLbl>
              <c:idx val="5"/>
              <c:layout>
                <c:manualLayout>
                  <c:x val="3.8130854539310068E-2"/>
                  <c:y val="4.922950245389817E-2"/>
                </c:manualLayout>
              </c:layout>
              <c:tx>
                <c:rich>
                  <a:bodyPr wrap="square" lIns="38100" tIns="19050" rIns="38100" bIns="19050" anchor="ctr" anchorCtr="0">
                    <a:noAutofit/>
                  </a:bodyPr>
                  <a:lstStyle/>
                  <a:p>
                    <a:pPr algn="l">
                      <a:defRPr sz="1600">
                        <a:solidFill>
                          <a:schemeClr val="tx1"/>
                        </a:solidFill>
                      </a:defRPr>
                    </a:pPr>
                    <a:fld id="{F4637CF4-293C-48D1-8CB1-642B6B0E2D91}" type="CATEGORYNAME">
                      <a:rPr lang="en-US" sz="1600" smtClean="0"/>
                      <a:pPr algn="l">
                        <a:defRPr sz="1600">
                          <a:solidFill>
                            <a:schemeClr val="tx1"/>
                          </a:solidFill>
                        </a:defRPr>
                      </a:pPr>
                      <a:t>[RUBRIKENNAME]</a:t>
                    </a:fld>
                    <a:r>
                      <a:rPr lang="en-US" sz="1600" dirty="0"/>
                      <a:t>, </a:t>
                    </a:r>
                    <a:fld id="{ED4A7C4F-3CA8-4800-BC91-A682FC343906}" type="PERCENTAGE">
                      <a:rPr lang="en-US" sz="1600" baseline="0" smtClean="0"/>
                      <a:pPr algn="l">
                        <a:defRPr sz="1600">
                          <a:solidFill>
                            <a:schemeClr val="tx1"/>
                          </a:solidFill>
                        </a:defRPr>
                      </a:pPr>
                      <a:t>[PROZENTSATZ]</a:t>
                    </a:fld>
                    <a:endParaRPr lang="en-US" sz="1600" dirty="0"/>
                  </a:p>
                </c:rich>
              </c:tx>
              <c:spPr>
                <a:noFill/>
                <a:ln w="25378">
                  <a:noFill/>
                </a:ln>
              </c:spPr>
              <c:dLblPos val="bestFit"/>
              <c:showLegendKey val="0"/>
              <c:showVal val="0"/>
              <c:showCatName val="1"/>
              <c:showSerName val="0"/>
              <c:showPercent val="1"/>
              <c:showBubbleSize val="0"/>
              <c:extLst>
                <c:ext xmlns:c15="http://schemas.microsoft.com/office/drawing/2012/chart" uri="{CE6537A1-D6FC-4f65-9D91-7224C49458BB}">
                  <c15:layout>
                    <c:manualLayout>
                      <c:w val="0.25378616082089483"/>
                      <c:h val="9.4566266430913579E-2"/>
                    </c:manualLayout>
                  </c15:layout>
                  <c15:dlblFieldTable/>
                  <c15:showDataLabelsRange val="0"/>
                </c:ext>
                <c:ext xmlns:c16="http://schemas.microsoft.com/office/drawing/2014/chart" uri="{C3380CC4-5D6E-409C-BE32-E72D297353CC}">
                  <c16:uniqueId val="{00000005-3305-472F-8615-CA7AC761C44D}"/>
                </c:ext>
              </c:extLst>
            </c:dLbl>
            <c:dLbl>
              <c:idx val="6"/>
              <c:layout>
                <c:manualLayout>
                  <c:x val="-7.3142853381694822E-2"/>
                  <c:y val="0.14425371690626895"/>
                </c:manualLayout>
              </c:layout>
              <c:tx>
                <c:rich>
                  <a:bodyPr wrap="square" lIns="38100" tIns="19050" rIns="38100" bIns="19050" anchor="ctr" anchorCtr="0">
                    <a:spAutoFit/>
                  </a:bodyPr>
                  <a:lstStyle/>
                  <a:p>
                    <a:pPr algn="l">
                      <a:defRPr sz="1600">
                        <a:solidFill>
                          <a:schemeClr val="tx1"/>
                        </a:solidFill>
                      </a:defRPr>
                    </a:pPr>
                    <a:fld id="{51B200F7-EFC2-40F7-9B0E-63FEA209EFBE}" type="CATEGORYNAME">
                      <a:rPr lang="en-US" sz="1600" smtClean="0"/>
                      <a:pPr algn="l">
                        <a:defRPr sz="1600">
                          <a:solidFill>
                            <a:schemeClr val="tx1"/>
                          </a:solidFill>
                        </a:defRPr>
                      </a:pPr>
                      <a:t>[RUBRIKENNAME]</a:t>
                    </a:fld>
                    <a:r>
                      <a:rPr lang="en-US" sz="1600" dirty="0"/>
                      <a:t>, </a:t>
                    </a:r>
                    <a:fld id="{B08BCE63-D569-49E6-BBD5-0C0DD3DDF2A5}" type="PERCENTAGE">
                      <a:rPr lang="en-US" sz="1600" baseline="0" smtClean="0"/>
                      <a:pPr algn="l">
                        <a:defRPr sz="1600">
                          <a:solidFill>
                            <a:schemeClr val="tx1"/>
                          </a:solidFill>
                        </a:defRPr>
                      </a:pPr>
                      <a:t>[PROZENTSATZ]</a:t>
                    </a:fld>
                    <a:endParaRPr lang="en-US" sz="1600" dirty="0"/>
                  </a:p>
                </c:rich>
              </c:tx>
              <c:spPr>
                <a:noFill/>
                <a:ln w="25378">
                  <a:noFill/>
                </a:ln>
              </c:spPr>
              <c:dLblPos val="bestFit"/>
              <c:showLegendKey val="0"/>
              <c:showVal val="0"/>
              <c:showCatName val="1"/>
              <c:showSerName val="0"/>
              <c:showPercent val="1"/>
              <c:showBubbleSize val="0"/>
              <c:extLst>
                <c:ext xmlns:c15="http://schemas.microsoft.com/office/drawing/2012/chart" uri="{CE6537A1-D6FC-4f65-9D91-7224C49458BB}">
                  <c15:layout>
                    <c:manualLayout>
                      <c:w val="0.26365386399337359"/>
                      <c:h val="7.3958605465339181E-2"/>
                    </c:manualLayout>
                  </c15:layout>
                  <c15:dlblFieldTable/>
                  <c15:showDataLabelsRange val="0"/>
                </c:ext>
                <c:ext xmlns:c16="http://schemas.microsoft.com/office/drawing/2014/chart" uri="{C3380CC4-5D6E-409C-BE32-E72D297353CC}">
                  <c16:uniqueId val="{00000006-3305-472F-8615-CA7AC761C44D}"/>
                </c:ext>
              </c:extLst>
            </c:dLbl>
            <c:dLbl>
              <c:idx val="7"/>
              <c:layout>
                <c:manualLayout>
                  <c:x val="-0.10158670215205769"/>
                  <c:y val="-2.289740107286085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305-472F-8615-CA7AC761C44D}"/>
                </c:ext>
              </c:extLst>
            </c:dLbl>
            <c:spPr>
              <a:noFill/>
              <a:ln w="25378">
                <a:noFill/>
              </a:ln>
            </c:spPr>
            <c:txPr>
              <a:bodyPr wrap="square" lIns="38100" tIns="19050" rIns="38100" bIns="19050" anchor="ctr">
                <a:spAutoFit/>
              </a:bodyPr>
              <a:lstStyle/>
              <a:p>
                <a:pPr>
                  <a:defRPr sz="1600">
                    <a:solidFill>
                      <a:schemeClr val="tx1"/>
                    </a:solidFill>
                  </a:defRPr>
                </a:pPr>
                <a:endParaRPr lang="de-DE"/>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Feuil1!$A$2:$A$8</c:f>
              <c:strCache>
                <c:ptCount val="7"/>
                <c:pt idx="0">
                  <c:v>Domestic wastes</c:v>
                </c:pt>
                <c:pt idx="1">
                  <c:v>Hazardous waste</c:v>
                </c:pt>
                <c:pt idx="2">
                  <c:v>Sharp waste</c:v>
                </c:pt>
                <c:pt idx="3">
                  <c:v>Infectious waste</c:v>
                </c:pt>
                <c:pt idx="4">
                  <c:v>Chemical and pharmaceutical watse</c:v>
                </c:pt>
                <c:pt idx="5">
                  <c:v>Reservoir under pressure</c:v>
                </c:pt>
                <c:pt idx="6">
                  <c:v>Radioactive waste</c:v>
                </c:pt>
              </c:strCache>
            </c:strRef>
          </c:cat>
          <c:val>
            <c:numRef>
              <c:f>Feuil1!$B$2:$B$8</c:f>
              <c:numCache>
                <c:formatCode>General</c:formatCode>
                <c:ptCount val="7"/>
                <c:pt idx="0">
                  <c:v>80</c:v>
                </c:pt>
                <c:pt idx="2">
                  <c:v>3</c:v>
                </c:pt>
                <c:pt idx="3">
                  <c:v>9</c:v>
                </c:pt>
                <c:pt idx="4">
                  <c:v>5</c:v>
                </c:pt>
                <c:pt idx="5">
                  <c:v>2</c:v>
                </c:pt>
                <c:pt idx="6">
                  <c:v>1</c:v>
                </c:pt>
              </c:numCache>
            </c:numRef>
          </c:val>
          <c:extLst>
            <c:ext xmlns:c16="http://schemas.microsoft.com/office/drawing/2014/chart" uri="{C3380CC4-5D6E-409C-BE32-E72D297353CC}">
              <c16:uniqueId val="{00000008-3305-472F-8615-CA7AC761C44D}"/>
            </c:ext>
          </c:extLst>
        </c:ser>
        <c:dLbls>
          <c:showLegendKey val="0"/>
          <c:showVal val="0"/>
          <c:showCatName val="0"/>
          <c:showSerName val="0"/>
          <c:showPercent val="0"/>
          <c:showBubbleSize val="0"/>
          <c:showLeaderLines val="1"/>
        </c:dLbls>
        <c:gapWidth val="100"/>
        <c:splitType val="pos"/>
        <c:splitPos val="5"/>
        <c:secondPieSize val="75"/>
        <c:serLines/>
      </c:ofPieChart>
      <c:spPr>
        <a:noFill/>
        <a:ln w="25378">
          <a:noFill/>
        </a:ln>
      </c:spPr>
    </c:plotArea>
    <c:plotVisOnly val="1"/>
    <c:dispBlanksAs val="gap"/>
    <c:showDLblsOverMax val="0"/>
  </c:chart>
  <c:txPr>
    <a:bodyPr/>
    <a:lstStyle/>
    <a:p>
      <a:pPr>
        <a:defRPr sz="1798"/>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D596F3-9F90-4B17-B16A-C0DE3F959CF2}" type="doc">
      <dgm:prSet loTypeId="urn:microsoft.com/office/officeart/2005/8/layout/process2" loCatId="process" qsTypeId="urn:microsoft.com/office/officeart/2005/8/quickstyle/simple1" qsCatId="simple" csTypeId="urn:microsoft.com/office/officeart/2005/8/colors/accent0_2" csCatId="mainScheme" phldr="1"/>
      <dgm:spPr/>
    </dgm:pt>
    <dgm:pt modelId="{348F80B0-4123-4ECC-A35E-2B6904C65CA1}">
      <dgm:prSet phldrT="[Text]" custT="1"/>
      <dgm:spPr>
        <a:solidFill>
          <a:srgbClr val="FF0066"/>
        </a:solidFill>
      </dgm:spPr>
      <dgm:t>
        <a:bodyPr/>
        <a:lstStyle/>
        <a:p>
          <a:r>
            <a:rPr lang="fr-FR" sz="2400">
              <a:solidFill>
                <a:schemeClr val="tx1"/>
              </a:solidFill>
            </a:rPr>
            <a:t>Interface utilisateur</a:t>
          </a:r>
        </a:p>
      </dgm:t>
    </dgm:pt>
    <dgm:pt modelId="{62B85320-4E7E-49EE-B290-F427F4715DF0}" type="parTrans" cxnId="{B61CEB6F-1831-41E1-B95A-9B50A2E6DDF3}">
      <dgm:prSet/>
      <dgm:spPr/>
      <dgm:t>
        <a:bodyPr/>
        <a:lstStyle/>
        <a:p>
          <a:endParaRPr lang="fr-CH" sz="2400"/>
        </a:p>
      </dgm:t>
    </dgm:pt>
    <dgm:pt modelId="{E668BAD6-842E-4B9E-B112-3349F37F41EE}" type="sibTrans" cxnId="{B61CEB6F-1831-41E1-B95A-9B50A2E6DDF3}">
      <dgm:prSet custT="1"/>
      <dgm:spPr/>
      <dgm:t>
        <a:bodyPr/>
        <a:lstStyle/>
        <a:p>
          <a:endParaRPr lang="fr-CH" sz="1050"/>
        </a:p>
      </dgm:t>
    </dgm:pt>
    <dgm:pt modelId="{FD78821A-8ACD-4C06-BA9A-0C81E665871A}">
      <dgm:prSet phldrT="[Text]" custT="1"/>
      <dgm:spPr>
        <a:solidFill>
          <a:srgbClr val="FFC000"/>
        </a:solidFill>
      </dgm:spPr>
      <dgm:t>
        <a:bodyPr/>
        <a:lstStyle/>
        <a:p>
          <a:r>
            <a:rPr lang="fr-FR" sz="2400">
              <a:solidFill>
                <a:schemeClr val="tx1"/>
              </a:solidFill>
            </a:rPr>
            <a:t>Stockage</a:t>
          </a:r>
        </a:p>
      </dgm:t>
    </dgm:pt>
    <dgm:pt modelId="{57D64A01-7CCC-4839-A3CD-0B6AC75C0FFF}" type="parTrans" cxnId="{FAA4D579-A304-4970-89DF-FBFCAF92D5AC}">
      <dgm:prSet/>
      <dgm:spPr/>
      <dgm:t>
        <a:bodyPr/>
        <a:lstStyle/>
        <a:p>
          <a:endParaRPr lang="fr-CH" sz="2400"/>
        </a:p>
      </dgm:t>
    </dgm:pt>
    <dgm:pt modelId="{BAAB6E5C-8721-4C74-9972-BE37F0E68A2B}" type="sibTrans" cxnId="{FAA4D579-A304-4970-89DF-FBFCAF92D5AC}">
      <dgm:prSet custT="1"/>
      <dgm:spPr/>
      <dgm:t>
        <a:bodyPr/>
        <a:lstStyle/>
        <a:p>
          <a:endParaRPr lang="fr-CH" sz="1050"/>
        </a:p>
      </dgm:t>
    </dgm:pt>
    <dgm:pt modelId="{DFD75564-B72F-489C-94B9-9DF50BF9DF56}">
      <dgm:prSet phldrT="[Text]" custT="1"/>
      <dgm:spPr>
        <a:solidFill>
          <a:srgbClr val="FFFF00"/>
        </a:solidFill>
      </dgm:spPr>
      <dgm:t>
        <a:bodyPr/>
        <a:lstStyle/>
        <a:p>
          <a:r>
            <a:rPr lang="fr-FR" sz="2400">
              <a:solidFill>
                <a:schemeClr val="tx1"/>
              </a:solidFill>
            </a:rPr>
            <a:t>Transport</a:t>
          </a:r>
        </a:p>
      </dgm:t>
    </dgm:pt>
    <dgm:pt modelId="{CA2AF799-8351-4B59-B62F-BF3D2B8E5B04}" type="parTrans" cxnId="{A2A1F660-A6F3-4E2B-A2BD-F6A79D55BDEE}">
      <dgm:prSet/>
      <dgm:spPr/>
      <dgm:t>
        <a:bodyPr/>
        <a:lstStyle/>
        <a:p>
          <a:endParaRPr lang="fr-CH" sz="2400"/>
        </a:p>
      </dgm:t>
    </dgm:pt>
    <dgm:pt modelId="{A10B938A-7420-4943-BF5F-943042CAD71A}" type="sibTrans" cxnId="{A2A1F660-A6F3-4E2B-A2BD-F6A79D55BDEE}">
      <dgm:prSet custT="1"/>
      <dgm:spPr/>
      <dgm:t>
        <a:bodyPr/>
        <a:lstStyle/>
        <a:p>
          <a:endParaRPr lang="fr-CH" sz="1050"/>
        </a:p>
      </dgm:t>
    </dgm:pt>
    <dgm:pt modelId="{A9457388-DBF2-484E-AC92-8109EA0B9379}">
      <dgm:prSet phldrT="[Text]" custT="1"/>
      <dgm:spPr>
        <a:solidFill>
          <a:srgbClr val="92D050"/>
        </a:solidFill>
      </dgm:spPr>
      <dgm:t>
        <a:bodyPr/>
        <a:lstStyle/>
        <a:p>
          <a:r>
            <a:rPr lang="fr-FR" sz="2400">
              <a:solidFill>
                <a:schemeClr val="tx1"/>
              </a:solidFill>
              <a:latin typeface="+mn-lt"/>
            </a:rPr>
            <a:t>Traitement</a:t>
          </a:r>
        </a:p>
      </dgm:t>
    </dgm:pt>
    <dgm:pt modelId="{ECAAAF74-22BF-404B-BD87-4AE365ACA8FD}" type="parTrans" cxnId="{534200EB-4E5E-4D56-8552-9F47025F72FF}">
      <dgm:prSet/>
      <dgm:spPr/>
      <dgm:t>
        <a:bodyPr/>
        <a:lstStyle/>
        <a:p>
          <a:endParaRPr lang="fr-CH" sz="2400"/>
        </a:p>
      </dgm:t>
    </dgm:pt>
    <dgm:pt modelId="{870DE1AF-5EBD-4102-9B7E-A82E30ECFD4F}" type="sibTrans" cxnId="{534200EB-4E5E-4D56-8552-9F47025F72FF}">
      <dgm:prSet custT="1"/>
      <dgm:spPr/>
      <dgm:t>
        <a:bodyPr/>
        <a:lstStyle/>
        <a:p>
          <a:endParaRPr lang="fr-CH" sz="1050"/>
        </a:p>
      </dgm:t>
    </dgm:pt>
    <dgm:pt modelId="{79801C14-D4D7-46EE-9339-C0473FE1BB4E}">
      <dgm:prSet phldrT="[Text]" custT="1"/>
      <dgm:spPr>
        <a:solidFill>
          <a:srgbClr val="00B0F0"/>
        </a:solidFill>
      </dgm:spPr>
      <dgm:t>
        <a:bodyPr/>
        <a:lstStyle/>
        <a:p>
          <a:r>
            <a:rPr lang="fr-FR" sz="2400">
              <a:solidFill>
                <a:schemeClr val="tx1"/>
              </a:solidFill>
            </a:rPr>
            <a:t>Élimination ou recyclage</a:t>
          </a:r>
        </a:p>
      </dgm:t>
    </dgm:pt>
    <dgm:pt modelId="{4B99337F-FBAB-4F3E-94F0-9B52827AFBDC}" type="parTrans" cxnId="{8A522CBF-BFB3-4A21-B826-2A03A396F25E}">
      <dgm:prSet/>
      <dgm:spPr/>
      <dgm:t>
        <a:bodyPr/>
        <a:lstStyle/>
        <a:p>
          <a:endParaRPr lang="fr-CH" sz="2400"/>
        </a:p>
      </dgm:t>
    </dgm:pt>
    <dgm:pt modelId="{E21BE96D-A08B-448A-A373-75D7A68AF464}" type="sibTrans" cxnId="{8A522CBF-BFB3-4A21-B826-2A03A396F25E}">
      <dgm:prSet/>
      <dgm:spPr/>
      <dgm:t>
        <a:bodyPr/>
        <a:lstStyle/>
        <a:p>
          <a:endParaRPr lang="fr-CH" sz="2400"/>
        </a:p>
      </dgm:t>
    </dgm:pt>
    <dgm:pt modelId="{8BD6D95E-A704-4670-AC42-87E67E5639B4}" type="pres">
      <dgm:prSet presAssocID="{23D596F3-9F90-4B17-B16A-C0DE3F959CF2}" presName="linearFlow" presStyleCnt="0">
        <dgm:presLayoutVars>
          <dgm:resizeHandles val="exact"/>
        </dgm:presLayoutVars>
      </dgm:prSet>
      <dgm:spPr/>
    </dgm:pt>
    <dgm:pt modelId="{CB3255B2-5303-4E3A-8D55-CD26174C0E90}" type="pres">
      <dgm:prSet presAssocID="{348F80B0-4123-4ECC-A35E-2B6904C65CA1}" presName="node" presStyleLbl="node1" presStyleIdx="0" presStyleCnt="5">
        <dgm:presLayoutVars>
          <dgm:bulletEnabled val="1"/>
        </dgm:presLayoutVars>
      </dgm:prSet>
      <dgm:spPr/>
    </dgm:pt>
    <dgm:pt modelId="{AC615DAA-852C-48FD-BF5B-4D1A81B7719E}" type="pres">
      <dgm:prSet presAssocID="{E668BAD6-842E-4B9E-B112-3349F37F41EE}" presName="sibTrans" presStyleLbl="sibTrans2D1" presStyleIdx="0" presStyleCnt="4"/>
      <dgm:spPr/>
    </dgm:pt>
    <dgm:pt modelId="{026A0B7E-14A4-42A7-9141-A898836715EB}" type="pres">
      <dgm:prSet presAssocID="{E668BAD6-842E-4B9E-B112-3349F37F41EE}" presName="connectorText" presStyleLbl="sibTrans2D1" presStyleIdx="0" presStyleCnt="4"/>
      <dgm:spPr/>
    </dgm:pt>
    <dgm:pt modelId="{9C4C6E88-6AAE-4FAC-9EEE-6C63CE984C70}" type="pres">
      <dgm:prSet presAssocID="{FD78821A-8ACD-4C06-BA9A-0C81E665871A}" presName="node" presStyleLbl="node1" presStyleIdx="1" presStyleCnt="5">
        <dgm:presLayoutVars>
          <dgm:bulletEnabled val="1"/>
        </dgm:presLayoutVars>
      </dgm:prSet>
      <dgm:spPr/>
    </dgm:pt>
    <dgm:pt modelId="{F74EC90F-F0EC-4C0A-A2D7-CD9699DDE938}" type="pres">
      <dgm:prSet presAssocID="{BAAB6E5C-8721-4C74-9972-BE37F0E68A2B}" presName="sibTrans" presStyleLbl="sibTrans2D1" presStyleIdx="1" presStyleCnt="4"/>
      <dgm:spPr/>
    </dgm:pt>
    <dgm:pt modelId="{44B08096-4DD5-4209-BF21-B03E1A8397CE}" type="pres">
      <dgm:prSet presAssocID="{BAAB6E5C-8721-4C74-9972-BE37F0E68A2B}" presName="connectorText" presStyleLbl="sibTrans2D1" presStyleIdx="1" presStyleCnt="4"/>
      <dgm:spPr/>
    </dgm:pt>
    <dgm:pt modelId="{24E465C5-24F1-4FA3-A3F2-D10BFA48E3AA}" type="pres">
      <dgm:prSet presAssocID="{DFD75564-B72F-489C-94B9-9DF50BF9DF56}" presName="node" presStyleLbl="node1" presStyleIdx="2" presStyleCnt="5">
        <dgm:presLayoutVars>
          <dgm:bulletEnabled val="1"/>
        </dgm:presLayoutVars>
      </dgm:prSet>
      <dgm:spPr/>
    </dgm:pt>
    <dgm:pt modelId="{ECCED423-E994-44FC-AA89-5DCA8543572C}" type="pres">
      <dgm:prSet presAssocID="{A10B938A-7420-4943-BF5F-943042CAD71A}" presName="sibTrans" presStyleLbl="sibTrans2D1" presStyleIdx="2" presStyleCnt="4"/>
      <dgm:spPr/>
    </dgm:pt>
    <dgm:pt modelId="{E8C5B177-00DE-4BE0-95A6-EA82B96ED869}" type="pres">
      <dgm:prSet presAssocID="{A10B938A-7420-4943-BF5F-943042CAD71A}" presName="connectorText" presStyleLbl="sibTrans2D1" presStyleIdx="2" presStyleCnt="4"/>
      <dgm:spPr/>
    </dgm:pt>
    <dgm:pt modelId="{6A1C0D4B-8E31-46F2-A01C-7D0E04A2A065}" type="pres">
      <dgm:prSet presAssocID="{A9457388-DBF2-484E-AC92-8109EA0B9379}" presName="node" presStyleLbl="node1" presStyleIdx="3" presStyleCnt="5">
        <dgm:presLayoutVars>
          <dgm:bulletEnabled val="1"/>
        </dgm:presLayoutVars>
      </dgm:prSet>
      <dgm:spPr/>
    </dgm:pt>
    <dgm:pt modelId="{1C7FC8EB-8811-4455-BD35-6E5D0E256CAF}" type="pres">
      <dgm:prSet presAssocID="{870DE1AF-5EBD-4102-9B7E-A82E30ECFD4F}" presName="sibTrans" presStyleLbl="sibTrans2D1" presStyleIdx="3" presStyleCnt="4"/>
      <dgm:spPr/>
    </dgm:pt>
    <dgm:pt modelId="{44C2AD41-1834-4E22-AC06-C8721F9BF24A}" type="pres">
      <dgm:prSet presAssocID="{870DE1AF-5EBD-4102-9B7E-A82E30ECFD4F}" presName="connectorText" presStyleLbl="sibTrans2D1" presStyleIdx="3" presStyleCnt="4"/>
      <dgm:spPr/>
    </dgm:pt>
    <dgm:pt modelId="{022A04AD-39EF-45C7-97E4-26AAF5B7D5DF}" type="pres">
      <dgm:prSet presAssocID="{79801C14-D4D7-46EE-9339-C0473FE1BB4E}" presName="node" presStyleLbl="node1" presStyleIdx="4" presStyleCnt="5">
        <dgm:presLayoutVars>
          <dgm:bulletEnabled val="1"/>
        </dgm:presLayoutVars>
      </dgm:prSet>
      <dgm:spPr/>
    </dgm:pt>
  </dgm:ptLst>
  <dgm:cxnLst>
    <dgm:cxn modelId="{9A79270D-CD6A-4E13-AFE9-9B9C73E296D2}" type="presOf" srcId="{E668BAD6-842E-4B9E-B112-3349F37F41EE}" destId="{026A0B7E-14A4-42A7-9141-A898836715EB}" srcOrd="1" destOrd="0" presId="urn:microsoft.com/office/officeart/2005/8/layout/process2"/>
    <dgm:cxn modelId="{9EE8AA39-156C-44A6-9FFF-271E09008E26}" type="presOf" srcId="{A9457388-DBF2-484E-AC92-8109EA0B9379}" destId="{6A1C0D4B-8E31-46F2-A01C-7D0E04A2A065}" srcOrd="0" destOrd="0" presId="urn:microsoft.com/office/officeart/2005/8/layout/process2"/>
    <dgm:cxn modelId="{A2A1F660-A6F3-4E2B-A2BD-F6A79D55BDEE}" srcId="{23D596F3-9F90-4B17-B16A-C0DE3F959CF2}" destId="{DFD75564-B72F-489C-94B9-9DF50BF9DF56}" srcOrd="2" destOrd="0" parTransId="{CA2AF799-8351-4B59-B62F-BF3D2B8E5B04}" sibTransId="{A10B938A-7420-4943-BF5F-943042CAD71A}"/>
    <dgm:cxn modelId="{8096C86C-72DB-4F8F-B442-F70259D1199E}" type="presOf" srcId="{348F80B0-4123-4ECC-A35E-2B6904C65CA1}" destId="{CB3255B2-5303-4E3A-8D55-CD26174C0E90}" srcOrd="0" destOrd="0" presId="urn:microsoft.com/office/officeart/2005/8/layout/process2"/>
    <dgm:cxn modelId="{B61CEB6F-1831-41E1-B95A-9B50A2E6DDF3}" srcId="{23D596F3-9F90-4B17-B16A-C0DE3F959CF2}" destId="{348F80B0-4123-4ECC-A35E-2B6904C65CA1}" srcOrd="0" destOrd="0" parTransId="{62B85320-4E7E-49EE-B290-F427F4715DF0}" sibTransId="{E668BAD6-842E-4B9E-B112-3349F37F41EE}"/>
    <dgm:cxn modelId="{D8155F51-115B-4DC5-8533-17AE4870EAD0}" type="presOf" srcId="{DFD75564-B72F-489C-94B9-9DF50BF9DF56}" destId="{24E465C5-24F1-4FA3-A3F2-D10BFA48E3AA}" srcOrd="0" destOrd="0" presId="urn:microsoft.com/office/officeart/2005/8/layout/process2"/>
    <dgm:cxn modelId="{E29FC778-8D12-4BA9-A27E-08D867C8BCA0}" type="presOf" srcId="{BAAB6E5C-8721-4C74-9972-BE37F0E68A2B}" destId="{F74EC90F-F0EC-4C0A-A2D7-CD9699DDE938}" srcOrd="0" destOrd="0" presId="urn:microsoft.com/office/officeart/2005/8/layout/process2"/>
    <dgm:cxn modelId="{FAA4D579-A304-4970-89DF-FBFCAF92D5AC}" srcId="{23D596F3-9F90-4B17-B16A-C0DE3F959CF2}" destId="{FD78821A-8ACD-4C06-BA9A-0C81E665871A}" srcOrd="1" destOrd="0" parTransId="{57D64A01-7CCC-4839-A3CD-0B6AC75C0FFF}" sibTransId="{BAAB6E5C-8721-4C74-9972-BE37F0E68A2B}"/>
    <dgm:cxn modelId="{6501D07B-ABF7-4EB8-AFB0-A377242810A0}" type="presOf" srcId="{870DE1AF-5EBD-4102-9B7E-A82E30ECFD4F}" destId="{1C7FC8EB-8811-4455-BD35-6E5D0E256CAF}" srcOrd="0" destOrd="0" presId="urn:microsoft.com/office/officeart/2005/8/layout/process2"/>
    <dgm:cxn modelId="{15B81A8F-ACE8-4D4A-AD90-FA703203F8DE}" type="presOf" srcId="{BAAB6E5C-8721-4C74-9972-BE37F0E68A2B}" destId="{44B08096-4DD5-4209-BF21-B03E1A8397CE}" srcOrd="1" destOrd="0" presId="urn:microsoft.com/office/officeart/2005/8/layout/process2"/>
    <dgm:cxn modelId="{00863F8F-0D65-4467-BD1B-80E203A52F35}" type="presOf" srcId="{870DE1AF-5EBD-4102-9B7E-A82E30ECFD4F}" destId="{44C2AD41-1834-4E22-AC06-C8721F9BF24A}" srcOrd="1" destOrd="0" presId="urn:microsoft.com/office/officeart/2005/8/layout/process2"/>
    <dgm:cxn modelId="{A6FFF99D-2D1E-46B0-A625-75ECBD3F4C24}" type="presOf" srcId="{A10B938A-7420-4943-BF5F-943042CAD71A}" destId="{E8C5B177-00DE-4BE0-95A6-EA82B96ED869}" srcOrd="1" destOrd="0" presId="urn:microsoft.com/office/officeart/2005/8/layout/process2"/>
    <dgm:cxn modelId="{751D0CA8-108D-4FAE-BC5B-300C130D7365}" type="presOf" srcId="{79801C14-D4D7-46EE-9339-C0473FE1BB4E}" destId="{022A04AD-39EF-45C7-97E4-26AAF5B7D5DF}" srcOrd="0" destOrd="0" presId="urn:microsoft.com/office/officeart/2005/8/layout/process2"/>
    <dgm:cxn modelId="{F8E581B9-F8FC-4F7F-A534-379AF20EA446}" type="presOf" srcId="{FD78821A-8ACD-4C06-BA9A-0C81E665871A}" destId="{9C4C6E88-6AAE-4FAC-9EEE-6C63CE984C70}" srcOrd="0" destOrd="0" presId="urn:microsoft.com/office/officeart/2005/8/layout/process2"/>
    <dgm:cxn modelId="{D4922DBE-666B-473E-92AF-3DDFF7633919}" type="presOf" srcId="{23D596F3-9F90-4B17-B16A-C0DE3F959CF2}" destId="{8BD6D95E-A704-4670-AC42-87E67E5639B4}" srcOrd="0" destOrd="0" presId="urn:microsoft.com/office/officeart/2005/8/layout/process2"/>
    <dgm:cxn modelId="{8A522CBF-BFB3-4A21-B826-2A03A396F25E}" srcId="{23D596F3-9F90-4B17-B16A-C0DE3F959CF2}" destId="{79801C14-D4D7-46EE-9339-C0473FE1BB4E}" srcOrd="4" destOrd="0" parTransId="{4B99337F-FBAB-4F3E-94F0-9B52827AFBDC}" sibTransId="{E21BE96D-A08B-448A-A373-75D7A68AF464}"/>
    <dgm:cxn modelId="{A4AF1FDD-09A3-43B9-82B9-633DDA0FC1F2}" type="presOf" srcId="{A10B938A-7420-4943-BF5F-943042CAD71A}" destId="{ECCED423-E994-44FC-AA89-5DCA8543572C}" srcOrd="0" destOrd="0" presId="urn:microsoft.com/office/officeart/2005/8/layout/process2"/>
    <dgm:cxn modelId="{534200EB-4E5E-4D56-8552-9F47025F72FF}" srcId="{23D596F3-9F90-4B17-B16A-C0DE3F959CF2}" destId="{A9457388-DBF2-484E-AC92-8109EA0B9379}" srcOrd="3" destOrd="0" parTransId="{ECAAAF74-22BF-404B-BD87-4AE365ACA8FD}" sibTransId="{870DE1AF-5EBD-4102-9B7E-A82E30ECFD4F}"/>
    <dgm:cxn modelId="{545B0FEC-3BD3-466A-97B5-E748E7887396}" type="presOf" srcId="{E668BAD6-842E-4B9E-B112-3349F37F41EE}" destId="{AC615DAA-852C-48FD-BF5B-4D1A81B7719E}" srcOrd="0" destOrd="0" presId="urn:microsoft.com/office/officeart/2005/8/layout/process2"/>
    <dgm:cxn modelId="{40EBA65B-391C-421E-A45B-F4D6B00E0528}" type="presParOf" srcId="{8BD6D95E-A704-4670-AC42-87E67E5639B4}" destId="{CB3255B2-5303-4E3A-8D55-CD26174C0E90}" srcOrd="0" destOrd="0" presId="urn:microsoft.com/office/officeart/2005/8/layout/process2"/>
    <dgm:cxn modelId="{D62115BC-42DF-48BF-8ECC-5B7E1346FB33}" type="presParOf" srcId="{8BD6D95E-A704-4670-AC42-87E67E5639B4}" destId="{AC615DAA-852C-48FD-BF5B-4D1A81B7719E}" srcOrd="1" destOrd="0" presId="urn:microsoft.com/office/officeart/2005/8/layout/process2"/>
    <dgm:cxn modelId="{05297516-1EE2-4CAF-966C-39634E4C7718}" type="presParOf" srcId="{AC615DAA-852C-48FD-BF5B-4D1A81B7719E}" destId="{026A0B7E-14A4-42A7-9141-A898836715EB}" srcOrd="0" destOrd="0" presId="urn:microsoft.com/office/officeart/2005/8/layout/process2"/>
    <dgm:cxn modelId="{26D29A09-E66C-4210-B754-0C868D78B2A1}" type="presParOf" srcId="{8BD6D95E-A704-4670-AC42-87E67E5639B4}" destId="{9C4C6E88-6AAE-4FAC-9EEE-6C63CE984C70}" srcOrd="2" destOrd="0" presId="urn:microsoft.com/office/officeart/2005/8/layout/process2"/>
    <dgm:cxn modelId="{ED7834EC-ACD4-4578-AF37-5AF630949619}" type="presParOf" srcId="{8BD6D95E-A704-4670-AC42-87E67E5639B4}" destId="{F74EC90F-F0EC-4C0A-A2D7-CD9699DDE938}" srcOrd="3" destOrd="0" presId="urn:microsoft.com/office/officeart/2005/8/layout/process2"/>
    <dgm:cxn modelId="{3D019DB9-196D-4E65-BBF6-F77EE3B3478B}" type="presParOf" srcId="{F74EC90F-F0EC-4C0A-A2D7-CD9699DDE938}" destId="{44B08096-4DD5-4209-BF21-B03E1A8397CE}" srcOrd="0" destOrd="0" presId="urn:microsoft.com/office/officeart/2005/8/layout/process2"/>
    <dgm:cxn modelId="{FBCAB185-9BB5-4947-B5BB-9B24690674AA}" type="presParOf" srcId="{8BD6D95E-A704-4670-AC42-87E67E5639B4}" destId="{24E465C5-24F1-4FA3-A3F2-D10BFA48E3AA}" srcOrd="4" destOrd="0" presId="urn:microsoft.com/office/officeart/2005/8/layout/process2"/>
    <dgm:cxn modelId="{72502DAE-9636-4230-BC36-AACC67D796A2}" type="presParOf" srcId="{8BD6D95E-A704-4670-AC42-87E67E5639B4}" destId="{ECCED423-E994-44FC-AA89-5DCA8543572C}" srcOrd="5" destOrd="0" presId="urn:microsoft.com/office/officeart/2005/8/layout/process2"/>
    <dgm:cxn modelId="{331A4ACF-B749-41E2-A849-CB1CEBAFC329}" type="presParOf" srcId="{ECCED423-E994-44FC-AA89-5DCA8543572C}" destId="{E8C5B177-00DE-4BE0-95A6-EA82B96ED869}" srcOrd="0" destOrd="0" presId="urn:microsoft.com/office/officeart/2005/8/layout/process2"/>
    <dgm:cxn modelId="{7EC4C42D-1DF7-4A93-94CB-7AAB5C708E47}" type="presParOf" srcId="{8BD6D95E-A704-4670-AC42-87E67E5639B4}" destId="{6A1C0D4B-8E31-46F2-A01C-7D0E04A2A065}" srcOrd="6" destOrd="0" presId="urn:microsoft.com/office/officeart/2005/8/layout/process2"/>
    <dgm:cxn modelId="{E084E6FB-7E76-4A74-B99E-59EE419D05F7}" type="presParOf" srcId="{8BD6D95E-A704-4670-AC42-87E67E5639B4}" destId="{1C7FC8EB-8811-4455-BD35-6E5D0E256CAF}" srcOrd="7" destOrd="0" presId="urn:microsoft.com/office/officeart/2005/8/layout/process2"/>
    <dgm:cxn modelId="{5AE57B00-969B-4F4B-A767-F8BDA97C498F}" type="presParOf" srcId="{1C7FC8EB-8811-4455-BD35-6E5D0E256CAF}" destId="{44C2AD41-1834-4E22-AC06-C8721F9BF24A}" srcOrd="0" destOrd="0" presId="urn:microsoft.com/office/officeart/2005/8/layout/process2"/>
    <dgm:cxn modelId="{8ECF531A-2312-4F6F-88FA-E1CD3B56D8A3}" type="presParOf" srcId="{8BD6D95E-A704-4670-AC42-87E67E5639B4}" destId="{022A04AD-39EF-45C7-97E4-26AAF5B7D5DF}"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E6FB94-12C4-4E2E-A277-2E00E398EBCA}"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fr-CH"/>
        </a:p>
      </dgm:t>
    </dgm:pt>
    <dgm:pt modelId="{4CA7758A-F404-4874-97D1-8570254BC7D7}">
      <dgm:prSet phldrT="[Text]" custT="1"/>
      <dgm:spPr/>
      <dgm:t>
        <a:bodyPr/>
        <a:lstStyle/>
        <a:p>
          <a:pPr>
            <a:buClr>
              <a:srgbClr val="000000"/>
            </a:buClr>
            <a:buSzPct val="100000"/>
            <a:buFont typeface="Arial" panose="020B0604020202020204" pitchFamily="34" charset="0"/>
            <a:buChar char="•"/>
          </a:pPr>
          <a:r>
            <a:rPr lang="fr-FR" sz="1800" b="1" noProof="0" dirty="0">
              <a:solidFill>
                <a:schemeClr val="bg1"/>
              </a:solidFill>
              <a:effectLst>
                <a:outerShdw blurRad="38100" dist="38100" dir="2700000" algn="tl">
                  <a:srgbClr val="000000">
                    <a:alpha val="43137"/>
                  </a:srgbClr>
                </a:outerShdw>
              </a:effectLst>
              <a:latin typeface="+mn-lt"/>
            </a:rPr>
            <a:t>Zone de défécation</a:t>
          </a:r>
        </a:p>
        <a:p>
          <a:pPr>
            <a:buClr>
              <a:srgbClr val="000000"/>
            </a:buClr>
            <a:buSzPct val="100000"/>
            <a:buFont typeface="Arial" panose="020B0604020202020204" pitchFamily="34" charset="0"/>
            <a:buChar char="•"/>
          </a:pPr>
          <a:r>
            <a:rPr lang="fr-FR" sz="1800" b="1" dirty="0">
              <a:solidFill>
                <a:schemeClr val="bg1"/>
              </a:solidFill>
              <a:effectLst>
                <a:outerShdw blurRad="38100" dist="38100" dir="2700000" algn="tl">
                  <a:srgbClr val="000000">
                    <a:alpha val="43137"/>
                  </a:srgbClr>
                </a:outerShdw>
              </a:effectLst>
              <a:latin typeface="+mn-lt"/>
            </a:rPr>
            <a:t>Latrines à fosse simple</a:t>
          </a:r>
        </a:p>
        <a:p>
          <a:pPr>
            <a:buClr>
              <a:srgbClr val="000000"/>
            </a:buClr>
            <a:buSzPct val="100000"/>
            <a:buFont typeface="Arial" panose="020B0604020202020204" pitchFamily="34" charset="0"/>
            <a:buChar char="•"/>
          </a:pPr>
          <a:r>
            <a:rPr lang="fr-FR" sz="1800" b="1" noProof="0" dirty="0">
              <a:solidFill>
                <a:schemeClr val="bg1"/>
              </a:solidFill>
              <a:effectLst>
                <a:outerShdw blurRad="38100" dist="38100" dir="2700000" algn="tl">
                  <a:srgbClr val="000000">
                    <a:alpha val="43137"/>
                  </a:srgbClr>
                </a:outerShdw>
              </a:effectLst>
              <a:latin typeface="+mn-lt"/>
            </a:rPr>
            <a:t>Latrines double fosse</a:t>
          </a:r>
        </a:p>
        <a:p>
          <a:pPr>
            <a:buClr>
              <a:srgbClr val="000000"/>
            </a:buClr>
            <a:buSzPct val="100000"/>
            <a:buFont typeface="Arial" panose="020B0604020202020204" pitchFamily="34" charset="0"/>
            <a:buChar char="•"/>
          </a:pPr>
          <a:r>
            <a:rPr lang="fr-FR" sz="1800" b="1" dirty="0">
              <a:solidFill>
                <a:schemeClr val="bg1"/>
              </a:solidFill>
              <a:effectLst>
                <a:outerShdw blurRad="38100" dist="38100" dir="2700000" algn="tl">
                  <a:srgbClr val="000000">
                    <a:alpha val="43137"/>
                  </a:srgbClr>
                </a:outerShdw>
              </a:effectLst>
              <a:latin typeface="+mn-lt"/>
            </a:rPr>
            <a:t>Latrines VIP</a:t>
          </a:r>
        </a:p>
        <a:p>
          <a:pPr>
            <a:buClr>
              <a:srgbClr val="000000"/>
            </a:buClr>
            <a:buSzPct val="100000"/>
            <a:buFont typeface="Arial" panose="020B0604020202020204" pitchFamily="34" charset="0"/>
            <a:buChar char="•"/>
          </a:pPr>
          <a:r>
            <a:rPr lang="fr-FR" sz="1800" b="1" dirty="0">
              <a:solidFill>
                <a:schemeClr val="bg1"/>
              </a:solidFill>
              <a:effectLst>
                <a:outerShdw blurRad="38100" dist="38100" dir="2700000" algn="tl">
                  <a:srgbClr val="000000">
                    <a:alpha val="43137"/>
                  </a:srgbClr>
                </a:outerShdw>
              </a:effectLst>
              <a:latin typeface="+mn-lt"/>
            </a:rPr>
            <a:t>Latrines à compost</a:t>
          </a:r>
        </a:p>
      </dgm:t>
    </dgm:pt>
    <dgm:pt modelId="{35FDF919-173D-44A4-887B-3ED569E91C98}" type="parTrans" cxnId="{4515ACFC-7CBF-4258-9D92-270AA4250518}">
      <dgm:prSet/>
      <dgm:spPr/>
      <dgm:t>
        <a:bodyPr/>
        <a:lstStyle/>
        <a:p>
          <a:endParaRPr lang="fr-CH" sz="1800">
            <a:solidFill>
              <a:schemeClr val="bg1"/>
            </a:solidFill>
            <a:effectLst>
              <a:outerShdw blurRad="38100" dist="38100" dir="2700000" algn="tl">
                <a:srgbClr val="000000">
                  <a:alpha val="43137"/>
                </a:srgbClr>
              </a:outerShdw>
            </a:effectLst>
            <a:latin typeface="+mn-lt"/>
          </a:endParaRPr>
        </a:p>
      </dgm:t>
    </dgm:pt>
    <dgm:pt modelId="{86752BF4-EFB9-4B68-AC60-9B435ED52EF7}" type="sibTrans" cxnId="{4515ACFC-7CBF-4258-9D92-270AA4250518}">
      <dgm:prSet/>
      <dgm:spPr/>
      <dgm:t>
        <a:bodyPr/>
        <a:lstStyle/>
        <a:p>
          <a:endParaRPr lang="fr-CH" sz="1800">
            <a:solidFill>
              <a:schemeClr val="bg1"/>
            </a:solidFill>
            <a:effectLst>
              <a:outerShdw blurRad="38100" dist="38100" dir="2700000" algn="tl">
                <a:srgbClr val="000000">
                  <a:alpha val="43137"/>
                </a:srgbClr>
              </a:outerShdw>
            </a:effectLst>
            <a:latin typeface="+mn-lt"/>
          </a:endParaRPr>
        </a:p>
      </dgm:t>
    </dgm:pt>
    <dgm:pt modelId="{5C73EF2F-B150-46FD-A3A8-E9723D9BE7A4}">
      <dgm:prSet phldrT="[Text]" custT="1"/>
      <dgm:spPr/>
      <dgm:t>
        <a:bodyPr/>
        <a:lstStyle/>
        <a:p>
          <a:pPr>
            <a:buClr>
              <a:srgbClr val="000000"/>
            </a:buClr>
            <a:buSzPct val="100000"/>
            <a:buFont typeface="Arial" panose="020B0604020202020204" pitchFamily="34" charset="0"/>
            <a:buChar char="•"/>
          </a:pPr>
          <a:r>
            <a:rPr lang="fr-FR" sz="1800" b="1" noProof="0">
              <a:solidFill>
                <a:schemeClr val="bg1"/>
              </a:solidFill>
              <a:effectLst>
                <a:outerShdw blurRad="38100" dist="38100" dir="2700000" algn="tl">
                  <a:srgbClr val="000000">
                    <a:alpha val="43137"/>
                  </a:srgbClr>
                </a:outerShdw>
              </a:effectLst>
              <a:latin typeface="+mn-lt"/>
            </a:rPr>
            <a:t>Latrines à seaux</a:t>
          </a:r>
        </a:p>
        <a:p>
          <a:pPr>
            <a:buClr>
              <a:srgbClr val="000000"/>
            </a:buClr>
            <a:buSzPct val="100000"/>
            <a:buFont typeface="Arial" panose="020B0604020202020204" pitchFamily="34" charset="0"/>
            <a:buChar char="•"/>
          </a:pPr>
          <a:r>
            <a:rPr lang="fr-FR" sz="1800" b="1" noProof="0">
              <a:solidFill>
                <a:schemeClr val="bg1"/>
              </a:solidFill>
              <a:effectLst>
                <a:outerShdw blurRad="38100" dist="38100" dir="2700000" algn="tl">
                  <a:srgbClr val="000000">
                    <a:alpha val="43137"/>
                  </a:srgbClr>
                </a:outerShdw>
              </a:effectLst>
              <a:latin typeface="+mn-lt"/>
            </a:rPr>
            <a:t>Toilettes volantes</a:t>
          </a:r>
        </a:p>
      </dgm:t>
    </dgm:pt>
    <dgm:pt modelId="{0C811AF6-7875-4E85-8F62-69E105E18796}" type="parTrans" cxnId="{D1F6EC52-7BA7-49A4-9CEF-EC48E71BD6AE}">
      <dgm:prSet/>
      <dgm:spPr/>
      <dgm:t>
        <a:bodyPr/>
        <a:lstStyle/>
        <a:p>
          <a:endParaRPr lang="fr-CH" sz="1800">
            <a:solidFill>
              <a:schemeClr val="bg1"/>
            </a:solidFill>
            <a:effectLst>
              <a:outerShdw blurRad="38100" dist="38100" dir="2700000" algn="tl">
                <a:srgbClr val="000000">
                  <a:alpha val="43137"/>
                </a:srgbClr>
              </a:outerShdw>
            </a:effectLst>
            <a:latin typeface="+mn-lt"/>
          </a:endParaRPr>
        </a:p>
      </dgm:t>
    </dgm:pt>
    <dgm:pt modelId="{D940A439-232C-41C1-ACD9-6846E5D77968}" type="sibTrans" cxnId="{D1F6EC52-7BA7-49A4-9CEF-EC48E71BD6AE}">
      <dgm:prSet/>
      <dgm:spPr/>
      <dgm:t>
        <a:bodyPr/>
        <a:lstStyle/>
        <a:p>
          <a:endParaRPr lang="fr-CH" sz="1800">
            <a:solidFill>
              <a:schemeClr val="bg1"/>
            </a:solidFill>
            <a:effectLst>
              <a:outerShdw blurRad="38100" dist="38100" dir="2700000" algn="tl">
                <a:srgbClr val="000000">
                  <a:alpha val="43137"/>
                </a:srgbClr>
              </a:outerShdw>
            </a:effectLst>
            <a:latin typeface="+mn-lt"/>
          </a:endParaRPr>
        </a:p>
      </dgm:t>
    </dgm:pt>
    <dgm:pt modelId="{F363DB11-72BC-45C1-967A-3E26356BB87F}">
      <dgm:prSet phldrT="[Text]" custT="1"/>
      <dgm:spPr/>
      <dgm:t>
        <a:bodyPr/>
        <a:lstStyle/>
        <a:p>
          <a:pPr>
            <a:buClr>
              <a:srgbClr val="000000"/>
            </a:buClr>
            <a:buSzPct val="100000"/>
            <a:buFont typeface="Arial" panose="020B0604020202020204" pitchFamily="34" charset="0"/>
            <a:buChar char="•"/>
          </a:pPr>
          <a:r>
            <a:rPr lang="fr-FR" sz="1800" b="1">
              <a:solidFill>
                <a:schemeClr val="bg1"/>
              </a:solidFill>
              <a:effectLst>
                <a:outerShdw blurRad="38100" dist="38100" dir="2700000" algn="tl">
                  <a:srgbClr val="000000">
                    <a:alpha val="43137"/>
                  </a:srgbClr>
                </a:outerShdw>
              </a:effectLst>
              <a:latin typeface="+mn-lt"/>
            </a:rPr>
            <a:t>Toilettes à chasse d’eau </a:t>
          </a:r>
        </a:p>
        <a:p>
          <a:pPr>
            <a:buClr>
              <a:srgbClr val="000000"/>
            </a:buClr>
            <a:buSzPct val="100000"/>
            <a:buFont typeface="Arial" panose="020B0604020202020204" pitchFamily="34" charset="0"/>
            <a:buChar char="•"/>
          </a:pPr>
          <a:r>
            <a:rPr lang="fr-FR" sz="1800" b="1">
              <a:solidFill>
                <a:schemeClr val="bg1"/>
              </a:solidFill>
              <a:effectLst>
                <a:outerShdw blurRad="38100" dist="38100" dir="2700000" algn="tl">
                  <a:srgbClr val="000000">
                    <a:alpha val="43137"/>
                  </a:srgbClr>
                </a:outerShdw>
              </a:effectLst>
              <a:latin typeface="+mn-lt"/>
            </a:rPr>
            <a:t>Fosse septique et puisard</a:t>
          </a:r>
        </a:p>
      </dgm:t>
    </dgm:pt>
    <dgm:pt modelId="{AF9EDE81-5C25-4AFA-AD67-57FFB67A0E75}" type="parTrans" cxnId="{85053733-5C3E-4E65-A2E8-A115E2798F5C}">
      <dgm:prSet/>
      <dgm:spPr/>
      <dgm:t>
        <a:bodyPr/>
        <a:lstStyle/>
        <a:p>
          <a:endParaRPr lang="fr-CH" sz="1800">
            <a:solidFill>
              <a:schemeClr val="bg1"/>
            </a:solidFill>
            <a:effectLst>
              <a:outerShdw blurRad="38100" dist="38100" dir="2700000" algn="tl">
                <a:srgbClr val="000000">
                  <a:alpha val="43137"/>
                </a:srgbClr>
              </a:outerShdw>
            </a:effectLst>
            <a:latin typeface="+mn-lt"/>
          </a:endParaRPr>
        </a:p>
      </dgm:t>
    </dgm:pt>
    <dgm:pt modelId="{4E6A2756-7D4E-4679-B072-1B72899CE220}" type="sibTrans" cxnId="{85053733-5C3E-4E65-A2E8-A115E2798F5C}">
      <dgm:prSet/>
      <dgm:spPr/>
      <dgm:t>
        <a:bodyPr/>
        <a:lstStyle/>
        <a:p>
          <a:endParaRPr lang="fr-CH" sz="1800">
            <a:solidFill>
              <a:schemeClr val="bg1"/>
            </a:solidFill>
            <a:effectLst>
              <a:outerShdw blurRad="38100" dist="38100" dir="2700000" algn="tl">
                <a:srgbClr val="000000">
                  <a:alpha val="43137"/>
                </a:srgbClr>
              </a:outerShdw>
            </a:effectLst>
            <a:latin typeface="+mn-lt"/>
          </a:endParaRPr>
        </a:p>
      </dgm:t>
    </dgm:pt>
    <dgm:pt modelId="{4F8EEE7C-A82F-444C-BF4C-DCA9BC06D465}">
      <dgm:prSet phldrT="[Text]" custT="1"/>
      <dgm:spPr/>
      <dgm:t>
        <a:bodyPr/>
        <a:lstStyle/>
        <a:p>
          <a:pPr>
            <a:buClr>
              <a:srgbClr val="000000"/>
            </a:buClr>
            <a:buSzPct val="100000"/>
            <a:buFont typeface="Arial" panose="020B0604020202020204" pitchFamily="34" charset="0"/>
            <a:buChar char="•"/>
          </a:pPr>
          <a:r>
            <a:rPr lang="fr-FR" sz="1800" b="1" noProof="0" dirty="0">
              <a:solidFill>
                <a:schemeClr val="bg1"/>
              </a:solidFill>
              <a:effectLst>
                <a:outerShdw blurRad="38100" dist="38100" dir="2700000" algn="tl">
                  <a:srgbClr val="000000">
                    <a:alpha val="43137"/>
                  </a:srgbClr>
                </a:outerShdw>
              </a:effectLst>
              <a:latin typeface="+mn-lt"/>
            </a:rPr>
            <a:t>Système d’égouts classique</a:t>
          </a:r>
        </a:p>
      </dgm:t>
    </dgm:pt>
    <dgm:pt modelId="{FF0FE18C-CB5A-49BF-9439-0C5C55021ADA}" type="parTrans" cxnId="{B3D4FC2F-8427-4132-BA56-DA4DEFD4FF27}">
      <dgm:prSet/>
      <dgm:spPr/>
      <dgm:t>
        <a:bodyPr/>
        <a:lstStyle/>
        <a:p>
          <a:endParaRPr lang="fr-CH" sz="1800">
            <a:solidFill>
              <a:schemeClr val="bg1"/>
            </a:solidFill>
            <a:effectLst>
              <a:outerShdw blurRad="38100" dist="38100" dir="2700000" algn="tl">
                <a:srgbClr val="000000">
                  <a:alpha val="43137"/>
                </a:srgbClr>
              </a:outerShdw>
            </a:effectLst>
            <a:latin typeface="+mn-lt"/>
          </a:endParaRPr>
        </a:p>
      </dgm:t>
    </dgm:pt>
    <dgm:pt modelId="{D7BABEB8-3EF3-4405-BA05-B2B82D63F413}" type="sibTrans" cxnId="{B3D4FC2F-8427-4132-BA56-DA4DEFD4FF27}">
      <dgm:prSet/>
      <dgm:spPr/>
      <dgm:t>
        <a:bodyPr/>
        <a:lstStyle/>
        <a:p>
          <a:endParaRPr lang="fr-CH" sz="1800">
            <a:solidFill>
              <a:schemeClr val="bg1"/>
            </a:solidFill>
            <a:effectLst>
              <a:outerShdw blurRad="38100" dist="38100" dir="2700000" algn="tl">
                <a:srgbClr val="000000">
                  <a:alpha val="43137"/>
                </a:srgbClr>
              </a:outerShdw>
            </a:effectLst>
            <a:latin typeface="+mn-lt"/>
          </a:endParaRPr>
        </a:p>
      </dgm:t>
    </dgm:pt>
    <dgm:pt modelId="{A9C38A57-C606-48AC-9370-D06815248BD2}" type="pres">
      <dgm:prSet presAssocID="{0DE6FB94-12C4-4E2E-A277-2E00E398EBCA}" presName="matrix" presStyleCnt="0">
        <dgm:presLayoutVars>
          <dgm:chMax val="1"/>
          <dgm:dir/>
          <dgm:resizeHandles val="exact"/>
        </dgm:presLayoutVars>
      </dgm:prSet>
      <dgm:spPr/>
    </dgm:pt>
    <dgm:pt modelId="{A4394FF0-4E5B-4D4F-A635-5C9EB3C91887}" type="pres">
      <dgm:prSet presAssocID="{0DE6FB94-12C4-4E2E-A277-2E00E398EBCA}" presName="axisShape" presStyleLbl="bgShp" presStyleIdx="0" presStyleCnt="1"/>
      <dgm:spPr>
        <a:ln>
          <a:solidFill>
            <a:schemeClr val="accent5">
              <a:lumMod val="50000"/>
            </a:schemeClr>
          </a:solidFill>
        </a:ln>
      </dgm:spPr>
    </dgm:pt>
    <dgm:pt modelId="{7C82E318-6A62-4337-B2E4-86E9ED27AF05}" type="pres">
      <dgm:prSet presAssocID="{0DE6FB94-12C4-4E2E-A277-2E00E398EBCA}" presName="rect1" presStyleLbl="node1" presStyleIdx="0" presStyleCnt="4" custScaleX="101153">
        <dgm:presLayoutVars>
          <dgm:chMax val="0"/>
          <dgm:chPref val="0"/>
          <dgm:bulletEnabled val="1"/>
        </dgm:presLayoutVars>
      </dgm:prSet>
      <dgm:spPr/>
    </dgm:pt>
    <dgm:pt modelId="{43A85056-C23B-4BE4-9D91-29FE5F75ABB9}" type="pres">
      <dgm:prSet presAssocID="{0DE6FB94-12C4-4E2E-A277-2E00E398EBCA}" presName="rect2" presStyleLbl="node1" presStyleIdx="1" presStyleCnt="4">
        <dgm:presLayoutVars>
          <dgm:chMax val="0"/>
          <dgm:chPref val="0"/>
          <dgm:bulletEnabled val="1"/>
        </dgm:presLayoutVars>
      </dgm:prSet>
      <dgm:spPr/>
    </dgm:pt>
    <dgm:pt modelId="{3931AF08-32A4-4932-A614-A47B37DEC674}" type="pres">
      <dgm:prSet presAssocID="{0DE6FB94-12C4-4E2E-A277-2E00E398EBCA}" presName="rect3" presStyleLbl="node1" presStyleIdx="2" presStyleCnt="4">
        <dgm:presLayoutVars>
          <dgm:chMax val="0"/>
          <dgm:chPref val="0"/>
          <dgm:bulletEnabled val="1"/>
        </dgm:presLayoutVars>
      </dgm:prSet>
      <dgm:spPr/>
    </dgm:pt>
    <dgm:pt modelId="{C848EF47-72B7-4B60-9B27-4E53950A61BB}" type="pres">
      <dgm:prSet presAssocID="{0DE6FB94-12C4-4E2E-A277-2E00E398EBCA}" presName="rect4" presStyleLbl="node1" presStyleIdx="3" presStyleCnt="4">
        <dgm:presLayoutVars>
          <dgm:chMax val="0"/>
          <dgm:chPref val="0"/>
          <dgm:bulletEnabled val="1"/>
        </dgm:presLayoutVars>
      </dgm:prSet>
      <dgm:spPr/>
    </dgm:pt>
  </dgm:ptLst>
  <dgm:cxnLst>
    <dgm:cxn modelId="{0816D90C-BCB7-4E75-AF1F-00867BE9CBFD}" type="presOf" srcId="{5C73EF2F-B150-46FD-A3A8-E9723D9BE7A4}" destId="{43A85056-C23B-4BE4-9D91-29FE5F75ABB9}" srcOrd="0" destOrd="0" presId="urn:microsoft.com/office/officeart/2005/8/layout/matrix2"/>
    <dgm:cxn modelId="{B3D4FC2F-8427-4132-BA56-DA4DEFD4FF27}" srcId="{0DE6FB94-12C4-4E2E-A277-2E00E398EBCA}" destId="{4F8EEE7C-A82F-444C-BF4C-DCA9BC06D465}" srcOrd="3" destOrd="0" parTransId="{FF0FE18C-CB5A-49BF-9439-0C5C55021ADA}" sibTransId="{D7BABEB8-3EF3-4405-BA05-B2B82D63F413}"/>
    <dgm:cxn modelId="{6A4FC432-7B86-4701-B3C8-93C2E3737947}" type="presOf" srcId="{4CA7758A-F404-4874-97D1-8570254BC7D7}" destId="{7C82E318-6A62-4337-B2E4-86E9ED27AF05}" srcOrd="0" destOrd="0" presId="urn:microsoft.com/office/officeart/2005/8/layout/matrix2"/>
    <dgm:cxn modelId="{85053733-5C3E-4E65-A2E8-A115E2798F5C}" srcId="{0DE6FB94-12C4-4E2E-A277-2E00E398EBCA}" destId="{F363DB11-72BC-45C1-967A-3E26356BB87F}" srcOrd="2" destOrd="0" parTransId="{AF9EDE81-5C25-4AFA-AD67-57FFB67A0E75}" sibTransId="{4E6A2756-7D4E-4679-B072-1B72899CE220}"/>
    <dgm:cxn modelId="{7C035065-05A9-4929-B8DC-33B6C6B8DD0E}" type="presOf" srcId="{F363DB11-72BC-45C1-967A-3E26356BB87F}" destId="{3931AF08-32A4-4932-A614-A47B37DEC674}" srcOrd="0" destOrd="0" presId="urn:microsoft.com/office/officeart/2005/8/layout/matrix2"/>
    <dgm:cxn modelId="{D1F6EC52-7BA7-49A4-9CEF-EC48E71BD6AE}" srcId="{0DE6FB94-12C4-4E2E-A277-2E00E398EBCA}" destId="{5C73EF2F-B150-46FD-A3A8-E9723D9BE7A4}" srcOrd="1" destOrd="0" parTransId="{0C811AF6-7875-4E85-8F62-69E105E18796}" sibTransId="{D940A439-232C-41C1-ACD9-6846E5D77968}"/>
    <dgm:cxn modelId="{0110C358-7EB4-4B49-A488-C80194973A46}" type="presOf" srcId="{4F8EEE7C-A82F-444C-BF4C-DCA9BC06D465}" destId="{C848EF47-72B7-4B60-9B27-4E53950A61BB}" srcOrd="0" destOrd="0" presId="urn:microsoft.com/office/officeart/2005/8/layout/matrix2"/>
    <dgm:cxn modelId="{C288AF93-6F27-419A-82F7-B6FC7A00BC8D}" type="presOf" srcId="{0DE6FB94-12C4-4E2E-A277-2E00E398EBCA}" destId="{A9C38A57-C606-48AC-9370-D06815248BD2}" srcOrd="0" destOrd="0" presId="urn:microsoft.com/office/officeart/2005/8/layout/matrix2"/>
    <dgm:cxn modelId="{4515ACFC-7CBF-4258-9D92-270AA4250518}" srcId="{0DE6FB94-12C4-4E2E-A277-2E00E398EBCA}" destId="{4CA7758A-F404-4874-97D1-8570254BC7D7}" srcOrd="0" destOrd="0" parTransId="{35FDF919-173D-44A4-887B-3ED569E91C98}" sibTransId="{86752BF4-EFB9-4B68-AC60-9B435ED52EF7}"/>
    <dgm:cxn modelId="{9D9FF7FA-71AF-49DD-B1EE-23A8369A7970}" type="presParOf" srcId="{A9C38A57-C606-48AC-9370-D06815248BD2}" destId="{A4394FF0-4E5B-4D4F-A635-5C9EB3C91887}" srcOrd="0" destOrd="0" presId="urn:microsoft.com/office/officeart/2005/8/layout/matrix2"/>
    <dgm:cxn modelId="{FC19321A-9F1D-45C8-8218-4C15D8F6ECD8}" type="presParOf" srcId="{A9C38A57-C606-48AC-9370-D06815248BD2}" destId="{7C82E318-6A62-4337-B2E4-86E9ED27AF05}" srcOrd="1" destOrd="0" presId="urn:microsoft.com/office/officeart/2005/8/layout/matrix2"/>
    <dgm:cxn modelId="{74F103D2-94B4-411B-9B74-AFE66413B1D0}" type="presParOf" srcId="{A9C38A57-C606-48AC-9370-D06815248BD2}" destId="{43A85056-C23B-4BE4-9D91-29FE5F75ABB9}" srcOrd="2" destOrd="0" presId="urn:microsoft.com/office/officeart/2005/8/layout/matrix2"/>
    <dgm:cxn modelId="{E9F2312E-0DAF-4A67-B86B-875B34A12D7F}" type="presParOf" srcId="{A9C38A57-C606-48AC-9370-D06815248BD2}" destId="{3931AF08-32A4-4932-A614-A47B37DEC674}" srcOrd="3" destOrd="0" presId="urn:microsoft.com/office/officeart/2005/8/layout/matrix2"/>
    <dgm:cxn modelId="{E4AF0B30-C5FB-4315-B6A9-914DB4273CD3}" type="presParOf" srcId="{A9C38A57-C606-48AC-9370-D06815248BD2}" destId="{C848EF47-72B7-4B60-9B27-4E53950A61BB}"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255B2-5303-4E3A-8D55-CD26174C0E90}">
      <dsp:nvSpPr>
        <dsp:cNvPr id="0" name=""/>
        <dsp:cNvSpPr/>
      </dsp:nvSpPr>
      <dsp:spPr>
        <a:xfrm>
          <a:off x="238177" y="3276"/>
          <a:ext cx="3063950" cy="765987"/>
        </a:xfrm>
        <a:prstGeom prst="roundRect">
          <a:avLst>
            <a:gd name="adj" fmla="val 10000"/>
          </a:avLst>
        </a:prstGeom>
        <a:solidFill>
          <a:srgbClr val="FF0066"/>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solidFill>
                <a:schemeClr val="tx1"/>
              </a:solidFill>
            </a:rPr>
            <a:t>Interface utilisateur</a:t>
          </a:r>
        </a:p>
      </dsp:txBody>
      <dsp:txXfrm>
        <a:off x="260612" y="25711"/>
        <a:ext cx="3019080" cy="721117"/>
      </dsp:txXfrm>
    </dsp:sp>
    <dsp:sp modelId="{AC615DAA-852C-48FD-BF5B-4D1A81B7719E}">
      <dsp:nvSpPr>
        <dsp:cNvPr id="0" name=""/>
        <dsp:cNvSpPr/>
      </dsp:nvSpPr>
      <dsp:spPr>
        <a:xfrm rot="5400000">
          <a:off x="1626529" y="788413"/>
          <a:ext cx="287245" cy="34469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CH" sz="1050" kern="1200"/>
        </a:p>
      </dsp:txBody>
      <dsp:txXfrm rot="-5400000">
        <a:off x="1666744" y="817138"/>
        <a:ext cx="206816" cy="201072"/>
      </dsp:txXfrm>
    </dsp:sp>
    <dsp:sp modelId="{9C4C6E88-6AAE-4FAC-9EEE-6C63CE984C70}">
      <dsp:nvSpPr>
        <dsp:cNvPr id="0" name=""/>
        <dsp:cNvSpPr/>
      </dsp:nvSpPr>
      <dsp:spPr>
        <a:xfrm>
          <a:off x="238177" y="1152257"/>
          <a:ext cx="3063950" cy="765987"/>
        </a:xfrm>
        <a:prstGeom prst="roundRect">
          <a:avLst>
            <a:gd name="adj" fmla="val 10000"/>
          </a:avLst>
        </a:prstGeom>
        <a:solidFill>
          <a:srgbClr val="FFC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solidFill>
                <a:schemeClr val="tx1"/>
              </a:solidFill>
            </a:rPr>
            <a:t>Stockage</a:t>
          </a:r>
        </a:p>
      </dsp:txBody>
      <dsp:txXfrm>
        <a:off x="260612" y="1174692"/>
        <a:ext cx="3019080" cy="721117"/>
      </dsp:txXfrm>
    </dsp:sp>
    <dsp:sp modelId="{F74EC90F-F0EC-4C0A-A2D7-CD9699DDE938}">
      <dsp:nvSpPr>
        <dsp:cNvPr id="0" name=""/>
        <dsp:cNvSpPr/>
      </dsp:nvSpPr>
      <dsp:spPr>
        <a:xfrm rot="5400000">
          <a:off x="1626529" y="1937394"/>
          <a:ext cx="287245" cy="34469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CH" sz="1050" kern="1200"/>
        </a:p>
      </dsp:txBody>
      <dsp:txXfrm rot="-5400000">
        <a:off x="1666744" y="1966119"/>
        <a:ext cx="206816" cy="201072"/>
      </dsp:txXfrm>
    </dsp:sp>
    <dsp:sp modelId="{24E465C5-24F1-4FA3-A3F2-D10BFA48E3AA}">
      <dsp:nvSpPr>
        <dsp:cNvPr id="0" name=""/>
        <dsp:cNvSpPr/>
      </dsp:nvSpPr>
      <dsp:spPr>
        <a:xfrm>
          <a:off x="238177" y="2301238"/>
          <a:ext cx="3063950" cy="765987"/>
        </a:xfrm>
        <a:prstGeom prst="roundRect">
          <a:avLst>
            <a:gd name="adj" fmla="val 10000"/>
          </a:avLst>
        </a:prstGeom>
        <a:solidFill>
          <a:srgbClr val="FFFF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solidFill>
                <a:schemeClr val="tx1"/>
              </a:solidFill>
            </a:rPr>
            <a:t>Transport</a:t>
          </a:r>
        </a:p>
      </dsp:txBody>
      <dsp:txXfrm>
        <a:off x="260612" y="2323673"/>
        <a:ext cx="3019080" cy="721117"/>
      </dsp:txXfrm>
    </dsp:sp>
    <dsp:sp modelId="{ECCED423-E994-44FC-AA89-5DCA8543572C}">
      <dsp:nvSpPr>
        <dsp:cNvPr id="0" name=""/>
        <dsp:cNvSpPr/>
      </dsp:nvSpPr>
      <dsp:spPr>
        <a:xfrm rot="5400000">
          <a:off x="1626529" y="3086375"/>
          <a:ext cx="287245" cy="34469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CH" sz="1050" kern="1200"/>
        </a:p>
      </dsp:txBody>
      <dsp:txXfrm rot="-5400000">
        <a:off x="1666744" y="3115100"/>
        <a:ext cx="206816" cy="201072"/>
      </dsp:txXfrm>
    </dsp:sp>
    <dsp:sp modelId="{6A1C0D4B-8E31-46F2-A01C-7D0E04A2A065}">
      <dsp:nvSpPr>
        <dsp:cNvPr id="0" name=""/>
        <dsp:cNvSpPr/>
      </dsp:nvSpPr>
      <dsp:spPr>
        <a:xfrm>
          <a:off x="238177" y="3450220"/>
          <a:ext cx="3063950" cy="765987"/>
        </a:xfrm>
        <a:prstGeom prst="roundRect">
          <a:avLst>
            <a:gd name="adj" fmla="val 10000"/>
          </a:avLst>
        </a:prstGeom>
        <a:solidFill>
          <a:srgbClr val="92D05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solidFill>
                <a:schemeClr val="tx1"/>
              </a:solidFill>
              <a:latin typeface="+mn-lt"/>
            </a:rPr>
            <a:t>Traitement</a:t>
          </a:r>
        </a:p>
      </dsp:txBody>
      <dsp:txXfrm>
        <a:off x="260612" y="3472655"/>
        <a:ext cx="3019080" cy="721117"/>
      </dsp:txXfrm>
    </dsp:sp>
    <dsp:sp modelId="{1C7FC8EB-8811-4455-BD35-6E5D0E256CAF}">
      <dsp:nvSpPr>
        <dsp:cNvPr id="0" name=""/>
        <dsp:cNvSpPr/>
      </dsp:nvSpPr>
      <dsp:spPr>
        <a:xfrm rot="5400000">
          <a:off x="1626529" y="4235357"/>
          <a:ext cx="287245" cy="34469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fr-CH" sz="1050" kern="1200"/>
        </a:p>
      </dsp:txBody>
      <dsp:txXfrm rot="-5400000">
        <a:off x="1666744" y="4264082"/>
        <a:ext cx="206816" cy="201072"/>
      </dsp:txXfrm>
    </dsp:sp>
    <dsp:sp modelId="{022A04AD-39EF-45C7-97E4-26AAF5B7D5DF}">
      <dsp:nvSpPr>
        <dsp:cNvPr id="0" name=""/>
        <dsp:cNvSpPr/>
      </dsp:nvSpPr>
      <dsp:spPr>
        <a:xfrm>
          <a:off x="238177" y="4599201"/>
          <a:ext cx="3063950" cy="765987"/>
        </a:xfrm>
        <a:prstGeom prst="roundRect">
          <a:avLst>
            <a:gd name="adj" fmla="val 10000"/>
          </a:avLst>
        </a:prstGeom>
        <a:solidFill>
          <a:srgbClr val="00B0F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kern="1200">
              <a:solidFill>
                <a:schemeClr val="tx1"/>
              </a:solidFill>
            </a:rPr>
            <a:t>Élimination ou recyclage</a:t>
          </a:r>
        </a:p>
      </dsp:txBody>
      <dsp:txXfrm>
        <a:off x="260612" y="4621636"/>
        <a:ext cx="3019080" cy="7211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94FF0-4E5B-4D4F-A635-5C9EB3C91887}">
      <dsp:nvSpPr>
        <dsp:cNvPr id="0" name=""/>
        <dsp:cNvSpPr/>
      </dsp:nvSpPr>
      <dsp:spPr>
        <a:xfrm>
          <a:off x="1354666" y="0"/>
          <a:ext cx="5418667" cy="5418667"/>
        </a:xfrm>
        <a:prstGeom prst="quadArrow">
          <a:avLst>
            <a:gd name="adj1" fmla="val 2000"/>
            <a:gd name="adj2" fmla="val 4000"/>
            <a:gd name="adj3" fmla="val 5000"/>
          </a:avLst>
        </a:prstGeom>
        <a:solidFill>
          <a:schemeClr val="accent5">
            <a:tint val="40000"/>
            <a:hueOff val="0"/>
            <a:satOff val="0"/>
            <a:lumOff val="0"/>
            <a:alphaOff val="0"/>
          </a:schemeClr>
        </a:solidFill>
        <a:ln>
          <a:solidFill>
            <a:schemeClr val="accent5">
              <a:lumMod val="50000"/>
            </a:schemeClr>
          </a:solidFill>
        </a:ln>
        <a:effectLst/>
      </dsp:spPr>
      <dsp:style>
        <a:lnRef idx="0">
          <a:scrgbClr r="0" g="0" b="0"/>
        </a:lnRef>
        <a:fillRef idx="1">
          <a:scrgbClr r="0" g="0" b="0"/>
        </a:fillRef>
        <a:effectRef idx="0">
          <a:scrgbClr r="0" g="0" b="0"/>
        </a:effectRef>
        <a:fontRef idx="minor"/>
      </dsp:style>
    </dsp:sp>
    <dsp:sp modelId="{7C82E318-6A62-4337-B2E4-86E9ED27AF05}">
      <dsp:nvSpPr>
        <dsp:cNvPr id="0" name=""/>
        <dsp:cNvSpPr/>
      </dsp:nvSpPr>
      <dsp:spPr>
        <a:xfrm>
          <a:off x="1694384" y="352213"/>
          <a:ext cx="2192457" cy="21674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000000"/>
            </a:buClr>
            <a:buSzPct val="100000"/>
            <a:buFont typeface="Arial" panose="020B0604020202020204" pitchFamily="34" charset="0"/>
            <a:buNone/>
          </a:pPr>
          <a:r>
            <a:rPr lang="fr-FR" sz="1800" b="1" kern="1200" noProof="0" dirty="0">
              <a:solidFill>
                <a:schemeClr val="bg1"/>
              </a:solidFill>
              <a:effectLst>
                <a:outerShdw blurRad="38100" dist="38100" dir="2700000" algn="tl">
                  <a:srgbClr val="000000">
                    <a:alpha val="43137"/>
                  </a:srgbClr>
                </a:outerShdw>
              </a:effectLst>
              <a:latin typeface="+mn-lt"/>
            </a:rPr>
            <a:t>Zone de défécation</a:t>
          </a:r>
        </a:p>
        <a:p>
          <a:pPr marL="0" lvl="0" indent="0" algn="ctr" defTabSz="800100">
            <a:lnSpc>
              <a:spcPct val="90000"/>
            </a:lnSpc>
            <a:spcBef>
              <a:spcPct val="0"/>
            </a:spcBef>
            <a:spcAft>
              <a:spcPct val="35000"/>
            </a:spcAft>
            <a:buClr>
              <a:srgbClr val="000000"/>
            </a:buClr>
            <a:buSzPct val="100000"/>
            <a:buFont typeface="Arial" panose="020B0604020202020204" pitchFamily="34" charset="0"/>
            <a:buNone/>
          </a:pPr>
          <a:r>
            <a:rPr lang="fr-FR" sz="1800" b="1" kern="1200" dirty="0">
              <a:solidFill>
                <a:schemeClr val="bg1"/>
              </a:solidFill>
              <a:effectLst>
                <a:outerShdw blurRad="38100" dist="38100" dir="2700000" algn="tl">
                  <a:srgbClr val="000000">
                    <a:alpha val="43137"/>
                  </a:srgbClr>
                </a:outerShdw>
              </a:effectLst>
              <a:latin typeface="+mn-lt"/>
            </a:rPr>
            <a:t>Latrines à fosse simple</a:t>
          </a:r>
        </a:p>
        <a:p>
          <a:pPr marL="0" lvl="0" indent="0" algn="ctr" defTabSz="800100">
            <a:lnSpc>
              <a:spcPct val="90000"/>
            </a:lnSpc>
            <a:spcBef>
              <a:spcPct val="0"/>
            </a:spcBef>
            <a:spcAft>
              <a:spcPct val="35000"/>
            </a:spcAft>
            <a:buClr>
              <a:srgbClr val="000000"/>
            </a:buClr>
            <a:buSzPct val="100000"/>
            <a:buFont typeface="Arial" panose="020B0604020202020204" pitchFamily="34" charset="0"/>
            <a:buNone/>
          </a:pPr>
          <a:r>
            <a:rPr lang="fr-FR" sz="1800" b="1" kern="1200" noProof="0" dirty="0">
              <a:solidFill>
                <a:schemeClr val="bg1"/>
              </a:solidFill>
              <a:effectLst>
                <a:outerShdw blurRad="38100" dist="38100" dir="2700000" algn="tl">
                  <a:srgbClr val="000000">
                    <a:alpha val="43137"/>
                  </a:srgbClr>
                </a:outerShdw>
              </a:effectLst>
              <a:latin typeface="+mn-lt"/>
            </a:rPr>
            <a:t>Latrines double fosse</a:t>
          </a:r>
        </a:p>
        <a:p>
          <a:pPr marL="0" lvl="0" indent="0" algn="ctr" defTabSz="800100">
            <a:lnSpc>
              <a:spcPct val="90000"/>
            </a:lnSpc>
            <a:spcBef>
              <a:spcPct val="0"/>
            </a:spcBef>
            <a:spcAft>
              <a:spcPct val="35000"/>
            </a:spcAft>
            <a:buClr>
              <a:srgbClr val="000000"/>
            </a:buClr>
            <a:buSzPct val="100000"/>
            <a:buFont typeface="Arial" panose="020B0604020202020204" pitchFamily="34" charset="0"/>
            <a:buNone/>
          </a:pPr>
          <a:r>
            <a:rPr lang="fr-FR" sz="1800" b="1" kern="1200" dirty="0">
              <a:solidFill>
                <a:schemeClr val="bg1"/>
              </a:solidFill>
              <a:effectLst>
                <a:outerShdw blurRad="38100" dist="38100" dir="2700000" algn="tl">
                  <a:srgbClr val="000000">
                    <a:alpha val="43137"/>
                  </a:srgbClr>
                </a:outerShdw>
              </a:effectLst>
              <a:latin typeface="+mn-lt"/>
            </a:rPr>
            <a:t>Latrines VIP</a:t>
          </a:r>
        </a:p>
        <a:p>
          <a:pPr marL="0" lvl="0" indent="0" algn="ctr" defTabSz="800100">
            <a:lnSpc>
              <a:spcPct val="90000"/>
            </a:lnSpc>
            <a:spcBef>
              <a:spcPct val="0"/>
            </a:spcBef>
            <a:spcAft>
              <a:spcPct val="35000"/>
            </a:spcAft>
            <a:buClr>
              <a:srgbClr val="000000"/>
            </a:buClr>
            <a:buSzPct val="100000"/>
            <a:buFont typeface="Arial" panose="020B0604020202020204" pitchFamily="34" charset="0"/>
            <a:buNone/>
          </a:pPr>
          <a:r>
            <a:rPr lang="fr-FR" sz="1800" b="1" kern="1200" dirty="0">
              <a:solidFill>
                <a:schemeClr val="bg1"/>
              </a:solidFill>
              <a:effectLst>
                <a:outerShdw blurRad="38100" dist="38100" dir="2700000" algn="tl">
                  <a:srgbClr val="000000">
                    <a:alpha val="43137"/>
                  </a:srgbClr>
                </a:outerShdw>
              </a:effectLst>
              <a:latin typeface="+mn-lt"/>
            </a:rPr>
            <a:t>Latrines à compost</a:t>
          </a:r>
        </a:p>
      </dsp:txBody>
      <dsp:txXfrm>
        <a:off x="1800191" y="458020"/>
        <a:ext cx="1980843" cy="1955852"/>
      </dsp:txXfrm>
    </dsp:sp>
    <dsp:sp modelId="{43A85056-C23B-4BE4-9D91-29FE5F75ABB9}">
      <dsp:nvSpPr>
        <dsp:cNvPr id="0" name=""/>
        <dsp:cNvSpPr/>
      </dsp:nvSpPr>
      <dsp:spPr>
        <a:xfrm>
          <a:off x="4253653" y="352213"/>
          <a:ext cx="2167466" cy="2167466"/>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000000"/>
            </a:buClr>
            <a:buSzPct val="100000"/>
            <a:buFont typeface="Arial" panose="020B0604020202020204" pitchFamily="34" charset="0"/>
            <a:buNone/>
          </a:pPr>
          <a:r>
            <a:rPr lang="fr-FR" sz="1800" b="1" kern="1200" noProof="0">
              <a:solidFill>
                <a:schemeClr val="bg1"/>
              </a:solidFill>
              <a:effectLst>
                <a:outerShdw blurRad="38100" dist="38100" dir="2700000" algn="tl">
                  <a:srgbClr val="000000">
                    <a:alpha val="43137"/>
                  </a:srgbClr>
                </a:outerShdw>
              </a:effectLst>
              <a:latin typeface="+mn-lt"/>
            </a:rPr>
            <a:t>Latrines à seaux</a:t>
          </a:r>
        </a:p>
        <a:p>
          <a:pPr marL="0" lvl="0" indent="0" algn="ctr" defTabSz="800100">
            <a:lnSpc>
              <a:spcPct val="90000"/>
            </a:lnSpc>
            <a:spcBef>
              <a:spcPct val="0"/>
            </a:spcBef>
            <a:spcAft>
              <a:spcPct val="35000"/>
            </a:spcAft>
            <a:buClr>
              <a:srgbClr val="000000"/>
            </a:buClr>
            <a:buSzPct val="100000"/>
            <a:buFont typeface="Arial" panose="020B0604020202020204" pitchFamily="34" charset="0"/>
            <a:buNone/>
          </a:pPr>
          <a:r>
            <a:rPr lang="fr-FR" sz="1800" b="1" kern="1200" noProof="0">
              <a:solidFill>
                <a:schemeClr val="bg1"/>
              </a:solidFill>
              <a:effectLst>
                <a:outerShdw blurRad="38100" dist="38100" dir="2700000" algn="tl">
                  <a:srgbClr val="000000">
                    <a:alpha val="43137"/>
                  </a:srgbClr>
                </a:outerShdw>
              </a:effectLst>
              <a:latin typeface="+mn-lt"/>
            </a:rPr>
            <a:t>Toilettes volantes</a:t>
          </a:r>
        </a:p>
      </dsp:txBody>
      <dsp:txXfrm>
        <a:off x="4359460" y="458020"/>
        <a:ext cx="1955852" cy="1955852"/>
      </dsp:txXfrm>
    </dsp:sp>
    <dsp:sp modelId="{3931AF08-32A4-4932-A614-A47B37DEC674}">
      <dsp:nvSpPr>
        <dsp:cNvPr id="0" name=""/>
        <dsp:cNvSpPr/>
      </dsp:nvSpPr>
      <dsp:spPr>
        <a:xfrm>
          <a:off x="1706879" y="2898986"/>
          <a:ext cx="2167466" cy="2167466"/>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000000"/>
            </a:buClr>
            <a:buSzPct val="100000"/>
            <a:buFont typeface="Arial" panose="020B0604020202020204" pitchFamily="34" charset="0"/>
            <a:buNone/>
          </a:pPr>
          <a:r>
            <a:rPr lang="fr-FR" sz="1800" b="1" kern="1200">
              <a:solidFill>
                <a:schemeClr val="bg1"/>
              </a:solidFill>
              <a:effectLst>
                <a:outerShdw blurRad="38100" dist="38100" dir="2700000" algn="tl">
                  <a:srgbClr val="000000">
                    <a:alpha val="43137"/>
                  </a:srgbClr>
                </a:outerShdw>
              </a:effectLst>
              <a:latin typeface="+mn-lt"/>
            </a:rPr>
            <a:t>Toilettes à chasse d’eau </a:t>
          </a:r>
        </a:p>
        <a:p>
          <a:pPr marL="0" lvl="0" indent="0" algn="ctr" defTabSz="800100">
            <a:lnSpc>
              <a:spcPct val="90000"/>
            </a:lnSpc>
            <a:spcBef>
              <a:spcPct val="0"/>
            </a:spcBef>
            <a:spcAft>
              <a:spcPct val="35000"/>
            </a:spcAft>
            <a:buClr>
              <a:srgbClr val="000000"/>
            </a:buClr>
            <a:buSzPct val="100000"/>
            <a:buFont typeface="Arial" panose="020B0604020202020204" pitchFamily="34" charset="0"/>
            <a:buNone/>
          </a:pPr>
          <a:r>
            <a:rPr lang="fr-FR" sz="1800" b="1" kern="1200">
              <a:solidFill>
                <a:schemeClr val="bg1"/>
              </a:solidFill>
              <a:effectLst>
                <a:outerShdw blurRad="38100" dist="38100" dir="2700000" algn="tl">
                  <a:srgbClr val="000000">
                    <a:alpha val="43137"/>
                  </a:srgbClr>
                </a:outerShdw>
              </a:effectLst>
              <a:latin typeface="+mn-lt"/>
            </a:rPr>
            <a:t>Fosse septique et puisard</a:t>
          </a:r>
        </a:p>
      </dsp:txBody>
      <dsp:txXfrm>
        <a:off x="1812686" y="3004793"/>
        <a:ext cx="1955852" cy="1955852"/>
      </dsp:txXfrm>
    </dsp:sp>
    <dsp:sp modelId="{C848EF47-72B7-4B60-9B27-4E53950A61BB}">
      <dsp:nvSpPr>
        <dsp:cNvPr id="0" name=""/>
        <dsp:cNvSpPr/>
      </dsp:nvSpPr>
      <dsp:spPr>
        <a:xfrm>
          <a:off x="4253653" y="2898986"/>
          <a:ext cx="2167466" cy="216746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000000"/>
            </a:buClr>
            <a:buSzPct val="100000"/>
            <a:buFont typeface="Arial" panose="020B0604020202020204" pitchFamily="34" charset="0"/>
            <a:buNone/>
          </a:pPr>
          <a:r>
            <a:rPr lang="fr-FR" sz="1800" b="1" kern="1200" noProof="0" dirty="0">
              <a:solidFill>
                <a:schemeClr val="bg1"/>
              </a:solidFill>
              <a:effectLst>
                <a:outerShdw blurRad="38100" dist="38100" dir="2700000" algn="tl">
                  <a:srgbClr val="000000">
                    <a:alpha val="43137"/>
                  </a:srgbClr>
                </a:outerShdw>
              </a:effectLst>
              <a:latin typeface="+mn-lt"/>
            </a:rPr>
            <a:t>Système d’égouts classique</a:t>
          </a:r>
        </a:p>
      </dsp:txBody>
      <dsp:txXfrm>
        <a:off x="4359460" y="3004793"/>
        <a:ext cx="1955852"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94D67DE-D524-477F-A21D-595D2C03362C}" type="datetimeFigureOut">
              <a:rPr lang="en-GB" smtClean="0"/>
              <a:t>03/02/2023</a:t>
            </a:fld>
            <a:endParaRPr lang="en-GB"/>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782387C-3733-40BB-9AFF-181AB8756D94}" type="slidenum">
              <a:rPr lang="en-GB" smtClean="0"/>
              <a:t>‹Nr.›</a:t>
            </a:fld>
            <a:endParaRPr lang="en-GB"/>
          </a:p>
        </p:txBody>
      </p:sp>
    </p:spTree>
    <p:extLst>
      <p:ext uri="{BB962C8B-B14F-4D97-AF65-F5344CB8AC3E}">
        <p14:creationId xmlns:p14="http://schemas.microsoft.com/office/powerpoint/2010/main" val="123462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94B595-28F0-4ADE-B118-809BEE86647A}" type="datetimeFigureOut">
              <a:rPr lang="fr-CH" smtClean="0"/>
              <a:t>03.02.2023</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C56A1BF-1CC1-4BBD-88CF-BFED76E52D9D}" type="slidenum">
              <a:rPr lang="fr-CH" smtClean="0"/>
              <a:t>‹Nr.›</a:t>
            </a:fld>
            <a:endParaRPr lang="fr-CH"/>
          </a:p>
        </p:txBody>
      </p:sp>
    </p:spTree>
    <p:extLst>
      <p:ext uri="{BB962C8B-B14F-4D97-AF65-F5344CB8AC3E}">
        <p14:creationId xmlns:p14="http://schemas.microsoft.com/office/powerpoint/2010/main" val="1018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5D30B7-F877-4FC6-B32C-20D5FE21BCAE}" type="slidenum">
              <a:rPr lang="fr-CH" smtClean="0"/>
              <a:t>1</a:t>
            </a:fld>
            <a:endParaRPr lang="fr-CH"/>
          </a:p>
        </p:txBody>
      </p:sp>
    </p:spTree>
    <p:extLst>
      <p:ext uri="{BB962C8B-B14F-4D97-AF65-F5344CB8AC3E}">
        <p14:creationId xmlns:p14="http://schemas.microsoft.com/office/powerpoint/2010/main" val="3545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many different sanitation technologies and usually a number of technologies have to be combined into a system to safely dispose of waste water products. </a:t>
            </a:r>
          </a:p>
          <a:p>
            <a:pPr marL="171450" indent="-171450">
              <a:buFont typeface="Arial" panose="020B0604020202020204" pitchFamily="34" charset="0"/>
              <a:buChar char="•"/>
            </a:pPr>
            <a:r>
              <a:rPr lang="en-US" dirty="0"/>
              <a:t>Sanitation systems are usually composed of 5 consecutive components (some can be combined), including:</a:t>
            </a:r>
          </a:p>
          <a:p>
            <a:pPr marL="628650" lvl="1" indent="-171450">
              <a:buFont typeface="Courier New" panose="02070309020205020404" pitchFamily="49" charset="0"/>
              <a:buChar char="o"/>
            </a:pPr>
            <a:r>
              <a:rPr lang="en-US" dirty="0"/>
              <a:t>User Interface for extraction of waste products (e.g. latrine)</a:t>
            </a:r>
          </a:p>
          <a:p>
            <a:pPr marL="628650" lvl="1" indent="-171450">
              <a:buFont typeface="Courier New" panose="02070309020205020404" pitchFamily="49" charset="0"/>
              <a:buChar char="o"/>
            </a:pPr>
            <a:r>
              <a:rPr lang="en-US" dirty="0"/>
              <a:t>Storage (e.g. septic tank)</a:t>
            </a:r>
          </a:p>
          <a:p>
            <a:pPr marL="628650" lvl="1" indent="-171450">
              <a:buFont typeface="Courier New" panose="02070309020205020404" pitchFamily="49" charset="0"/>
              <a:buChar char="o"/>
            </a:pPr>
            <a:r>
              <a:rPr lang="en-US" dirty="0"/>
              <a:t>Conveyance (e.g. sewage truck)</a:t>
            </a:r>
          </a:p>
          <a:p>
            <a:pPr marL="628650" lvl="1" indent="-171450">
              <a:buFont typeface="Courier New" panose="02070309020205020404" pitchFamily="49" charset="0"/>
              <a:buChar char="o"/>
            </a:pPr>
            <a:r>
              <a:rPr lang="en-US" dirty="0"/>
              <a:t>Treatment (e.g. waste stabilization pond system)</a:t>
            </a:r>
          </a:p>
          <a:p>
            <a:pPr marL="628650" lvl="1" indent="-171450">
              <a:buFont typeface="Courier New" panose="02070309020205020404" pitchFamily="49" charset="0"/>
              <a:buChar char="o"/>
            </a:pPr>
            <a:r>
              <a:rPr lang="en-US" dirty="0"/>
              <a:t>Disposal or Reuse (e.g. composting, discharge)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Remember: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 all technologies can be combined! In order to understand and check which options are available for each component and which technologies can be combined, you can consult the EAWAG Compendium.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Sanitation systems should be designed to safely collect, treat and dispose </a:t>
            </a:r>
            <a:r>
              <a:rPr lang="en-US" u="sng" dirty="0"/>
              <a:t>all</a:t>
            </a:r>
            <a:r>
              <a:rPr lang="en-US" dirty="0"/>
              <a:t> waste products, including excreta, urine, </a:t>
            </a:r>
            <a:r>
              <a:rPr lang="en-US" dirty="0" err="1"/>
              <a:t>flushwater</a:t>
            </a:r>
            <a:r>
              <a:rPr lang="en-US" dirty="0"/>
              <a:t>, greywater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Sanitation systems should always be adapted to the local context!</a:t>
            </a:r>
          </a:p>
          <a:p>
            <a:pPr marL="0" lvl="0" indent="0">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BC56A1BF-1CC1-4BBD-88CF-BFED76E52D9D}" type="slidenum">
              <a:rPr lang="fr-CH" smtClean="0"/>
              <a:t>14</a:t>
            </a:fld>
            <a:endParaRPr lang="fr-CH"/>
          </a:p>
        </p:txBody>
      </p:sp>
    </p:spTree>
    <p:extLst>
      <p:ext uri="{BB962C8B-B14F-4D97-AF65-F5344CB8AC3E}">
        <p14:creationId xmlns:p14="http://schemas.microsoft.com/office/powerpoint/2010/main" val="3263447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a:extLst>
              <a:ext uri="{FF2B5EF4-FFF2-40B4-BE49-F238E27FC236}">
                <a16:creationId xmlns:a16="http://schemas.microsoft.com/office/drawing/2014/main" id="{1F58AAC1-17CA-4E16-915B-3988D25174D9}"/>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C366D97E-FD6A-41C0-A986-0A8223050659}" type="slidenum">
              <a:rPr lang="en-GB" altLang="fr-FR" smtClean="0"/>
              <a:pPr>
                <a:spcBef>
                  <a:spcPct val="0"/>
                </a:spcBef>
                <a:buClrTx/>
                <a:buFontTx/>
                <a:buNone/>
              </a:pPr>
              <a:t>15</a:t>
            </a:fld>
            <a:endParaRPr lang="en-GB" altLang="fr-FR"/>
          </a:p>
        </p:txBody>
      </p:sp>
      <p:sp>
        <p:nvSpPr>
          <p:cNvPr id="16387" name="Rectangle 1">
            <a:extLst>
              <a:ext uri="{FF2B5EF4-FFF2-40B4-BE49-F238E27FC236}">
                <a16:creationId xmlns:a16="http://schemas.microsoft.com/office/drawing/2014/main" id="{84A5F27E-BC21-4B95-AC1F-3BD59C3053E4}"/>
              </a:ext>
            </a:extLst>
          </p:cNvPr>
          <p:cNvSpPr>
            <a:spLocks noGrp="1" noRot="1" noChangeAspect="1" noChangeArrowheads="1" noTextEdit="1"/>
          </p:cNvSpPr>
          <p:nvPr>
            <p:ph type="sldImg"/>
          </p:nvPr>
        </p:nvSpPr>
        <p:spPr>
          <a:xfrm>
            <a:off x="90488" y="744538"/>
            <a:ext cx="6616700"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a:extLst>
              <a:ext uri="{FF2B5EF4-FFF2-40B4-BE49-F238E27FC236}">
                <a16:creationId xmlns:a16="http://schemas.microsoft.com/office/drawing/2014/main" id="{62D6249A-6D80-41B0-B8E3-19D31CF4C043}"/>
              </a:ext>
            </a:extLst>
          </p:cNvPr>
          <p:cNvSpPr>
            <a:spLocks noGrp="1" noChangeArrowheads="1"/>
          </p:cNvSpPr>
          <p:nvPr>
            <p:ph type="body" idx="1"/>
          </p:nvPr>
        </p:nvSpPr>
        <p:spPr>
          <a:xfrm>
            <a:off x="906463" y="4716463"/>
            <a:ext cx="4984750" cy="4467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a:latin typeface="Times New Roman" panose="02020603050405020304" pitchFamily="18" charset="0"/>
            </a:endParaRPr>
          </a:p>
        </p:txBody>
      </p:sp>
    </p:spTree>
    <p:extLst>
      <p:ext uri="{BB962C8B-B14F-4D97-AF65-F5344CB8AC3E}">
        <p14:creationId xmlns:p14="http://schemas.microsoft.com/office/powerpoint/2010/main" val="56812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a:extLst>
              <a:ext uri="{FF2B5EF4-FFF2-40B4-BE49-F238E27FC236}">
                <a16:creationId xmlns:a16="http://schemas.microsoft.com/office/drawing/2014/main" id="{D493F405-B779-419E-8002-4A326C6DB25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9D220A3-BBEE-4423-938E-8812D67E231F}" type="slidenum">
              <a:rPr lang="en-GB" altLang="fr-FR" smtClean="0"/>
              <a:pPr>
                <a:spcBef>
                  <a:spcPct val="0"/>
                </a:spcBef>
                <a:buClrTx/>
                <a:buFontTx/>
                <a:buNone/>
              </a:pPr>
              <a:t>16</a:t>
            </a:fld>
            <a:endParaRPr lang="en-GB" altLang="fr-FR"/>
          </a:p>
        </p:txBody>
      </p:sp>
      <p:sp>
        <p:nvSpPr>
          <p:cNvPr id="18435" name="Rectangle 1">
            <a:extLst>
              <a:ext uri="{FF2B5EF4-FFF2-40B4-BE49-F238E27FC236}">
                <a16:creationId xmlns:a16="http://schemas.microsoft.com/office/drawing/2014/main" id="{D92E41D1-DC3D-4F3C-97CE-40A1B2A100A7}"/>
              </a:ext>
            </a:extLst>
          </p:cNvPr>
          <p:cNvSpPr>
            <a:spLocks noGrp="1" noRot="1" noChangeAspect="1" noChangeArrowheads="1" noTextEdit="1"/>
          </p:cNvSpPr>
          <p:nvPr>
            <p:ph type="sldImg"/>
          </p:nvPr>
        </p:nvSpPr>
        <p:spPr>
          <a:xfrm>
            <a:off x="90488" y="744538"/>
            <a:ext cx="6616700"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DA18441C-0938-4411-B62F-D468A53058B9}"/>
              </a:ext>
            </a:extLst>
          </p:cNvPr>
          <p:cNvSpPr>
            <a:spLocks noGrp="1" noChangeArrowheads="1"/>
          </p:cNvSpPr>
          <p:nvPr>
            <p:ph type="body" idx="1"/>
          </p:nvPr>
        </p:nvSpPr>
        <p:spPr>
          <a:xfrm>
            <a:off x="906463" y="4716463"/>
            <a:ext cx="4984750" cy="4467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fr-FR">
                <a:latin typeface="Times New Roman" panose="02020603050405020304" pitchFamily="18" charset="0"/>
              </a:rPr>
              <a:t>Not exhaustif: compost latrines, EcoSan for example</a:t>
            </a:r>
          </a:p>
          <a:p>
            <a:endParaRPr lang="en-US" altLang="fr-FR">
              <a:latin typeface="Times New Roman" panose="02020603050405020304" pitchFamily="18" charset="0"/>
            </a:endParaRPr>
          </a:p>
        </p:txBody>
      </p:sp>
    </p:spTree>
    <p:extLst>
      <p:ext uri="{BB962C8B-B14F-4D97-AF65-F5344CB8AC3E}">
        <p14:creationId xmlns:p14="http://schemas.microsoft.com/office/powerpoint/2010/main" val="3032319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a:extLst>
              <a:ext uri="{FF2B5EF4-FFF2-40B4-BE49-F238E27FC236}">
                <a16:creationId xmlns:a16="http://schemas.microsoft.com/office/drawing/2014/main" id="{09136CFB-B3BD-4252-ACA5-25C687D72C39}"/>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A4D2528-97C6-4269-93B3-8D64A2433883}" type="slidenum">
              <a:rPr lang="en-GB" altLang="fr-FR" smtClean="0"/>
              <a:pPr>
                <a:spcBef>
                  <a:spcPct val="0"/>
                </a:spcBef>
                <a:buClrTx/>
                <a:buFontTx/>
                <a:buNone/>
              </a:pPr>
              <a:t>17</a:t>
            </a:fld>
            <a:endParaRPr lang="en-GB" altLang="fr-FR"/>
          </a:p>
        </p:txBody>
      </p:sp>
      <p:sp>
        <p:nvSpPr>
          <p:cNvPr id="20483" name="Rectangle 1">
            <a:extLst>
              <a:ext uri="{FF2B5EF4-FFF2-40B4-BE49-F238E27FC236}">
                <a16:creationId xmlns:a16="http://schemas.microsoft.com/office/drawing/2014/main" id="{06540DF2-BDC4-43C2-A987-09F8E1832A79}"/>
              </a:ext>
            </a:extLst>
          </p:cNvPr>
          <p:cNvSpPr>
            <a:spLocks noGrp="1" noRot="1" noChangeAspect="1" noChangeArrowheads="1" noTextEdit="1"/>
          </p:cNvSpPr>
          <p:nvPr>
            <p:ph type="sldImg"/>
          </p:nvPr>
        </p:nvSpPr>
        <p:spPr>
          <a:xfrm>
            <a:off x="90488" y="744538"/>
            <a:ext cx="6616700"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a:extLst>
              <a:ext uri="{FF2B5EF4-FFF2-40B4-BE49-F238E27FC236}">
                <a16:creationId xmlns:a16="http://schemas.microsoft.com/office/drawing/2014/main" id="{E1607EE8-1B6C-488D-8434-E075C3A8BF19}"/>
              </a:ext>
            </a:extLst>
          </p:cNvPr>
          <p:cNvSpPr>
            <a:spLocks noGrp="1" noChangeArrowheads="1"/>
          </p:cNvSpPr>
          <p:nvPr>
            <p:ph type="body" idx="1"/>
          </p:nvPr>
        </p:nvSpPr>
        <p:spPr>
          <a:xfrm>
            <a:off x="906463" y="4716463"/>
            <a:ext cx="4984750" cy="4467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a:latin typeface="Times New Roman" panose="02020603050405020304" pitchFamily="18" charset="0"/>
            </a:endParaRPr>
          </a:p>
        </p:txBody>
      </p:sp>
    </p:spTree>
    <p:extLst>
      <p:ext uri="{BB962C8B-B14F-4D97-AF65-F5344CB8AC3E}">
        <p14:creationId xmlns:p14="http://schemas.microsoft.com/office/powerpoint/2010/main" val="2660266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8">
            <a:extLst>
              <a:ext uri="{FF2B5EF4-FFF2-40B4-BE49-F238E27FC236}">
                <a16:creationId xmlns:a16="http://schemas.microsoft.com/office/drawing/2014/main" id="{0A5AB350-81FE-4E77-9D0D-045F9438DB1C}"/>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0E32BFB-E3E4-473F-B384-541F3EDED7EF}" type="slidenum">
              <a:rPr lang="en-GB" altLang="fr-FR" smtClean="0"/>
              <a:pPr>
                <a:spcBef>
                  <a:spcPct val="0"/>
                </a:spcBef>
                <a:buClrTx/>
                <a:buFontTx/>
                <a:buNone/>
              </a:pPr>
              <a:t>18</a:t>
            </a:fld>
            <a:endParaRPr lang="en-GB" altLang="fr-FR"/>
          </a:p>
        </p:txBody>
      </p:sp>
      <p:sp>
        <p:nvSpPr>
          <p:cNvPr id="22531" name="Rectangle 1">
            <a:extLst>
              <a:ext uri="{FF2B5EF4-FFF2-40B4-BE49-F238E27FC236}">
                <a16:creationId xmlns:a16="http://schemas.microsoft.com/office/drawing/2014/main" id="{FAC33644-FF93-44D4-80E1-6BBB2170C135}"/>
              </a:ext>
            </a:extLst>
          </p:cNvPr>
          <p:cNvSpPr>
            <a:spLocks noGrp="1" noRot="1" noChangeAspect="1" noChangeArrowheads="1" noTextEdit="1"/>
          </p:cNvSpPr>
          <p:nvPr>
            <p:ph type="sldImg"/>
          </p:nvPr>
        </p:nvSpPr>
        <p:spPr>
          <a:xfrm>
            <a:off x="90488" y="744538"/>
            <a:ext cx="6616700"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a:extLst>
              <a:ext uri="{FF2B5EF4-FFF2-40B4-BE49-F238E27FC236}">
                <a16:creationId xmlns:a16="http://schemas.microsoft.com/office/drawing/2014/main" id="{21019D22-4D0C-44A0-BD5A-5A6F4BE48F3A}"/>
              </a:ext>
            </a:extLst>
          </p:cNvPr>
          <p:cNvSpPr>
            <a:spLocks noGrp="1" noChangeArrowheads="1"/>
          </p:cNvSpPr>
          <p:nvPr>
            <p:ph type="body" idx="1"/>
          </p:nvPr>
        </p:nvSpPr>
        <p:spPr>
          <a:xfrm>
            <a:off x="906463" y="4716463"/>
            <a:ext cx="4984750" cy="4467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solidFill>
                  <a:srgbClr val="002060"/>
                </a:solidFill>
              </a:rPr>
              <a:t>Consider all Criteria for decision, TECHNICAL AND CULTURAL !</a:t>
            </a:r>
          </a:p>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231779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a:extLst>
              <a:ext uri="{FF2B5EF4-FFF2-40B4-BE49-F238E27FC236}">
                <a16:creationId xmlns:a16="http://schemas.microsoft.com/office/drawing/2014/main" id="{D7100A6F-5E73-40BA-A1F2-721F62605730}"/>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611A861-580D-4A8A-8D52-67D5AC950DB2}" type="slidenum">
              <a:rPr lang="en-GB" altLang="fr-FR" smtClean="0"/>
              <a:pPr>
                <a:spcBef>
                  <a:spcPct val="0"/>
                </a:spcBef>
                <a:buClrTx/>
                <a:buFontTx/>
                <a:buNone/>
              </a:pPr>
              <a:t>19</a:t>
            </a:fld>
            <a:endParaRPr lang="en-GB" altLang="fr-FR"/>
          </a:p>
        </p:txBody>
      </p:sp>
      <p:sp>
        <p:nvSpPr>
          <p:cNvPr id="26627" name="Rectangle 1">
            <a:extLst>
              <a:ext uri="{FF2B5EF4-FFF2-40B4-BE49-F238E27FC236}">
                <a16:creationId xmlns:a16="http://schemas.microsoft.com/office/drawing/2014/main" id="{62C8A8B7-2A8C-41E9-B0E7-23DB8A90EDEA}"/>
              </a:ext>
            </a:extLst>
          </p:cNvPr>
          <p:cNvSpPr>
            <a:spLocks noGrp="1" noRot="1" noChangeAspect="1" noChangeArrowheads="1" noTextEdit="1"/>
          </p:cNvSpPr>
          <p:nvPr>
            <p:ph type="sldImg"/>
          </p:nvPr>
        </p:nvSpPr>
        <p:spPr>
          <a:xfrm>
            <a:off x="90488" y="744538"/>
            <a:ext cx="6616700"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a:extLst>
              <a:ext uri="{FF2B5EF4-FFF2-40B4-BE49-F238E27FC236}">
                <a16:creationId xmlns:a16="http://schemas.microsoft.com/office/drawing/2014/main" id="{B9DA4AE9-05A7-4391-8C4A-A4281899A105}"/>
              </a:ext>
            </a:extLst>
          </p:cNvPr>
          <p:cNvSpPr>
            <a:spLocks noGrp="1" noChangeArrowheads="1"/>
          </p:cNvSpPr>
          <p:nvPr>
            <p:ph type="body" idx="1"/>
          </p:nvPr>
        </p:nvSpPr>
        <p:spPr>
          <a:xfrm>
            <a:off x="906463" y="4716463"/>
            <a:ext cx="4984750" cy="4467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71450" indent="-171450">
              <a:buFont typeface="Arial" panose="020B0604020202020204" pitchFamily="34" charset="0"/>
              <a:buChar char="•"/>
            </a:pPr>
            <a:r>
              <a:rPr lang="en-US" altLang="fr-FR" dirty="0">
                <a:latin typeface="Times New Roman" panose="02020603050405020304" pitchFamily="18" charset="0"/>
              </a:rPr>
              <a:t>Trench latrines for the beginning of an emergency</a:t>
            </a:r>
          </a:p>
          <a:p>
            <a:pPr marL="171450" indent="-171450">
              <a:buFont typeface="Arial" panose="020B0604020202020204" pitchFamily="34" charset="0"/>
              <a:buChar char="•"/>
            </a:pPr>
            <a:r>
              <a:rPr lang="en-US" altLang="fr-FR" dirty="0">
                <a:latin typeface="Times New Roman" panose="02020603050405020304" pitchFamily="18" charset="0"/>
              </a:rPr>
              <a:t>Pit latrine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fr-FR" dirty="0">
                <a:latin typeface="Times New Roman" panose="02020603050405020304" pitchFamily="18" charset="0"/>
              </a:rPr>
              <a:t>Ventilated Improved Pit (VIP) latrine </a:t>
            </a:r>
          </a:p>
          <a:p>
            <a:pPr marL="171450" indent="-171450">
              <a:buFont typeface="Arial" panose="020B0604020202020204" pitchFamily="34" charset="0"/>
              <a:buChar char="•"/>
            </a:pPr>
            <a:r>
              <a:rPr lang="en-US" altLang="fr-FR" dirty="0">
                <a:latin typeface="Times New Roman" panose="02020603050405020304" pitchFamily="18" charset="0"/>
              </a:rPr>
              <a:t>Poor flush toilet (with syphon). Consider water availability and anal cleansing material.</a:t>
            </a:r>
          </a:p>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3381854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08E9630-351C-4FD0-8150-DA3E59A9DC78}" type="slidenum">
              <a:rPr lang="en-GB" altLang="fr-FR" smtClean="0">
                <a:ea typeface="Arial Unicode MS" panose="020B0604020202020204" pitchFamily="34" charset="-128"/>
              </a:rPr>
              <a:pPr>
                <a:spcBef>
                  <a:spcPct val="0"/>
                </a:spcBef>
                <a:buClrTx/>
                <a:buFontTx/>
                <a:buNone/>
              </a:pPr>
              <a:t>20</a:t>
            </a:fld>
            <a:endParaRPr lang="en-GB" altLang="fr-FR">
              <a:ea typeface="Arial Unicode MS" panose="020B0604020202020204" pitchFamily="34" charset="-128"/>
            </a:endParaRPr>
          </a:p>
        </p:txBody>
      </p:sp>
      <p:sp>
        <p:nvSpPr>
          <p:cNvPr id="33795" name="Rectangle 1"/>
          <p:cNvSpPr>
            <a:spLocks noGrp="1" noRot="1" noChangeAspect="1" noChangeArrowheads="1" noTextEdit="1"/>
          </p:cNvSpPr>
          <p:nvPr>
            <p:ph type="sldImg"/>
          </p:nvPr>
        </p:nvSpPr>
        <p:spPr>
          <a:xfrm>
            <a:off x="2286000" y="514350"/>
            <a:ext cx="4572000" cy="25717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Grp="1" noChangeArrowheads="1"/>
          </p:cNvSpPr>
          <p:nvPr>
            <p:ph type="body" idx="1"/>
          </p:nvPr>
        </p:nvSpPr>
        <p:spPr>
          <a:xfrm>
            <a:off x="1219200" y="3257550"/>
            <a:ext cx="6705600" cy="30861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739775" lvl="1" indent="-282575">
              <a:buClr>
                <a:srgbClr val="C00000"/>
              </a:buClr>
              <a:buSzPct val="80000"/>
              <a:buFont typeface="Webdings" panose="05030102010509060703" pitchFamily="18"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GB" altLang="fr-FR" sz="2000" dirty="0">
              <a:solidFill>
                <a:srgbClr val="002060"/>
              </a:solidFill>
            </a:endParaRPr>
          </a:p>
          <a:p>
            <a:pPr marL="739775" lvl="1" indent="-282575">
              <a:buClr>
                <a:srgbClr val="C00000"/>
              </a:buClr>
              <a:buSzPct val="80000"/>
              <a:buFont typeface="Webdings" panose="05030102010509060703" pitchFamily="18"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en-GB" altLang="fr-FR" sz="2000" dirty="0">
              <a:solidFill>
                <a:srgbClr val="002060"/>
              </a:solidFill>
            </a:endParaRPr>
          </a:p>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1089363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8"/>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E8AC72F7-D652-4BBD-B5EC-FAA4C1D51DFE}" type="slidenum">
              <a:rPr lang="en-GB" altLang="fr-FR" smtClean="0">
                <a:ea typeface="Arial Unicode MS" panose="020B0604020202020204" pitchFamily="34" charset="-128"/>
              </a:rPr>
              <a:pPr>
                <a:spcBef>
                  <a:spcPct val="0"/>
                </a:spcBef>
                <a:buClrTx/>
                <a:buFontTx/>
                <a:buNone/>
              </a:pPr>
              <a:t>21</a:t>
            </a:fld>
            <a:endParaRPr lang="en-GB" altLang="fr-FR">
              <a:ea typeface="Arial Unicode MS" panose="020B0604020202020204" pitchFamily="34" charset="-128"/>
            </a:endParaRPr>
          </a:p>
        </p:txBody>
      </p:sp>
      <p:sp>
        <p:nvSpPr>
          <p:cNvPr id="44035" name="Rectangle 1"/>
          <p:cNvSpPr>
            <a:spLocks noGrp="1" noRot="1" noChangeAspect="1" noChangeArrowheads="1" noTextEdit="1"/>
          </p:cNvSpPr>
          <p:nvPr>
            <p:ph type="sldImg"/>
          </p:nvPr>
        </p:nvSpPr>
        <p:spPr>
          <a:xfrm>
            <a:off x="2286000" y="514350"/>
            <a:ext cx="4572000" cy="25717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Grp="1" noChangeArrowheads="1"/>
          </p:cNvSpPr>
          <p:nvPr>
            <p:ph type="body" idx="1"/>
          </p:nvPr>
        </p:nvSpPr>
        <p:spPr>
          <a:xfrm>
            <a:off x="1219200" y="3257550"/>
            <a:ext cx="6705600" cy="30861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fr-FR" dirty="0">
                <a:latin typeface="Times New Roman" panose="02020603050405020304" pitchFamily="18" charset="0"/>
              </a:rPr>
              <a:t>After treatment (septic tank or other systems) we still have to safely dispose the effluent.</a:t>
            </a:r>
          </a:p>
          <a:p>
            <a:r>
              <a:rPr lang="en-US" altLang="fr-FR" dirty="0">
                <a:latin typeface="Times New Roman" panose="02020603050405020304" pitchFamily="18" charset="0"/>
              </a:rPr>
              <a:t>In the picture, we have a soak away pit and trenches</a:t>
            </a:r>
          </a:p>
          <a:p>
            <a:endParaRPr lang="en-US" altLang="fr-FR" dirty="0">
              <a:latin typeface="Times New Roman" panose="02020603050405020304" pitchFamily="18" charset="0"/>
            </a:endParaRPr>
          </a:p>
          <a:p>
            <a:r>
              <a:rPr lang="en-US" altLang="fr-FR" dirty="0">
                <a:latin typeface="Times New Roman" panose="02020603050405020304" pitchFamily="18" charset="0"/>
              </a:rPr>
              <a:t>The choice of disposal system will depend on the effectiveness of the treatment</a:t>
            </a:r>
          </a:p>
        </p:txBody>
      </p:sp>
    </p:spTree>
    <p:extLst>
      <p:ext uri="{BB962C8B-B14F-4D97-AF65-F5344CB8AC3E}">
        <p14:creationId xmlns:p14="http://schemas.microsoft.com/office/powerpoint/2010/main" val="2362134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most common approach for sewage collection in developing countries is the emptying of latrine pits and septic tanks by sewage trucks. </a:t>
            </a:r>
          </a:p>
          <a:p>
            <a:pPr marL="171450" indent="-171450">
              <a:buFont typeface="Arial" panose="020B0604020202020204" pitchFamily="34" charset="0"/>
              <a:buChar char="•"/>
            </a:pPr>
            <a:r>
              <a:rPr lang="en-US" dirty="0"/>
              <a:t>Unfortunately, in many cases the sewage is dumped irregularly causing a risk to the public. </a:t>
            </a:r>
          </a:p>
          <a:p>
            <a:pPr marL="171450" indent="-171450">
              <a:buFont typeface="Arial" panose="020B0604020202020204" pitchFamily="34" charset="0"/>
              <a:buChar char="•"/>
            </a:pPr>
            <a:r>
              <a:rPr lang="en-US" dirty="0"/>
              <a:t>If sewage is delivered to waste water treatment plants (WWTP), they are often overloaded, not maintained or not operated correctly. This means, waste water is not correctly treated and discharged into the environment, which puts the again public at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Furthermore, discharging waste water into the environment is also a loss of a potential resource. Feces can be recycled as fertilizer and compost if processed correctly.</a:t>
            </a:r>
          </a:p>
          <a:p>
            <a:pPr marL="171450" indent="-171450">
              <a:buFont typeface="Arial" panose="020B0604020202020204" pitchFamily="34" charset="0"/>
              <a:buChar char="•"/>
            </a:pPr>
            <a:endParaRPr lang="fr-CH" b="1" dirty="0"/>
          </a:p>
        </p:txBody>
      </p:sp>
      <p:sp>
        <p:nvSpPr>
          <p:cNvPr id="4" name="Slide Number Placeholder 3"/>
          <p:cNvSpPr>
            <a:spLocks noGrp="1"/>
          </p:cNvSpPr>
          <p:nvPr>
            <p:ph type="sldNum" sz="quarter" idx="10"/>
          </p:nvPr>
        </p:nvSpPr>
        <p:spPr/>
        <p:txBody>
          <a:bodyPr/>
          <a:lstStyle/>
          <a:p>
            <a:fld id="{BC56A1BF-1CC1-4BBD-88CF-BFED76E52D9D}" type="slidenum">
              <a:rPr lang="fr-CH" smtClean="0"/>
              <a:t>22</a:t>
            </a:fld>
            <a:endParaRPr lang="fr-CH"/>
          </a:p>
        </p:txBody>
      </p:sp>
    </p:spTree>
    <p:extLst>
      <p:ext uri="{BB962C8B-B14F-4D97-AF65-F5344CB8AC3E}">
        <p14:creationId xmlns:p14="http://schemas.microsoft.com/office/powerpoint/2010/main" val="370691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56A1BF-1CC1-4BBD-88CF-BFED76E52D9D}" type="slidenum">
              <a:rPr lang="fr-CH" smtClean="0"/>
              <a:t>23</a:t>
            </a:fld>
            <a:endParaRPr lang="fr-CH"/>
          </a:p>
        </p:txBody>
      </p:sp>
    </p:spTree>
    <p:extLst>
      <p:ext uri="{BB962C8B-B14F-4D97-AF65-F5344CB8AC3E}">
        <p14:creationId xmlns:p14="http://schemas.microsoft.com/office/powerpoint/2010/main" val="88862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8">
            <a:extLst>
              <a:ext uri="{FF2B5EF4-FFF2-40B4-BE49-F238E27FC236}">
                <a16:creationId xmlns:a16="http://schemas.microsoft.com/office/drawing/2014/main" id="{F76DFE13-BF48-4D63-98C8-84DBEA786E4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DEACAA92-B976-4DE4-AFF5-F763BEEB803B}" type="slidenum">
              <a:rPr lang="en-GB" altLang="fr-FR" smtClean="0"/>
              <a:pPr>
                <a:spcBef>
                  <a:spcPct val="0"/>
                </a:spcBef>
                <a:buClrTx/>
                <a:buFontTx/>
                <a:buNone/>
              </a:pPr>
              <a:t>4</a:t>
            </a:fld>
            <a:endParaRPr lang="en-GB" altLang="fr-FR"/>
          </a:p>
        </p:txBody>
      </p:sp>
      <p:sp>
        <p:nvSpPr>
          <p:cNvPr id="8195" name="Rectangle 1">
            <a:extLst>
              <a:ext uri="{FF2B5EF4-FFF2-40B4-BE49-F238E27FC236}">
                <a16:creationId xmlns:a16="http://schemas.microsoft.com/office/drawing/2014/main" id="{23B2FF29-52E7-40C8-8837-E08CDA0D03F3}"/>
              </a:ext>
            </a:extLst>
          </p:cNvPr>
          <p:cNvSpPr>
            <a:spLocks noGrp="1" noRot="1" noChangeAspect="1" noChangeArrowheads="1" noTextEdit="1"/>
          </p:cNvSpPr>
          <p:nvPr>
            <p:ph type="sldImg"/>
          </p:nvPr>
        </p:nvSpPr>
        <p:spPr>
          <a:xfrm>
            <a:off x="2286000" y="514350"/>
            <a:ext cx="4572000" cy="25717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DF23FF33-1FCA-4B24-B866-FE550C3504DF}"/>
              </a:ext>
            </a:extLst>
          </p:cNvPr>
          <p:cNvSpPr>
            <a:spLocks noGrp="1" noChangeArrowheads="1"/>
          </p:cNvSpPr>
          <p:nvPr>
            <p:ph type="body" idx="1"/>
          </p:nvPr>
        </p:nvSpPr>
        <p:spPr>
          <a:xfrm>
            <a:off x="1219200" y="3257550"/>
            <a:ext cx="6705600" cy="30861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a:latin typeface="Times New Roman" panose="02020603050405020304" pitchFamily="18" charset="0"/>
            </a:endParaRPr>
          </a:p>
        </p:txBody>
      </p:sp>
    </p:spTree>
    <p:extLst>
      <p:ext uri="{BB962C8B-B14F-4D97-AF65-F5344CB8AC3E}">
        <p14:creationId xmlns:p14="http://schemas.microsoft.com/office/powerpoint/2010/main" val="1416669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and waste water, with all its products, should be planned in an integrated manner, to assure risks are mitigated and the products are recycled safely. Ideally, this should be a system of closed cycles.</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24</a:t>
            </a:fld>
            <a:endParaRPr lang="fr-CH"/>
          </a:p>
        </p:txBody>
      </p:sp>
    </p:spTree>
    <p:extLst>
      <p:ext uri="{BB962C8B-B14F-4D97-AF65-F5344CB8AC3E}">
        <p14:creationId xmlns:p14="http://schemas.microsoft.com/office/powerpoint/2010/main" val="318467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25</a:t>
            </a:fld>
            <a:endParaRPr lang="fr-CH"/>
          </a:p>
        </p:txBody>
      </p:sp>
    </p:spTree>
    <p:extLst>
      <p:ext uri="{BB962C8B-B14F-4D97-AF65-F5344CB8AC3E}">
        <p14:creationId xmlns:p14="http://schemas.microsoft.com/office/powerpoint/2010/main" val="1454651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26</a:t>
            </a:fld>
            <a:endParaRPr lang="fr-CH"/>
          </a:p>
        </p:txBody>
      </p:sp>
    </p:spTree>
    <p:extLst>
      <p:ext uri="{BB962C8B-B14F-4D97-AF65-F5344CB8AC3E}">
        <p14:creationId xmlns:p14="http://schemas.microsoft.com/office/powerpoint/2010/main" val="385453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C87A6B2-5F8D-4776-9F68-55F39E4ACAE9}"/>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EFBB7738-4B6D-46B5-9BF4-35530432C883}"/>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Times New Roman" panose="02020603050405020304" pitchFamily="18" charset="0"/>
            </a:endParaRPr>
          </a:p>
        </p:txBody>
      </p:sp>
      <p:sp>
        <p:nvSpPr>
          <p:cNvPr id="34820" name="Slide Number Placeholder 3">
            <a:extLst>
              <a:ext uri="{FF2B5EF4-FFF2-40B4-BE49-F238E27FC236}">
                <a16:creationId xmlns:a16="http://schemas.microsoft.com/office/drawing/2014/main" id="{3B30A925-F97E-4B29-8C37-676418DD4D4B}"/>
              </a:ext>
            </a:extLst>
          </p:cNvPr>
          <p:cNvSpPr>
            <a:spLocks noGrp="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fld id="{8DEC50D9-A623-437D-B0C9-1B8114C18324}" type="slidenum">
              <a:rPr lang="en-GB" altLang="fr-FR" sz="1200" smtClean="0">
                <a:solidFill>
                  <a:srgbClr val="000000"/>
                </a:solidFill>
              </a:rPr>
              <a:pPr/>
              <a:t>27</a:t>
            </a:fld>
            <a:endParaRPr lang="en-GB" altLang="fr-FR" sz="1200">
              <a:solidFill>
                <a:srgbClr val="000000"/>
              </a:solidFill>
            </a:endParaRPr>
          </a:p>
        </p:txBody>
      </p:sp>
    </p:spTree>
    <p:extLst>
      <p:ext uri="{BB962C8B-B14F-4D97-AF65-F5344CB8AC3E}">
        <p14:creationId xmlns:p14="http://schemas.microsoft.com/office/powerpoint/2010/main" val="2302628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a:extLst>
              <a:ext uri="{FF2B5EF4-FFF2-40B4-BE49-F238E27FC236}">
                <a16:creationId xmlns:a16="http://schemas.microsoft.com/office/drawing/2014/main" id="{B16B8694-FB3B-469E-B3B3-ABB3F8AD4B9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851B8B8D-DDD1-447E-A086-D67F4CCFDC80}" type="slidenum">
              <a:rPr lang="en-GB" altLang="fr-FR" smtClean="0"/>
              <a:pPr>
                <a:spcBef>
                  <a:spcPct val="0"/>
                </a:spcBef>
                <a:buClrTx/>
                <a:buFontTx/>
                <a:buNone/>
              </a:pPr>
              <a:t>28</a:t>
            </a:fld>
            <a:endParaRPr lang="en-GB" altLang="fr-FR"/>
          </a:p>
        </p:txBody>
      </p:sp>
      <p:sp>
        <p:nvSpPr>
          <p:cNvPr id="36867" name="Rectangle 1">
            <a:extLst>
              <a:ext uri="{FF2B5EF4-FFF2-40B4-BE49-F238E27FC236}">
                <a16:creationId xmlns:a16="http://schemas.microsoft.com/office/drawing/2014/main" id="{E61541A1-4D91-4E41-AFF6-EC302B0066DD}"/>
              </a:ext>
            </a:extLst>
          </p:cNvPr>
          <p:cNvSpPr>
            <a:spLocks noGrp="1" noRot="1" noChangeAspect="1" noChangeArrowheads="1" noTextEdit="1"/>
          </p:cNvSpPr>
          <p:nvPr>
            <p:ph type="sldImg"/>
          </p:nvPr>
        </p:nvSpPr>
        <p:spPr>
          <a:xfrm>
            <a:off x="90488" y="744538"/>
            <a:ext cx="6616700"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a:extLst>
              <a:ext uri="{FF2B5EF4-FFF2-40B4-BE49-F238E27FC236}">
                <a16:creationId xmlns:a16="http://schemas.microsoft.com/office/drawing/2014/main" id="{D9877912-01A9-4182-ACF3-BE1C2979FECE}"/>
              </a:ext>
            </a:extLst>
          </p:cNvPr>
          <p:cNvSpPr>
            <a:spLocks noGrp="1" noChangeArrowheads="1"/>
          </p:cNvSpPr>
          <p:nvPr>
            <p:ph type="body" idx="1"/>
          </p:nvPr>
        </p:nvSpPr>
        <p:spPr>
          <a:xfrm>
            <a:off x="906463" y="4716463"/>
            <a:ext cx="4984750" cy="4467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a:latin typeface="Times New Roman" panose="02020603050405020304" pitchFamily="18" charset="0"/>
            </a:endParaRPr>
          </a:p>
        </p:txBody>
      </p:sp>
    </p:spTree>
    <p:extLst>
      <p:ext uri="{BB962C8B-B14F-4D97-AF65-F5344CB8AC3E}">
        <p14:creationId xmlns:p14="http://schemas.microsoft.com/office/powerpoint/2010/main" val="41055444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B173C8A-8A55-44C4-939A-F9513FB6FB70}"/>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36BF9D13-223E-47AF-9C61-1F8BC005D649}"/>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fr-CH" altLang="fr-FR" dirty="0">
              <a:latin typeface="Times New Roman" panose="02020603050405020304" pitchFamily="18" charset="0"/>
            </a:endParaRPr>
          </a:p>
        </p:txBody>
      </p:sp>
      <p:sp>
        <p:nvSpPr>
          <p:cNvPr id="38916" name="Slide Number Placeholder 3">
            <a:extLst>
              <a:ext uri="{FF2B5EF4-FFF2-40B4-BE49-F238E27FC236}">
                <a16:creationId xmlns:a16="http://schemas.microsoft.com/office/drawing/2014/main" id="{1D78EAEB-BB65-4513-9DE4-993DB630E015}"/>
              </a:ext>
            </a:extLst>
          </p:cNvPr>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48AE2CF-D03D-4BFD-BF85-A0127BF90493}" type="slidenum">
              <a:rPr lang="en-GB" altLang="fr-FR" smtClean="0"/>
              <a:pPr>
                <a:spcBef>
                  <a:spcPct val="0"/>
                </a:spcBef>
                <a:buClrTx/>
                <a:buFontTx/>
                <a:buNone/>
              </a:pPr>
              <a:t>29</a:t>
            </a:fld>
            <a:endParaRPr lang="en-GB" altLang="fr-FR"/>
          </a:p>
        </p:txBody>
      </p:sp>
    </p:spTree>
    <p:extLst>
      <p:ext uri="{BB962C8B-B14F-4D97-AF65-F5344CB8AC3E}">
        <p14:creationId xmlns:p14="http://schemas.microsoft.com/office/powerpoint/2010/main" val="1117908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6E9F85EC-6E25-4246-BA92-8AC468CC86D3}"/>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A9B50425-C126-4530-A60D-6298F14C4606}"/>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solidFill>
                  <a:schemeClr val="tx1"/>
                </a:solidFill>
                <a:latin typeface="Times New Roman" panose="02020603050405020304" pitchFamily="18" charset="0"/>
                <a:ea typeface="ＭＳ Ｐゴシック" panose="020B0600070205080204" pitchFamily="34" charset="-128"/>
              </a:rPr>
              <a:t>Use these principles as guidelines when designing a Medical Waste Management system. This allows to reduce medical waste and the risks related to it. </a:t>
            </a:r>
            <a:endParaRPr lang="en-US" altLang="fr-FR" dirty="0">
              <a:latin typeface="Times New Roman" panose="02020603050405020304" pitchFamily="18" charset="0"/>
            </a:endParaRPr>
          </a:p>
          <a:p>
            <a:r>
              <a:rPr lang="en-US" altLang="fr-FR" b="1" dirty="0">
                <a:solidFill>
                  <a:schemeClr val="tx1"/>
                </a:solidFill>
                <a:latin typeface="Times New Roman" panose="02020603050405020304" pitchFamily="18" charset="0"/>
                <a:ea typeface="ＭＳ Ｐゴシック" panose="020B0600070205080204" pitchFamily="34" charset="-128"/>
              </a:rPr>
              <a:t>*/ Prevent</a:t>
            </a:r>
            <a:r>
              <a:rPr lang="en-US" altLang="fr-FR" dirty="0">
                <a:solidFill>
                  <a:schemeClr val="tx1"/>
                </a:solidFill>
                <a:latin typeface="Times New Roman" panose="02020603050405020304" pitchFamily="18" charset="0"/>
                <a:ea typeface="ＭＳ Ｐゴシック" panose="020B0600070205080204" pitchFamily="34" charset="-128"/>
              </a:rPr>
              <a:t>:</a:t>
            </a:r>
          </a:p>
          <a:p>
            <a:pPr>
              <a:buClrTx/>
              <a:buSzTx/>
              <a:buFontTx/>
              <a:buNone/>
            </a:pPr>
            <a:r>
              <a:rPr lang="en-US" altLang="fr-FR" dirty="0">
                <a:solidFill>
                  <a:schemeClr val="tx1"/>
                </a:solidFill>
                <a:latin typeface="Times New Roman" panose="02020603050405020304" pitchFamily="18" charset="0"/>
                <a:ea typeface="ＭＳ Ｐゴシック" panose="020B0600070205080204" pitchFamily="34" charset="-128"/>
              </a:rPr>
              <a:t>-For Example: </a:t>
            </a:r>
            <a:r>
              <a:rPr lang="en-US" sz="1200" b="0" i="0" u="none" strike="noStrike" kern="1200" baseline="0" dirty="0">
                <a:solidFill>
                  <a:schemeClr val="tx1"/>
                </a:solidFill>
                <a:latin typeface="+mn-lt"/>
                <a:ea typeface="+mn-ea"/>
                <a:cs typeface="+mn-cs"/>
              </a:rPr>
              <a:t>Opting for the least toxic products. M</a:t>
            </a:r>
            <a:r>
              <a:rPr lang="en-US" altLang="fr-FR" dirty="0">
                <a:solidFill>
                  <a:schemeClr val="tx1"/>
                </a:solidFill>
                <a:latin typeface="Times New Roman" panose="02020603050405020304" pitchFamily="18" charset="0"/>
                <a:ea typeface="ＭＳ Ｐゴシック" panose="020B0600070205080204" pitchFamily="34" charset="-128"/>
              </a:rPr>
              <a:t>any medical Equipment, such as intravenous bags, artery catheters, blood bags, dialysis bags and tubing contain Polyvinyl Chloride (PVC) plastic. Incinerated, they produce CHLORINATED DIOXINS which are extremely potent, toxic substances. Alternative, </a:t>
            </a:r>
            <a:r>
              <a:rPr lang="en-US" altLang="fr-FR" b="1" dirty="0">
                <a:solidFill>
                  <a:schemeClr val="tx1"/>
                </a:solidFill>
                <a:latin typeface="Times New Roman" panose="02020603050405020304" pitchFamily="18" charset="0"/>
                <a:ea typeface="ＭＳ Ｐゴシック" panose="020B0600070205080204" pitchFamily="34" charset="-128"/>
              </a:rPr>
              <a:t>PVC free-products</a:t>
            </a:r>
            <a:r>
              <a:rPr lang="en-US" altLang="fr-FR" dirty="0">
                <a:solidFill>
                  <a:schemeClr val="tx1"/>
                </a:solidFill>
                <a:latin typeface="Times New Roman" panose="02020603050405020304" pitchFamily="18" charset="0"/>
                <a:ea typeface="ＭＳ Ｐゴシック" panose="020B0600070205080204" pitchFamily="34" charset="-128"/>
              </a:rPr>
              <a:t>, exist in the market. Their choice would prevent a mayor problem.</a:t>
            </a:r>
          </a:p>
          <a:p>
            <a:pPr>
              <a:buClrTx/>
              <a:buSzTx/>
              <a:buFontTx/>
              <a:buNone/>
            </a:pPr>
            <a:r>
              <a:rPr lang="en-US" altLang="fr-FR" dirty="0">
                <a:solidFill>
                  <a:schemeClr val="tx1"/>
                </a:solidFill>
                <a:latin typeface="Times New Roman" panose="02020603050405020304" pitchFamily="18" charset="0"/>
                <a:ea typeface="ＭＳ Ｐゴシック" panose="020B0600070205080204" pitchFamily="34" charset="-128"/>
              </a:rPr>
              <a:t>-Another example: The use of </a:t>
            </a:r>
            <a:r>
              <a:rPr lang="en-US" altLang="fr-FR" b="1" dirty="0">
                <a:solidFill>
                  <a:schemeClr val="tx1"/>
                </a:solidFill>
                <a:latin typeface="Times New Roman" panose="02020603050405020304" pitchFamily="18" charset="0"/>
                <a:ea typeface="ＭＳ Ｐゴシック" panose="020B0600070205080204" pitchFamily="34" charset="-128"/>
              </a:rPr>
              <a:t>digital</a:t>
            </a:r>
            <a:r>
              <a:rPr lang="en-US" altLang="fr-FR" dirty="0">
                <a:solidFill>
                  <a:schemeClr val="tx1"/>
                </a:solidFill>
                <a:latin typeface="Times New Roman" panose="02020603050405020304" pitchFamily="18" charset="0"/>
                <a:ea typeface="ＭＳ Ｐゴシック" panose="020B0600070205080204" pitchFamily="34" charset="-128"/>
              </a:rPr>
              <a:t> X-ray imagery would prevent the problem of the disposal of toxic development liquid.</a:t>
            </a:r>
          </a:p>
          <a:p>
            <a:pPr>
              <a:buClrTx/>
              <a:buSzTx/>
              <a:buFontTx/>
              <a:buNone/>
            </a:pPr>
            <a:endParaRPr lang="en-US" altLang="fr-FR" dirty="0">
              <a:solidFill>
                <a:schemeClr val="tx1"/>
              </a:solidFill>
              <a:latin typeface="Times New Roman" panose="02020603050405020304" pitchFamily="18" charset="0"/>
              <a:ea typeface="ＭＳ Ｐゴシック" panose="020B0600070205080204" pitchFamily="34" charset="-128"/>
            </a:endParaRPr>
          </a:p>
          <a:p>
            <a:r>
              <a:rPr lang="en-US" altLang="fr-FR" b="1" dirty="0">
                <a:solidFill>
                  <a:schemeClr val="tx1"/>
                </a:solidFill>
                <a:latin typeface="Times New Roman" panose="02020603050405020304" pitchFamily="18" charset="0"/>
                <a:ea typeface="ＭＳ Ｐゴシック" panose="020B0600070205080204" pitchFamily="34" charset="-128"/>
              </a:rPr>
              <a:t>*/ Reduce</a:t>
            </a:r>
            <a:r>
              <a:rPr lang="en-US" altLang="fr-FR" dirty="0">
                <a:solidFill>
                  <a:schemeClr val="tx1"/>
                </a:solidFill>
                <a:latin typeface="Times New Roman" panose="02020603050405020304" pitchFamily="18" charset="0"/>
                <a:ea typeface="ＭＳ Ｐゴシック" panose="020B0600070205080204"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dirty="0">
                <a:solidFill>
                  <a:schemeClr val="tx1"/>
                </a:solidFill>
                <a:latin typeface="Times New Roman" panose="02020603050405020304" pitchFamily="18" charset="0"/>
                <a:ea typeface="ＭＳ Ｐゴシック" panose="020B0600070205080204" pitchFamily="34" charset="-128"/>
              </a:rPr>
              <a:t>-The </a:t>
            </a:r>
            <a:r>
              <a:rPr lang="en-US" altLang="fr-FR" b="1" dirty="0">
                <a:solidFill>
                  <a:schemeClr val="tx1"/>
                </a:solidFill>
                <a:latin typeface="Times New Roman" panose="02020603050405020304" pitchFamily="18" charset="0"/>
                <a:ea typeface="ＭＳ Ｐゴシック" panose="020B0600070205080204" pitchFamily="34" charset="-128"/>
              </a:rPr>
              <a:t>segregation </a:t>
            </a:r>
            <a:r>
              <a:rPr lang="en-US" altLang="fr-FR" b="0" dirty="0">
                <a:solidFill>
                  <a:schemeClr val="tx1"/>
                </a:solidFill>
                <a:latin typeface="Times New Roman" panose="02020603050405020304" pitchFamily="18" charset="0"/>
                <a:ea typeface="ＭＳ Ｐゴシック" panose="020B0600070205080204" pitchFamily="34" charset="-128"/>
              </a:rPr>
              <a:t>of medical waste from other type of wastes</a:t>
            </a:r>
            <a:r>
              <a:rPr lang="en-US" altLang="fr-FR" b="1" dirty="0">
                <a:solidFill>
                  <a:schemeClr val="tx1"/>
                </a:solidFill>
                <a:latin typeface="Times New Roman" panose="02020603050405020304" pitchFamily="18" charset="0"/>
                <a:ea typeface="ＭＳ Ｐゴシック" panose="020B0600070205080204" pitchFamily="34" charset="-128"/>
              </a:rPr>
              <a:t> </a:t>
            </a:r>
            <a:r>
              <a:rPr lang="en-US" altLang="fr-FR" dirty="0">
                <a:solidFill>
                  <a:schemeClr val="tx1"/>
                </a:solidFill>
                <a:latin typeface="Times New Roman" panose="02020603050405020304" pitchFamily="18" charset="0"/>
                <a:ea typeface="ＭＳ Ｐゴシック" panose="020B0600070205080204" pitchFamily="34" charset="-128"/>
              </a:rPr>
              <a:t>can dramatically reduce the quantity of waste to be handled as medical waste. No need to treat kitchen waste as infectious! </a:t>
            </a:r>
            <a:r>
              <a:rPr lang="en-US" dirty="0">
                <a:ea typeface="Times New Roman"/>
                <a:cs typeface="Times New Roman"/>
              </a:rPr>
              <a:t>Sorting</a:t>
            </a:r>
            <a:r>
              <a:rPr lang="fr-FR" dirty="0">
                <a:ea typeface="Times New Roman"/>
                <a:cs typeface="Times New Roman"/>
              </a:rPr>
              <a:t> </a:t>
            </a:r>
            <a:r>
              <a:rPr lang="en-US" dirty="0">
                <a:ea typeface="Times New Roman"/>
                <a:cs typeface="Times New Roman"/>
              </a:rPr>
              <a:t>wastes</a:t>
            </a:r>
            <a:r>
              <a:rPr lang="fr-FR" dirty="0">
                <a:ea typeface="Times New Roman"/>
                <a:cs typeface="Times New Roman"/>
              </a:rPr>
              <a:t> </a:t>
            </a:r>
            <a:r>
              <a:rPr lang="en-US" dirty="0">
                <a:ea typeface="Times New Roman"/>
                <a:cs typeface="Times New Roman"/>
              </a:rPr>
              <a:t>is</a:t>
            </a:r>
            <a:r>
              <a:rPr lang="fr-FR" dirty="0">
                <a:ea typeface="Times New Roman"/>
                <a:cs typeface="Times New Roman"/>
              </a:rPr>
              <a:t> </a:t>
            </a:r>
            <a:r>
              <a:rPr lang="en-US" dirty="0">
                <a:ea typeface="Times New Roman"/>
                <a:cs typeface="Times New Roman"/>
              </a:rPr>
              <a:t>always</a:t>
            </a:r>
            <a:r>
              <a:rPr lang="fr-FR" dirty="0">
                <a:ea typeface="Times New Roman"/>
                <a:cs typeface="Times New Roman"/>
              </a:rPr>
              <a:t> the </a:t>
            </a:r>
            <a:r>
              <a:rPr lang="en-US" dirty="0">
                <a:ea typeface="Times New Roman"/>
                <a:cs typeface="Times New Roman"/>
              </a:rPr>
              <a:t>responsibility</a:t>
            </a:r>
            <a:r>
              <a:rPr lang="fr-FR" dirty="0">
                <a:ea typeface="Times New Roman"/>
                <a:cs typeface="Times New Roman"/>
              </a:rPr>
              <a:t> of the </a:t>
            </a:r>
            <a:r>
              <a:rPr lang="en-US" dirty="0">
                <a:ea typeface="Times New Roman"/>
                <a:cs typeface="Times New Roman"/>
              </a:rPr>
              <a:t>person</a:t>
            </a:r>
            <a:r>
              <a:rPr lang="fr-FR" dirty="0">
                <a:ea typeface="Times New Roman"/>
                <a:cs typeface="Times New Roman"/>
              </a:rPr>
              <a:t> </a:t>
            </a:r>
            <a:r>
              <a:rPr lang="en-US" dirty="0">
                <a:ea typeface="Times New Roman"/>
                <a:cs typeface="Times New Roman"/>
              </a:rPr>
              <a:t>producing</a:t>
            </a:r>
            <a:r>
              <a:rPr lang="fr-FR" dirty="0">
                <a:ea typeface="Times New Roman"/>
                <a:cs typeface="Times New Roman"/>
              </a:rPr>
              <a:t> </a:t>
            </a:r>
            <a:r>
              <a:rPr lang="en-US" dirty="0">
                <a:ea typeface="Times New Roman"/>
                <a:cs typeface="Times New Roman"/>
              </a:rPr>
              <a:t>it. Sorting</a:t>
            </a:r>
            <a:r>
              <a:rPr lang="fr-FR" dirty="0">
                <a:ea typeface="Times New Roman"/>
                <a:cs typeface="Times New Roman"/>
              </a:rPr>
              <a:t> must </a:t>
            </a:r>
            <a:r>
              <a:rPr lang="en-US" dirty="0">
                <a:ea typeface="Times New Roman"/>
                <a:cs typeface="Times New Roman"/>
              </a:rPr>
              <a:t>take</a:t>
            </a:r>
            <a:r>
              <a:rPr lang="fr-FR" dirty="0">
                <a:ea typeface="Times New Roman"/>
                <a:cs typeface="Times New Roman"/>
              </a:rPr>
              <a:t> place as close as possible </a:t>
            </a:r>
            <a:r>
              <a:rPr lang="en-US" dirty="0">
                <a:ea typeface="Times New Roman"/>
                <a:cs typeface="Times New Roman"/>
              </a:rPr>
              <a:t>from</a:t>
            </a:r>
            <a:r>
              <a:rPr lang="fr-FR" dirty="0">
                <a:ea typeface="Times New Roman"/>
                <a:cs typeface="Times New Roman"/>
              </a:rPr>
              <a:t> </a:t>
            </a:r>
            <a:r>
              <a:rPr lang="en-US" dirty="0">
                <a:ea typeface="Times New Roman"/>
                <a:cs typeface="Times New Roman"/>
              </a:rPr>
              <a:t>where</a:t>
            </a:r>
            <a:r>
              <a:rPr lang="fr-FR" dirty="0">
                <a:ea typeface="Times New Roman"/>
                <a:cs typeface="Times New Roman"/>
              </a:rPr>
              <a:t> </a:t>
            </a:r>
            <a:r>
              <a:rPr lang="en-US" dirty="0">
                <a:ea typeface="Times New Roman"/>
                <a:cs typeface="Times New Roman"/>
              </a:rPr>
              <a:t>it</a:t>
            </a:r>
            <a:r>
              <a:rPr lang="fr-FR" dirty="0">
                <a:ea typeface="Times New Roman"/>
                <a:cs typeface="Times New Roman"/>
              </a:rPr>
              <a:t> has been </a:t>
            </a:r>
            <a:r>
              <a:rPr lang="en-US" dirty="0">
                <a:ea typeface="Times New Roman"/>
                <a:cs typeface="Times New Roman"/>
              </a:rPr>
              <a:t>produced</a:t>
            </a:r>
            <a:r>
              <a:rPr lang="fr-FR" dirty="0">
                <a:ea typeface="Times New Roman"/>
                <a:cs typeface="Times New Roman"/>
              </a:rPr>
              <a:t>.</a:t>
            </a:r>
            <a:endParaRPr lang="fr-CA" dirty="0">
              <a:ea typeface="Times New Roman"/>
              <a:cs typeface="Times New Roman"/>
            </a:endParaRPr>
          </a:p>
          <a:p>
            <a:endParaRPr lang="en-US" altLang="fr-FR" dirty="0">
              <a:solidFill>
                <a:schemeClr val="tx1"/>
              </a:solidFill>
              <a:latin typeface="Times New Roman" panose="02020603050405020304" pitchFamily="18" charset="0"/>
              <a:ea typeface="ＭＳ Ｐゴシック" panose="020B0600070205080204" pitchFamily="34" charset="-128"/>
            </a:endParaRPr>
          </a:p>
          <a:p>
            <a:r>
              <a:rPr lang="en-US" altLang="fr-FR" b="1" dirty="0">
                <a:solidFill>
                  <a:schemeClr val="tx1"/>
                </a:solidFill>
                <a:latin typeface="Times New Roman" panose="02020603050405020304" pitchFamily="18" charset="0"/>
                <a:ea typeface="ＭＳ Ｐゴシック" panose="020B0600070205080204" pitchFamily="34" charset="-128"/>
              </a:rPr>
              <a:t>*/ Reuse:</a:t>
            </a:r>
          </a:p>
          <a:p>
            <a:r>
              <a:rPr lang="en-US" altLang="fr-FR" dirty="0">
                <a:solidFill>
                  <a:schemeClr val="tx1"/>
                </a:solidFill>
                <a:latin typeface="Times New Roman" panose="02020603050405020304" pitchFamily="18" charset="0"/>
                <a:ea typeface="ＭＳ Ｐゴシック" panose="020B0600070205080204" pitchFamily="34" charset="-128"/>
              </a:rPr>
              <a:t>Reusable Sharp Container developed by MSF. It is safe in protecting medical operators from accidental puncture, and it can even be built with local materials, but more importantly, it </a:t>
            </a:r>
            <a:r>
              <a:rPr lang="en-US" altLang="fr-FR" b="0" dirty="0">
                <a:solidFill>
                  <a:schemeClr val="tx1"/>
                </a:solidFill>
                <a:latin typeface="Times New Roman" panose="02020603050405020304" pitchFamily="18" charset="0"/>
                <a:ea typeface="ＭＳ Ｐゴシック" panose="020B0600070205080204" pitchFamily="34" charset="-128"/>
              </a:rPr>
              <a:t>prevents</a:t>
            </a:r>
            <a:r>
              <a:rPr lang="en-US" altLang="fr-FR" dirty="0">
                <a:solidFill>
                  <a:schemeClr val="tx1"/>
                </a:solidFill>
                <a:latin typeface="Times New Roman" panose="02020603050405020304" pitchFamily="18" charset="0"/>
                <a:ea typeface="ＭＳ Ｐゴシック" panose="020B0600070205080204" pitchFamily="34" charset="-128"/>
              </a:rPr>
              <a:t> the use of whatsoever treatment (usually incineration) to safely dispose of the needles it contains. Its contents is dropped in a dedicated pit, and kept out of reach from any risk.</a:t>
            </a:r>
          </a:p>
          <a:p>
            <a:endParaRPr lang="en-US" altLang="fr-FR" dirty="0">
              <a:solidFill>
                <a:schemeClr val="tx1"/>
              </a:solidFill>
              <a:latin typeface="Times New Roman" panose="02020603050405020304" pitchFamily="18" charset="0"/>
              <a:ea typeface="ＭＳ Ｐゴシック" panose="020B0600070205080204" pitchFamily="34" charset="-128"/>
            </a:endParaRPr>
          </a:p>
        </p:txBody>
      </p:sp>
      <p:sp>
        <p:nvSpPr>
          <p:cNvPr id="40964" name="Slide Number Placeholder 3">
            <a:extLst>
              <a:ext uri="{FF2B5EF4-FFF2-40B4-BE49-F238E27FC236}">
                <a16:creationId xmlns:a16="http://schemas.microsoft.com/office/drawing/2014/main" id="{BB21A64C-91E1-41FD-934E-C62900294EB7}"/>
              </a:ext>
            </a:extLst>
          </p:cNvPr>
          <p:cNvSpPr>
            <a:spLocks noGrp="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fld id="{2CCBF339-0228-4B72-92E4-EBD1A092D522}" type="slidenum">
              <a:rPr lang="en-GB" altLang="fr-FR" sz="1200" smtClean="0">
                <a:solidFill>
                  <a:srgbClr val="000000"/>
                </a:solidFill>
              </a:rPr>
              <a:pPr/>
              <a:t>30</a:t>
            </a:fld>
            <a:endParaRPr lang="en-GB" altLang="fr-FR" sz="1200">
              <a:solidFill>
                <a:srgbClr val="000000"/>
              </a:solidFill>
            </a:endParaRPr>
          </a:p>
        </p:txBody>
      </p:sp>
    </p:spTree>
    <p:extLst>
      <p:ext uri="{BB962C8B-B14F-4D97-AF65-F5344CB8AC3E}">
        <p14:creationId xmlns:p14="http://schemas.microsoft.com/office/powerpoint/2010/main" val="2224541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31</a:t>
            </a:fld>
            <a:endParaRPr lang="fr-CH"/>
          </a:p>
        </p:txBody>
      </p:sp>
    </p:spTree>
    <p:extLst>
      <p:ext uri="{BB962C8B-B14F-4D97-AF65-F5344CB8AC3E}">
        <p14:creationId xmlns:p14="http://schemas.microsoft.com/office/powerpoint/2010/main" val="13299023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noProof="0" dirty="0">
                <a:ea typeface="Arial Unicode MS" panose="020B0604020202020204" pitchFamily="34" charset="-128"/>
              </a:rPr>
              <a:t>Decision Trees</a:t>
            </a:r>
            <a:r>
              <a:rPr lang="en-GB" sz="1200" noProof="0" dirty="0">
                <a:ea typeface="Arial Unicode MS" panose="020B0604020202020204" pitchFamily="34" charset="-128"/>
              </a:rPr>
              <a:t>: different organizations and institutions (e.g. WHO…) have developed decision trees that should provide guidance in medical waste </a:t>
            </a:r>
            <a:r>
              <a:rPr lang="en-GB" sz="1200" noProof="0" dirty="0" err="1">
                <a:ea typeface="Arial Unicode MS" panose="020B0604020202020204" pitchFamily="34" charset="-128"/>
              </a:rPr>
              <a:t>managment</a:t>
            </a:r>
            <a:r>
              <a:rPr lang="en-GB" sz="1200" noProof="0" dirty="0">
                <a:ea typeface="Arial Unicode MS" panose="020B0604020202020204" pitchFamily="34" charset="-128"/>
              </a:rPr>
              <a:t>. They are always specific to defined situations and contexts and should not be generalized.</a:t>
            </a:r>
          </a:p>
          <a:p>
            <a:r>
              <a:rPr lang="en-GB" sz="1200" b="1" noProof="0" dirty="0">
                <a:ea typeface="Arial Unicode MS" panose="020B0604020202020204" pitchFamily="34" charset="-128"/>
              </a:rPr>
              <a:t>Essential criteria </a:t>
            </a:r>
            <a:r>
              <a:rPr lang="en-GB" sz="1200" noProof="0" dirty="0">
                <a:ea typeface="Arial Unicode MS" panose="020B0604020202020204" pitchFamily="34" charset="-128"/>
              </a:rPr>
              <a:t>for the selection of a medical waste management system are:</a:t>
            </a:r>
          </a:p>
          <a:p>
            <a:r>
              <a:rPr lang="en-GB" sz="1200" b="0" i="0" u="none" strike="noStrike" kern="1200" baseline="0" noProof="0" dirty="0">
                <a:solidFill>
                  <a:schemeClr val="tx1"/>
                </a:solidFill>
                <a:latin typeface="+mn-lt"/>
                <a:ea typeface="+mn-ea"/>
                <a:cs typeface="+mn-cs"/>
              </a:rPr>
              <a:t>• Regulations</a:t>
            </a:r>
          </a:p>
          <a:p>
            <a:r>
              <a:rPr lang="en-GB" sz="1200" b="0" i="0" u="none" strike="noStrike" kern="1200" baseline="0" noProof="0" dirty="0">
                <a:solidFill>
                  <a:schemeClr val="tx1"/>
                </a:solidFill>
                <a:latin typeface="+mn-lt"/>
                <a:ea typeface="+mn-ea"/>
                <a:cs typeface="+mn-cs"/>
              </a:rPr>
              <a:t>• Existing facilities</a:t>
            </a:r>
          </a:p>
          <a:p>
            <a:r>
              <a:rPr lang="en-GB" sz="1200" b="0" i="0" u="none" strike="noStrike" kern="1200" baseline="0" noProof="0" dirty="0">
                <a:solidFill>
                  <a:schemeClr val="tx1"/>
                </a:solidFill>
                <a:latin typeface="+mn-lt"/>
                <a:ea typeface="+mn-ea"/>
                <a:cs typeface="+mn-cs"/>
              </a:rPr>
              <a:t>• Space availability</a:t>
            </a:r>
          </a:p>
          <a:p>
            <a:r>
              <a:rPr lang="en-GB" sz="1200" b="0" i="0" u="none" strike="noStrike" kern="1200" baseline="0" noProof="0" dirty="0">
                <a:solidFill>
                  <a:schemeClr val="tx1"/>
                </a:solidFill>
                <a:latin typeface="+mn-lt"/>
                <a:ea typeface="+mn-ea"/>
                <a:cs typeface="+mn-cs"/>
              </a:rPr>
              <a:t>• </a:t>
            </a:r>
            <a:r>
              <a:rPr lang="en-GB" sz="1200" b="0" i="0" u="none" strike="noStrike" kern="1200" baseline="0" noProof="0" dirty="0" err="1">
                <a:solidFill>
                  <a:schemeClr val="tx1"/>
                </a:solidFill>
                <a:latin typeface="+mn-lt"/>
                <a:ea typeface="+mn-ea"/>
                <a:cs typeface="+mn-cs"/>
              </a:rPr>
              <a:t>Neighborhood</a:t>
            </a:r>
            <a:endParaRPr lang="en-GB" sz="1200" b="0" i="0" u="none" strike="noStrike" kern="1200" baseline="0" noProof="0" dirty="0">
              <a:solidFill>
                <a:schemeClr val="tx1"/>
              </a:solidFill>
              <a:latin typeface="+mn-lt"/>
              <a:ea typeface="+mn-ea"/>
              <a:cs typeface="+mn-cs"/>
            </a:endParaRPr>
          </a:p>
          <a:p>
            <a:r>
              <a:rPr lang="en-GB" sz="1200" b="0" i="0" u="none" strike="noStrike" kern="1200" baseline="0" noProof="0" dirty="0">
                <a:solidFill>
                  <a:schemeClr val="tx1"/>
                </a:solidFill>
                <a:latin typeface="+mn-lt"/>
                <a:ea typeface="+mn-ea"/>
                <a:cs typeface="+mn-cs"/>
              </a:rPr>
              <a:t>• Financial resources</a:t>
            </a:r>
          </a:p>
          <a:p>
            <a:r>
              <a:rPr lang="en-GB" sz="1200" b="0" i="0" u="none" strike="noStrike" kern="1200" baseline="0" noProof="0" dirty="0">
                <a:solidFill>
                  <a:schemeClr val="tx1"/>
                </a:solidFill>
                <a:latin typeface="+mn-lt"/>
                <a:ea typeface="+mn-ea"/>
                <a:cs typeface="+mn-cs"/>
              </a:rPr>
              <a:t>• Human resources</a:t>
            </a:r>
            <a:endParaRPr lang="en-GB" b="0" noProof="0" dirty="0"/>
          </a:p>
        </p:txBody>
      </p:sp>
      <p:sp>
        <p:nvSpPr>
          <p:cNvPr id="4" name="Slide Number Placeholder 3"/>
          <p:cNvSpPr>
            <a:spLocks noGrp="1"/>
          </p:cNvSpPr>
          <p:nvPr>
            <p:ph type="sldNum" sz="quarter" idx="10"/>
          </p:nvPr>
        </p:nvSpPr>
        <p:spPr/>
        <p:txBody>
          <a:bodyPr/>
          <a:lstStyle/>
          <a:p>
            <a:fld id="{BC56A1BF-1CC1-4BBD-88CF-BFED76E52D9D}" type="slidenum">
              <a:rPr lang="fr-CH" smtClean="0"/>
              <a:t>32</a:t>
            </a:fld>
            <a:endParaRPr lang="fr-CH"/>
          </a:p>
        </p:txBody>
      </p:sp>
    </p:spTree>
    <p:extLst>
      <p:ext uri="{BB962C8B-B14F-4D97-AF65-F5344CB8AC3E}">
        <p14:creationId xmlns:p14="http://schemas.microsoft.com/office/powerpoint/2010/main" val="2381197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fr-FR" sz="1200" b="1" dirty="0">
                <a:ea typeface="Arial Unicode MS" panose="020B0604020202020204" pitchFamily="34" charset="-128"/>
              </a:rPr>
              <a:t>Incineration</a:t>
            </a:r>
            <a:r>
              <a:rPr lang="en-US" altLang="fr-FR" sz="1200" dirty="0">
                <a:ea typeface="Arial Unicode MS" panose="020B0604020202020204" pitchFamily="34" charset="-128"/>
              </a:rPr>
              <a:t>: Incinerators with operation temperatures of over 1’000°C are usually costly and only worth installing on centralized level. </a:t>
            </a:r>
            <a:r>
              <a:rPr lang="en-US" sz="1200" b="0" i="0" u="none" strike="noStrike" kern="1200" baseline="0" dirty="0">
                <a:solidFill>
                  <a:schemeClr val="tx1"/>
                </a:solidFill>
                <a:latin typeface="+mn-lt"/>
                <a:ea typeface="+mn-ea"/>
                <a:cs typeface="+mn-cs"/>
              </a:rPr>
              <a:t>There are also simple incinerator models for treating small</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quantities of medical waste. Some are available on the market (expensive, maintenance intensive and electricity dependent!), and others can to be built with local materials on the spot according to relatively simple plans. E.g. the De Montfort incinerators </a:t>
            </a:r>
            <a:r>
              <a:rPr lang="en-US" altLang="fr-FR" sz="1200" dirty="0">
                <a:ea typeface="Arial Unicode MS" panose="020B0604020202020204" pitchFamily="34" charset="-128"/>
              </a:rPr>
              <a:t>(approx. </a:t>
            </a:r>
            <a:r>
              <a:rPr lang="en-US" sz="1200" b="0" i="0" u="none" strike="noStrike" kern="1200" baseline="0" dirty="0">
                <a:solidFill>
                  <a:schemeClr val="tx1"/>
                </a:solidFill>
                <a:latin typeface="+mn-lt"/>
                <a:ea typeface="+mn-ea"/>
                <a:cs typeface="+mn-cs"/>
              </a:rPr>
              <a:t>1,000 CHF) with temperatures of up to 800°C.</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Chemical Disinfection</a:t>
            </a:r>
            <a:r>
              <a:rPr lang="en-US" sz="1200" b="0" i="0" u="none" strike="noStrike" kern="1200" baseline="0" dirty="0">
                <a:solidFill>
                  <a:schemeClr val="tx1"/>
                </a:solidFill>
                <a:latin typeface="+mn-lt"/>
                <a:ea typeface="+mn-ea"/>
                <a:cs typeface="+mn-cs"/>
              </a:rPr>
              <a:t>: Suitable mainly for treating liquid infectious wastes such as blood, urine, </a:t>
            </a:r>
            <a:r>
              <a:rPr lang="en-US" sz="1200" b="0" i="0" u="none" strike="noStrike" kern="1200" baseline="0" dirty="0" err="1">
                <a:solidFill>
                  <a:schemeClr val="tx1"/>
                </a:solidFill>
                <a:latin typeface="+mn-lt"/>
                <a:ea typeface="+mn-ea"/>
                <a:cs typeface="+mn-cs"/>
              </a:rPr>
              <a:t>faeces</a:t>
            </a:r>
            <a:r>
              <a:rPr lang="en-US" sz="1200" b="0" i="0" u="none" strike="noStrike" kern="1200" baseline="0" dirty="0">
                <a:solidFill>
                  <a:schemeClr val="tx1"/>
                </a:solidFill>
                <a:latin typeface="+mn-lt"/>
                <a:ea typeface="+mn-ea"/>
                <a:cs typeface="+mn-cs"/>
              </a:rPr>
              <a:t> or hospital </a:t>
            </a:r>
            <a:r>
              <a:rPr lang="fr-CH" sz="1200" b="0" i="0" u="none" strike="noStrike" kern="1200" baseline="0" dirty="0" err="1">
                <a:solidFill>
                  <a:schemeClr val="tx1"/>
                </a:solidFill>
                <a:latin typeface="+mn-lt"/>
                <a:ea typeface="+mn-ea"/>
                <a:cs typeface="+mn-cs"/>
              </a:rPr>
              <a:t>sewage</a:t>
            </a:r>
            <a:r>
              <a:rPr lang="fr-C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Solid medical waste can be chemically disinfected, but</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they must first be shredded. This practice poses a number of safety problems, and the wastes are only disinfected on the surface. Thermal disinfection must be preferred over chemical disinfection for reasons of effectiveness and for </a:t>
            </a:r>
            <a:r>
              <a:rPr lang="fr-CH" sz="1200" b="0" i="0" u="none" strike="noStrike" kern="1200" baseline="0" dirty="0" err="1">
                <a:solidFill>
                  <a:schemeClr val="tx1"/>
                </a:solidFill>
                <a:latin typeface="+mn-lt"/>
                <a:ea typeface="+mn-ea"/>
                <a:cs typeface="+mn-cs"/>
              </a:rPr>
              <a:t>ecological</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reasons</a:t>
            </a:r>
            <a:r>
              <a:rPr lang="fr-CH" sz="12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N</a:t>
            </a:r>
            <a:r>
              <a:rPr lang="fr-CH" sz="1200" b="1" i="0" u="none" strike="noStrike" kern="1200" baseline="0" dirty="0" err="1">
                <a:solidFill>
                  <a:schemeClr val="tx1"/>
                </a:solidFill>
                <a:latin typeface="+mn-lt"/>
                <a:ea typeface="+mn-ea"/>
                <a:cs typeface="+mn-cs"/>
              </a:rPr>
              <a:t>eedle</a:t>
            </a:r>
            <a:r>
              <a:rPr lang="fr-CH" sz="1200" b="1" i="0" u="none" strike="noStrike" kern="1200" baseline="0" dirty="0">
                <a:solidFill>
                  <a:schemeClr val="tx1"/>
                </a:solidFill>
                <a:latin typeface="+mn-lt"/>
                <a:ea typeface="+mn-ea"/>
                <a:cs typeface="+mn-cs"/>
              </a:rPr>
              <a:t> </a:t>
            </a:r>
            <a:r>
              <a:rPr lang="fr-CH" sz="1200" b="1" i="0" u="none" strike="noStrike" kern="1200" baseline="0" dirty="0" err="1">
                <a:solidFill>
                  <a:schemeClr val="tx1"/>
                </a:solidFill>
                <a:latin typeface="+mn-lt"/>
                <a:ea typeface="+mn-ea"/>
                <a:cs typeface="+mn-cs"/>
              </a:rPr>
              <a:t>Disposal</a:t>
            </a:r>
            <a:r>
              <a:rPr lang="fr-CH"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For safety reasons, the ICRC does not recommend that needles are </a:t>
            </a:r>
            <a:r>
              <a:rPr lang="en-US" sz="1200" b="1" i="0" u="none" strike="noStrike" kern="1200" baseline="0" dirty="0">
                <a:solidFill>
                  <a:schemeClr val="tx1"/>
                </a:solidFill>
                <a:latin typeface="+mn-lt"/>
                <a:ea typeface="+mn-ea"/>
                <a:cs typeface="+mn-cs"/>
              </a:rPr>
              <a:t>extracted or destroyed</a:t>
            </a:r>
            <a:r>
              <a:rPr lang="en-US" sz="1200" b="0" i="0" u="none" strike="noStrike" kern="1200" baseline="0" dirty="0">
                <a:solidFill>
                  <a:schemeClr val="tx1"/>
                </a:solidFill>
                <a:latin typeface="+mn-lt"/>
                <a:ea typeface="+mn-ea"/>
                <a:cs typeface="+mn-cs"/>
              </a:rPr>
              <a:t>. Some appliances run on electricity and cannot be used widely in ICRC contexts. Alternatives: 1.) </a:t>
            </a:r>
            <a:r>
              <a:rPr lang="en-US" sz="1200" b="1" i="0" u="none" strike="noStrike" kern="1200" baseline="0" dirty="0">
                <a:solidFill>
                  <a:schemeClr val="tx1"/>
                </a:solidFill>
                <a:latin typeface="+mn-lt"/>
                <a:ea typeface="+mn-ea"/>
                <a:cs typeface="+mn-cs"/>
              </a:rPr>
              <a:t>Shredders</a:t>
            </a:r>
            <a:r>
              <a:rPr lang="en-US" sz="1200" b="0" i="0" u="none" strike="noStrike" kern="1200" baseline="0" dirty="0">
                <a:solidFill>
                  <a:schemeClr val="tx1"/>
                </a:solidFill>
                <a:latin typeface="+mn-lt"/>
                <a:ea typeface="+mn-ea"/>
                <a:cs typeface="+mn-cs"/>
              </a:rPr>
              <a:t>: They are often built into closed chemical or </a:t>
            </a:r>
            <a:r>
              <a:rPr lang="fr-CH" sz="1200" b="0" i="0" u="none" strike="noStrike" kern="1200" baseline="0" dirty="0">
                <a:solidFill>
                  <a:schemeClr val="tx1"/>
                </a:solidFill>
                <a:latin typeface="+mn-lt"/>
                <a:ea typeface="+mn-ea"/>
                <a:cs typeface="+mn-cs"/>
              </a:rPr>
              <a:t>thermal </a:t>
            </a:r>
            <a:r>
              <a:rPr lang="fr-CH" sz="1200" b="0" i="0" u="none" strike="noStrike" kern="1200" baseline="0" dirty="0" err="1">
                <a:solidFill>
                  <a:schemeClr val="tx1"/>
                </a:solidFill>
                <a:latin typeface="+mn-lt"/>
                <a:ea typeface="+mn-ea"/>
                <a:cs typeface="+mn-cs"/>
              </a:rPr>
              <a:t>disinfection</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systems</a:t>
            </a:r>
            <a:r>
              <a:rPr lang="fr-CH" sz="1200" b="0" i="0" u="none" strike="noStrike" kern="1200" baseline="0" dirty="0">
                <a:solidFill>
                  <a:schemeClr val="tx1"/>
                </a:solidFill>
                <a:latin typeface="+mn-lt"/>
                <a:ea typeface="+mn-ea"/>
                <a:cs typeface="+mn-cs"/>
              </a:rPr>
              <a:t> as the </a:t>
            </a:r>
            <a:r>
              <a:rPr lang="fr-CH" sz="1200" b="0" i="0" u="none" strike="noStrike" kern="1200" baseline="0" dirty="0" err="1">
                <a:solidFill>
                  <a:schemeClr val="tx1"/>
                </a:solidFill>
                <a:latin typeface="+mn-lt"/>
                <a:ea typeface="+mn-ea"/>
                <a:cs typeface="+mn-cs"/>
              </a:rPr>
              <a:t>products</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still</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require</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disinfection</a:t>
            </a:r>
            <a:r>
              <a:rPr lang="fr-CH" sz="1200" b="0" i="0" u="none" strike="noStrike" kern="1200" baseline="0" dirty="0">
                <a:solidFill>
                  <a:schemeClr val="tx1"/>
                </a:solidFill>
                <a:latin typeface="+mn-lt"/>
                <a:ea typeface="+mn-ea"/>
                <a:cs typeface="+mn-cs"/>
              </a:rPr>
              <a:t>. S</a:t>
            </a:r>
            <a:r>
              <a:rPr lang="en-US" sz="1200" b="0" i="0" u="none" strike="noStrike" kern="1200" baseline="0" dirty="0" err="1">
                <a:solidFill>
                  <a:schemeClr val="tx1"/>
                </a:solidFill>
                <a:latin typeface="+mn-lt"/>
                <a:ea typeface="+mn-ea"/>
                <a:cs typeface="+mn-cs"/>
              </a:rPr>
              <a:t>hould</a:t>
            </a:r>
            <a:r>
              <a:rPr lang="en-US" sz="1200" b="0" i="0" u="none" strike="noStrike" kern="1200" baseline="0" dirty="0">
                <a:solidFill>
                  <a:schemeClr val="tx1"/>
                </a:solidFill>
                <a:latin typeface="+mn-lt"/>
                <a:ea typeface="+mn-ea"/>
                <a:cs typeface="+mn-cs"/>
              </a:rPr>
              <a:t> be considered whenever needles and syringes </a:t>
            </a:r>
            <a:r>
              <a:rPr lang="fr-CH" sz="1200" b="0" i="0" u="none" strike="noStrike" kern="1200" baseline="0" dirty="0">
                <a:solidFill>
                  <a:schemeClr val="tx1"/>
                </a:solidFill>
                <a:latin typeface="+mn-lt"/>
                <a:ea typeface="+mn-ea"/>
                <a:cs typeface="+mn-cs"/>
              </a:rPr>
              <a:t>are </a:t>
            </a:r>
            <a:r>
              <a:rPr lang="fr-CH" sz="1200" b="0" i="0" u="none" strike="noStrike" kern="1200" baseline="0" dirty="0" err="1">
                <a:solidFill>
                  <a:schemeClr val="tx1"/>
                </a:solidFill>
                <a:latin typeface="+mn-lt"/>
                <a:ea typeface="+mn-ea"/>
                <a:cs typeface="+mn-cs"/>
              </a:rPr>
              <a:t>available</a:t>
            </a:r>
            <a:r>
              <a:rPr lang="fr-CH" sz="1200" b="0" i="0" u="none" strike="noStrike" kern="1200" baseline="0" dirty="0">
                <a:solidFill>
                  <a:schemeClr val="tx1"/>
                </a:solidFill>
                <a:latin typeface="+mn-lt"/>
                <a:ea typeface="+mn-ea"/>
                <a:cs typeface="+mn-cs"/>
              </a:rPr>
              <a:t> in large </a:t>
            </a:r>
            <a:r>
              <a:rPr lang="fr-CH" sz="1200" b="0" i="0" u="none" strike="noStrike" kern="1200" baseline="0" dirty="0" err="1">
                <a:solidFill>
                  <a:schemeClr val="tx1"/>
                </a:solidFill>
                <a:latin typeface="+mn-lt"/>
                <a:ea typeface="+mn-ea"/>
                <a:cs typeface="+mn-cs"/>
              </a:rPr>
              <a:t>quantities</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However</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is</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also</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electricity</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dependent</a:t>
            </a:r>
            <a:r>
              <a:rPr lang="fr-CH" sz="1200" b="0" i="0" u="none" strike="noStrike" kern="1200" baseline="0" dirty="0">
                <a:solidFill>
                  <a:schemeClr val="tx1"/>
                </a:solidFill>
                <a:latin typeface="+mn-lt"/>
                <a:ea typeface="+mn-ea"/>
                <a:cs typeface="+mn-cs"/>
              </a:rPr>
              <a:t> and </a:t>
            </a:r>
            <a:r>
              <a:rPr lang="fr-CH" sz="1200" b="0" i="0" u="none" strike="noStrike" kern="1200" baseline="0" dirty="0" err="1">
                <a:solidFill>
                  <a:schemeClr val="tx1"/>
                </a:solidFill>
                <a:latin typeface="+mn-lt"/>
                <a:ea typeface="+mn-ea"/>
                <a:cs typeface="+mn-cs"/>
              </a:rPr>
              <a:t>usually</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costly</a:t>
            </a:r>
            <a:r>
              <a:rPr lang="fr-C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2.) </a:t>
            </a:r>
            <a:r>
              <a:rPr lang="en-US" altLang="fr-FR" b="1" dirty="0">
                <a:latin typeface="Times New Roman" panose="02020603050405020304" pitchFamily="18" charset="0"/>
              </a:rPr>
              <a:t>Encapsulation:</a:t>
            </a:r>
            <a:r>
              <a:rPr lang="en-US" sz="1200" b="0" i="0" u="none" strike="noStrike" kern="1200" baseline="0" dirty="0">
                <a:solidFill>
                  <a:schemeClr val="tx1"/>
                </a:solidFill>
                <a:latin typeface="+mn-lt"/>
                <a:ea typeface="+mn-ea"/>
                <a:cs typeface="+mn-cs"/>
              </a:rPr>
              <a:t> see below. </a:t>
            </a:r>
            <a:r>
              <a:rPr lang="en-US" altLang="fr-FR" dirty="0">
                <a:latin typeface="Times New Roman" panose="02020603050405020304" pitchFamily="18" charset="0"/>
              </a:rPr>
              <a:t>3.) Direct to </a:t>
            </a:r>
            <a:r>
              <a:rPr lang="en-US" altLang="fr-FR" b="1" dirty="0">
                <a:latin typeface="Times New Roman" panose="02020603050405020304" pitchFamily="18" charset="0"/>
              </a:rPr>
              <a:t>landfill</a:t>
            </a:r>
            <a:r>
              <a:rPr lang="en-US" altLang="fr-FR" dirty="0">
                <a:latin typeface="Times New Roman" panose="02020603050405020304" pitchFamily="18" charset="0"/>
              </a:rPr>
              <a:t> (option of last resort; see below).</a:t>
            </a:r>
          </a:p>
          <a:p>
            <a:pPr marL="171450" indent="-171450">
              <a:buFont typeface="Arial" panose="020B0604020202020204" pitchFamily="34" charset="0"/>
              <a:buChar char="•"/>
            </a:pPr>
            <a:r>
              <a:rPr lang="en-US" altLang="fr-FR" b="1" dirty="0">
                <a:latin typeface="Times New Roman" panose="02020603050405020304" pitchFamily="18" charset="0"/>
              </a:rPr>
              <a:t>Encapsulation: </a:t>
            </a:r>
            <a:r>
              <a:rPr lang="en-US" sz="1200" b="0" i="0" u="none" strike="noStrike" kern="1200" baseline="0" dirty="0">
                <a:solidFill>
                  <a:schemeClr val="tx1"/>
                </a:solidFill>
                <a:latin typeface="+mn-lt"/>
                <a:ea typeface="+mn-ea"/>
                <a:cs typeface="+mn-cs"/>
              </a:rPr>
              <a:t>It </a:t>
            </a:r>
            <a:r>
              <a:rPr lang="en-US" altLang="fr-FR" dirty="0">
                <a:latin typeface="Times New Roman" panose="02020603050405020304" pitchFamily="18" charset="0"/>
              </a:rPr>
              <a:t>involves filling containers with waste, adding an immobilizing material, and sealing the containers. The containers are sealed and disposed of in a sanitary landfill or waste burial pit. Encapsulation of sharps or unwanted vaccines could is generally not considered to be a long-term solution, but can be envisaged in temporary settings, such as camps or vaccination campaigns.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Landfill or</a:t>
            </a:r>
            <a:r>
              <a:rPr lang="fr-CH" sz="1200" b="1" i="0" u="none" strike="noStrike" kern="1200" baseline="0" dirty="0">
                <a:solidFill>
                  <a:schemeClr val="tx1"/>
                </a:solidFill>
                <a:latin typeface="+mn-lt"/>
                <a:ea typeface="+mn-ea"/>
                <a:cs typeface="+mn-cs"/>
              </a:rPr>
              <a:t> </a:t>
            </a:r>
            <a:r>
              <a:rPr lang="fr-CH" sz="1200" b="1" i="0" u="none" strike="noStrike" kern="1200" baseline="0" dirty="0" err="1">
                <a:solidFill>
                  <a:schemeClr val="tx1"/>
                </a:solidFill>
                <a:latin typeface="+mn-lt"/>
                <a:ea typeface="+mn-ea"/>
                <a:cs typeface="+mn-cs"/>
              </a:rPr>
              <a:t>waste</a:t>
            </a:r>
            <a:r>
              <a:rPr lang="fr-CH" sz="1200" b="1" i="0" u="none" strike="noStrike" kern="1200" baseline="0" dirty="0">
                <a:solidFill>
                  <a:schemeClr val="tx1"/>
                </a:solidFill>
                <a:latin typeface="+mn-lt"/>
                <a:ea typeface="+mn-ea"/>
                <a:cs typeface="+mn-cs"/>
              </a:rPr>
              <a:t> </a:t>
            </a:r>
            <a:r>
              <a:rPr lang="fr-CH" sz="1200" b="1" i="0" u="none" strike="noStrike" kern="1200" baseline="0" dirty="0" err="1">
                <a:solidFill>
                  <a:schemeClr val="tx1"/>
                </a:solidFill>
                <a:latin typeface="+mn-lt"/>
                <a:ea typeface="+mn-ea"/>
                <a:cs typeface="+mn-cs"/>
              </a:rPr>
              <a:t>burial</a:t>
            </a:r>
            <a:r>
              <a:rPr lang="fr-CH" sz="1200" b="1" i="0" u="none" strike="noStrike" kern="1200" baseline="0" dirty="0">
                <a:solidFill>
                  <a:schemeClr val="tx1"/>
                </a:solidFill>
                <a:latin typeface="+mn-lt"/>
                <a:ea typeface="+mn-ea"/>
                <a:cs typeface="+mn-cs"/>
              </a:rPr>
              <a:t> pit: </a:t>
            </a:r>
            <a:r>
              <a:rPr lang="fr-CH" sz="1200" b="0" i="0" u="none" strike="noStrike" kern="1200" baseline="0" dirty="0" err="1">
                <a:solidFill>
                  <a:schemeClr val="tx1"/>
                </a:solidFill>
                <a:latin typeface="+mn-lt"/>
                <a:ea typeface="+mn-ea"/>
                <a:cs typeface="+mn-cs"/>
              </a:rPr>
              <a:t>only</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be</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used</a:t>
            </a:r>
            <a:r>
              <a:rPr lang="fr-CH" sz="1200" b="0" i="0" u="none" strike="noStrike" kern="1200" baseline="0" dirty="0">
                <a:solidFill>
                  <a:schemeClr val="tx1"/>
                </a:solidFill>
                <a:latin typeface="+mn-lt"/>
                <a:ea typeface="+mn-ea"/>
                <a:cs typeface="+mn-cs"/>
              </a:rPr>
              <a:t> as a last </a:t>
            </a:r>
            <a:r>
              <a:rPr lang="fr-CH" sz="1200" b="0" i="0" u="none" strike="noStrike" kern="1200" baseline="0" dirty="0" err="1">
                <a:solidFill>
                  <a:schemeClr val="tx1"/>
                </a:solidFill>
                <a:latin typeface="+mn-lt"/>
                <a:ea typeface="+mn-ea"/>
                <a:cs typeface="+mn-cs"/>
              </a:rPr>
              <a:t>resort</a:t>
            </a:r>
            <a:r>
              <a:rPr lang="fr-CH" sz="1200" b="0" i="0" u="none" strike="noStrike" kern="1200" baseline="0" dirty="0">
                <a:solidFill>
                  <a:schemeClr val="tx1"/>
                </a:solidFill>
                <a:latin typeface="+mn-lt"/>
                <a:ea typeface="+mn-ea"/>
                <a:cs typeface="+mn-cs"/>
              </a:rPr>
              <a:t> and </a:t>
            </a:r>
            <a:r>
              <a:rPr lang="fr-CH" sz="1200" b="0" i="0" u="none" strike="noStrike" kern="1200" baseline="0" dirty="0" err="1">
                <a:solidFill>
                  <a:schemeClr val="tx1"/>
                </a:solidFill>
                <a:latin typeface="+mn-lt"/>
                <a:ea typeface="+mn-ea"/>
                <a:cs typeface="+mn-cs"/>
              </a:rPr>
              <a:t>with</a:t>
            </a:r>
            <a:r>
              <a:rPr lang="fr-CH" sz="1200" b="0" i="0" u="none" strike="noStrike" kern="1200" baseline="0" dirty="0">
                <a:solidFill>
                  <a:schemeClr val="tx1"/>
                </a:solidFill>
                <a:latin typeface="+mn-lt"/>
                <a:ea typeface="+mn-ea"/>
                <a:cs typeface="+mn-cs"/>
              </a:rPr>
              <a:t> the </a:t>
            </a:r>
            <a:r>
              <a:rPr lang="fr-CH" sz="1200" b="0" i="0" u="none" strike="noStrike" kern="1200" baseline="0" dirty="0" err="1">
                <a:solidFill>
                  <a:schemeClr val="tx1"/>
                </a:solidFill>
                <a:latin typeface="+mn-lt"/>
                <a:ea typeface="+mn-ea"/>
                <a:cs typeface="+mn-cs"/>
              </a:rPr>
              <a:t>necessary</a:t>
            </a:r>
            <a:r>
              <a:rPr lang="fr-CH" sz="1200" b="0" i="0" u="none" strike="noStrike" kern="1200" baseline="0" dirty="0">
                <a:solidFill>
                  <a:schemeClr val="tx1"/>
                </a:solidFill>
                <a:latin typeface="+mn-lt"/>
                <a:ea typeface="+mn-ea"/>
                <a:cs typeface="+mn-cs"/>
              </a:rPr>
              <a:t> </a:t>
            </a:r>
            <a:r>
              <a:rPr lang="fr-CH" sz="1200" b="0" i="0" u="none" strike="noStrike" kern="1200" baseline="0" dirty="0" err="1">
                <a:solidFill>
                  <a:schemeClr val="tx1"/>
                </a:solidFill>
                <a:latin typeface="+mn-lt"/>
                <a:ea typeface="+mn-ea"/>
                <a:cs typeface="+mn-cs"/>
              </a:rPr>
              <a:t>precaution</a:t>
            </a:r>
            <a:r>
              <a:rPr lang="fr-CH"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Ideally, the pit should be lined with low-permeability material such as clay to prevent the pollution of shallow groundwater and should be fenced in so as to prevent scavenger access. Health-care wastes must be buried immediately under a layer of soil after each unloading operation. It is suggested that lime be spread on the waste for added health protection (in the event of an epidemic, for example) or to eliminate </a:t>
            </a:r>
            <a:r>
              <a:rPr lang="en-US" sz="1200" b="0" i="0" u="none" strike="noStrike" kern="1200" baseline="0" dirty="0" err="1">
                <a:solidFill>
                  <a:schemeClr val="tx1"/>
                </a:solidFill>
                <a:latin typeface="+mn-lt"/>
                <a:ea typeface="+mn-ea"/>
                <a:cs typeface="+mn-cs"/>
              </a:rPr>
              <a:t>odour</a:t>
            </a:r>
            <a:r>
              <a:rPr lang="en-US" sz="1200" b="0" i="0" u="none" strike="noStrike" kern="1200" baseline="0" dirty="0">
                <a:solidFill>
                  <a:schemeClr val="tx1"/>
                </a:solidFill>
                <a:latin typeface="+mn-lt"/>
                <a:ea typeface="+mn-ea"/>
                <a:cs typeface="+mn-cs"/>
              </a:rPr>
              <a:t>. The pit should be sealed once it has been filled.</a:t>
            </a:r>
          </a:p>
          <a:p>
            <a:pPr marL="171450" indent="-171450">
              <a:buFont typeface="Arial" panose="020B0604020202020204" pitchFamily="34" charset="0"/>
              <a:buChar char="•"/>
            </a:pPr>
            <a:r>
              <a:rPr lang="fr-CH" sz="1200" b="0" i="0" u="none" strike="noStrike" kern="1200" baseline="0" dirty="0">
                <a:solidFill>
                  <a:schemeClr val="tx1"/>
                </a:solidFill>
                <a:latin typeface="+mn-lt"/>
                <a:ea typeface="+mn-ea"/>
                <a:cs typeface="+mn-cs"/>
              </a:rPr>
              <a:t>	</a:t>
            </a:r>
            <a:endParaRPr lang="fr-CH" altLang="fr-FR" dirty="0">
              <a:latin typeface="Times New Roman" panose="02020603050405020304" pitchFamily="18" charset="0"/>
            </a:endParaRPr>
          </a:p>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33</a:t>
            </a:fld>
            <a:endParaRPr lang="fr-CH"/>
          </a:p>
        </p:txBody>
      </p:sp>
    </p:spTree>
    <p:extLst>
      <p:ext uri="{BB962C8B-B14F-4D97-AF65-F5344CB8AC3E}">
        <p14:creationId xmlns:p14="http://schemas.microsoft.com/office/powerpoint/2010/main" val="336736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8">
            <a:extLst>
              <a:ext uri="{FF2B5EF4-FFF2-40B4-BE49-F238E27FC236}">
                <a16:creationId xmlns:a16="http://schemas.microsoft.com/office/drawing/2014/main" id="{E1D47039-A0B5-4438-8A71-88DA35E9D70B}"/>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71241C74-6863-4C32-A2D1-8736269CC552}" type="slidenum">
              <a:rPr lang="en-GB" altLang="fr-FR" smtClean="0"/>
              <a:pPr>
                <a:spcBef>
                  <a:spcPct val="0"/>
                </a:spcBef>
                <a:buClrTx/>
                <a:buFontTx/>
                <a:buNone/>
              </a:pPr>
              <a:t>5</a:t>
            </a:fld>
            <a:endParaRPr lang="en-GB" altLang="fr-FR"/>
          </a:p>
        </p:txBody>
      </p:sp>
      <p:sp>
        <p:nvSpPr>
          <p:cNvPr id="13315" name="Rectangle 1">
            <a:extLst>
              <a:ext uri="{FF2B5EF4-FFF2-40B4-BE49-F238E27FC236}">
                <a16:creationId xmlns:a16="http://schemas.microsoft.com/office/drawing/2014/main" id="{E22518F3-168B-4DAB-9778-15CA4CBD1C2A}"/>
              </a:ext>
            </a:extLst>
          </p:cNvPr>
          <p:cNvSpPr>
            <a:spLocks noGrp="1" noRot="1" noChangeAspect="1" noChangeArrowheads="1" noTextEdit="1"/>
          </p:cNvSpPr>
          <p:nvPr>
            <p:ph type="sldImg"/>
          </p:nvPr>
        </p:nvSpPr>
        <p:spPr>
          <a:xfrm>
            <a:off x="90488" y="744538"/>
            <a:ext cx="6616700"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a:extLst>
              <a:ext uri="{FF2B5EF4-FFF2-40B4-BE49-F238E27FC236}">
                <a16:creationId xmlns:a16="http://schemas.microsoft.com/office/drawing/2014/main" id="{D8800133-40D9-4458-9473-E2B37E6DB51B}"/>
              </a:ext>
            </a:extLst>
          </p:cNvPr>
          <p:cNvSpPr>
            <a:spLocks noGrp="1" noChangeArrowheads="1"/>
          </p:cNvSpPr>
          <p:nvPr>
            <p:ph type="body" idx="1"/>
          </p:nvPr>
        </p:nvSpPr>
        <p:spPr>
          <a:xfrm>
            <a:off x="906463" y="4716463"/>
            <a:ext cx="4984750" cy="4467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a:latin typeface="Times New Roman" panose="02020603050405020304" pitchFamily="18" charset="0"/>
            </a:endParaRPr>
          </a:p>
        </p:txBody>
      </p:sp>
    </p:spTree>
    <p:extLst>
      <p:ext uri="{BB962C8B-B14F-4D97-AF65-F5344CB8AC3E}">
        <p14:creationId xmlns:p14="http://schemas.microsoft.com/office/powerpoint/2010/main" val="3578496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36DB0F0-0C4F-4145-BBED-8D58F8EAAAEA}"/>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811C3471-1CE3-4B89-9826-2591006BA8AC}"/>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fr-FR" sz="1200" b="1" i="0" u="none" strike="noStrike" kern="1200" baseline="0" noProof="0" dirty="0">
                <a:solidFill>
                  <a:schemeClr val="tx1"/>
                </a:solidFill>
                <a:latin typeface="+mn-lt"/>
                <a:ea typeface="+mn-ea"/>
                <a:cs typeface="+mn-cs"/>
              </a:rPr>
              <a:t>Liquid Wastes: </a:t>
            </a:r>
            <a:r>
              <a:rPr lang="en-US" sz="1200" b="0" i="0" u="none" strike="noStrike" kern="1200" baseline="0" noProof="0" dirty="0">
                <a:solidFill>
                  <a:schemeClr val="tx1"/>
                </a:solidFill>
                <a:latin typeface="+mn-lt"/>
                <a:ea typeface="+mn-ea"/>
                <a:cs typeface="+mn-cs"/>
              </a:rPr>
              <a:t>sewage system should not be used to dispose of hazardous chemical or </a:t>
            </a:r>
            <a:r>
              <a:rPr lang="en-US" sz="1200" b="0" i="0" u="none" strike="noStrike" kern="1200" baseline="0" noProof="0" dirty="0" err="1">
                <a:solidFill>
                  <a:schemeClr val="tx1"/>
                </a:solidFill>
                <a:latin typeface="+mn-lt"/>
                <a:ea typeface="+mn-ea"/>
                <a:cs typeface="+mn-cs"/>
              </a:rPr>
              <a:t>pharmceutical</a:t>
            </a:r>
            <a:r>
              <a:rPr lang="en-US" sz="1200" b="0" i="0" u="none" strike="noStrike" kern="1200" baseline="0" noProof="0" dirty="0">
                <a:solidFill>
                  <a:schemeClr val="tx1"/>
                </a:solidFill>
                <a:latin typeface="+mn-lt"/>
                <a:ea typeface="+mn-ea"/>
                <a:cs typeface="+mn-cs"/>
              </a:rPr>
              <a:t> waste, not even when diluting. They should be deactivated &amp; recycled by a specialized firm.</a:t>
            </a:r>
          </a:p>
          <a:p>
            <a:pPr marL="171450" indent="-171450">
              <a:buFont typeface="Arial" panose="020B0604020202020204" pitchFamily="34" charset="0"/>
              <a:buChar char="•"/>
            </a:pPr>
            <a:r>
              <a:rPr lang="en-US" sz="1200" b="1" i="0" u="none" strike="noStrike" kern="1200" baseline="0" noProof="0" dirty="0">
                <a:solidFill>
                  <a:schemeClr val="tx1"/>
                </a:solidFill>
                <a:latin typeface="+mn-lt"/>
                <a:ea typeface="+mn-ea"/>
                <a:cs typeface="+mn-cs"/>
              </a:rPr>
              <a:t>Hazardous </a:t>
            </a:r>
            <a:r>
              <a:rPr lang="en-US" sz="1200" b="1" i="0" u="none" strike="noStrike" kern="1200" baseline="0" noProof="0" dirty="0" err="1">
                <a:solidFill>
                  <a:schemeClr val="tx1"/>
                </a:solidFill>
                <a:latin typeface="+mn-lt"/>
                <a:ea typeface="+mn-ea"/>
                <a:cs typeface="+mn-cs"/>
              </a:rPr>
              <a:t>bilogical</a:t>
            </a:r>
            <a:r>
              <a:rPr lang="en-US" sz="1200" b="1" i="0" u="none" strike="noStrike" kern="1200" baseline="0" noProof="0" dirty="0">
                <a:solidFill>
                  <a:schemeClr val="tx1"/>
                </a:solidFill>
                <a:latin typeface="+mn-lt"/>
                <a:ea typeface="+mn-ea"/>
                <a:cs typeface="+mn-cs"/>
              </a:rPr>
              <a:t> waste </a:t>
            </a:r>
            <a:r>
              <a:rPr lang="en-US" sz="1200" b="0" i="0" u="none" strike="noStrike" kern="1200" baseline="0" noProof="0" dirty="0">
                <a:solidFill>
                  <a:schemeClr val="tx1"/>
                </a:solidFill>
                <a:latin typeface="+mn-lt"/>
                <a:ea typeface="+mn-ea"/>
                <a:cs typeface="+mn-cs"/>
              </a:rPr>
              <a:t>(</a:t>
            </a:r>
            <a:r>
              <a:rPr lang="en-US" sz="1200" b="0" i="0" u="none" strike="noStrike" kern="1200" baseline="0" noProof="0" dirty="0" err="1">
                <a:solidFill>
                  <a:schemeClr val="tx1"/>
                </a:solidFill>
                <a:latin typeface="+mn-lt"/>
                <a:ea typeface="+mn-ea"/>
                <a:cs typeface="+mn-cs"/>
              </a:rPr>
              <a:t>eg.</a:t>
            </a:r>
            <a:r>
              <a:rPr lang="en-US" sz="1200" b="0" i="0" u="none" strike="noStrike" kern="1200" baseline="0" noProof="0" dirty="0">
                <a:solidFill>
                  <a:schemeClr val="tx1"/>
                </a:solidFill>
                <a:latin typeface="+mn-lt"/>
                <a:ea typeface="+mn-ea"/>
                <a:cs typeface="+mn-cs"/>
              </a:rPr>
              <a:t> Blood reserves) should be disinfected by autoclave, chemical treatment or incineration, or in the </a:t>
            </a:r>
            <a:r>
              <a:rPr lang="en-US" sz="1200" b="0" i="0" u="none" strike="noStrike" kern="1200" baseline="0" noProof="0" dirty="0" err="1">
                <a:solidFill>
                  <a:schemeClr val="tx1"/>
                </a:solidFill>
                <a:latin typeface="+mn-lt"/>
                <a:ea typeface="+mn-ea"/>
                <a:cs typeface="+mn-cs"/>
              </a:rPr>
              <a:t>worste</a:t>
            </a:r>
            <a:r>
              <a:rPr lang="en-US" sz="1200" b="0" i="0" u="none" strike="noStrike" kern="1200" baseline="0" noProof="0" dirty="0">
                <a:solidFill>
                  <a:schemeClr val="tx1"/>
                </a:solidFill>
                <a:latin typeface="+mn-lt"/>
                <a:ea typeface="+mn-ea"/>
                <a:cs typeface="+mn-cs"/>
              </a:rPr>
              <a:t> case disposed of in a waste burial pit.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fr-FR" b="1" noProof="0" dirty="0">
                <a:latin typeface="Times New Roman" panose="02020603050405020304" pitchFamily="18" charset="0"/>
              </a:rPr>
              <a:t>Waste Burial Pit</a:t>
            </a:r>
            <a:r>
              <a:rPr lang="en-US" altLang="fr-FR" noProof="0" dirty="0">
                <a:latin typeface="Times New Roman" panose="02020603050405020304" pitchFamily="18" charset="0"/>
              </a:rPr>
              <a:t>: see http://refbooks.msf.org/msf_docs/en/public_health/public_health_en.pdf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fr-FR" dirty="0">
              <a:latin typeface="Times New Roman" panose="02020603050405020304" pitchFamily="18" charset="0"/>
            </a:endParaRPr>
          </a:p>
          <a:p>
            <a:pPr marL="171450" indent="-171450">
              <a:buFont typeface="Arial" panose="020B0604020202020204" pitchFamily="34" charset="0"/>
              <a:buChar char="•"/>
            </a:pPr>
            <a:endParaRPr lang="fr-CH" altLang="fr-FR" dirty="0">
              <a:latin typeface="Times New Roman" panose="02020603050405020304" pitchFamily="18" charset="0"/>
            </a:endParaRPr>
          </a:p>
        </p:txBody>
      </p:sp>
      <p:sp>
        <p:nvSpPr>
          <p:cNvPr id="44036" name="Slide Number Placeholder 3">
            <a:extLst>
              <a:ext uri="{FF2B5EF4-FFF2-40B4-BE49-F238E27FC236}">
                <a16:creationId xmlns:a16="http://schemas.microsoft.com/office/drawing/2014/main" id="{44F853F3-4109-4F4C-A079-FF1FCCE66525}"/>
              </a:ext>
            </a:extLst>
          </p:cNvPr>
          <p:cNvSpPr>
            <a:spLocks noGrp="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fld id="{D233597A-D311-4A99-ABBB-949A0B0F4379}" type="slidenum">
              <a:rPr lang="en-GB" altLang="fr-FR" sz="1200" smtClean="0">
                <a:solidFill>
                  <a:srgbClr val="000000"/>
                </a:solidFill>
              </a:rPr>
              <a:pPr/>
              <a:t>34</a:t>
            </a:fld>
            <a:endParaRPr lang="en-GB" altLang="fr-FR" sz="1200">
              <a:solidFill>
                <a:srgbClr val="000000"/>
              </a:solidFill>
            </a:endParaRPr>
          </a:p>
        </p:txBody>
      </p:sp>
    </p:spTree>
    <p:extLst>
      <p:ext uri="{BB962C8B-B14F-4D97-AF65-F5344CB8AC3E}">
        <p14:creationId xmlns:p14="http://schemas.microsoft.com/office/powerpoint/2010/main" val="282162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35</a:t>
            </a:fld>
            <a:endParaRPr lang="fr-CH"/>
          </a:p>
        </p:txBody>
      </p:sp>
    </p:spTree>
    <p:extLst>
      <p:ext uri="{BB962C8B-B14F-4D97-AF65-F5344CB8AC3E}">
        <p14:creationId xmlns:p14="http://schemas.microsoft.com/office/powerpoint/2010/main" val="2570243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8">
            <a:extLst>
              <a:ext uri="{FF2B5EF4-FFF2-40B4-BE49-F238E27FC236}">
                <a16:creationId xmlns:a16="http://schemas.microsoft.com/office/drawing/2014/main" id="{A0C04FD0-778A-4A77-8692-C5AED1908B7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E60ECEF-AE07-4737-8BA6-88B8AAEDB28A}" type="slidenum">
              <a:rPr lang="en-GB" altLang="fr-FR" smtClean="0"/>
              <a:pPr>
                <a:spcBef>
                  <a:spcPct val="0"/>
                </a:spcBef>
                <a:buClrTx/>
                <a:buFontTx/>
                <a:buNone/>
              </a:pPr>
              <a:t>36</a:t>
            </a:fld>
            <a:endParaRPr lang="en-GB" altLang="fr-FR"/>
          </a:p>
        </p:txBody>
      </p:sp>
      <p:sp>
        <p:nvSpPr>
          <p:cNvPr id="58371" name="Rectangle 1">
            <a:extLst>
              <a:ext uri="{FF2B5EF4-FFF2-40B4-BE49-F238E27FC236}">
                <a16:creationId xmlns:a16="http://schemas.microsoft.com/office/drawing/2014/main" id="{8D416A3F-A913-4B91-B3BC-306F5FD29FA3}"/>
              </a:ext>
            </a:extLst>
          </p:cNvPr>
          <p:cNvSpPr>
            <a:spLocks noGrp="1" noRot="1" noChangeAspect="1" noChangeArrowheads="1" noTextEdit="1"/>
          </p:cNvSpPr>
          <p:nvPr>
            <p:ph type="sldImg"/>
          </p:nvPr>
        </p:nvSpPr>
        <p:spPr>
          <a:xfrm>
            <a:off x="2671763" y="509588"/>
            <a:ext cx="4532312" cy="254952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a:extLst>
              <a:ext uri="{FF2B5EF4-FFF2-40B4-BE49-F238E27FC236}">
                <a16:creationId xmlns:a16="http://schemas.microsoft.com/office/drawing/2014/main" id="{7092DCB8-AB9D-481A-ACA8-EAD4B9B1573E}"/>
              </a:ext>
            </a:extLst>
          </p:cNvPr>
          <p:cNvSpPr>
            <a:spLocks noGrp="1" noChangeArrowheads="1"/>
          </p:cNvSpPr>
          <p:nvPr>
            <p:ph type="body" idx="1"/>
          </p:nvPr>
        </p:nvSpPr>
        <p:spPr>
          <a:xfrm>
            <a:off x="1316038" y="3228975"/>
            <a:ext cx="7242175" cy="30607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fr-FR" dirty="0">
                <a:latin typeface="Times New Roman" panose="02020603050405020304" pitchFamily="18" charset="0"/>
                <a:ea typeface="ＭＳ Ｐゴシック" panose="020B0600070205080204" pitchFamily="34" charset="-128"/>
              </a:rPr>
              <a:t>A vector carries and transmit infectious pathogens from a reservoir to another host. The reservoir can be a animal, human or environment on which the infectious agent depends to survive. </a:t>
            </a:r>
          </a:p>
          <a:p>
            <a:r>
              <a:rPr lang="en-US" altLang="fr-FR" dirty="0">
                <a:latin typeface="Times New Roman" panose="02020603050405020304" pitchFamily="18" charset="0"/>
                <a:ea typeface="ＭＳ Ｐゴシック" panose="020B0600070205080204" pitchFamily="34" charset="-128"/>
              </a:rPr>
              <a:t>The pathogens can be transmitted either mechanically to another host. It means that </a:t>
            </a:r>
            <a:r>
              <a:rPr lang="en-US" altLang="fr-FR" i="1" dirty="0">
                <a:latin typeface="Times New Roman" panose="02020603050405020304" pitchFamily="18" charset="0"/>
                <a:ea typeface="ＭＳ Ｐゴシック" panose="020B0600070205080204" pitchFamily="34" charset="-128"/>
              </a:rPr>
              <a:t>that the vector transmits the pathogens by transporting them on their body.</a:t>
            </a:r>
          </a:p>
          <a:p>
            <a:r>
              <a:rPr lang="en-US" altLang="fr-FR" i="1" dirty="0">
                <a:latin typeface="Times New Roman" panose="02020603050405020304" pitchFamily="18" charset="0"/>
                <a:ea typeface="ＭＳ Ｐゴシック" panose="020B0600070205080204" pitchFamily="34" charset="-128"/>
              </a:rPr>
              <a:t> For instance, a flies landing on a </a:t>
            </a:r>
            <a:r>
              <a:rPr lang="en-US" altLang="fr-FR" i="1" dirty="0" err="1">
                <a:latin typeface="Times New Roman" panose="02020603050405020304" pitchFamily="18" charset="0"/>
                <a:ea typeface="ＭＳ Ｐゴシック" panose="020B0600070205080204" pitchFamily="34" charset="-128"/>
              </a:rPr>
              <a:t>faeces</a:t>
            </a:r>
            <a:r>
              <a:rPr lang="en-US" altLang="fr-FR" i="1" dirty="0">
                <a:latin typeface="Times New Roman" panose="02020603050405020304" pitchFamily="18" charset="0"/>
                <a:ea typeface="ＭＳ Ｐゴシック" panose="020B0600070205080204" pitchFamily="34" charset="-128"/>
              </a:rPr>
              <a:t> with pathogens, will then transmit these pathogens to another human by landing in its eye or in the salad that he eats.. </a:t>
            </a:r>
          </a:p>
          <a:p>
            <a:r>
              <a:rPr lang="en-US" altLang="fr-FR" i="1" dirty="0">
                <a:latin typeface="Times New Roman" panose="02020603050405020304" pitchFamily="18" charset="0"/>
                <a:ea typeface="ＭＳ Ｐゴシック" panose="020B0600070205080204" pitchFamily="34" charset="-128"/>
              </a:rPr>
              <a:t>The pathogens can also be transmitted after biological transformation. In that case, the vector is involved in the life cycle of the pathogen which mature through the vector such as malaria.</a:t>
            </a:r>
          </a:p>
          <a:p>
            <a:r>
              <a:rPr lang="en-US" altLang="fr-FR" i="1" dirty="0">
                <a:latin typeface="Times New Roman" panose="02020603050405020304" pitchFamily="18" charset="0"/>
                <a:ea typeface="ＭＳ Ｐゴシック" panose="020B0600070205080204" pitchFamily="34" charset="-128"/>
              </a:rPr>
              <a:t>In the transmission of vector-borne diseases;  Infections can occur via biting (Malaria transmitting mosquitoes) , via skin penetration (</a:t>
            </a:r>
            <a:r>
              <a:rPr lang="en-US" altLang="fr-FR" i="1" dirty="0" err="1">
                <a:latin typeface="Times New Roman" panose="02020603050405020304" pitchFamily="18" charset="0"/>
                <a:ea typeface="ＭＳ Ｐゴシック" panose="020B0600070205080204" pitchFamily="34" charset="-128"/>
              </a:rPr>
              <a:t>eg.</a:t>
            </a:r>
            <a:r>
              <a:rPr lang="en-US" altLang="fr-FR" i="1" dirty="0">
                <a:latin typeface="Times New Roman" panose="02020603050405020304" pitchFamily="18" charset="0"/>
                <a:ea typeface="ＭＳ Ｐゴシック" panose="020B0600070205080204" pitchFamily="34" charset="-128"/>
              </a:rPr>
              <a:t> Scabies transmitting mites) or ingestion (</a:t>
            </a:r>
            <a:r>
              <a:rPr lang="en-US" altLang="fr-FR" i="1" dirty="0" err="1">
                <a:latin typeface="Times New Roman" panose="02020603050405020304" pitchFamily="18" charset="0"/>
                <a:ea typeface="ＭＳ Ｐゴシック" panose="020B0600070205080204" pitchFamily="34" charset="-128"/>
              </a:rPr>
              <a:t>eg.</a:t>
            </a:r>
            <a:r>
              <a:rPr lang="en-US" altLang="fr-FR" i="1" dirty="0">
                <a:latin typeface="Times New Roman" panose="02020603050405020304" pitchFamily="18" charset="0"/>
                <a:ea typeface="ＭＳ Ｐゴシック" panose="020B0600070205080204" pitchFamily="34" charset="-128"/>
              </a:rPr>
              <a:t> Food contaminated by flies)</a:t>
            </a:r>
          </a:p>
          <a:p>
            <a:endParaRPr lang="en-US" altLang="fr-FR" i="1" dirty="0">
              <a:latin typeface="Times New Roman" panose="02020603050405020304" pitchFamily="18" charset="0"/>
              <a:ea typeface="ＭＳ Ｐゴシック" panose="020B0600070205080204" pitchFamily="34" charset="-128"/>
            </a:endParaRPr>
          </a:p>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4159341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8">
            <a:extLst>
              <a:ext uri="{FF2B5EF4-FFF2-40B4-BE49-F238E27FC236}">
                <a16:creationId xmlns:a16="http://schemas.microsoft.com/office/drawing/2014/main" id="{FA363F72-0EFE-4FDB-8DD4-C8E62FBE83A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806692BA-2C86-4D82-8F8A-781F24DC7AC0}" type="slidenum">
              <a:rPr lang="en-GB" altLang="fr-FR" smtClean="0"/>
              <a:pPr>
                <a:spcBef>
                  <a:spcPct val="0"/>
                </a:spcBef>
                <a:buClrTx/>
                <a:buFontTx/>
                <a:buNone/>
              </a:pPr>
              <a:t>37</a:t>
            </a:fld>
            <a:endParaRPr lang="en-GB" altLang="fr-FR"/>
          </a:p>
        </p:txBody>
      </p:sp>
      <p:sp>
        <p:nvSpPr>
          <p:cNvPr id="60419" name="Rectangle 1">
            <a:extLst>
              <a:ext uri="{FF2B5EF4-FFF2-40B4-BE49-F238E27FC236}">
                <a16:creationId xmlns:a16="http://schemas.microsoft.com/office/drawing/2014/main" id="{498C0430-82C2-4057-93CD-E6F50F108A90}"/>
              </a:ext>
            </a:extLst>
          </p:cNvPr>
          <p:cNvSpPr>
            <a:spLocks noGrp="1" noRot="1" noChangeAspect="1" noChangeArrowheads="1" noTextEdit="1"/>
          </p:cNvSpPr>
          <p:nvPr>
            <p:ph type="sldImg"/>
          </p:nvPr>
        </p:nvSpPr>
        <p:spPr>
          <a:xfrm>
            <a:off x="2671763" y="509588"/>
            <a:ext cx="4532312" cy="254952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a:extLst>
              <a:ext uri="{FF2B5EF4-FFF2-40B4-BE49-F238E27FC236}">
                <a16:creationId xmlns:a16="http://schemas.microsoft.com/office/drawing/2014/main" id="{273983DF-C0B4-476C-B933-B5ACCF30B390}"/>
              </a:ext>
            </a:extLst>
          </p:cNvPr>
          <p:cNvSpPr>
            <a:spLocks noGrp="1" noChangeArrowheads="1"/>
          </p:cNvSpPr>
          <p:nvPr>
            <p:ph type="body" idx="1"/>
          </p:nvPr>
        </p:nvSpPr>
        <p:spPr>
          <a:xfrm>
            <a:off x="1316038" y="3228975"/>
            <a:ext cx="7242175" cy="30607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fr-FR" dirty="0">
                <a:latin typeface="Times New Roman" panose="02020603050405020304" pitchFamily="18" charset="0"/>
              </a:rPr>
              <a:t>To speak about the main vectors like lice (typhus, relapsing fever), bedbugs (comfort), fleas (plague for the rat’s fleas, murine typhus), houseflies (to be compared to a A380 for of bacteria), mites (scabies), rats, cockroaches (associated with filth), and of course mosquitoes and the different types.</a:t>
            </a:r>
            <a:br>
              <a:rPr lang="en-US" altLang="fr-FR" dirty="0">
                <a:latin typeface="Times New Roman" panose="02020603050405020304" pitchFamily="18" charset="0"/>
              </a:rPr>
            </a:br>
            <a:r>
              <a:rPr lang="en-US" altLang="fr-FR" dirty="0">
                <a:latin typeface="Times New Roman" panose="02020603050405020304" pitchFamily="18" charset="0"/>
              </a:rPr>
              <a:t>To fight a vector, we have to know its habitus (take the example with the difference of habitus between anopheles and </a:t>
            </a:r>
            <a:r>
              <a:rPr lang="en-US" altLang="fr-FR" dirty="0" err="1">
                <a:latin typeface="Times New Roman" panose="02020603050405020304" pitchFamily="18" charset="0"/>
              </a:rPr>
              <a:t>Aedes</a:t>
            </a:r>
            <a:r>
              <a:rPr lang="en-US" altLang="fr-FR" dirty="0">
                <a:latin typeface="Times New Roman" panose="02020603050405020304" pitchFamily="18" charset="0"/>
              </a:rPr>
              <a:t>)</a:t>
            </a:r>
          </a:p>
          <a:p>
            <a:endParaRPr lang="en-US" altLang="fr-FR" dirty="0">
              <a:latin typeface="Times New Roman" panose="02020603050405020304" pitchFamily="18" charset="0"/>
            </a:endParaRPr>
          </a:p>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1058191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a:extLst>
              <a:ext uri="{FF2B5EF4-FFF2-40B4-BE49-F238E27FC236}">
                <a16:creationId xmlns:a16="http://schemas.microsoft.com/office/drawing/2014/main" id="{B16B8694-FB3B-469E-B3B3-ABB3F8AD4B9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851B8B8D-DDD1-447E-A086-D67F4CCFDC80}" type="slidenum">
              <a:rPr lang="en-GB" altLang="fr-FR" smtClean="0"/>
              <a:pPr>
                <a:spcBef>
                  <a:spcPct val="0"/>
                </a:spcBef>
                <a:buClrTx/>
                <a:buFontTx/>
                <a:buNone/>
              </a:pPr>
              <a:t>38</a:t>
            </a:fld>
            <a:endParaRPr lang="en-GB" altLang="fr-FR"/>
          </a:p>
        </p:txBody>
      </p:sp>
      <p:sp>
        <p:nvSpPr>
          <p:cNvPr id="36867" name="Rectangle 1">
            <a:extLst>
              <a:ext uri="{FF2B5EF4-FFF2-40B4-BE49-F238E27FC236}">
                <a16:creationId xmlns:a16="http://schemas.microsoft.com/office/drawing/2014/main" id="{E61541A1-4D91-4E41-AFF6-EC302B0066DD}"/>
              </a:ext>
            </a:extLst>
          </p:cNvPr>
          <p:cNvSpPr>
            <a:spLocks noGrp="1" noRot="1" noChangeAspect="1" noChangeArrowheads="1" noTextEdit="1"/>
          </p:cNvSpPr>
          <p:nvPr>
            <p:ph type="sldImg"/>
          </p:nvPr>
        </p:nvSpPr>
        <p:spPr>
          <a:xfrm>
            <a:off x="90488" y="744538"/>
            <a:ext cx="6616700"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a:extLst>
              <a:ext uri="{FF2B5EF4-FFF2-40B4-BE49-F238E27FC236}">
                <a16:creationId xmlns:a16="http://schemas.microsoft.com/office/drawing/2014/main" id="{D9877912-01A9-4182-ACF3-BE1C2979FECE}"/>
              </a:ext>
            </a:extLst>
          </p:cNvPr>
          <p:cNvSpPr>
            <a:spLocks noGrp="1" noChangeArrowheads="1"/>
          </p:cNvSpPr>
          <p:nvPr>
            <p:ph type="body" idx="1"/>
          </p:nvPr>
        </p:nvSpPr>
        <p:spPr>
          <a:xfrm>
            <a:off x="906463" y="4716463"/>
            <a:ext cx="4984750" cy="4467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a:latin typeface="Times New Roman" panose="02020603050405020304" pitchFamily="18" charset="0"/>
            </a:endParaRPr>
          </a:p>
        </p:txBody>
      </p:sp>
    </p:spTree>
    <p:extLst>
      <p:ext uri="{BB962C8B-B14F-4D97-AF65-F5344CB8AC3E}">
        <p14:creationId xmlns:p14="http://schemas.microsoft.com/office/powerpoint/2010/main" val="3305073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56A1BF-1CC1-4BBD-88CF-BFED76E52D9D}" type="slidenum">
              <a:rPr lang="fr-CH" smtClean="0"/>
              <a:t>39</a:t>
            </a:fld>
            <a:endParaRPr lang="fr-CH"/>
          </a:p>
        </p:txBody>
      </p:sp>
    </p:spTree>
    <p:extLst>
      <p:ext uri="{BB962C8B-B14F-4D97-AF65-F5344CB8AC3E}">
        <p14:creationId xmlns:p14="http://schemas.microsoft.com/office/powerpoint/2010/main" val="42215047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8">
            <a:extLst>
              <a:ext uri="{FF2B5EF4-FFF2-40B4-BE49-F238E27FC236}">
                <a16:creationId xmlns:a16="http://schemas.microsoft.com/office/drawing/2014/main" id="{ADD25FE8-0293-4240-BA78-BEEDE79C2CF9}"/>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B7AD4A81-0FD4-4991-A145-E49869C2DDCC}" type="slidenum">
              <a:rPr lang="en-GB" altLang="fr-FR" smtClean="0"/>
              <a:pPr>
                <a:spcBef>
                  <a:spcPct val="0"/>
                </a:spcBef>
                <a:buClrTx/>
                <a:buFontTx/>
                <a:buNone/>
              </a:pPr>
              <a:t>40</a:t>
            </a:fld>
            <a:endParaRPr lang="en-GB" altLang="fr-FR"/>
          </a:p>
        </p:txBody>
      </p:sp>
      <p:sp>
        <p:nvSpPr>
          <p:cNvPr id="64515" name="Rectangle 1">
            <a:extLst>
              <a:ext uri="{FF2B5EF4-FFF2-40B4-BE49-F238E27FC236}">
                <a16:creationId xmlns:a16="http://schemas.microsoft.com/office/drawing/2014/main" id="{898A8EC7-A8E5-463C-804F-FA286FFDB584}"/>
              </a:ext>
            </a:extLst>
          </p:cNvPr>
          <p:cNvSpPr>
            <a:spLocks noGrp="1" noRot="1" noChangeAspect="1" noChangeArrowheads="1" noTextEdit="1"/>
          </p:cNvSpPr>
          <p:nvPr>
            <p:ph type="sldImg"/>
          </p:nvPr>
        </p:nvSpPr>
        <p:spPr>
          <a:xfrm>
            <a:off x="2671763" y="509588"/>
            <a:ext cx="4532312" cy="254952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a:extLst>
              <a:ext uri="{FF2B5EF4-FFF2-40B4-BE49-F238E27FC236}">
                <a16:creationId xmlns:a16="http://schemas.microsoft.com/office/drawing/2014/main" id="{AB50E5E2-B4F3-4506-926C-FBE4EA08D558}"/>
              </a:ext>
            </a:extLst>
          </p:cNvPr>
          <p:cNvSpPr>
            <a:spLocks noGrp="1" noChangeArrowheads="1"/>
          </p:cNvSpPr>
          <p:nvPr>
            <p:ph type="body" idx="1"/>
          </p:nvPr>
        </p:nvSpPr>
        <p:spPr>
          <a:xfrm>
            <a:off x="1316038" y="3228975"/>
            <a:ext cx="7242175" cy="30607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fr-FR" dirty="0">
                <a:latin typeface="Times New Roman" panose="02020603050405020304" pitchFamily="18" charset="0"/>
                <a:ea typeface="ＭＳ Ｐゴシック" panose="020B0600070205080204" pitchFamily="34" charset="-128"/>
              </a:rPr>
              <a:t>Vector control measures should be taken in epidemic zone, in epidemic prone contexts or where there is high presence of vectors. </a:t>
            </a:r>
          </a:p>
          <a:p>
            <a:r>
              <a:rPr lang="en-US" altLang="fr-FR" b="1" dirty="0">
                <a:latin typeface="Times New Roman" panose="02020603050405020304" pitchFamily="18" charset="0"/>
                <a:ea typeface="ＭＳ Ｐゴシック" panose="020B0600070205080204" pitchFamily="34" charset="-128"/>
              </a:rPr>
              <a:t>Principal vector control strategies </a:t>
            </a:r>
            <a:r>
              <a:rPr lang="en-US" altLang="fr-FR" dirty="0">
                <a:latin typeface="Times New Roman" panose="02020603050405020304" pitchFamily="18" charset="0"/>
                <a:ea typeface="ＭＳ Ｐゴシック" panose="020B0600070205080204" pitchFamily="34" charset="-128"/>
              </a:rPr>
              <a:t>usually aims at:</a:t>
            </a:r>
          </a:p>
          <a:p>
            <a:pPr marL="171450" indent="-171450">
              <a:buFont typeface="Arial" panose="020B0604020202020204" pitchFamily="34" charset="0"/>
              <a:buChar char="•"/>
            </a:pPr>
            <a:r>
              <a:rPr lang="en-US" altLang="fr-FR" dirty="0">
                <a:latin typeface="Times New Roman" panose="02020603050405020304" pitchFamily="18" charset="0"/>
                <a:ea typeface="ＭＳ Ｐゴシック" panose="020B0600070205080204" pitchFamily="34" charset="-128"/>
              </a:rPr>
              <a:t>Reducing vector breeding sites;</a:t>
            </a:r>
          </a:p>
          <a:p>
            <a:pPr marL="171450" indent="-171450">
              <a:buFont typeface="Arial" panose="020B0604020202020204" pitchFamily="34" charset="0"/>
              <a:buChar char="•"/>
            </a:pPr>
            <a:r>
              <a:rPr lang="en-US" altLang="fr-FR" dirty="0">
                <a:latin typeface="Times New Roman" panose="02020603050405020304" pitchFamily="18" charset="0"/>
                <a:ea typeface="ＭＳ Ｐゴシック" panose="020B0600070205080204" pitchFamily="34" charset="-128"/>
              </a:rPr>
              <a:t>Reducing vector population density;</a:t>
            </a:r>
          </a:p>
          <a:p>
            <a:pPr marL="171450" indent="-171450">
              <a:buFont typeface="Arial" panose="020B0604020202020204" pitchFamily="34" charset="0"/>
              <a:buChar char="•"/>
            </a:pPr>
            <a:r>
              <a:rPr lang="en-US" altLang="fr-FR" dirty="0">
                <a:latin typeface="Times New Roman" panose="02020603050405020304" pitchFamily="18" charset="0"/>
                <a:ea typeface="ＭＳ Ｐゴシック" panose="020B0600070205080204" pitchFamily="34" charset="-128"/>
              </a:rPr>
              <a:t>Reduce the risk of human-vector contacts;</a:t>
            </a:r>
          </a:p>
          <a:p>
            <a:pPr marL="0" indent="0">
              <a:buFont typeface="Arial" panose="020B0604020202020204" pitchFamily="34" charset="0"/>
              <a:buNone/>
            </a:pPr>
            <a:r>
              <a:rPr lang="en-US" altLang="fr-FR" dirty="0">
                <a:latin typeface="Times New Roman" panose="02020603050405020304" pitchFamily="18" charset="0"/>
                <a:ea typeface="ＭＳ Ｐゴシック" panose="020B0600070205080204" pitchFamily="34" charset="-128"/>
                <a:sym typeface="Wingdings" panose="05000000000000000000" pitchFamily="2" charset="2"/>
              </a:rPr>
              <a:t> </a:t>
            </a:r>
            <a:r>
              <a:rPr lang="en-US" altLang="fr-FR" dirty="0">
                <a:latin typeface="Times New Roman" panose="02020603050405020304" pitchFamily="18" charset="0"/>
                <a:ea typeface="ＭＳ Ｐゴシック" panose="020B0600070205080204" pitchFamily="34" charset="-128"/>
              </a:rPr>
              <a:t>In other words, reducing the creation of the hazard, its transport and the exposure of people to the hazard.</a:t>
            </a:r>
          </a:p>
          <a:p>
            <a:endParaRPr lang="en-US" altLang="fr-FR" dirty="0">
              <a:latin typeface="Times New Roman" panose="02020603050405020304" pitchFamily="18" charset="0"/>
              <a:ea typeface="ＭＳ Ｐゴシック" panose="020B0600070205080204" pitchFamily="34" charset="-128"/>
            </a:endParaRPr>
          </a:p>
          <a:p>
            <a:r>
              <a:rPr lang="en-US" altLang="fr-FR" b="1" dirty="0">
                <a:latin typeface="Times New Roman" panose="02020603050405020304" pitchFamily="18" charset="0"/>
                <a:ea typeface="ＭＳ Ｐゴシック" panose="020B0600070205080204" pitchFamily="34" charset="-128"/>
              </a:rPr>
              <a:t>Categories of vector control measures </a:t>
            </a:r>
            <a:r>
              <a:rPr lang="en-US" altLang="fr-FR" dirty="0">
                <a:latin typeface="Times New Roman" panose="02020603050405020304" pitchFamily="18" charset="0"/>
                <a:ea typeface="ＭＳ Ｐゴシック" panose="020B0600070205080204" pitchFamily="34" charset="-128"/>
              </a:rPr>
              <a:t>may be classified in 4 types:</a:t>
            </a:r>
          </a:p>
          <a:p>
            <a:pPr marL="171450" indent="-171450">
              <a:buFont typeface="Arial" panose="020B0604020202020204" pitchFamily="34" charset="0"/>
              <a:buChar char="•"/>
            </a:pPr>
            <a:r>
              <a:rPr lang="en-US" altLang="fr-FR" b="1" dirty="0">
                <a:latin typeface="Arial Narrow" panose="020B0606020202030204" pitchFamily="34" charset="0"/>
                <a:ea typeface="ＭＳ Ｐゴシック" panose="020B0600070205080204" pitchFamily="34" charset="-128"/>
              </a:rPr>
              <a:t>Environmental control </a:t>
            </a:r>
            <a:r>
              <a:rPr lang="en-US" altLang="fr-FR" dirty="0">
                <a:latin typeface="Arial Narrow" panose="020B0606020202030204" pitchFamily="34" charset="0"/>
                <a:ea typeface="ＭＳ Ｐゴシック" panose="020B0600070205080204" pitchFamily="34" charset="-128"/>
              </a:rPr>
              <a:t>to alter breeding sites, such as draining or filling sites or also to ensure proper waste management</a:t>
            </a:r>
          </a:p>
          <a:p>
            <a:pPr marL="171450" indent="-171450">
              <a:buFont typeface="Arial" panose="020B0604020202020204" pitchFamily="34" charset="0"/>
              <a:buChar char="•"/>
            </a:pPr>
            <a:r>
              <a:rPr lang="en-US" altLang="fr-FR" dirty="0">
                <a:latin typeface="Arial Narrow" panose="020B0606020202030204" pitchFamily="34" charset="0"/>
                <a:ea typeface="ＭＳ Ｐゴシック" panose="020B0600070205080204" pitchFamily="34" charset="-128"/>
              </a:rPr>
              <a:t>There is also </a:t>
            </a:r>
            <a:r>
              <a:rPr lang="en-US" altLang="fr-FR" b="1" dirty="0">
                <a:latin typeface="Arial Narrow" panose="020B0606020202030204" pitchFamily="34" charset="0"/>
                <a:ea typeface="ＭＳ Ｐゴシック" panose="020B0600070205080204" pitchFamily="34" charset="-128"/>
              </a:rPr>
              <a:t>mechanical control</a:t>
            </a:r>
            <a:r>
              <a:rPr lang="en-US" altLang="fr-FR" dirty="0">
                <a:latin typeface="Arial Narrow" panose="020B0606020202030204" pitchFamily="34" charset="0"/>
                <a:ea typeface="ＭＳ Ｐゴシック" panose="020B0600070205080204" pitchFamily="34" charset="-128"/>
              </a:rPr>
              <a:t>. For instance using nets against mosquitos, covering food against flies or using traps to catch rodents</a:t>
            </a:r>
          </a:p>
          <a:p>
            <a:pPr marL="171450" indent="-171450">
              <a:buFont typeface="Arial" panose="020B0604020202020204" pitchFamily="34" charset="0"/>
              <a:buChar char="•"/>
            </a:pPr>
            <a:r>
              <a:rPr lang="en-US" altLang="fr-FR" b="1" dirty="0">
                <a:latin typeface="Arial Narrow" panose="020B0606020202030204" pitchFamily="34" charset="0"/>
                <a:ea typeface="ＭＳ Ｐゴシック" panose="020B0600070205080204" pitchFamily="34" charset="-128"/>
              </a:rPr>
              <a:t>Biological management </a:t>
            </a:r>
            <a:r>
              <a:rPr lang="en-US" altLang="fr-FR" dirty="0">
                <a:latin typeface="Arial Narrow" panose="020B0606020202030204" pitchFamily="34" charset="0"/>
                <a:ea typeface="ＭＳ Ｐゴシック" panose="020B0600070205080204" pitchFamily="34" charset="-128"/>
              </a:rPr>
              <a:t>consists of using living organisms or product against the different form of the vector, such as fish that eat larvae</a:t>
            </a:r>
          </a:p>
          <a:p>
            <a:pPr marL="171450" indent="-171450">
              <a:buFont typeface="Arial" panose="020B0604020202020204" pitchFamily="34" charset="0"/>
              <a:buChar char="•"/>
            </a:pPr>
            <a:r>
              <a:rPr lang="en-US" altLang="fr-FR" dirty="0">
                <a:latin typeface="Arial Narrow" panose="020B0606020202030204" pitchFamily="34" charset="0"/>
                <a:ea typeface="ＭＳ Ｐゴシック" panose="020B0600070205080204" pitchFamily="34" charset="-128"/>
              </a:rPr>
              <a:t>Finally </a:t>
            </a:r>
            <a:r>
              <a:rPr lang="en-US" altLang="fr-FR" b="1" dirty="0">
                <a:latin typeface="Arial Narrow" panose="020B0606020202030204" pitchFamily="34" charset="0"/>
                <a:ea typeface="ＭＳ Ｐゴシック" panose="020B0600070205080204" pitchFamily="34" charset="-128"/>
              </a:rPr>
              <a:t>chemical control </a:t>
            </a:r>
            <a:r>
              <a:rPr lang="en-US" altLang="fr-FR" dirty="0">
                <a:latin typeface="Arial Narrow" panose="020B0606020202030204" pitchFamily="34" charset="0"/>
                <a:ea typeface="ＭＳ Ｐゴシック" panose="020B0600070205080204" pitchFamily="34" charset="-128"/>
              </a:rPr>
              <a:t>for personal protection such spray use as mosquito repellant or insecticides for environmental control. However, it is usually recommended to use </a:t>
            </a:r>
            <a:r>
              <a:rPr lang="en-GB" altLang="fr-FR" dirty="0">
                <a:solidFill>
                  <a:srgbClr val="FFFF00"/>
                </a:solidFill>
                <a:latin typeface="Times New Roman" panose="02020603050405020304" pitchFamily="18" charset="0"/>
                <a:ea typeface="ＭＳ Ｐゴシック" panose="020B0600070205080204" pitchFamily="34" charset="-128"/>
              </a:rPr>
              <a:t>Insecticides</a:t>
            </a:r>
            <a:r>
              <a:rPr lang="en-GB" altLang="fr-FR" dirty="0">
                <a:solidFill>
                  <a:srgbClr val="FFFFFF"/>
                </a:solidFill>
                <a:latin typeface="Times New Roman" panose="02020603050405020304" pitchFamily="18" charset="0"/>
                <a:ea typeface="ＭＳ Ｐゴシック" panose="020B0600070205080204" pitchFamily="34" charset="-128"/>
              </a:rPr>
              <a:t> as a last resort. Indeed, it is more effective and less costly to </a:t>
            </a:r>
            <a:r>
              <a:rPr lang="en-GB" altLang="fr-FR" dirty="0">
                <a:solidFill>
                  <a:srgbClr val="FFFF00"/>
                </a:solidFill>
                <a:latin typeface="Times New Roman" panose="02020603050405020304" pitchFamily="18" charset="0"/>
                <a:ea typeface="ＭＳ Ｐゴシック" panose="020B0600070205080204" pitchFamily="34" charset="-128"/>
              </a:rPr>
              <a:t>collect and </a:t>
            </a:r>
            <a:r>
              <a:rPr lang="en-GB" altLang="fr-FR" b="1" dirty="0">
                <a:solidFill>
                  <a:srgbClr val="FFFF00"/>
                </a:solidFill>
                <a:latin typeface="Times New Roman" panose="02020603050405020304" pitchFamily="18" charset="0"/>
                <a:ea typeface="ＭＳ Ｐゴシック" panose="020B0600070205080204" pitchFamily="34" charset="-128"/>
              </a:rPr>
              <a:t>remove refuse</a:t>
            </a:r>
            <a:r>
              <a:rPr lang="en-GB" altLang="fr-FR" b="1" dirty="0">
                <a:solidFill>
                  <a:srgbClr val="FFFFFF"/>
                </a:solidFill>
                <a:latin typeface="Times New Roman" panose="02020603050405020304" pitchFamily="18" charset="0"/>
                <a:ea typeface="ＭＳ Ｐゴシック" panose="020B0600070205080204" pitchFamily="34" charset="-128"/>
              </a:rPr>
              <a:t> </a:t>
            </a:r>
            <a:r>
              <a:rPr lang="en-GB" altLang="fr-FR" dirty="0">
                <a:solidFill>
                  <a:srgbClr val="FFFFFF"/>
                </a:solidFill>
                <a:latin typeface="Times New Roman" panose="02020603050405020304" pitchFamily="18" charset="0"/>
                <a:ea typeface="ＭＳ Ｐゴシック" panose="020B0600070205080204" pitchFamily="34" charset="-128"/>
              </a:rPr>
              <a:t>regularly than to depend upon insecticides to combat flies or rat poison to eliminate rodents. In addition, while using pesticide it is important to ensure that staff, communities and the local environment are adequately protected, and avoid creating chemical  resistance to the substances used</a:t>
            </a:r>
          </a:p>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17937359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8">
            <a:extLst>
              <a:ext uri="{FF2B5EF4-FFF2-40B4-BE49-F238E27FC236}">
                <a16:creationId xmlns:a16="http://schemas.microsoft.com/office/drawing/2014/main" id="{D76A7A8C-4674-4762-818F-D3DAC3FB5A2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3857A037-9C16-4826-BD9D-875F19505E0C}" type="slidenum">
              <a:rPr lang="en-GB" altLang="fr-FR" smtClean="0"/>
              <a:pPr>
                <a:spcBef>
                  <a:spcPct val="0"/>
                </a:spcBef>
                <a:buClrTx/>
                <a:buFontTx/>
                <a:buNone/>
              </a:pPr>
              <a:t>41</a:t>
            </a:fld>
            <a:endParaRPr lang="en-GB" altLang="fr-FR"/>
          </a:p>
        </p:txBody>
      </p:sp>
      <p:sp>
        <p:nvSpPr>
          <p:cNvPr id="66563" name="Rectangle 1">
            <a:extLst>
              <a:ext uri="{FF2B5EF4-FFF2-40B4-BE49-F238E27FC236}">
                <a16:creationId xmlns:a16="http://schemas.microsoft.com/office/drawing/2014/main" id="{BBA22275-8EC7-48B8-ABE1-814E984CC897}"/>
              </a:ext>
            </a:extLst>
          </p:cNvPr>
          <p:cNvSpPr>
            <a:spLocks noGrp="1" noRot="1" noChangeAspect="1" noChangeArrowheads="1" noTextEdit="1"/>
          </p:cNvSpPr>
          <p:nvPr>
            <p:ph type="sldImg"/>
          </p:nvPr>
        </p:nvSpPr>
        <p:spPr>
          <a:xfrm>
            <a:off x="2671763" y="509588"/>
            <a:ext cx="4532312" cy="254952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a:extLst>
              <a:ext uri="{FF2B5EF4-FFF2-40B4-BE49-F238E27FC236}">
                <a16:creationId xmlns:a16="http://schemas.microsoft.com/office/drawing/2014/main" id="{813CCC2B-727C-40D3-9C1F-EF54A9BF134C}"/>
              </a:ext>
            </a:extLst>
          </p:cNvPr>
          <p:cNvSpPr>
            <a:spLocks noGrp="1" noChangeArrowheads="1"/>
          </p:cNvSpPr>
          <p:nvPr>
            <p:ph type="body" idx="1"/>
          </p:nvPr>
        </p:nvSpPr>
        <p:spPr>
          <a:xfrm>
            <a:off x="1316038" y="3228975"/>
            <a:ext cx="7242175" cy="30607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a:latin typeface="Times New Roman" panose="02020603050405020304" pitchFamily="18" charset="0"/>
            </a:endParaRPr>
          </a:p>
        </p:txBody>
      </p:sp>
    </p:spTree>
    <p:extLst>
      <p:ext uri="{BB962C8B-B14F-4D97-AF65-F5344CB8AC3E}">
        <p14:creationId xmlns:p14="http://schemas.microsoft.com/office/powerpoint/2010/main" val="1078316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a:extLst>
              <a:ext uri="{FF2B5EF4-FFF2-40B4-BE49-F238E27FC236}">
                <a16:creationId xmlns:a16="http://schemas.microsoft.com/office/drawing/2014/main" id="{326A9D7B-F2E0-43C3-931A-075B8CD40012}"/>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F2C6772D-352C-451C-8FD8-65ECDD989975}" type="slidenum">
              <a:rPr lang="en-GB" altLang="fr-FR" smtClean="0"/>
              <a:pPr>
                <a:spcBef>
                  <a:spcPct val="0"/>
                </a:spcBef>
                <a:buClrTx/>
                <a:buFontTx/>
                <a:buNone/>
              </a:pPr>
              <a:t>42</a:t>
            </a:fld>
            <a:endParaRPr lang="en-GB" altLang="fr-FR"/>
          </a:p>
        </p:txBody>
      </p:sp>
      <p:sp>
        <p:nvSpPr>
          <p:cNvPr id="68611" name="Rectangle 1">
            <a:extLst>
              <a:ext uri="{FF2B5EF4-FFF2-40B4-BE49-F238E27FC236}">
                <a16:creationId xmlns:a16="http://schemas.microsoft.com/office/drawing/2014/main" id="{1BFB183F-1737-4A7E-B6AC-CF908BA6125C}"/>
              </a:ext>
            </a:extLst>
          </p:cNvPr>
          <p:cNvSpPr>
            <a:spLocks noGrp="1" noRot="1" noChangeAspect="1" noChangeArrowheads="1" noTextEdit="1"/>
          </p:cNvSpPr>
          <p:nvPr>
            <p:ph type="sldImg"/>
          </p:nvPr>
        </p:nvSpPr>
        <p:spPr>
          <a:xfrm>
            <a:off x="2671763" y="509588"/>
            <a:ext cx="4532312" cy="254952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a:extLst>
              <a:ext uri="{FF2B5EF4-FFF2-40B4-BE49-F238E27FC236}">
                <a16:creationId xmlns:a16="http://schemas.microsoft.com/office/drawing/2014/main" id="{959AA44D-46EA-4A60-9BF4-F986129135F7}"/>
              </a:ext>
            </a:extLst>
          </p:cNvPr>
          <p:cNvSpPr>
            <a:spLocks noGrp="1" noChangeArrowheads="1"/>
          </p:cNvSpPr>
          <p:nvPr>
            <p:ph type="body" idx="1"/>
          </p:nvPr>
        </p:nvSpPr>
        <p:spPr>
          <a:xfrm>
            <a:off x="1316038" y="3228975"/>
            <a:ext cx="7242175" cy="306070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3412720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44</a:t>
            </a:fld>
            <a:endParaRPr lang="fr-CH"/>
          </a:p>
        </p:txBody>
      </p:sp>
    </p:spTree>
    <p:extLst>
      <p:ext uri="{BB962C8B-B14F-4D97-AF65-F5344CB8AC3E}">
        <p14:creationId xmlns:p14="http://schemas.microsoft.com/office/powerpoint/2010/main" val="7613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Sanitation has two main pillars of intervention:</a:t>
            </a:r>
          </a:p>
          <a:p>
            <a:r>
              <a:rPr lang="en-US" dirty="0"/>
              <a:t>1.) In order to assure good hygiene practices and the correct use of sanitation systems the population is targeted with Sensitization and Hygiene Promotion Programs</a:t>
            </a:r>
          </a:p>
          <a:p>
            <a:r>
              <a:rPr lang="en-US" dirty="0"/>
              <a:t>2.) In order to reduce the risk of contamination of the environment and infection of populations, the waste products need to be collected, treated and disposed correctly. For this, various sanitation systems have to be put in place, including infrastructure and services (see later).</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7</a:t>
            </a:fld>
            <a:endParaRPr lang="fr-CH"/>
          </a:p>
        </p:txBody>
      </p:sp>
    </p:spTree>
    <p:extLst>
      <p:ext uri="{BB962C8B-B14F-4D97-AF65-F5344CB8AC3E}">
        <p14:creationId xmlns:p14="http://schemas.microsoft.com/office/powerpoint/2010/main" val="319596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30FBFAFC-4D96-4D3F-9810-509E3531096C}"/>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44BCB69B-95E6-489E-99E7-5A698E2EB0B9}"/>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fr-CH" altLang="fr-FR">
              <a:latin typeface="Times New Roman" panose="02020603050405020304" pitchFamily="18" charset="0"/>
            </a:endParaRPr>
          </a:p>
        </p:txBody>
      </p:sp>
      <p:sp>
        <p:nvSpPr>
          <p:cNvPr id="71684" name="Slide Number Placeholder 3">
            <a:extLst>
              <a:ext uri="{FF2B5EF4-FFF2-40B4-BE49-F238E27FC236}">
                <a16:creationId xmlns:a16="http://schemas.microsoft.com/office/drawing/2014/main" id="{ACC79C7D-FE5C-4096-AD99-CF1EA58C178C}"/>
              </a:ext>
            </a:extLst>
          </p:cNvPr>
          <p:cNvSpPr>
            <a:spLocks noGrp="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fld id="{CFFA6528-214A-4E5F-9839-805DDC243349}" type="slidenum">
              <a:rPr lang="en-GB" altLang="fr-FR" sz="1200" smtClean="0">
                <a:solidFill>
                  <a:srgbClr val="000000"/>
                </a:solidFill>
              </a:rPr>
              <a:pPr/>
              <a:t>45</a:t>
            </a:fld>
            <a:endParaRPr lang="en-GB" altLang="fr-FR" sz="1200">
              <a:solidFill>
                <a:srgbClr val="000000"/>
              </a:solidFill>
            </a:endParaRPr>
          </a:p>
        </p:txBody>
      </p:sp>
    </p:spTree>
    <p:extLst>
      <p:ext uri="{BB962C8B-B14F-4D97-AF65-F5344CB8AC3E}">
        <p14:creationId xmlns:p14="http://schemas.microsoft.com/office/powerpoint/2010/main" val="21957914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46</a:t>
            </a:fld>
            <a:endParaRPr lang="fr-CH"/>
          </a:p>
        </p:txBody>
      </p:sp>
    </p:spTree>
    <p:extLst>
      <p:ext uri="{BB962C8B-B14F-4D97-AF65-F5344CB8AC3E}">
        <p14:creationId xmlns:p14="http://schemas.microsoft.com/office/powerpoint/2010/main" val="2095508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32E06A3-5086-4283-84E4-04C5ED203CB0}"/>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E198ED08-65A6-4EA0-889E-E1E36F451F2F}"/>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dirty="0">
                <a:latin typeface="Times New Roman" panose="02020603050405020304" pitchFamily="18" charset="0"/>
              </a:rPr>
              <a:t>Hygiene promotion is a planned approach that aims to reduce the incidence of poor hygiene practices and conditions that pose the greatest risk to the health of children, women and men</a:t>
            </a:r>
          </a:p>
          <a:p>
            <a:endParaRPr lang="en-US" altLang="fr-FR" dirty="0">
              <a:latin typeface="Times New Roman" panose="02020603050405020304" pitchFamily="18" charset="0"/>
            </a:endParaRPr>
          </a:p>
          <a:p>
            <a:r>
              <a:rPr lang="en-US" altLang="fr-FR" b="1" dirty="0">
                <a:latin typeface="Times New Roman" panose="02020603050405020304" pitchFamily="18" charset="0"/>
              </a:rPr>
              <a:t>PHAST</a:t>
            </a:r>
            <a:r>
              <a:rPr lang="en-US" altLang="fr-FR" dirty="0">
                <a:latin typeface="Times New Roman" panose="02020603050405020304" pitchFamily="18" charset="0"/>
              </a:rPr>
              <a:t>: Participatory Hygiene and Sanitation Transformation, A participatory approach for the control of </a:t>
            </a:r>
            <a:r>
              <a:rPr lang="en-US" altLang="fr-FR" dirty="0" err="1">
                <a:latin typeface="Times New Roman" panose="02020603050405020304" pitchFamily="18" charset="0"/>
              </a:rPr>
              <a:t>diarrhoeal</a:t>
            </a:r>
            <a:r>
              <a:rPr lang="en-US" altLang="fr-FR" dirty="0">
                <a:latin typeface="Times New Roman" panose="02020603050405020304" pitchFamily="18" charset="0"/>
              </a:rPr>
              <a:t> diseases, WHO; 7 steps:</a:t>
            </a:r>
          </a:p>
          <a:p>
            <a:r>
              <a:rPr lang="en-US" altLang="fr-FR" dirty="0">
                <a:latin typeface="Times New Roman" panose="02020603050405020304" pitchFamily="18" charset="0"/>
              </a:rPr>
              <a:t>Step 1: Problem identification (community stories, health problems in our community</a:t>
            </a:r>
          </a:p>
          <a:p>
            <a:r>
              <a:rPr lang="en-US" altLang="fr-FR" dirty="0">
                <a:latin typeface="Times New Roman" panose="02020603050405020304" pitchFamily="18" charset="0"/>
              </a:rPr>
              <a:t>Step 2: Problem analysis: (mapping of water and sanitation in our community, good and bad hygiene </a:t>
            </a:r>
            <a:r>
              <a:rPr lang="en-US" altLang="fr-FR" dirty="0" err="1">
                <a:latin typeface="Times New Roman" panose="02020603050405020304" pitchFamily="18" charset="0"/>
              </a:rPr>
              <a:t>behaviours</a:t>
            </a:r>
            <a:r>
              <a:rPr lang="en-US" altLang="fr-FR" dirty="0">
                <a:latin typeface="Times New Roman" panose="02020603050405020304" pitchFamily="18" charset="0"/>
              </a:rPr>
              <a:t>, investigating community practices, how diseases spread)</a:t>
            </a:r>
          </a:p>
          <a:p>
            <a:r>
              <a:rPr lang="en-US" altLang="fr-FR" dirty="0">
                <a:latin typeface="Times New Roman" panose="02020603050405020304" pitchFamily="18" charset="0"/>
              </a:rPr>
              <a:t>Step 3: Planning solutions (blocking the spread of disease, selecting the barriers, tasks of men and women in the community)</a:t>
            </a:r>
          </a:p>
          <a:p>
            <a:r>
              <a:rPr lang="en-US" altLang="fr-FR" dirty="0">
                <a:latin typeface="Times New Roman" panose="02020603050405020304" pitchFamily="18" charset="0"/>
              </a:rPr>
              <a:t>Step 4: Selecting options (Choosing sanitation improvements, choosing improved hygiene </a:t>
            </a:r>
            <a:r>
              <a:rPr lang="en-US" altLang="fr-FR" dirty="0" err="1">
                <a:latin typeface="Times New Roman" panose="02020603050405020304" pitchFamily="18" charset="0"/>
              </a:rPr>
              <a:t>behaviours</a:t>
            </a:r>
            <a:r>
              <a:rPr lang="en-US" altLang="fr-FR" dirty="0">
                <a:latin typeface="Times New Roman" panose="02020603050405020304" pitchFamily="18" charset="0"/>
              </a:rPr>
              <a:t>, taking time for questions)</a:t>
            </a:r>
          </a:p>
          <a:p>
            <a:r>
              <a:rPr lang="en-US" altLang="fr-FR" dirty="0">
                <a:latin typeface="Times New Roman" panose="02020603050405020304" pitchFamily="18" charset="0"/>
              </a:rPr>
              <a:t>Step 5: Planning for new facilities and behavior change (Planning for change, planning who does what, identifying what might go wrong)</a:t>
            </a:r>
          </a:p>
          <a:p>
            <a:r>
              <a:rPr lang="en-US" altLang="fr-FR" dirty="0">
                <a:latin typeface="Times New Roman" panose="02020603050405020304" pitchFamily="18" charset="0"/>
              </a:rPr>
              <a:t>Step 6: Planning for monitoring and evaluation (preparing to check our progress)</a:t>
            </a:r>
          </a:p>
          <a:p>
            <a:r>
              <a:rPr lang="en-US" altLang="fr-FR" dirty="0">
                <a:latin typeface="Times New Roman" panose="02020603050405020304" pitchFamily="18" charset="0"/>
              </a:rPr>
              <a:t>Step 7: Participatory evaluation (checking our progress)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fr-FR" b="1" dirty="0">
                <a:latin typeface="Times New Roman" panose="02020603050405020304" pitchFamily="18" charset="0"/>
              </a:rPr>
              <a:t>CLTS</a:t>
            </a:r>
            <a:r>
              <a:rPr lang="en-US" altLang="fr-FR" dirty="0">
                <a:latin typeface="Times New Roman" panose="02020603050405020304" pitchFamily="18" charset="0"/>
              </a:rPr>
              <a:t>: Community-led Total sanitation: Community driven method using natural human reflexes of disgust and shame to encourage households and communities to go open defecation free (ODF). Using certification and celebration of ODF families and communities to encourage others to follow their example. </a:t>
            </a:r>
          </a:p>
          <a:p>
            <a:r>
              <a:rPr lang="en-US" altLang="fr-FR" b="1" dirty="0">
                <a:latin typeface="Times New Roman" panose="02020603050405020304" pitchFamily="18" charset="0"/>
              </a:rPr>
              <a:t>Child-to child approach</a:t>
            </a:r>
            <a:r>
              <a:rPr lang="en-US" altLang="fr-FR" dirty="0">
                <a:latin typeface="Times New Roman" panose="02020603050405020304" pitchFamily="18" charset="0"/>
              </a:rPr>
              <a:t>: Approach to health education of primary school age children, 1978 activity oriented teaching; developmental needs, nutrition, contagious illnesses and aspect of environment, adopted by UNICEF, Oxfam etc.</a:t>
            </a:r>
          </a:p>
          <a:p>
            <a:r>
              <a:rPr lang="en-US" altLang="fr-FR" b="1" dirty="0">
                <a:latin typeface="Times New Roman" panose="02020603050405020304" pitchFamily="18" charset="0"/>
              </a:rPr>
              <a:t>PHASE program: </a:t>
            </a:r>
            <a:r>
              <a:rPr lang="en-US" altLang="fr-FR" dirty="0">
                <a:latin typeface="Times New Roman" panose="02020603050405020304" pitchFamily="18" charset="0"/>
              </a:rPr>
              <a:t>Reduce diarrhea diseases among school children; Personal Hygiene and Sanitation Education is helping to reduce diarrhea-related disease by encouraging school children to wash their hands. </a:t>
            </a:r>
          </a:p>
          <a:p>
            <a:r>
              <a:rPr lang="en-US" altLang="fr-FR" b="1" dirty="0" err="1">
                <a:latin typeface="Times New Roman" panose="02020603050405020304" pitchFamily="18" charset="0"/>
              </a:rPr>
              <a:t>Nali</a:t>
            </a:r>
            <a:r>
              <a:rPr lang="en-US" altLang="fr-FR" b="1" dirty="0">
                <a:latin typeface="Times New Roman" panose="02020603050405020304" pitchFamily="18" charset="0"/>
              </a:rPr>
              <a:t> Kali Methods</a:t>
            </a:r>
            <a:r>
              <a:rPr lang="en-US" altLang="fr-FR" dirty="0">
                <a:latin typeface="Times New Roman" panose="02020603050405020304" pitchFamily="18" charset="0"/>
              </a:rPr>
              <a:t>: Joyful learning, strategy adopted creative learning practices to help retain children in school and bring in those not attending school. Child competencies were pegged to a learning ladder and the learning process was </a:t>
            </a:r>
            <a:r>
              <a:rPr lang="en-US" altLang="fr-FR" dirty="0" err="1">
                <a:latin typeface="Times New Roman" panose="02020603050405020304" pitchFamily="18" charset="0"/>
              </a:rPr>
              <a:t>organised</a:t>
            </a:r>
            <a:r>
              <a:rPr lang="en-US" altLang="fr-FR" dirty="0">
                <a:latin typeface="Times New Roman" panose="02020603050405020304" pitchFamily="18" charset="0"/>
              </a:rPr>
              <a:t> into milestones providing every child the opportunity to assess his or her own progress. The initiative has helped improve enrolment, particularly of girls in parts of India since 1995 and supported by UNICEF. Learning through multi-sensory stimulation, play learning, peer guidance, own pace etc.</a:t>
            </a:r>
          </a:p>
          <a:p>
            <a:br>
              <a:rPr lang="en-US" altLang="fr-FR" dirty="0">
                <a:latin typeface="Times New Roman" panose="02020603050405020304" pitchFamily="18" charset="0"/>
              </a:rPr>
            </a:br>
            <a:endParaRPr lang="fr-CH" altLang="fr-FR" dirty="0">
              <a:latin typeface="Times New Roman" panose="02020603050405020304" pitchFamily="18" charset="0"/>
            </a:endParaRPr>
          </a:p>
        </p:txBody>
      </p:sp>
      <p:sp>
        <p:nvSpPr>
          <p:cNvPr id="48132" name="Slide Number Placeholder 3">
            <a:extLst>
              <a:ext uri="{FF2B5EF4-FFF2-40B4-BE49-F238E27FC236}">
                <a16:creationId xmlns:a16="http://schemas.microsoft.com/office/drawing/2014/main" id="{1D69F939-8D95-489F-9B05-7CE699CC54F4}"/>
              </a:ext>
            </a:extLst>
          </p:cNvPr>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4A4ED56-6BA1-4388-9DEA-3ACC617F8D38}" type="slidenum">
              <a:rPr lang="en-GB" altLang="fr-FR" smtClean="0"/>
              <a:pPr>
                <a:spcBef>
                  <a:spcPct val="0"/>
                </a:spcBef>
                <a:buClrTx/>
                <a:buFontTx/>
                <a:buNone/>
              </a:pPr>
              <a:t>9</a:t>
            </a:fld>
            <a:endParaRPr lang="en-GB" altLang="fr-FR"/>
          </a:p>
        </p:txBody>
      </p:sp>
    </p:spTree>
    <p:extLst>
      <p:ext uri="{BB962C8B-B14F-4D97-AF65-F5344CB8AC3E}">
        <p14:creationId xmlns:p14="http://schemas.microsoft.com/office/powerpoint/2010/main" val="148205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8">
            <a:extLst>
              <a:ext uri="{FF2B5EF4-FFF2-40B4-BE49-F238E27FC236}">
                <a16:creationId xmlns:a16="http://schemas.microsoft.com/office/drawing/2014/main" id="{64DD97AF-8692-484B-B3E6-EF818E276C9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AD2E69B5-6771-4399-95B2-1AF39E82CF21}" type="slidenum">
              <a:rPr lang="en-GB" altLang="fr-FR" smtClean="0"/>
              <a:pPr>
                <a:spcBef>
                  <a:spcPct val="0"/>
                </a:spcBef>
                <a:buClrTx/>
                <a:buFontTx/>
                <a:buNone/>
              </a:pPr>
              <a:t>10</a:t>
            </a:fld>
            <a:endParaRPr lang="en-GB" altLang="fr-FR"/>
          </a:p>
        </p:txBody>
      </p:sp>
      <p:sp>
        <p:nvSpPr>
          <p:cNvPr id="46083" name="Rectangle 1">
            <a:extLst>
              <a:ext uri="{FF2B5EF4-FFF2-40B4-BE49-F238E27FC236}">
                <a16:creationId xmlns:a16="http://schemas.microsoft.com/office/drawing/2014/main" id="{D9D81793-3B2A-4ADB-B8F3-CE4FDEC251EE}"/>
              </a:ext>
            </a:extLst>
          </p:cNvPr>
          <p:cNvSpPr>
            <a:spLocks noGrp="1" noRot="1" noChangeAspect="1" noChangeArrowheads="1" noTextEdit="1"/>
          </p:cNvSpPr>
          <p:nvPr>
            <p:ph type="sldImg"/>
          </p:nvPr>
        </p:nvSpPr>
        <p:spPr>
          <a:xfrm>
            <a:off x="90488" y="744538"/>
            <a:ext cx="6616700"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a:extLst>
              <a:ext uri="{FF2B5EF4-FFF2-40B4-BE49-F238E27FC236}">
                <a16:creationId xmlns:a16="http://schemas.microsoft.com/office/drawing/2014/main" id="{D13F2D5A-226A-41AB-9599-19CFBFA862F5}"/>
              </a:ext>
            </a:extLst>
          </p:cNvPr>
          <p:cNvSpPr>
            <a:spLocks noGrp="1" noChangeArrowheads="1"/>
          </p:cNvSpPr>
          <p:nvPr>
            <p:ph type="body" idx="1"/>
          </p:nvPr>
        </p:nvSpPr>
        <p:spPr>
          <a:xfrm>
            <a:off x="906463" y="4716463"/>
            <a:ext cx="4984750" cy="4467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fr-FR">
              <a:latin typeface="Times New Roman" panose="02020603050405020304" pitchFamily="18" charset="0"/>
            </a:endParaRPr>
          </a:p>
        </p:txBody>
      </p:sp>
    </p:spTree>
    <p:extLst>
      <p:ext uri="{BB962C8B-B14F-4D97-AF65-F5344CB8AC3E}">
        <p14:creationId xmlns:p14="http://schemas.microsoft.com/office/powerpoint/2010/main" val="2226217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D23172C-7F85-4CA0-A232-34C4E92C4F72}"/>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AFD2F95E-F7ED-47FB-B5EE-58623619E15C}"/>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a:latin typeface="Times New Roman" panose="02020603050405020304" pitchFamily="18" charset="0"/>
              </a:rPr>
              <a:t>Participatory approach</a:t>
            </a:r>
            <a:endParaRPr lang="fr-CH" altLang="fr-FR">
              <a:latin typeface="Times New Roman" panose="02020603050405020304" pitchFamily="18" charset="0"/>
            </a:endParaRPr>
          </a:p>
        </p:txBody>
      </p:sp>
      <p:sp>
        <p:nvSpPr>
          <p:cNvPr id="50180" name="Slide Number Placeholder 3">
            <a:extLst>
              <a:ext uri="{FF2B5EF4-FFF2-40B4-BE49-F238E27FC236}">
                <a16:creationId xmlns:a16="http://schemas.microsoft.com/office/drawing/2014/main" id="{49F60552-69E5-494E-AF5F-214D08A9CBDA}"/>
              </a:ext>
            </a:extLst>
          </p:cNvPr>
          <p:cNvSpPr>
            <a:spLocks noGrp="1"/>
          </p:cNvSpPr>
          <p:nvPr>
            <p:ph type="sldNum" sz="quarter"/>
          </p:nvPr>
        </p:nvSpPr>
        <p:spPr>
          <a:noFill/>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fld id="{CE80CC16-D3E8-4403-8E22-7F9D89D0EA2F}" type="slidenum">
              <a:rPr lang="en-GB" altLang="fr-FR" sz="1200" smtClean="0">
                <a:solidFill>
                  <a:srgbClr val="000000"/>
                </a:solidFill>
              </a:rPr>
              <a:pPr/>
              <a:t>11</a:t>
            </a:fld>
            <a:endParaRPr lang="en-GB" altLang="fr-FR" sz="1200">
              <a:solidFill>
                <a:srgbClr val="000000"/>
              </a:solidFill>
            </a:endParaRPr>
          </a:p>
        </p:txBody>
      </p:sp>
    </p:spTree>
    <p:extLst>
      <p:ext uri="{BB962C8B-B14F-4D97-AF65-F5344CB8AC3E}">
        <p14:creationId xmlns:p14="http://schemas.microsoft.com/office/powerpoint/2010/main" val="411656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t>12</a:t>
            </a:fld>
            <a:endParaRPr lang="fr-CH"/>
          </a:p>
        </p:txBody>
      </p:sp>
    </p:spTree>
    <p:extLst>
      <p:ext uri="{BB962C8B-B14F-4D97-AF65-F5344CB8AC3E}">
        <p14:creationId xmlns:p14="http://schemas.microsoft.com/office/powerpoint/2010/main" val="2535003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35631A7F-7990-A34B-8B7D-6A7873720621}" type="slidenum">
              <a:rPr lang="en-US" smtClean="0"/>
              <a:t>13</a:t>
            </a:fld>
            <a:endParaRPr lang="en-US"/>
          </a:p>
        </p:txBody>
      </p:sp>
    </p:spTree>
    <p:extLst>
      <p:ext uri="{BB962C8B-B14F-4D97-AF65-F5344CB8AC3E}">
        <p14:creationId xmlns:p14="http://schemas.microsoft.com/office/powerpoint/2010/main" val="4053364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759045CD-F738-4348-BD2D-00FE024A1F4A}"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63215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6EE9F7F3-9DD2-45AF-BAA7-2AF6EDDAE4FE}"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23051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20839A6A-4622-425E-AB6E-41108986B09B}"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255686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7760" y="3714115"/>
            <a:ext cx="10515600" cy="1842136"/>
          </a:xfrm>
        </p:spPr>
        <p:txBody>
          <a:bodyPr anchor="b">
            <a:normAutofit/>
          </a:bodyPr>
          <a:lstStyle>
            <a:lvl1pPr>
              <a:defRPr sz="5400" cap="all" baseline="0"/>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9CF59F9-3C65-404A-B035-EB7DCBCBFF23}"/>
              </a:ext>
            </a:extLst>
          </p:cNvPr>
          <p:cNvSpPr>
            <a:spLocks noGrp="1"/>
          </p:cNvSpPr>
          <p:nvPr>
            <p:ph type="dt" sz="half" idx="10"/>
          </p:nvPr>
        </p:nvSpPr>
        <p:spPr/>
        <p:txBody>
          <a:bodyPr/>
          <a:lstStyle>
            <a:lvl1pPr>
              <a:defRPr/>
            </a:lvl1pPr>
          </a:lstStyle>
          <a:p>
            <a:pPr>
              <a:defRPr/>
            </a:pPr>
            <a:fld id="{36B2BA81-079A-4894-A651-E1F45A0D1CAF}" type="datetime1">
              <a:rPr lang="fr-CH" smtClean="0"/>
              <a:t>03.02.2023</a:t>
            </a:fld>
            <a:endParaRPr lang="fr-CH"/>
          </a:p>
        </p:txBody>
      </p:sp>
      <p:sp>
        <p:nvSpPr>
          <p:cNvPr id="4" name="Footer Placeholder 4">
            <a:extLst>
              <a:ext uri="{FF2B5EF4-FFF2-40B4-BE49-F238E27FC236}">
                <a16:creationId xmlns:a16="http://schemas.microsoft.com/office/drawing/2014/main" id="{5D105F27-A2F2-459E-9192-E5E6FA373E7D}"/>
              </a:ext>
            </a:extLst>
          </p:cNvPr>
          <p:cNvSpPr>
            <a:spLocks noGrp="1"/>
          </p:cNvSpPr>
          <p:nvPr>
            <p:ph type="ftr" sz="quarter" idx="11"/>
          </p:nvPr>
        </p:nvSpPr>
        <p:spPr/>
        <p:txBody>
          <a:bodyPr/>
          <a:lstStyle>
            <a:lvl1pPr>
              <a:defRPr/>
            </a:lvl1pPr>
          </a:lstStyle>
          <a:p>
            <a:pPr>
              <a:defRPr/>
            </a:pPr>
            <a:endParaRPr lang="fr-CH"/>
          </a:p>
        </p:txBody>
      </p:sp>
      <p:sp>
        <p:nvSpPr>
          <p:cNvPr id="5" name="Slide Number Placeholder 5">
            <a:extLst>
              <a:ext uri="{FF2B5EF4-FFF2-40B4-BE49-F238E27FC236}">
                <a16:creationId xmlns:a16="http://schemas.microsoft.com/office/drawing/2014/main" id="{BCFBAB8F-F19E-4846-90E2-A323EDDC535B}"/>
              </a:ext>
            </a:extLst>
          </p:cNvPr>
          <p:cNvSpPr>
            <a:spLocks noGrp="1"/>
          </p:cNvSpPr>
          <p:nvPr>
            <p:ph type="sldNum" sz="quarter" idx="12"/>
          </p:nvPr>
        </p:nvSpPr>
        <p:spPr/>
        <p:txBody>
          <a:bodyPr/>
          <a:lstStyle>
            <a:lvl1pPr>
              <a:defRPr/>
            </a:lvl1pPr>
          </a:lstStyle>
          <a:p>
            <a:pPr>
              <a:defRPr/>
            </a:pPr>
            <a:fld id="{4293801D-F3F3-43EF-9210-4B2470815345}" type="slidenum">
              <a:rPr lang="fr-CH"/>
              <a:pPr>
                <a:defRPr/>
              </a:pPr>
              <a:t>‹Nr.›</a:t>
            </a:fld>
            <a:endParaRPr lang="fr-CH"/>
          </a:p>
        </p:txBody>
      </p:sp>
    </p:spTree>
    <p:extLst>
      <p:ext uri="{BB962C8B-B14F-4D97-AF65-F5344CB8AC3E}">
        <p14:creationId xmlns:p14="http://schemas.microsoft.com/office/powerpoint/2010/main" val="296007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AC57D816-805E-46D3-A5B1-163CD582F5E7}"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9556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F1A728-EA1E-4E63-B4D1-9FE830579819}" type="datetime1">
              <a:rPr lang="fr-CH" smtClean="0"/>
              <a:t>03.02.2023</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18261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C5A53CB8-BC47-4B82-AEFF-2F9BA16255E6}" type="datetime1">
              <a:rPr lang="fr-CH" smtClean="0"/>
              <a:t>03.02.2023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28853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C5CFD3CC-0D37-47F6-A1BA-9C99276F484B}" type="datetime1">
              <a:rPr lang="fr-CH" smtClean="0"/>
              <a:t>03.02.2023</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17352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2C14BF64-6FA3-4A44-9DB6-15A3BA294AC1}" type="datetime1">
              <a:rPr lang="fr-CH" smtClean="0"/>
              <a:t>03.02.2023</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2232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D68C2-8DBF-4D97-BEFD-CE22EE9B26D9}" type="datetime1">
              <a:rPr lang="fr-CH" smtClean="0"/>
              <a:t>03.02.2023</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38535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22FE-3938-46B1-83A8-A63558237640}" type="datetime1">
              <a:rPr lang="fr-CH" smtClean="0"/>
              <a:t>03.02.2023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3401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D1F1C1-3D9D-4A0C-A9D2-EA7E854900A1}" type="datetime1">
              <a:rPr lang="fr-CH" smtClean="0"/>
              <a:t>03.02.2023</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t>‹Nr.›</a:t>
            </a:fld>
            <a:endParaRPr lang="fr-CH"/>
          </a:p>
        </p:txBody>
      </p:sp>
    </p:spTree>
    <p:extLst>
      <p:ext uri="{BB962C8B-B14F-4D97-AF65-F5344CB8AC3E}">
        <p14:creationId xmlns:p14="http://schemas.microsoft.com/office/powerpoint/2010/main" val="33383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0B7FA-E9F2-4EA1-A123-7D310D25A3B4}" type="datetime1">
              <a:rPr lang="fr-CH" smtClean="0"/>
              <a:t>03.02.2023</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5948-8B76-4A50-B7DB-B45DBE1BD062}" type="slidenum">
              <a:rPr lang="fr-CH" smtClean="0"/>
              <a:t>‹Nr.›</a:t>
            </a:fld>
            <a:endParaRPr lang="fr-CH"/>
          </a:p>
        </p:txBody>
      </p:sp>
      <p:grpSp>
        <p:nvGrpSpPr>
          <p:cNvPr id="7" name="Group 6">
            <a:extLst>
              <a:ext uri="{FF2B5EF4-FFF2-40B4-BE49-F238E27FC236}">
                <a16:creationId xmlns:a16="http://schemas.microsoft.com/office/drawing/2014/main" id="{C6A6C47D-F126-49AA-A188-9A6ED2C1CB8B}"/>
              </a:ext>
            </a:extLst>
          </p:cNvPr>
          <p:cNvGrpSpPr/>
          <p:nvPr userDrawn="1"/>
        </p:nvGrpSpPr>
        <p:grpSpPr>
          <a:xfrm>
            <a:off x="0" y="0"/>
            <a:ext cx="628650" cy="6858000"/>
            <a:chOff x="0" y="0"/>
            <a:chExt cx="628650" cy="6858000"/>
          </a:xfrm>
        </p:grpSpPr>
        <p:sp>
          <p:nvSpPr>
            <p:cNvPr id="8" name="Rectangle 7">
              <a:extLst>
                <a:ext uri="{FF2B5EF4-FFF2-40B4-BE49-F238E27FC236}">
                  <a16:creationId xmlns:a16="http://schemas.microsoft.com/office/drawing/2014/main" id="{13701BB8-24D6-4BFC-84A1-A8B974F5073C}"/>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9" name="TextBox 8">
              <a:extLst>
                <a:ext uri="{FF2B5EF4-FFF2-40B4-BE49-F238E27FC236}">
                  <a16:creationId xmlns:a16="http://schemas.microsoft.com/office/drawing/2014/main" id="{748BFB1C-D808-43C1-9B03-7371ECD61D8C}"/>
                </a:ext>
              </a:extLst>
            </p:cNvPr>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grpSp>
    </p:spTree>
    <p:extLst>
      <p:ext uri="{BB962C8B-B14F-4D97-AF65-F5344CB8AC3E}">
        <p14:creationId xmlns:p14="http://schemas.microsoft.com/office/powerpoint/2010/main" val="299035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eawag.ch/fileadmin/Domain1/Abteilungen/sandec/schwerpunkte/sesp/CLUES/Compendium_2nd_pdfs/Compendium_2nd_Ed_Lowres_1p.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wateraid.org.uk/site/in_depth/technology_notes/303.asp"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png"/><Relationship Id="rId7" Type="http://schemas.openxmlformats.org/officeDocument/2006/relationships/image" Target="../media/image31.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nFwfoSOe3Y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youtube.com/watch?v=yOJ_lNO8cu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channel/UCgHWg270mPystIe5rVFOvCA"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53777" y="1176405"/>
            <a:ext cx="9144000" cy="1030165"/>
          </a:xfrm>
        </p:spPr>
        <p:txBody>
          <a:bodyPr>
            <a:normAutofit/>
          </a:bodyPr>
          <a:lstStyle/>
          <a:p>
            <a:r>
              <a:rPr lang="fr-FR" sz="4400"/>
              <a:t>Assainissement</a:t>
            </a:r>
          </a:p>
        </p:txBody>
      </p:sp>
      <p:grpSp>
        <p:nvGrpSpPr>
          <p:cNvPr id="5" name="Group 4">
            <a:extLst>
              <a:ext uri="{FF2B5EF4-FFF2-40B4-BE49-F238E27FC236}">
                <a16:creationId xmlns:a16="http://schemas.microsoft.com/office/drawing/2014/main" id="{34985D38-0ACA-4289-8EA2-9E4F90A37308}"/>
              </a:ext>
            </a:extLst>
          </p:cNvPr>
          <p:cNvGrpSpPr/>
          <p:nvPr/>
        </p:nvGrpSpPr>
        <p:grpSpPr>
          <a:xfrm>
            <a:off x="0" y="0"/>
            <a:ext cx="628650" cy="6858000"/>
            <a:chOff x="0" y="0"/>
            <a:chExt cx="628650" cy="685800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fr-FR">
                  <a:solidFill>
                    <a:schemeClr val="bg1"/>
                  </a:solidFill>
                </a:rPr>
                <a:t>Cours H.E.L.P.</a:t>
              </a:r>
            </a:p>
          </p:txBody>
        </p:sp>
      </p:grpSp>
      <p:sp>
        <p:nvSpPr>
          <p:cNvPr id="14" name="Slide Number Placeholder 13"/>
          <p:cNvSpPr>
            <a:spLocks noGrp="1"/>
          </p:cNvSpPr>
          <p:nvPr>
            <p:ph type="sldNum" sz="quarter" idx="12"/>
          </p:nvPr>
        </p:nvSpPr>
        <p:spPr/>
        <p:txBody>
          <a:bodyPr/>
          <a:lstStyle/>
          <a:p>
            <a:fld id="{8CC4FCE3-3984-484D-8147-94AB9B0F2189}" type="slidenum">
              <a:rPr lang="fr-CH" smtClean="0"/>
              <a:t>1</a:t>
            </a:fld>
            <a:endParaRPr lang="fr-CH"/>
          </a:p>
        </p:txBody>
      </p:sp>
      <p:grpSp>
        <p:nvGrpSpPr>
          <p:cNvPr id="9" name="Group 8">
            <a:extLst>
              <a:ext uri="{FF2B5EF4-FFF2-40B4-BE49-F238E27FC236}">
                <a16:creationId xmlns:a16="http://schemas.microsoft.com/office/drawing/2014/main" id="{D214DB5F-A9E4-49F8-B431-683F7491AD64}"/>
              </a:ext>
            </a:extLst>
          </p:cNvPr>
          <p:cNvGrpSpPr/>
          <p:nvPr/>
        </p:nvGrpSpPr>
        <p:grpSpPr>
          <a:xfrm>
            <a:off x="1535858" y="2546876"/>
            <a:ext cx="9379838" cy="2006308"/>
            <a:chOff x="1535858" y="2546876"/>
            <a:chExt cx="9379838" cy="2006308"/>
          </a:xfrm>
        </p:grpSpPr>
        <p:grpSp>
          <p:nvGrpSpPr>
            <p:cNvPr id="17" name="Group 16">
              <a:extLst>
                <a:ext uri="{FF2B5EF4-FFF2-40B4-BE49-F238E27FC236}">
                  <a16:creationId xmlns:a16="http://schemas.microsoft.com/office/drawing/2014/main" id="{6413D8B3-4177-4BE9-9564-8BE07ABCBB3B}"/>
                </a:ext>
              </a:extLst>
            </p:cNvPr>
            <p:cNvGrpSpPr/>
            <p:nvPr/>
          </p:nvGrpSpPr>
          <p:grpSpPr>
            <a:xfrm>
              <a:off x="4724399" y="2546876"/>
              <a:ext cx="6191297" cy="1994529"/>
              <a:chOff x="4724399" y="2546876"/>
              <a:chExt cx="6191297" cy="1994529"/>
            </a:xfrm>
          </p:grpSpPr>
          <p:pic>
            <p:nvPicPr>
              <p:cNvPr id="20" name="Picture 1">
                <a:extLst>
                  <a:ext uri="{FF2B5EF4-FFF2-40B4-BE49-F238E27FC236}">
                    <a16:creationId xmlns:a16="http://schemas.microsoft.com/office/drawing/2014/main" id="{977620B2-2EE3-4075-8359-49F72A74F4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399" y="2563125"/>
                <a:ext cx="3002756" cy="1978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21">
                <a:extLst>
                  <a:ext uri="{FF2B5EF4-FFF2-40B4-BE49-F238E27FC236}">
                    <a16:creationId xmlns:a16="http://schemas.microsoft.com/office/drawing/2014/main" id="{49DD2B50-5CF9-4AA1-A125-EB54EC2125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2940" y="2546876"/>
                <a:ext cx="3002756" cy="1969885"/>
              </a:xfrm>
              <a:prstGeom prst="rect">
                <a:avLst/>
              </a:prstGeom>
              <a:ln>
                <a:solidFill>
                  <a:srgbClr val="002060"/>
                </a:solidFill>
              </a:ln>
            </p:spPr>
          </p:pic>
        </p:grpSp>
        <p:pic>
          <p:nvPicPr>
            <p:cNvPr id="7" name="Picture 6">
              <a:extLst>
                <a:ext uri="{FF2B5EF4-FFF2-40B4-BE49-F238E27FC236}">
                  <a16:creationId xmlns:a16="http://schemas.microsoft.com/office/drawing/2014/main" id="{EFC5B945-0173-4AE6-AB93-724218F0E0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58" y="2551346"/>
              <a:ext cx="3002756" cy="2001838"/>
            </a:xfrm>
            <a:prstGeom prst="rect">
              <a:avLst/>
            </a:prstGeom>
          </p:spPr>
        </p:pic>
      </p:grpSp>
      <p:sp>
        <p:nvSpPr>
          <p:cNvPr id="15" name="TextBox 14">
            <a:extLst>
              <a:ext uri="{FF2B5EF4-FFF2-40B4-BE49-F238E27FC236}">
                <a16:creationId xmlns:a16="http://schemas.microsoft.com/office/drawing/2014/main" id="{A5EBEC18-1774-47FD-AC33-47F8F04A76BC}"/>
              </a:ext>
            </a:extLst>
          </p:cNvPr>
          <p:cNvSpPr txBox="1"/>
          <p:nvPr/>
        </p:nvSpPr>
        <p:spPr>
          <a:xfrm>
            <a:off x="913569" y="5897565"/>
            <a:ext cx="3327127" cy="461665"/>
          </a:xfrm>
          <a:prstGeom prst="rect">
            <a:avLst/>
          </a:prstGeom>
          <a:noFill/>
        </p:spPr>
        <p:txBody>
          <a:bodyPr wrap="square" rtlCol="0">
            <a:spAutoFit/>
          </a:bodyPr>
          <a:lstStyle/>
          <a:p>
            <a:pPr algn="r"/>
            <a:r>
              <a:rPr lang="fr-FR" sz="1200" dirty="0">
                <a:solidFill>
                  <a:srgbClr val="0070C0"/>
                </a:solidFill>
              </a:rPr>
              <a:t>Ces supports pédagogiques ont été créés par les collègues de l’équipe Eau et habitat</a:t>
            </a:r>
          </a:p>
        </p:txBody>
      </p:sp>
      <p:sp>
        <p:nvSpPr>
          <p:cNvPr id="16" name="TextBox 15">
            <a:extLst>
              <a:ext uri="{FF2B5EF4-FFF2-40B4-BE49-F238E27FC236}">
                <a16:creationId xmlns:a16="http://schemas.microsoft.com/office/drawing/2014/main" id="{0196572B-D4DA-45C0-B760-505A1B219638}"/>
              </a:ext>
            </a:extLst>
          </p:cNvPr>
          <p:cNvSpPr txBox="1"/>
          <p:nvPr/>
        </p:nvSpPr>
        <p:spPr>
          <a:xfrm>
            <a:off x="8472462" y="411120"/>
            <a:ext cx="3949992" cy="369332"/>
          </a:xfrm>
          <a:prstGeom prst="rect">
            <a:avLst/>
          </a:prstGeom>
          <a:noFill/>
        </p:spPr>
        <p:txBody>
          <a:bodyPr wrap="none" rtlCol="0">
            <a:spAutoFit/>
          </a:bodyPr>
          <a:lstStyle/>
          <a:p>
            <a:r>
              <a:rPr lang="fr-FR" sz="1800" dirty="0">
                <a:effectLst/>
                <a:highlight>
                  <a:srgbClr val="FFFF00"/>
                </a:highlight>
                <a:latin typeface="Calibri (Textkörper)"/>
                <a:ea typeface="Calibri" panose="020F0502020204030204" pitchFamily="34" charset="0"/>
              </a:rPr>
              <a:t>Logo de l’organisation de l’</a:t>
            </a:r>
            <a:r>
              <a:rPr lang="fr-FR" sz="1800" dirty="0" err="1">
                <a:effectLst/>
                <a:highlight>
                  <a:srgbClr val="FFFF00"/>
                </a:highlight>
                <a:latin typeface="Calibri (Textkörper)"/>
                <a:ea typeface="Calibri" panose="020F0502020204030204" pitchFamily="34" charset="0"/>
              </a:rPr>
              <a:t>intervenant·e</a:t>
            </a:r>
            <a:endParaRPr lang="de-CH" sz="1800" dirty="0">
              <a:effectLst/>
              <a:highlight>
                <a:srgbClr val="FFFF00"/>
              </a:highlight>
              <a:latin typeface="Calibri (Textkörper)"/>
              <a:ea typeface="Calibri" panose="020F0502020204030204" pitchFamily="34" charset="0"/>
            </a:endParaRPr>
          </a:p>
        </p:txBody>
      </p:sp>
      <p:sp>
        <p:nvSpPr>
          <p:cNvPr id="18" name="TextBox 17">
            <a:extLst>
              <a:ext uri="{FF2B5EF4-FFF2-40B4-BE49-F238E27FC236}">
                <a16:creationId xmlns:a16="http://schemas.microsoft.com/office/drawing/2014/main" id="{CAC97B92-48F0-4E86-BDDA-B3B803349348}"/>
              </a:ext>
            </a:extLst>
          </p:cNvPr>
          <p:cNvSpPr txBox="1"/>
          <p:nvPr/>
        </p:nvSpPr>
        <p:spPr>
          <a:xfrm>
            <a:off x="7884160" y="6075364"/>
            <a:ext cx="4202304" cy="369332"/>
          </a:xfrm>
          <a:prstGeom prst="rect">
            <a:avLst/>
          </a:prstGeom>
          <a:noFill/>
        </p:spPr>
        <p:txBody>
          <a:bodyPr wrap="none" rtlCol="0">
            <a:spAutoFit/>
          </a:bodyPr>
          <a:lstStyle/>
          <a:p>
            <a:r>
              <a:rPr lang="fr-FR" dirty="0">
                <a:highlight>
                  <a:srgbClr val="FFFF00"/>
                </a:highlight>
              </a:rPr>
              <a:t>Nom(s) de l’</a:t>
            </a:r>
            <a:r>
              <a:rPr lang="fr-FR" dirty="0" err="1">
                <a:highlight>
                  <a:srgbClr val="FFFF00"/>
                </a:highlight>
              </a:rPr>
              <a:t>intervenant·e</a:t>
            </a:r>
            <a:r>
              <a:rPr lang="fr-FR" dirty="0">
                <a:highlight>
                  <a:srgbClr val="FFFF00"/>
                </a:highlight>
              </a:rPr>
              <a:t> + organisation(</a:t>
            </a:r>
            <a:r>
              <a:rPr lang="fr-FR">
                <a:highlight>
                  <a:srgbClr val="FFFF00"/>
                </a:highlight>
              </a:rPr>
              <a:t>s)</a:t>
            </a:r>
            <a:endParaRPr lang="fr-FR" dirty="0">
              <a:highlight>
                <a:srgbClr val="FFFF00"/>
              </a:highlight>
            </a:endParaRPr>
          </a:p>
        </p:txBody>
      </p:sp>
    </p:spTree>
    <p:extLst>
      <p:ext uri="{BB962C8B-B14F-4D97-AF65-F5344CB8AC3E}">
        <p14:creationId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6FE72C25-392A-483B-886A-8C5133BC78B4}"/>
              </a:ext>
            </a:extLst>
          </p:cNvPr>
          <p:cNvSpPr>
            <a:spLocks noGrp="1"/>
          </p:cNvSpPr>
          <p:nvPr>
            <p:ph type="title"/>
          </p:nvPr>
        </p:nvSpPr>
        <p:spPr>
          <a:xfrm>
            <a:off x="1679944" y="4568456"/>
            <a:ext cx="9303488" cy="1524000"/>
          </a:xfrm>
        </p:spPr>
        <p:txBody>
          <a:bodyPr>
            <a:no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dirty="0">
                <a:latin typeface="+mn-lt"/>
              </a:rPr>
              <a:t>Quels sont les principes à respecter lors de la conception et la mise en œuvre d’une campagne de promotion de l’hygiène ?</a:t>
            </a:r>
          </a:p>
        </p:txBody>
      </p:sp>
      <p:grpSp>
        <p:nvGrpSpPr>
          <p:cNvPr id="45059" name="Group 2">
            <a:extLst>
              <a:ext uri="{FF2B5EF4-FFF2-40B4-BE49-F238E27FC236}">
                <a16:creationId xmlns:a16="http://schemas.microsoft.com/office/drawing/2014/main" id="{8D5B033B-C0B0-4517-8D7C-6FCCC567DB22}"/>
              </a:ext>
            </a:extLst>
          </p:cNvPr>
          <p:cNvGrpSpPr>
            <a:grpSpLocks/>
          </p:cNvGrpSpPr>
          <p:nvPr/>
        </p:nvGrpSpPr>
        <p:grpSpPr bwMode="auto">
          <a:xfrm>
            <a:off x="4011806" y="210768"/>
            <a:ext cx="3578225" cy="4357688"/>
            <a:chOff x="1776" y="-48"/>
            <a:chExt cx="2254" cy="2745"/>
          </a:xfrm>
        </p:grpSpPr>
        <p:sp>
          <p:nvSpPr>
            <p:cNvPr id="45060" name="Text Box 3">
              <a:extLst>
                <a:ext uri="{FF2B5EF4-FFF2-40B4-BE49-F238E27FC236}">
                  <a16:creationId xmlns:a16="http://schemas.microsoft.com/office/drawing/2014/main" id="{64DA2044-5768-458B-B2E4-780E200E40C9}"/>
                </a:ext>
              </a:extLst>
            </p:cNvPr>
            <p:cNvSpPr txBox="1">
              <a:spLocks noChangeArrowheads="1"/>
            </p:cNvSpPr>
            <p:nvPr/>
          </p:nvSpPr>
          <p:spPr bwMode="auto">
            <a:xfrm>
              <a:off x="2221" y="-48"/>
              <a:ext cx="1359" cy="2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buSzPct val="100000"/>
              </a:pPr>
              <a:r>
                <a:rPr lang="fr-FR" sz="27700">
                  <a:solidFill>
                    <a:srgbClr val="FF0000"/>
                  </a:solidFill>
                  <a:latin typeface="Arial" panose="020B0604020202020204" pitchFamily="34" charset="0"/>
                </a:rPr>
                <a:t>?</a:t>
              </a:r>
            </a:p>
          </p:txBody>
        </p:sp>
        <p:sp>
          <p:nvSpPr>
            <p:cNvPr id="45061" name="Oval 4">
              <a:extLst>
                <a:ext uri="{FF2B5EF4-FFF2-40B4-BE49-F238E27FC236}">
                  <a16:creationId xmlns:a16="http://schemas.microsoft.com/office/drawing/2014/main" id="{04785E79-C549-441F-9BE0-0E1C2FAC233A}"/>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grpSp>
      <p:pic>
        <p:nvPicPr>
          <p:cNvPr id="6" name="Picture 1">
            <a:extLst>
              <a:ext uri="{FF2B5EF4-FFF2-40B4-BE49-F238E27FC236}">
                <a16:creationId xmlns:a16="http://schemas.microsoft.com/office/drawing/2014/main" id="{D7616CC6-2AED-4A89-9565-CD27EA1C84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0316" y="1228317"/>
            <a:ext cx="3098715" cy="2397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2AAE00DF-296D-4700-8599-C300553E2D05}"/>
              </a:ext>
            </a:extLst>
          </p:cNvPr>
          <p:cNvSpPr>
            <a:spLocks noGrp="1"/>
          </p:cNvSpPr>
          <p:nvPr>
            <p:ph type="sldNum" sz="quarter" idx="12"/>
          </p:nvPr>
        </p:nvSpPr>
        <p:spPr/>
        <p:txBody>
          <a:bodyPr/>
          <a:lstStyle/>
          <a:p>
            <a:fld id="{00865948-8B76-4A50-B7DB-B45DBE1BD062}" type="slidenum">
              <a:rPr lang="fr-CH" smtClean="0"/>
              <a:t>10</a:t>
            </a:fld>
            <a:endParaRPr lang="fr-CH"/>
          </a:p>
        </p:txBody>
      </p:sp>
    </p:spTree>
    <p:extLst>
      <p:ext uri="{BB962C8B-B14F-4D97-AF65-F5344CB8AC3E}">
        <p14:creationId xmlns:p14="http://schemas.microsoft.com/office/powerpoint/2010/main" val="1858597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7C2AC3D3-36B9-4A9D-9D01-7928279C78BC}"/>
              </a:ext>
            </a:extLst>
          </p:cNvPr>
          <p:cNvSpPr>
            <a:spLocks noGrp="1"/>
          </p:cNvSpPr>
          <p:nvPr>
            <p:ph idx="1"/>
          </p:nvPr>
        </p:nvSpPr>
        <p:spPr>
          <a:xfrm>
            <a:off x="1706144" y="1926873"/>
            <a:ext cx="9647656" cy="4351338"/>
          </a:xfrm>
        </p:spPr>
        <p:txBody>
          <a:bodyPr/>
          <a:lstStyle/>
          <a:p>
            <a:pPr eaLnBrk="1" hangingPunct="1">
              <a:buFont typeface="Times New Roman" panose="02020603050405020304" pitchFamily="18" charset="0"/>
              <a:buChar char="•"/>
            </a:pPr>
            <a:r>
              <a:rPr lang="fr-FR" dirty="0"/>
              <a:t>Cibler une petite sélection de pratiques à risque</a:t>
            </a:r>
          </a:p>
          <a:p>
            <a:pPr eaLnBrk="1" hangingPunct="1">
              <a:buFont typeface="Times New Roman" panose="02020603050405020304" pitchFamily="18" charset="0"/>
              <a:buChar char="•"/>
            </a:pPr>
            <a:r>
              <a:rPr lang="fr-FR" dirty="0"/>
              <a:t>Cibler des publics spécifiques</a:t>
            </a:r>
          </a:p>
          <a:p>
            <a:pPr eaLnBrk="1" hangingPunct="1">
              <a:buFont typeface="Times New Roman" panose="02020603050405020304" pitchFamily="18" charset="0"/>
              <a:buChar char="•"/>
            </a:pPr>
            <a:r>
              <a:rPr lang="fr-FR" dirty="0"/>
              <a:t>Identifier les motivations pour changer de comportement</a:t>
            </a:r>
          </a:p>
          <a:p>
            <a:pPr eaLnBrk="1" hangingPunct="1">
              <a:buFont typeface="Times New Roman" panose="02020603050405020304" pitchFamily="18" charset="0"/>
              <a:buChar char="•"/>
            </a:pPr>
            <a:r>
              <a:rPr lang="fr-FR" dirty="0"/>
              <a:t>Les messages sur l’hygiène doivent être positifs</a:t>
            </a:r>
          </a:p>
          <a:p>
            <a:pPr eaLnBrk="1" hangingPunct="1">
              <a:buFont typeface="Times New Roman" panose="02020603050405020304" pitchFamily="18" charset="0"/>
              <a:buChar char="•"/>
            </a:pPr>
            <a:r>
              <a:rPr lang="fr-FR" dirty="0"/>
              <a:t>Repérer les canaux de communication adaptés</a:t>
            </a:r>
          </a:p>
          <a:p>
            <a:pPr eaLnBrk="1" hangingPunct="1">
              <a:buFont typeface="Times New Roman" panose="02020603050405020304" pitchFamily="18" charset="0"/>
              <a:buChar char="•"/>
            </a:pPr>
            <a:r>
              <a:rPr lang="fr-FR" dirty="0"/>
              <a:t>Décider d’un mix de communication rentable</a:t>
            </a:r>
          </a:p>
          <a:p>
            <a:pPr eaLnBrk="1" hangingPunct="1">
              <a:buFont typeface="Times New Roman" panose="02020603050405020304" pitchFamily="18" charset="0"/>
              <a:buChar char="•"/>
            </a:pPr>
            <a:r>
              <a:rPr lang="fr-FR" dirty="0"/>
              <a:t>Consacrer les ressources et le temps suffisants. La promotion de l’hygiène nécessite une planification, une exécution, un suivi et une évaluation minutieux</a:t>
            </a:r>
          </a:p>
          <a:p>
            <a:pPr eaLnBrk="1" hangingPunct="1"/>
            <a:endParaRPr lang="fr-CH" altLang="fr-FR" sz="2400" dirty="0"/>
          </a:p>
        </p:txBody>
      </p:sp>
      <p:sp>
        <p:nvSpPr>
          <p:cNvPr id="4" name="Title 3">
            <a:extLst>
              <a:ext uri="{FF2B5EF4-FFF2-40B4-BE49-F238E27FC236}">
                <a16:creationId xmlns:a16="http://schemas.microsoft.com/office/drawing/2014/main" id="{53C631AC-4BFE-46DE-8E74-2DF567E7D0DF}"/>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Principe de promotion de l’hygiène</a:t>
            </a:r>
          </a:p>
        </p:txBody>
      </p:sp>
      <p:sp>
        <p:nvSpPr>
          <p:cNvPr id="2" name="Slide Number Placeholder 1">
            <a:extLst>
              <a:ext uri="{FF2B5EF4-FFF2-40B4-BE49-F238E27FC236}">
                <a16:creationId xmlns:a16="http://schemas.microsoft.com/office/drawing/2014/main" id="{DC3BC2A6-071E-45D9-ADB4-76AC67B6CBE6}"/>
              </a:ext>
            </a:extLst>
          </p:cNvPr>
          <p:cNvSpPr>
            <a:spLocks noGrp="1"/>
          </p:cNvSpPr>
          <p:nvPr>
            <p:ph type="sldNum" sz="quarter" idx="12"/>
          </p:nvPr>
        </p:nvSpPr>
        <p:spPr/>
        <p:txBody>
          <a:bodyPr/>
          <a:lstStyle/>
          <a:p>
            <a:fld id="{00865948-8B76-4A50-B7DB-B45DBE1BD062}" type="slidenum">
              <a:rPr lang="fr-CH" smtClean="0"/>
              <a:t>11</a:t>
            </a:fld>
            <a:endParaRPr lang="fr-CH"/>
          </a:p>
        </p:txBody>
      </p:sp>
    </p:spTree>
    <p:extLst>
      <p:ext uri="{BB962C8B-B14F-4D97-AF65-F5344CB8AC3E}">
        <p14:creationId xmlns:p14="http://schemas.microsoft.com/office/powerpoint/2010/main" val="1147872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a:extLst>
              <a:ext uri="{FF2B5EF4-FFF2-40B4-BE49-F238E27FC236}">
                <a16:creationId xmlns:a16="http://schemas.microsoft.com/office/drawing/2014/main" id="{F97F125D-1BDC-4DDF-9EDB-0A60A042799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46974" y="0"/>
            <a:ext cx="1079249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D46C4AA9-969B-4040-8CC5-4D87BB3D454F}"/>
              </a:ext>
            </a:extLst>
          </p:cNvPr>
          <p:cNvSpPr>
            <a:spLocks noGrp="1"/>
          </p:cNvSpPr>
          <p:nvPr>
            <p:ph type="sldNum" sz="quarter" idx="12"/>
          </p:nvPr>
        </p:nvSpPr>
        <p:spPr/>
        <p:txBody>
          <a:bodyPr/>
          <a:lstStyle/>
          <a:p>
            <a:fld id="{00865948-8B76-4A50-B7DB-B45DBE1BD062}" type="slidenum">
              <a:rPr lang="fr-CH" smtClean="0"/>
              <a:t>12</a:t>
            </a:fld>
            <a:endParaRPr lang="fr-CH"/>
          </a:p>
        </p:txBody>
      </p:sp>
    </p:spTree>
    <p:extLst>
      <p:ext uri="{BB962C8B-B14F-4D97-AF65-F5344CB8AC3E}">
        <p14:creationId xmlns:p14="http://schemas.microsoft.com/office/powerpoint/2010/main" val="2849199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64156" y="4996815"/>
            <a:ext cx="3962400" cy="11303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6556" y="1552158"/>
            <a:ext cx="3106559" cy="190276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1249" y="3675527"/>
            <a:ext cx="1013310" cy="101331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1001" y="3050571"/>
            <a:ext cx="2866311" cy="1920428"/>
          </a:xfrm>
          <a:prstGeom prst="rect">
            <a:avLst/>
          </a:prstGeom>
        </p:spPr>
      </p:pic>
      <p:sp>
        <p:nvSpPr>
          <p:cNvPr id="8" name="Rectangle 7"/>
          <p:cNvSpPr/>
          <p:nvPr/>
        </p:nvSpPr>
        <p:spPr>
          <a:xfrm>
            <a:off x="872557" y="3868813"/>
            <a:ext cx="4700106" cy="523220"/>
          </a:xfrm>
          <a:prstGeom prst="rect">
            <a:avLst/>
          </a:prstGeom>
        </p:spPr>
        <p:txBody>
          <a:bodyPr wrap="square">
            <a:spAutoFit/>
          </a:bodyPr>
          <a:lstStyle/>
          <a:p>
            <a:pPr>
              <a:lnSpc>
                <a:spcPct val="100000"/>
              </a:lnSpc>
              <a:spcAft>
                <a:spcPct val="20000"/>
              </a:spcAft>
            </a:pPr>
            <a:r>
              <a:rPr lang="fr-FR" sz="2800" dirty="0">
                <a:solidFill>
                  <a:srgbClr val="002060"/>
                </a:solidFill>
              </a:rPr>
              <a:t>Gestion des déchets solides</a:t>
            </a:r>
          </a:p>
        </p:txBody>
      </p:sp>
      <p:sp>
        <p:nvSpPr>
          <p:cNvPr id="9" name="Rectangle 8"/>
          <p:cNvSpPr/>
          <p:nvPr/>
        </p:nvSpPr>
        <p:spPr>
          <a:xfrm>
            <a:off x="887665" y="1915517"/>
            <a:ext cx="7774694" cy="1040285"/>
          </a:xfrm>
          <a:prstGeom prst="rect">
            <a:avLst/>
          </a:prstGeom>
        </p:spPr>
        <p:txBody>
          <a:bodyPr wrap="square">
            <a:spAutoFit/>
          </a:bodyPr>
          <a:lstStyle/>
          <a:p>
            <a:pPr>
              <a:lnSpc>
                <a:spcPct val="100000"/>
              </a:lnSpc>
              <a:spcAft>
                <a:spcPct val="20000"/>
              </a:spcAft>
            </a:pPr>
            <a:r>
              <a:rPr lang="fr-FR" sz="2800" dirty="0">
                <a:solidFill>
                  <a:srgbClr val="002060"/>
                </a:solidFill>
              </a:rPr>
              <a:t>Collecte, traitement et élimination</a:t>
            </a:r>
          </a:p>
          <a:p>
            <a:pPr>
              <a:lnSpc>
                <a:spcPct val="100000"/>
              </a:lnSpc>
              <a:spcAft>
                <a:spcPct val="20000"/>
              </a:spcAft>
            </a:pPr>
            <a:r>
              <a:rPr lang="fr-FR" sz="2800" dirty="0">
                <a:solidFill>
                  <a:srgbClr val="002060"/>
                </a:solidFill>
              </a:rPr>
              <a:t>des eaux usées</a:t>
            </a:r>
          </a:p>
        </p:txBody>
      </p:sp>
      <p:sp>
        <p:nvSpPr>
          <p:cNvPr id="10" name="Rectangle 9"/>
          <p:cNvSpPr/>
          <p:nvPr/>
        </p:nvSpPr>
        <p:spPr>
          <a:xfrm>
            <a:off x="870652" y="5383982"/>
            <a:ext cx="3580579" cy="523220"/>
          </a:xfrm>
          <a:prstGeom prst="rect">
            <a:avLst/>
          </a:prstGeom>
        </p:spPr>
        <p:txBody>
          <a:bodyPr wrap="square">
            <a:spAutoFit/>
          </a:bodyPr>
          <a:lstStyle/>
          <a:p>
            <a:pPr>
              <a:lnSpc>
                <a:spcPct val="100000"/>
              </a:lnSpc>
              <a:spcAft>
                <a:spcPct val="20000"/>
              </a:spcAft>
            </a:pPr>
            <a:r>
              <a:rPr lang="fr-FR" sz="2800" dirty="0">
                <a:solidFill>
                  <a:srgbClr val="002060"/>
                </a:solidFill>
              </a:rPr>
              <a:t>Contrôle des vecteurs</a:t>
            </a:r>
          </a:p>
        </p:txBody>
      </p:sp>
      <p:sp>
        <p:nvSpPr>
          <p:cNvPr id="11" name="Title 3">
            <a:extLst>
              <a:ext uri="{FF2B5EF4-FFF2-40B4-BE49-F238E27FC236}">
                <a16:creationId xmlns:a16="http://schemas.microsoft.com/office/drawing/2014/main" id="{04EF0B09-9967-4F3B-ACD4-02BEF821DABD}"/>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Systèmes et services d’assainissement </a:t>
            </a:r>
          </a:p>
        </p:txBody>
      </p:sp>
      <p:sp>
        <p:nvSpPr>
          <p:cNvPr id="2" name="Slide Number Placeholder 1">
            <a:extLst>
              <a:ext uri="{FF2B5EF4-FFF2-40B4-BE49-F238E27FC236}">
                <a16:creationId xmlns:a16="http://schemas.microsoft.com/office/drawing/2014/main" id="{E9ED2971-AF3C-449B-AC62-AFD11766E36C}"/>
              </a:ext>
            </a:extLst>
          </p:cNvPr>
          <p:cNvSpPr>
            <a:spLocks noGrp="1"/>
          </p:cNvSpPr>
          <p:nvPr>
            <p:ph type="sldNum" sz="quarter" idx="12"/>
          </p:nvPr>
        </p:nvSpPr>
        <p:spPr/>
        <p:txBody>
          <a:bodyPr/>
          <a:lstStyle/>
          <a:p>
            <a:fld id="{00865948-8B76-4A50-B7DB-B45DBE1BD062}" type="slidenum">
              <a:rPr lang="fr-CH" smtClean="0"/>
              <a:t>13</a:t>
            </a:fld>
            <a:endParaRPr lang="fr-CH"/>
          </a:p>
        </p:txBody>
      </p:sp>
    </p:spTree>
    <p:extLst>
      <p:ext uri="{BB962C8B-B14F-4D97-AF65-F5344CB8AC3E}">
        <p14:creationId xmlns:p14="http://schemas.microsoft.com/office/powerpoint/2010/main" val="77514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0F3DA4B5-340C-490D-98A8-68747117AFAA}"/>
              </a:ext>
            </a:extLst>
          </p:cNvPr>
          <p:cNvSpPr txBox="1">
            <a:spLocks/>
          </p:cNvSpPr>
          <p:nvPr/>
        </p:nvSpPr>
        <p:spPr>
          <a:xfrm>
            <a:off x="838200" y="164449"/>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Gestion des eaux usées et matières fécales</a:t>
            </a:r>
          </a:p>
        </p:txBody>
      </p:sp>
      <p:graphicFrame>
        <p:nvGraphicFramePr>
          <p:cNvPr id="7" name="Content Placeholder 5">
            <a:extLst>
              <a:ext uri="{FF2B5EF4-FFF2-40B4-BE49-F238E27FC236}">
                <a16:creationId xmlns:a16="http://schemas.microsoft.com/office/drawing/2014/main" id="{B36AC569-46F4-4576-969C-C88F1B74BE57}"/>
              </a:ext>
            </a:extLst>
          </p:cNvPr>
          <p:cNvGraphicFramePr>
            <a:graphicFrameLocks/>
          </p:cNvGraphicFramePr>
          <p:nvPr>
            <p:extLst>
              <p:ext uri="{D42A27DB-BD31-4B8C-83A1-F6EECF244321}">
                <p14:modId xmlns:p14="http://schemas.microsoft.com/office/powerpoint/2010/main" val="3934423506"/>
              </p:ext>
            </p:extLst>
          </p:nvPr>
        </p:nvGraphicFramePr>
        <p:xfrm>
          <a:off x="7351151" y="1300769"/>
          <a:ext cx="3540305" cy="5368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4D53843F-14FF-4178-818D-44ABC00E57F6}"/>
              </a:ext>
            </a:extLst>
          </p:cNvPr>
          <p:cNvPicPr>
            <a:picLocks noChangeAspect="1"/>
          </p:cNvPicPr>
          <p:nvPr/>
        </p:nvPicPr>
        <p:blipFill>
          <a:blip r:embed="rId8"/>
          <a:stretch>
            <a:fillRect/>
          </a:stretch>
        </p:blipFill>
        <p:spPr>
          <a:xfrm>
            <a:off x="1940418" y="1190793"/>
            <a:ext cx="3540304" cy="5087222"/>
          </a:xfrm>
          <a:prstGeom prst="rect">
            <a:avLst/>
          </a:prstGeom>
        </p:spPr>
      </p:pic>
      <p:sp>
        <p:nvSpPr>
          <p:cNvPr id="5" name="Rectangle 4">
            <a:extLst>
              <a:ext uri="{FF2B5EF4-FFF2-40B4-BE49-F238E27FC236}">
                <a16:creationId xmlns:a16="http://schemas.microsoft.com/office/drawing/2014/main" id="{25EEC53B-A1E6-4653-9135-76089C2E4169}"/>
              </a:ext>
            </a:extLst>
          </p:cNvPr>
          <p:cNvSpPr/>
          <p:nvPr/>
        </p:nvSpPr>
        <p:spPr>
          <a:xfrm>
            <a:off x="1174124" y="6269124"/>
            <a:ext cx="6096000" cy="400110"/>
          </a:xfrm>
          <a:prstGeom prst="rect">
            <a:avLst/>
          </a:prstGeom>
        </p:spPr>
        <p:txBody>
          <a:bodyPr>
            <a:spAutoFit/>
          </a:bodyPr>
          <a:lstStyle/>
          <a:p>
            <a:r>
              <a:rPr lang="fr-FR" sz="1000">
                <a:hlinkClick r:id="rId9"/>
              </a:rPr>
              <a:t>https://www.eawag.ch/fileadmin/Domain1/Abteilungen/sandec/schwerpunkte/sesp/CLUES/Compendium_2nd_pdfs/Compendium_2nd_Ed_Lowres_1p.pdf</a:t>
            </a:r>
          </a:p>
        </p:txBody>
      </p:sp>
      <p:sp>
        <p:nvSpPr>
          <p:cNvPr id="2" name="Slide Number Placeholder 1">
            <a:extLst>
              <a:ext uri="{FF2B5EF4-FFF2-40B4-BE49-F238E27FC236}">
                <a16:creationId xmlns:a16="http://schemas.microsoft.com/office/drawing/2014/main" id="{28DB791A-B7EF-4D28-BC7E-FC4994BC8EE7}"/>
              </a:ext>
            </a:extLst>
          </p:cNvPr>
          <p:cNvSpPr>
            <a:spLocks noGrp="1"/>
          </p:cNvSpPr>
          <p:nvPr>
            <p:ph type="sldNum" sz="quarter" idx="12"/>
          </p:nvPr>
        </p:nvSpPr>
        <p:spPr/>
        <p:txBody>
          <a:bodyPr/>
          <a:lstStyle/>
          <a:p>
            <a:pPr>
              <a:defRPr/>
            </a:pPr>
            <a:fld id="{4293801D-F3F3-43EF-9210-4B2470815345}" type="slidenum">
              <a:rPr lang="fr-CH" smtClean="0"/>
              <a:pPr>
                <a:defRPr/>
              </a:pPr>
              <a:t>14</a:t>
            </a:fld>
            <a:endParaRPr lang="fr-CH"/>
          </a:p>
        </p:txBody>
      </p:sp>
    </p:spTree>
    <p:extLst>
      <p:ext uri="{BB962C8B-B14F-4D97-AF65-F5344CB8AC3E}">
        <p14:creationId xmlns:p14="http://schemas.microsoft.com/office/powerpoint/2010/main" val="280880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BAA3C2FF-CC14-4543-A0AD-88FFA219E393}"/>
              </a:ext>
            </a:extLst>
          </p:cNvPr>
          <p:cNvSpPr>
            <a:spLocks noGrp="1"/>
          </p:cNvSpPr>
          <p:nvPr>
            <p:ph type="title"/>
          </p:nvPr>
        </p:nvSpPr>
        <p:spPr>
          <a:xfrm>
            <a:off x="1828800" y="5261020"/>
            <a:ext cx="8534400" cy="682580"/>
          </a:xfrm>
        </p:spPr>
        <p:txBody>
          <a:bodyPr>
            <a:normAutofit fontScale="90000"/>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dirty="0">
                <a:latin typeface="+mn-lt"/>
              </a:rPr>
              <a:t>Dressez une liste des moyens d’évacuation des excréments et classez-les</a:t>
            </a:r>
          </a:p>
        </p:txBody>
      </p:sp>
      <p:grpSp>
        <p:nvGrpSpPr>
          <p:cNvPr id="12" name="Group 2">
            <a:extLst>
              <a:ext uri="{FF2B5EF4-FFF2-40B4-BE49-F238E27FC236}">
                <a16:creationId xmlns:a16="http://schemas.microsoft.com/office/drawing/2014/main" id="{426F7211-B48F-4111-B8E5-62B06E453CBD}"/>
              </a:ext>
            </a:extLst>
          </p:cNvPr>
          <p:cNvGrpSpPr>
            <a:grpSpLocks/>
          </p:cNvGrpSpPr>
          <p:nvPr/>
        </p:nvGrpSpPr>
        <p:grpSpPr bwMode="auto">
          <a:xfrm>
            <a:off x="4306887" y="516652"/>
            <a:ext cx="3578225" cy="4357688"/>
            <a:chOff x="1776" y="-48"/>
            <a:chExt cx="2254" cy="2745"/>
          </a:xfrm>
        </p:grpSpPr>
        <p:sp>
          <p:nvSpPr>
            <p:cNvPr id="13" name="Text Box 3">
              <a:extLst>
                <a:ext uri="{FF2B5EF4-FFF2-40B4-BE49-F238E27FC236}">
                  <a16:creationId xmlns:a16="http://schemas.microsoft.com/office/drawing/2014/main" id="{F47FA043-C322-4D78-823C-D3B6A1B24B0D}"/>
                </a:ext>
              </a:extLst>
            </p:cNvPr>
            <p:cNvSpPr txBox="1">
              <a:spLocks noChangeArrowheads="1"/>
            </p:cNvSpPr>
            <p:nvPr/>
          </p:nvSpPr>
          <p:spPr bwMode="auto">
            <a:xfrm>
              <a:off x="2221" y="-48"/>
              <a:ext cx="1359" cy="2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buSzPct val="100000"/>
              </a:pPr>
              <a:r>
                <a:rPr lang="fr-FR" sz="27700">
                  <a:solidFill>
                    <a:srgbClr val="FF0000"/>
                  </a:solidFill>
                  <a:latin typeface="Arial" panose="020B0604020202020204" pitchFamily="34" charset="0"/>
                </a:rPr>
                <a:t>?</a:t>
              </a:r>
            </a:p>
          </p:txBody>
        </p:sp>
        <p:sp>
          <p:nvSpPr>
            <p:cNvPr id="14" name="Oval 4">
              <a:extLst>
                <a:ext uri="{FF2B5EF4-FFF2-40B4-BE49-F238E27FC236}">
                  <a16:creationId xmlns:a16="http://schemas.microsoft.com/office/drawing/2014/main" id="{0F271BCC-1AC8-457A-933B-4E39A06AFE62}"/>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grpSp>
      <p:sp>
        <p:nvSpPr>
          <p:cNvPr id="2" name="Slide Number Placeholder 1">
            <a:extLst>
              <a:ext uri="{FF2B5EF4-FFF2-40B4-BE49-F238E27FC236}">
                <a16:creationId xmlns:a16="http://schemas.microsoft.com/office/drawing/2014/main" id="{39190FC4-BA17-4363-AA18-62CC95D5FB03}"/>
              </a:ext>
            </a:extLst>
          </p:cNvPr>
          <p:cNvSpPr>
            <a:spLocks noGrp="1"/>
          </p:cNvSpPr>
          <p:nvPr>
            <p:ph type="sldNum" sz="quarter" idx="12"/>
          </p:nvPr>
        </p:nvSpPr>
        <p:spPr/>
        <p:txBody>
          <a:bodyPr/>
          <a:lstStyle/>
          <a:p>
            <a:fld id="{00865948-8B76-4A50-B7DB-B45DBE1BD062}" type="slidenum">
              <a:rPr lang="fr-CH" smtClean="0"/>
              <a:t>15</a:t>
            </a:fld>
            <a:endParaRPr lang="fr-CH"/>
          </a:p>
        </p:txBody>
      </p:sp>
    </p:spTree>
    <p:extLst>
      <p:ext uri="{BB962C8B-B14F-4D97-AF65-F5344CB8AC3E}">
        <p14:creationId xmlns:p14="http://schemas.microsoft.com/office/powerpoint/2010/main" val="42410659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9FF51B-9709-43BD-8175-242B7B9FE1B7}"/>
              </a:ext>
            </a:extLst>
          </p:cNvPr>
          <p:cNvGrpSpPr/>
          <p:nvPr/>
        </p:nvGrpSpPr>
        <p:grpSpPr>
          <a:xfrm>
            <a:off x="3080713" y="1040766"/>
            <a:ext cx="8349399" cy="5772158"/>
            <a:chOff x="2501164" y="1085842"/>
            <a:chExt cx="8349399" cy="5772158"/>
          </a:xfrm>
        </p:grpSpPr>
        <p:sp>
          <p:nvSpPr>
            <p:cNvPr id="17417" name="Rectangle 7">
              <a:extLst>
                <a:ext uri="{FF2B5EF4-FFF2-40B4-BE49-F238E27FC236}">
                  <a16:creationId xmlns:a16="http://schemas.microsoft.com/office/drawing/2014/main" id="{BA0F48B2-706E-4B00-A909-0EEA79BBEA29}"/>
                </a:ext>
              </a:extLst>
            </p:cNvPr>
            <p:cNvSpPr>
              <a:spLocks noChangeArrowheads="1"/>
            </p:cNvSpPr>
            <p:nvPr/>
          </p:nvSpPr>
          <p:spPr bwMode="auto">
            <a:xfrm>
              <a:off x="2501164" y="3865227"/>
              <a:ext cx="14962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buSzPct val="100000"/>
              </a:pPr>
              <a:r>
                <a:rPr lang="fr-FR" b="1">
                  <a:solidFill>
                    <a:srgbClr val="002060"/>
                  </a:solidFill>
                  <a:latin typeface="+mn-lt"/>
                </a:rPr>
                <a:t>MÉTHODES</a:t>
              </a:r>
            </a:p>
          </p:txBody>
        </p:sp>
        <p:sp>
          <p:nvSpPr>
            <p:cNvPr id="17418" name="Rectangle 8">
              <a:extLst>
                <a:ext uri="{FF2B5EF4-FFF2-40B4-BE49-F238E27FC236}">
                  <a16:creationId xmlns:a16="http://schemas.microsoft.com/office/drawing/2014/main" id="{D6E2EB78-ABD9-4903-BB11-80F3C6583748}"/>
                </a:ext>
              </a:extLst>
            </p:cNvPr>
            <p:cNvSpPr>
              <a:spLocks noChangeArrowheads="1"/>
            </p:cNvSpPr>
            <p:nvPr/>
          </p:nvSpPr>
          <p:spPr bwMode="auto">
            <a:xfrm>
              <a:off x="6432581" y="1085842"/>
              <a:ext cx="7164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buSzPct val="100000"/>
              </a:pPr>
              <a:r>
                <a:rPr lang="fr-FR" b="1">
                  <a:solidFill>
                    <a:srgbClr val="002060"/>
                  </a:solidFill>
                  <a:latin typeface="+mn-lt"/>
                </a:rPr>
                <a:t>SITE</a:t>
              </a:r>
            </a:p>
          </p:txBody>
        </p:sp>
        <p:graphicFrame>
          <p:nvGraphicFramePr>
            <p:cNvPr id="5" name="Diagram 4">
              <a:extLst>
                <a:ext uri="{FF2B5EF4-FFF2-40B4-BE49-F238E27FC236}">
                  <a16:creationId xmlns:a16="http://schemas.microsoft.com/office/drawing/2014/main" id="{DC1223FE-08E0-4044-A194-3EEBD60F08D9}"/>
                </a:ext>
              </a:extLst>
            </p:cNvPr>
            <p:cNvGraphicFramePr/>
            <p:nvPr>
              <p:extLst>
                <p:ext uri="{D42A27DB-BD31-4B8C-83A1-F6EECF244321}">
                  <p14:modId xmlns:p14="http://schemas.microsoft.com/office/powerpoint/2010/main" val="61543954"/>
                </p:ext>
              </p:extLst>
            </p:nvPr>
          </p:nvGraphicFramePr>
          <p:xfrm>
            <a:off x="2722563"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2" name="Rectangle 2">
            <a:extLst>
              <a:ext uri="{FF2B5EF4-FFF2-40B4-BE49-F238E27FC236}">
                <a16:creationId xmlns:a16="http://schemas.microsoft.com/office/drawing/2014/main" id="{63B529DB-D4EF-482A-9514-ADEE4AB9C10C}"/>
              </a:ext>
            </a:extLst>
          </p:cNvPr>
          <p:cNvSpPr>
            <a:spLocks noChangeArrowheads="1"/>
          </p:cNvSpPr>
          <p:nvPr/>
        </p:nvSpPr>
        <p:spPr bwMode="auto">
          <a:xfrm>
            <a:off x="3775918" y="2626332"/>
            <a:ext cx="779678"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000" b="1" i="1" dirty="0">
                <a:solidFill>
                  <a:srgbClr val="C00000"/>
                </a:solidFill>
                <a:latin typeface="Arial" charset="0"/>
                <a:cs typeface="Arial Unicode MS" charset="0"/>
              </a:rPr>
              <a:t>(sèche)</a:t>
            </a:r>
          </a:p>
        </p:txBody>
      </p:sp>
      <p:sp>
        <p:nvSpPr>
          <p:cNvPr id="14339" name="Rectangle 3">
            <a:extLst>
              <a:ext uri="{FF2B5EF4-FFF2-40B4-BE49-F238E27FC236}">
                <a16:creationId xmlns:a16="http://schemas.microsoft.com/office/drawing/2014/main" id="{D31AD219-DF1A-4E5A-84AB-F09AEFC31049}"/>
              </a:ext>
            </a:extLst>
          </p:cNvPr>
          <p:cNvSpPr>
            <a:spLocks noChangeArrowheads="1"/>
          </p:cNvSpPr>
          <p:nvPr/>
        </p:nvSpPr>
        <p:spPr bwMode="auto">
          <a:xfrm>
            <a:off x="3828823" y="5061452"/>
            <a:ext cx="81674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000" b="1" i="1" dirty="0">
                <a:solidFill>
                  <a:srgbClr val="C00000"/>
                </a:solidFill>
                <a:latin typeface="Arial" charset="0"/>
                <a:cs typeface="Arial Unicode MS" charset="0"/>
              </a:rPr>
              <a:t>(à eau)</a:t>
            </a:r>
          </a:p>
        </p:txBody>
      </p:sp>
      <p:sp>
        <p:nvSpPr>
          <p:cNvPr id="14340" name="Rectangle 4">
            <a:extLst>
              <a:ext uri="{FF2B5EF4-FFF2-40B4-BE49-F238E27FC236}">
                <a16:creationId xmlns:a16="http://schemas.microsoft.com/office/drawing/2014/main" id="{0246373A-7E76-4F72-979A-F2C4BBE04E7B}"/>
              </a:ext>
            </a:extLst>
          </p:cNvPr>
          <p:cNvSpPr>
            <a:spLocks noChangeArrowheads="1"/>
          </p:cNvSpPr>
          <p:nvPr/>
        </p:nvSpPr>
        <p:spPr bwMode="auto">
          <a:xfrm>
            <a:off x="5706593" y="1378277"/>
            <a:ext cx="1105088"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000" b="1" i="1">
                <a:solidFill>
                  <a:srgbClr val="C00000"/>
                </a:solidFill>
                <a:latin typeface="Arial" charset="0"/>
                <a:cs typeface="Arial Unicode MS" charset="0"/>
              </a:rPr>
              <a:t>(in situ)</a:t>
            </a:r>
          </a:p>
        </p:txBody>
      </p:sp>
      <p:sp>
        <p:nvSpPr>
          <p:cNvPr id="14341" name="Rectangle 5">
            <a:extLst>
              <a:ext uri="{FF2B5EF4-FFF2-40B4-BE49-F238E27FC236}">
                <a16:creationId xmlns:a16="http://schemas.microsoft.com/office/drawing/2014/main" id="{D90D5FE0-C76D-4D40-B21E-D9723299C186}"/>
              </a:ext>
            </a:extLst>
          </p:cNvPr>
          <p:cNvSpPr>
            <a:spLocks noChangeArrowheads="1"/>
          </p:cNvSpPr>
          <p:nvPr/>
        </p:nvSpPr>
        <p:spPr bwMode="auto">
          <a:xfrm>
            <a:off x="8169501" y="1378276"/>
            <a:ext cx="119165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000" b="1" i="1">
                <a:solidFill>
                  <a:srgbClr val="C00000"/>
                </a:solidFill>
                <a:latin typeface="Arial" charset="0"/>
                <a:cs typeface="Arial Unicode MS" charset="0"/>
              </a:rPr>
              <a:t>(ex situ)</a:t>
            </a:r>
          </a:p>
        </p:txBody>
      </p:sp>
      <p:sp>
        <p:nvSpPr>
          <p:cNvPr id="14" name="Title 3">
            <a:extLst>
              <a:ext uri="{FF2B5EF4-FFF2-40B4-BE49-F238E27FC236}">
                <a16:creationId xmlns:a16="http://schemas.microsoft.com/office/drawing/2014/main" id="{70CEE399-A61F-4C96-9565-DD3241710A1B}"/>
              </a:ext>
            </a:extLst>
          </p:cNvPr>
          <p:cNvSpPr txBox="1">
            <a:spLocks/>
          </p:cNvSpPr>
          <p:nvPr/>
        </p:nvSpPr>
        <p:spPr>
          <a:xfrm>
            <a:off x="914512" y="156054"/>
            <a:ext cx="10515600" cy="83107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dirty="0">
                <a:latin typeface="+mn-lt"/>
              </a:rPr>
              <a:t>Classification des systèmes d’évacuation des eaux usées</a:t>
            </a:r>
          </a:p>
        </p:txBody>
      </p:sp>
      <p:sp>
        <p:nvSpPr>
          <p:cNvPr id="3" name="Slide Number Placeholder 2">
            <a:extLst>
              <a:ext uri="{FF2B5EF4-FFF2-40B4-BE49-F238E27FC236}">
                <a16:creationId xmlns:a16="http://schemas.microsoft.com/office/drawing/2014/main" id="{A378B3DD-BDB5-40CD-B3F4-06AEE595E2D9}"/>
              </a:ext>
            </a:extLst>
          </p:cNvPr>
          <p:cNvSpPr>
            <a:spLocks noGrp="1"/>
          </p:cNvSpPr>
          <p:nvPr>
            <p:ph type="sldNum" sz="quarter" idx="12"/>
          </p:nvPr>
        </p:nvSpPr>
        <p:spPr/>
        <p:txBody>
          <a:bodyPr/>
          <a:lstStyle/>
          <a:p>
            <a:fld id="{00865948-8B76-4A50-B7DB-B45DBE1BD062}" type="slidenum">
              <a:rPr lang="fr-CH" smtClean="0"/>
              <a:t>16</a:t>
            </a:fld>
            <a:endParaRPr lang="fr-CH"/>
          </a:p>
        </p:txBody>
      </p:sp>
    </p:spTree>
    <p:extLst>
      <p:ext uri="{BB962C8B-B14F-4D97-AF65-F5344CB8AC3E}">
        <p14:creationId xmlns:p14="http://schemas.microsoft.com/office/powerpoint/2010/main" val="21752473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01BAF085-5691-42FA-834B-5510B2D698B1}"/>
              </a:ext>
            </a:extLst>
          </p:cNvPr>
          <p:cNvSpPr>
            <a:spLocks noGrp="1"/>
          </p:cNvSpPr>
          <p:nvPr>
            <p:ph type="title"/>
          </p:nvPr>
        </p:nvSpPr>
        <p:spPr>
          <a:xfrm>
            <a:off x="1494847" y="4862996"/>
            <a:ext cx="9645081" cy="1374228"/>
          </a:xfrm>
        </p:spPr>
        <p:txBody>
          <a:bodyPr>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dirty="0">
                <a:latin typeface="+mn-lt"/>
              </a:rPr>
              <a:t>Dressez la liste des critères de sélection d’une technologie d’assainissement</a:t>
            </a:r>
          </a:p>
        </p:txBody>
      </p:sp>
      <p:grpSp>
        <p:nvGrpSpPr>
          <p:cNvPr id="6" name="Group 2">
            <a:extLst>
              <a:ext uri="{FF2B5EF4-FFF2-40B4-BE49-F238E27FC236}">
                <a16:creationId xmlns:a16="http://schemas.microsoft.com/office/drawing/2014/main" id="{2C4AFF60-C873-4392-9917-F180615248EE}"/>
              </a:ext>
            </a:extLst>
          </p:cNvPr>
          <p:cNvGrpSpPr>
            <a:grpSpLocks/>
          </p:cNvGrpSpPr>
          <p:nvPr/>
        </p:nvGrpSpPr>
        <p:grpSpPr bwMode="auto">
          <a:xfrm>
            <a:off x="4532244" y="430695"/>
            <a:ext cx="3578225" cy="4357688"/>
            <a:chOff x="1776" y="-48"/>
            <a:chExt cx="2254" cy="2745"/>
          </a:xfrm>
        </p:grpSpPr>
        <p:sp>
          <p:nvSpPr>
            <p:cNvPr id="7" name="Text Box 3">
              <a:extLst>
                <a:ext uri="{FF2B5EF4-FFF2-40B4-BE49-F238E27FC236}">
                  <a16:creationId xmlns:a16="http://schemas.microsoft.com/office/drawing/2014/main" id="{66735571-9CBB-4BE7-9629-3558205C73B7}"/>
                </a:ext>
              </a:extLst>
            </p:cNvPr>
            <p:cNvSpPr txBox="1">
              <a:spLocks noChangeArrowheads="1"/>
            </p:cNvSpPr>
            <p:nvPr/>
          </p:nvSpPr>
          <p:spPr bwMode="auto">
            <a:xfrm>
              <a:off x="2221" y="-48"/>
              <a:ext cx="1359" cy="2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buSzPct val="100000"/>
              </a:pPr>
              <a:r>
                <a:rPr lang="fr-FR" sz="27700">
                  <a:solidFill>
                    <a:srgbClr val="FF0000"/>
                  </a:solidFill>
                  <a:latin typeface="Arial" panose="020B0604020202020204" pitchFamily="34" charset="0"/>
                </a:rPr>
                <a:t>?</a:t>
              </a:r>
            </a:p>
          </p:txBody>
        </p:sp>
        <p:sp>
          <p:nvSpPr>
            <p:cNvPr id="8" name="Oval 4">
              <a:extLst>
                <a:ext uri="{FF2B5EF4-FFF2-40B4-BE49-F238E27FC236}">
                  <a16:creationId xmlns:a16="http://schemas.microsoft.com/office/drawing/2014/main" id="{C4DAB57F-33B6-4B9A-BA71-ED0599B1B38B}"/>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grpSp>
      <p:sp>
        <p:nvSpPr>
          <p:cNvPr id="2" name="Slide Number Placeholder 1">
            <a:extLst>
              <a:ext uri="{FF2B5EF4-FFF2-40B4-BE49-F238E27FC236}">
                <a16:creationId xmlns:a16="http://schemas.microsoft.com/office/drawing/2014/main" id="{5AB0C52F-76B1-4864-A4F0-CF7F1B7D1743}"/>
              </a:ext>
            </a:extLst>
          </p:cNvPr>
          <p:cNvSpPr>
            <a:spLocks noGrp="1"/>
          </p:cNvSpPr>
          <p:nvPr>
            <p:ph type="sldNum" sz="quarter" idx="12"/>
          </p:nvPr>
        </p:nvSpPr>
        <p:spPr/>
        <p:txBody>
          <a:bodyPr/>
          <a:lstStyle/>
          <a:p>
            <a:fld id="{00865948-8B76-4A50-B7DB-B45DBE1BD062}" type="slidenum">
              <a:rPr lang="fr-CH" smtClean="0"/>
              <a:t>17</a:t>
            </a:fld>
            <a:endParaRPr lang="fr-CH"/>
          </a:p>
        </p:txBody>
      </p:sp>
    </p:spTree>
    <p:extLst>
      <p:ext uri="{BB962C8B-B14F-4D97-AF65-F5344CB8AC3E}">
        <p14:creationId xmlns:p14="http://schemas.microsoft.com/office/powerpoint/2010/main" val="22807176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7CBA7861-EF7E-4EBA-A36E-CF3692F8BFB2}"/>
              </a:ext>
            </a:extLst>
          </p:cNvPr>
          <p:cNvSpPr>
            <a:spLocks noGrp="1"/>
          </p:cNvSpPr>
          <p:nvPr>
            <p:ph idx="1"/>
          </p:nvPr>
        </p:nvSpPr>
        <p:spPr>
          <a:xfrm>
            <a:off x="5372499" y="1368425"/>
            <a:ext cx="4288168" cy="2949156"/>
          </a:xfrm>
        </p:spPr>
        <p:txBody>
          <a:bodyPr>
            <a:normAutofit/>
          </a:bodyPr>
          <a:lstStyle/>
          <a:p>
            <a:pPr marL="0" indent="0">
              <a:spcBef>
                <a:spcPts val="600"/>
              </a:spcBef>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2400" b="1" i="1" u="sng"/>
              <a:t>Acceptabilité</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2200"/>
              <a:t>Connaissance des bienfaits pour la santé</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2200"/>
              <a:t>Forte organisation sociale</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2200"/>
              <a:t>Volonté d’abandonner le système traditionnel</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fr-FR" sz="2200"/>
              <a:t>Acceptabilité culturelle : sexuelle, religieuse</a:t>
            </a:r>
          </a:p>
        </p:txBody>
      </p:sp>
      <p:sp>
        <p:nvSpPr>
          <p:cNvPr id="4" name="Title 3">
            <a:extLst>
              <a:ext uri="{FF2B5EF4-FFF2-40B4-BE49-F238E27FC236}">
                <a16:creationId xmlns:a16="http://schemas.microsoft.com/office/drawing/2014/main" id="{AD4E0875-F4BC-4BE9-9927-52EA0F0F3239}"/>
              </a:ext>
            </a:extLst>
          </p:cNvPr>
          <p:cNvSpPr txBox="1">
            <a:spLocks/>
          </p:cNvSpPr>
          <p:nvPr/>
        </p:nvSpPr>
        <p:spPr>
          <a:xfrm>
            <a:off x="838200" y="12997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Critères de choix de la technologie</a:t>
            </a:r>
          </a:p>
        </p:txBody>
      </p:sp>
      <p:sp>
        <p:nvSpPr>
          <p:cNvPr id="7" name="Rectangle 2">
            <a:extLst>
              <a:ext uri="{FF2B5EF4-FFF2-40B4-BE49-F238E27FC236}">
                <a16:creationId xmlns:a16="http://schemas.microsoft.com/office/drawing/2014/main" id="{956026EB-D902-42ED-9E3A-3DC0098AD50E}"/>
              </a:ext>
            </a:extLst>
          </p:cNvPr>
          <p:cNvSpPr txBox="1">
            <a:spLocks noChangeArrowheads="1"/>
          </p:cNvSpPr>
          <p:nvPr/>
        </p:nvSpPr>
        <p:spPr>
          <a:xfrm>
            <a:off x="838200" y="1368425"/>
            <a:ext cx="7646313" cy="5130890"/>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400" b="1" i="1" u="sng" dirty="0"/>
              <a:t>Faisabilité technique</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200" dirty="0"/>
              <a:t>Besoin en eau</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200" dirty="0"/>
              <a:t>Facilité et rapidité de construction</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200" dirty="0"/>
              <a:t>Nombre d’utilisateurs</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200" dirty="0"/>
              <a:t>Coût, espace disponible</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200" dirty="0"/>
              <a:t>Facilité d’entretien</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200" dirty="0"/>
              <a:t>Méthode de nettoyage</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200" dirty="0"/>
              <a:t>Méthodes de vidange disponibles</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200" dirty="0"/>
              <a:t>Sol (stable, perméable)</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200" dirty="0"/>
              <a:t>Distance des sources d’eau (&gt; 30 m)</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200" dirty="0"/>
              <a:t>Distance des nappes phréatiques (&gt; 1,5 m)</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200" dirty="0"/>
              <a:t>Éviter les odeurs</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200" dirty="0"/>
              <a:t>Sécurité</a:t>
            </a:r>
          </a:p>
          <a:p>
            <a:pPr lvl="1">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fr-FR" sz="2200" dirty="0"/>
              <a:t>Accès facile</a:t>
            </a:r>
          </a:p>
        </p:txBody>
      </p:sp>
      <p:grpSp>
        <p:nvGrpSpPr>
          <p:cNvPr id="3" name="Group 2">
            <a:extLst>
              <a:ext uri="{FF2B5EF4-FFF2-40B4-BE49-F238E27FC236}">
                <a16:creationId xmlns:a16="http://schemas.microsoft.com/office/drawing/2014/main" id="{90009B65-0CA8-42C9-920D-3DB199682E63}"/>
              </a:ext>
            </a:extLst>
          </p:cNvPr>
          <p:cNvGrpSpPr/>
          <p:nvPr/>
        </p:nvGrpSpPr>
        <p:grpSpPr>
          <a:xfrm>
            <a:off x="8560676" y="3555124"/>
            <a:ext cx="3573506" cy="3302876"/>
            <a:chOff x="8160195" y="1753691"/>
            <a:chExt cx="4044452" cy="3964529"/>
          </a:xfrm>
        </p:grpSpPr>
        <p:pic>
          <p:nvPicPr>
            <p:cNvPr id="8" name="Picture 3">
              <a:extLst>
                <a:ext uri="{FF2B5EF4-FFF2-40B4-BE49-F238E27FC236}">
                  <a16:creationId xmlns:a16="http://schemas.microsoft.com/office/drawing/2014/main" id="{A3A7F72D-B1BA-4D74-A5E6-3B90761460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0195" y="1753691"/>
              <a:ext cx="4044452" cy="396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10ECCC1-A8B5-4DC2-B010-D9B7F61C9011}"/>
                </a:ext>
              </a:extLst>
            </p:cNvPr>
            <p:cNvSpPr/>
            <p:nvPr/>
          </p:nvSpPr>
          <p:spPr>
            <a:xfrm>
              <a:off x="9504607" y="1944710"/>
              <a:ext cx="1004553" cy="160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sp>
        <p:nvSpPr>
          <p:cNvPr id="5" name="Slide Number Placeholder 4">
            <a:extLst>
              <a:ext uri="{FF2B5EF4-FFF2-40B4-BE49-F238E27FC236}">
                <a16:creationId xmlns:a16="http://schemas.microsoft.com/office/drawing/2014/main" id="{72661BA7-43F1-4E94-9BBC-8A6D66E3C0C6}"/>
              </a:ext>
            </a:extLst>
          </p:cNvPr>
          <p:cNvSpPr>
            <a:spLocks noGrp="1"/>
          </p:cNvSpPr>
          <p:nvPr>
            <p:ph type="sldNum" sz="quarter" idx="12"/>
          </p:nvPr>
        </p:nvSpPr>
        <p:spPr/>
        <p:txBody>
          <a:bodyPr/>
          <a:lstStyle/>
          <a:p>
            <a:fld id="{00865948-8B76-4A50-B7DB-B45DBE1BD062}" type="slidenum">
              <a:rPr lang="fr-CH" smtClean="0"/>
              <a:t>18</a:t>
            </a:fld>
            <a:endParaRPr lang="fr-CH"/>
          </a:p>
        </p:txBody>
      </p:sp>
    </p:spTree>
    <p:extLst>
      <p:ext uri="{BB962C8B-B14F-4D97-AF65-F5344CB8AC3E}">
        <p14:creationId xmlns:p14="http://schemas.microsoft.com/office/powerpoint/2010/main" val="10179734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2">
            <a:extLst>
              <a:ext uri="{FF2B5EF4-FFF2-40B4-BE49-F238E27FC236}">
                <a16:creationId xmlns:a16="http://schemas.microsoft.com/office/drawing/2014/main" id="{00833134-6DE7-4E50-A70F-FB1C2143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475" y="1526943"/>
            <a:ext cx="2861877" cy="3019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2">
            <a:extLst>
              <a:ext uri="{FF2B5EF4-FFF2-40B4-BE49-F238E27FC236}">
                <a16:creationId xmlns:a16="http://schemas.microsoft.com/office/drawing/2014/main" id="{4C136F46-E1EF-4FB0-8E8E-65B6593BD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570" y="1831464"/>
            <a:ext cx="2443163" cy="2662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6" name="Picture 3">
            <a:extLst>
              <a:ext uri="{FF2B5EF4-FFF2-40B4-BE49-F238E27FC236}">
                <a16:creationId xmlns:a16="http://schemas.microsoft.com/office/drawing/2014/main" id="{BB1C7D38-F85A-4179-AEEB-4C52865FB2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951" y="1831464"/>
            <a:ext cx="2625725" cy="2951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itle 3">
            <a:extLst>
              <a:ext uri="{FF2B5EF4-FFF2-40B4-BE49-F238E27FC236}">
                <a16:creationId xmlns:a16="http://schemas.microsoft.com/office/drawing/2014/main" id="{4DC75455-446F-443A-8CEB-FAB1292218A8}"/>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Types de toilettes</a:t>
            </a:r>
          </a:p>
        </p:txBody>
      </p:sp>
      <p:sp>
        <p:nvSpPr>
          <p:cNvPr id="4" name="Rectangle 3">
            <a:extLst>
              <a:ext uri="{FF2B5EF4-FFF2-40B4-BE49-F238E27FC236}">
                <a16:creationId xmlns:a16="http://schemas.microsoft.com/office/drawing/2014/main" id="{15A8A4BA-A990-46D3-B08C-B80D38E89D1A}"/>
              </a:ext>
            </a:extLst>
          </p:cNvPr>
          <p:cNvSpPr/>
          <p:nvPr/>
        </p:nvSpPr>
        <p:spPr>
          <a:xfrm>
            <a:off x="9036676" y="6391593"/>
            <a:ext cx="3155324" cy="338554"/>
          </a:xfrm>
          <a:prstGeom prst="rect">
            <a:avLst/>
          </a:prstGeom>
        </p:spPr>
        <p:txBody>
          <a:bodyPr wrap="square">
            <a:spAutoFit/>
          </a:bodyPr>
          <a:lstStyle/>
          <a:p>
            <a:r>
              <a:rPr lang="fr-FR" sz="800">
                <a:hlinkClick r:id="rId6"/>
              </a:rPr>
              <a:t>http://www.wateraid.org.uk/site/in_depth/technology_notes/303.asp</a:t>
            </a:r>
          </a:p>
          <a:p>
            <a:endParaRPr lang="en-GB" altLang="fr-FR" sz="800" dirty="0"/>
          </a:p>
        </p:txBody>
      </p:sp>
      <p:grpSp>
        <p:nvGrpSpPr>
          <p:cNvPr id="5" name="Group 4">
            <a:extLst>
              <a:ext uri="{FF2B5EF4-FFF2-40B4-BE49-F238E27FC236}">
                <a16:creationId xmlns:a16="http://schemas.microsoft.com/office/drawing/2014/main" id="{65D7586E-4A5B-47AB-B18D-DB2732E8F59C}"/>
              </a:ext>
            </a:extLst>
          </p:cNvPr>
          <p:cNvGrpSpPr/>
          <p:nvPr/>
        </p:nvGrpSpPr>
        <p:grpSpPr>
          <a:xfrm>
            <a:off x="9395090" y="1831464"/>
            <a:ext cx="2320925" cy="4294118"/>
            <a:chOff x="9757582" y="1805457"/>
            <a:chExt cx="2320925" cy="4294118"/>
          </a:xfrm>
        </p:grpSpPr>
        <p:pic>
          <p:nvPicPr>
            <p:cNvPr id="25607" name="Picture 2">
              <a:extLst>
                <a:ext uri="{FF2B5EF4-FFF2-40B4-BE49-F238E27FC236}">
                  <a16:creationId xmlns:a16="http://schemas.microsoft.com/office/drawing/2014/main" id="{A28A6EB7-693A-44CF-A528-C1DC3C45C6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7582" y="1805457"/>
              <a:ext cx="2320925" cy="2589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0" descr="syphon-mod">
              <a:extLst>
                <a:ext uri="{FF2B5EF4-FFF2-40B4-BE49-F238E27FC236}">
                  <a16:creationId xmlns:a16="http://schemas.microsoft.com/office/drawing/2014/main" id="{935F93C9-F01B-40E7-8CA5-2DD75F2ECA94}"/>
                </a:ext>
              </a:extLst>
            </p:cNvPr>
            <p:cNvPicPr>
              <a:picLocks noChangeAspect="1" noChangeArrowheads="1"/>
            </p:cNvPicPr>
            <p:nvPr/>
          </p:nvPicPr>
          <p:blipFill>
            <a:blip r:embed="rId8"/>
            <a:srcRect/>
            <a:stretch>
              <a:fillRect/>
            </a:stretch>
          </p:blipFill>
          <p:spPr bwMode="auto">
            <a:xfrm>
              <a:off x="9887587" y="4756620"/>
              <a:ext cx="1828705" cy="1342955"/>
            </a:xfrm>
            <a:prstGeom prst="rect">
              <a:avLst/>
            </a:prstGeom>
            <a:noFill/>
            <a:ln>
              <a:solidFill>
                <a:schemeClr val="accent4">
                  <a:lumMod val="10000"/>
                </a:schemeClr>
              </a:solidFill>
            </a:ln>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id="{48BD0FAE-4764-427F-9CE0-C608A0DC56DD}"/>
              </a:ext>
            </a:extLst>
          </p:cNvPr>
          <p:cNvSpPr>
            <a:spLocks noGrp="1"/>
          </p:cNvSpPr>
          <p:nvPr>
            <p:ph type="sldNum" sz="quarter" idx="12"/>
          </p:nvPr>
        </p:nvSpPr>
        <p:spPr/>
        <p:txBody>
          <a:bodyPr/>
          <a:lstStyle/>
          <a:p>
            <a:fld id="{00865948-8B76-4A50-B7DB-B45DBE1BD062}" type="slidenum">
              <a:rPr lang="fr-CH" smtClean="0"/>
              <a:t>19</a:t>
            </a:fld>
            <a:endParaRPr lang="fr-CH"/>
          </a:p>
        </p:txBody>
      </p:sp>
    </p:spTree>
    <p:extLst>
      <p:ext uri="{BB962C8B-B14F-4D97-AF65-F5344CB8AC3E}">
        <p14:creationId xmlns:p14="http://schemas.microsoft.com/office/powerpoint/2010/main" val="29822699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CC699-394C-4F28-81B2-7F6C92B807CF}"/>
              </a:ext>
            </a:extLst>
          </p:cNvPr>
          <p:cNvSpPr>
            <a:spLocks noGrp="1"/>
          </p:cNvSpPr>
          <p:nvPr>
            <p:ph type="title"/>
          </p:nvPr>
        </p:nvSpPr>
        <p:spPr/>
        <p:txBody>
          <a:bodyPr/>
          <a:lstStyle/>
          <a:p>
            <a:pPr algn="ctr"/>
            <a:r>
              <a:rPr lang="fr-FR" u="sng">
                <a:latin typeface="+mn-lt"/>
              </a:rPr>
              <a:t>Objectifs</a:t>
            </a:r>
          </a:p>
        </p:txBody>
      </p:sp>
      <p:sp>
        <p:nvSpPr>
          <p:cNvPr id="3" name="Content Placeholder 2">
            <a:extLst>
              <a:ext uri="{FF2B5EF4-FFF2-40B4-BE49-F238E27FC236}">
                <a16:creationId xmlns:a16="http://schemas.microsoft.com/office/drawing/2014/main" id="{AF08623A-F4B7-4736-9D8F-6C688F0D5F57}"/>
              </a:ext>
            </a:extLst>
          </p:cNvPr>
          <p:cNvSpPr>
            <a:spLocks noGrp="1"/>
          </p:cNvSpPr>
          <p:nvPr>
            <p:ph idx="1"/>
          </p:nvPr>
        </p:nvSpPr>
        <p:spPr>
          <a:xfrm>
            <a:off x="1350666" y="1876948"/>
            <a:ext cx="10515600" cy="4351338"/>
          </a:xfrm>
        </p:spPr>
        <p:txBody>
          <a:bodyPr/>
          <a:lstStyle/>
          <a:p>
            <a:pPr marL="0" indent="0">
              <a:buNone/>
            </a:pPr>
            <a:r>
              <a:rPr lang="fr-FR" b="1" i="1">
                <a:solidFill>
                  <a:srgbClr val="0000FF"/>
                </a:solidFill>
              </a:rPr>
              <a:t>Savoir </a:t>
            </a:r>
          </a:p>
          <a:p>
            <a:r>
              <a:rPr lang="fr-FR"/>
              <a:t>analyser la gestion des excréments</a:t>
            </a:r>
          </a:p>
          <a:p>
            <a:r>
              <a:rPr lang="fr-FR"/>
              <a:t>analyser la gestion des déchets solides</a:t>
            </a:r>
          </a:p>
          <a:p>
            <a:r>
              <a:rPr lang="fr-FR"/>
              <a:t>analyser la gestion des déchets médicaux</a:t>
            </a:r>
          </a:p>
          <a:p>
            <a:r>
              <a:rPr lang="fr-FR"/>
              <a:t>expliquer les difficultés de changer de comportement via la promotion de la santé et de l’hygiène</a:t>
            </a:r>
          </a:p>
          <a:p>
            <a:r>
              <a:rPr lang="fr-FR"/>
              <a:t>expliquer les principes et étapes clés des mesures de contrôle des vecteurs</a:t>
            </a:r>
          </a:p>
        </p:txBody>
      </p:sp>
      <p:sp>
        <p:nvSpPr>
          <p:cNvPr id="4" name="Slide Number Placeholder 3">
            <a:extLst>
              <a:ext uri="{FF2B5EF4-FFF2-40B4-BE49-F238E27FC236}">
                <a16:creationId xmlns:a16="http://schemas.microsoft.com/office/drawing/2014/main" id="{AB1B665F-28F8-4992-926C-2CD028D1056B}"/>
              </a:ext>
            </a:extLst>
          </p:cNvPr>
          <p:cNvSpPr>
            <a:spLocks noGrp="1"/>
          </p:cNvSpPr>
          <p:nvPr>
            <p:ph type="sldNum" sz="quarter" idx="12"/>
          </p:nvPr>
        </p:nvSpPr>
        <p:spPr/>
        <p:txBody>
          <a:bodyPr/>
          <a:lstStyle/>
          <a:p>
            <a:fld id="{00865948-8B76-4A50-B7DB-B45DBE1BD062}" type="slidenum">
              <a:rPr lang="fr-CH" smtClean="0"/>
              <a:t>2</a:t>
            </a:fld>
            <a:endParaRPr lang="fr-CH"/>
          </a:p>
        </p:txBody>
      </p:sp>
    </p:spTree>
    <p:extLst>
      <p:ext uri="{BB962C8B-B14F-4D97-AF65-F5344CB8AC3E}">
        <p14:creationId xmlns:p14="http://schemas.microsoft.com/office/powerpoint/2010/main" val="1895566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34336" y="1490171"/>
            <a:ext cx="6457664" cy="3302876"/>
          </a:xfrm>
          <a:prstGeom prst="rect">
            <a:avLst/>
          </a:prstGeom>
          <a:noFill/>
          <a:ln w="12700">
            <a:no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ext Box 2"/>
          <p:cNvSpPr txBox="1">
            <a:spLocks noChangeArrowheads="1"/>
          </p:cNvSpPr>
          <p:nvPr/>
        </p:nvSpPr>
        <p:spPr bwMode="auto">
          <a:xfrm>
            <a:off x="838200" y="1764492"/>
            <a:ext cx="5767387" cy="4895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spcBef>
                <a:spcPct val="0"/>
              </a:spcBef>
              <a:buClrTx/>
              <a:buFontTx/>
              <a:buNone/>
            </a:pPr>
            <a:r>
              <a:rPr lang="fr-FR" sz="2400" dirty="0">
                <a:solidFill>
                  <a:schemeClr val="tx1"/>
                </a:solidFill>
                <a:latin typeface="+mn-lt"/>
              </a:rPr>
              <a:t>L’objectif d’une fosse septique est de dissoudre la matière solide et d’en faciliter la sédimentation et la dégradation bactérienne. </a:t>
            </a:r>
          </a:p>
          <a:p>
            <a:pPr>
              <a:spcBef>
                <a:spcPct val="0"/>
              </a:spcBef>
              <a:buClrTx/>
              <a:buFontTx/>
              <a:buNone/>
            </a:pPr>
            <a:endParaRPr lang="en-US" altLang="fr-FR" sz="2400" dirty="0">
              <a:solidFill>
                <a:schemeClr val="tx1"/>
              </a:solidFill>
              <a:latin typeface="+mn-lt"/>
            </a:endParaRPr>
          </a:p>
          <a:p>
            <a:pPr>
              <a:spcBef>
                <a:spcPct val="0"/>
              </a:spcBef>
              <a:buClrTx/>
              <a:buFontTx/>
              <a:buNone/>
            </a:pPr>
            <a:endParaRPr lang="en-US" altLang="fr-FR" sz="2400" dirty="0">
              <a:solidFill>
                <a:schemeClr val="tx1"/>
              </a:solidFill>
              <a:latin typeface="+mn-lt"/>
            </a:endParaRPr>
          </a:p>
          <a:p>
            <a:pPr>
              <a:spcBef>
                <a:spcPct val="0"/>
              </a:spcBef>
              <a:buClrTx/>
              <a:buFontTx/>
              <a:buNone/>
            </a:pPr>
            <a:endParaRPr lang="en-US" altLang="fr-FR" sz="2400" dirty="0">
              <a:solidFill>
                <a:schemeClr val="tx1"/>
              </a:solidFill>
              <a:latin typeface="+mn-lt"/>
            </a:endParaRPr>
          </a:p>
          <a:p>
            <a:pPr>
              <a:spcBef>
                <a:spcPct val="0"/>
              </a:spcBef>
              <a:buClrTx/>
              <a:buFontTx/>
              <a:buNone/>
            </a:pPr>
            <a:r>
              <a:rPr lang="fr-FR" sz="2400" dirty="0">
                <a:solidFill>
                  <a:schemeClr val="tx1"/>
                </a:solidFill>
                <a:latin typeface="+mn-lt"/>
              </a:rPr>
              <a:t>Processus se produisant dans une fosse septique :</a:t>
            </a:r>
          </a:p>
          <a:p>
            <a:pPr lvl="1">
              <a:spcBef>
                <a:spcPct val="0"/>
              </a:spcBef>
              <a:buClrTx/>
              <a:buFont typeface="Wingdings" panose="05000000000000000000" pitchFamily="2" charset="2"/>
              <a:buChar char=""/>
            </a:pPr>
            <a:r>
              <a:rPr lang="fr-FR" sz="2000" dirty="0">
                <a:solidFill>
                  <a:schemeClr val="tx1"/>
                </a:solidFill>
                <a:latin typeface="+mn-lt"/>
              </a:rPr>
              <a:t> </a:t>
            </a:r>
            <a:r>
              <a:rPr lang="fr-FR" dirty="0">
                <a:solidFill>
                  <a:schemeClr val="tx1"/>
                </a:solidFill>
                <a:latin typeface="+mn-lt"/>
              </a:rPr>
              <a:t>sédimentation</a:t>
            </a:r>
          </a:p>
          <a:p>
            <a:pPr lvl="1">
              <a:spcBef>
                <a:spcPct val="0"/>
              </a:spcBef>
              <a:buClrTx/>
              <a:buFont typeface="Wingdings" panose="05000000000000000000" pitchFamily="2" charset="2"/>
              <a:buChar char=""/>
            </a:pPr>
            <a:r>
              <a:rPr lang="fr-FR" dirty="0">
                <a:solidFill>
                  <a:schemeClr val="tx1"/>
                </a:solidFill>
                <a:latin typeface="+mn-lt"/>
              </a:rPr>
              <a:t> formation d'écume</a:t>
            </a:r>
          </a:p>
          <a:p>
            <a:pPr lvl="1">
              <a:spcBef>
                <a:spcPct val="0"/>
              </a:spcBef>
              <a:buClrTx/>
              <a:buFont typeface="Wingdings" panose="05000000000000000000" pitchFamily="2" charset="2"/>
              <a:buChar char=""/>
            </a:pPr>
            <a:r>
              <a:rPr lang="fr-FR" dirty="0">
                <a:solidFill>
                  <a:schemeClr val="tx1"/>
                </a:solidFill>
                <a:latin typeface="+mn-lt"/>
              </a:rPr>
              <a:t> digestion et solidification de la vase</a:t>
            </a:r>
          </a:p>
          <a:p>
            <a:pPr lvl="1">
              <a:spcBef>
                <a:spcPct val="0"/>
              </a:spcBef>
              <a:buClrTx/>
              <a:buFont typeface="Wingdings" panose="05000000000000000000" pitchFamily="2" charset="2"/>
              <a:buChar char=""/>
            </a:pPr>
            <a:r>
              <a:rPr lang="fr-FR" dirty="0">
                <a:solidFill>
                  <a:schemeClr val="tx1"/>
                </a:solidFill>
                <a:latin typeface="+mn-lt"/>
              </a:rPr>
              <a:t> stabilisation des liquides</a:t>
            </a:r>
          </a:p>
        </p:txBody>
      </p:sp>
      <p:sp>
        <p:nvSpPr>
          <p:cNvPr id="5" name="Title 3">
            <a:extLst>
              <a:ext uri="{FF2B5EF4-FFF2-40B4-BE49-F238E27FC236}">
                <a16:creationId xmlns:a16="http://schemas.microsoft.com/office/drawing/2014/main" id="{D1AF0C8C-D4FE-483D-9928-B0A538AC7695}"/>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Fosse septique</a:t>
            </a:r>
          </a:p>
        </p:txBody>
      </p:sp>
      <p:sp>
        <p:nvSpPr>
          <p:cNvPr id="2" name="Slide Number Placeholder 1">
            <a:extLst>
              <a:ext uri="{FF2B5EF4-FFF2-40B4-BE49-F238E27FC236}">
                <a16:creationId xmlns:a16="http://schemas.microsoft.com/office/drawing/2014/main" id="{9037A7A1-EA25-411A-9BA3-174D3404F69A}"/>
              </a:ext>
            </a:extLst>
          </p:cNvPr>
          <p:cNvSpPr>
            <a:spLocks noGrp="1"/>
          </p:cNvSpPr>
          <p:nvPr>
            <p:ph type="sldNum" sz="quarter" idx="12"/>
          </p:nvPr>
        </p:nvSpPr>
        <p:spPr/>
        <p:txBody>
          <a:bodyPr/>
          <a:lstStyle/>
          <a:p>
            <a:fld id="{00865948-8B76-4A50-B7DB-B45DBE1BD062}" type="slidenum">
              <a:rPr lang="fr-CH" smtClean="0"/>
              <a:t>20</a:t>
            </a:fld>
            <a:endParaRPr lang="fr-CH"/>
          </a:p>
        </p:txBody>
      </p:sp>
    </p:spTree>
    <p:extLst>
      <p:ext uri="{BB962C8B-B14F-4D97-AF65-F5344CB8AC3E}">
        <p14:creationId xmlns:p14="http://schemas.microsoft.com/office/powerpoint/2010/main" val="4086889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7036763" y="1552701"/>
            <a:ext cx="3099382" cy="20856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6763" y="4001287"/>
            <a:ext cx="3099382" cy="21683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Septic tank">
            <a:extLst>
              <a:ext uri="{FF2B5EF4-FFF2-40B4-BE49-F238E27FC236}">
                <a16:creationId xmlns:a16="http://schemas.microsoft.com/office/drawing/2014/main" id="{2488C4B3-735D-49BB-A94F-E6546C4219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42" y="1973438"/>
            <a:ext cx="5715671" cy="278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3">
            <a:extLst>
              <a:ext uri="{FF2B5EF4-FFF2-40B4-BE49-F238E27FC236}">
                <a16:creationId xmlns:a16="http://schemas.microsoft.com/office/drawing/2014/main" id="{B9E73D0C-AB83-4B29-89AD-C5DC8B7EE1CE}"/>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Élimination des effluents</a:t>
            </a:r>
          </a:p>
        </p:txBody>
      </p:sp>
      <p:sp>
        <p:nvSpPr>
          <p:cNvPr id="2" name="Rectangle 1">
            <a:extLst>
              <a:ext uri="{FF2B5EF4-FFF2-40B4-BE49-F238E27FC236}">
                <a16:creationId xmlns:a16="http://schemas.microsoft.com/office/drawing/2014/main" id="{04F8F05D-980D-4A17-9ABA-9408DB1768D6}"/>
              </a:ext>
            </a:extLst>
          </p:cNvPr>
          <p:cNvSpPr/>
          <p:nvPr/>
        </p:nvSpPr>
        <p:spPr>
          <a:xfrm>
            <a:off x="10305111" y="2337504"/>
            <a:ext cx="1485497" cy="830997"/>
          </a:xfrm>
          <a:prstGeom prst="rect">
            <a:avLst/>
          </a:prstGeom>
        </p:spPr>
        <p:txBody>
          <a:bodyPr wrap="square">
            <a:spAutoFit/>
          </a:bodyPr>
          <a:lstStyle/>
          <a:p>
            <a:pPr algn="ctr"/>
            <a:r>
              <a:rPr lang="fr-FR" sz="2400"/>
              <a:t>Puisard</a:t>
            </a:r>
          </a:p>
        </p:txBody>
      </p:sp>
      <p:sp>
        <p:nvSpPr>
          <p:cNvPr id="8" name="Rectangle 7">
            <a:extLst>
              <a:ext uri="{FF2B5EF4-FFF2-40B4-BE49-F238E27FC236}">
                <a16:creationId xmlns:a16="http://schemas.microsoft.com/office/drawing/2014/main" id="{19526D87-4C8E-4D01-89C0-3614E1DC6EDF}"/>
              </a:ext>
            </a:extLst>
          </p:cNvPr>
          <p:cNvSpPr/>
          <p:nvPr/>
        </p:nvSpPr>
        <p:spPr>
          <a:xfrm>
            <a:off x="10305110" y="4755893"/>
            <a:ext cx="1886889" cy="830997"/>
          </a:xfrm>
          <a:prstGeom prst="rect">
            <a:avLst/>
          </a:prstGeom>
        </p:spPr>
        <p:txBody>
          <a:bodyPr wrap="square">
            <a:spAutoFit/>
          </a:bodyPr>
          <a:lstStyle/>
          <a:p>
            <a:r>
              <a:rPr lang="fr-FR" sz="2400" dirty="0"/>
              <a:t>Tranchées d’infiltration</a:t>
            </a:r>
          </a:p>
        </p:txBody>
      </p:sp>
      <p:sp>
        <p:nvSpPr>
          <p:cNvPr id="7" name="Slide Number Placeholder 6">
            <a:extLst>
              <a:ext uri="{FF2B5EF4-FFF2-40B4-BE49-F238E27FC236}">
                <a16:creationId xmlns:a16="http://schemas.microsoft.com/office/drawing/2014/main" id="{CB86A92C-5550-42B6-B9E8-D4A369F73218}"/>
              </a:ext>
            </a:extLst>
          </p:cNvPr>
          <p:cNvSpPr>
            <a:spLocks noGrp="1"/>
          </p:cNvSpPr>
          <p:nvPr>
            <p:ph type="sldNum" sz="quarter" idx="12"/>
          </p:nvPr>
        </p:nvSpPr>
        <p:spPr/>
        <p:txBody>
          <a:bodyPr/>
          <a:lstStyle/>
          <a:p>
            <a:fld id="{00865948-8B76-4A50-B7DB-B45DBE1BD062}" type="slidenum">
              <a:rPr lang="fr-CH" smtClean="0"/>
              <a:t>21</a:t>
            </a:fld>
            <a:endParaRPr lang="fr-CH"/>
          </a:p>
        </p:txBody>
      </p:sp>
    </p:spTree>
    <p:extLst>
      <p:ext uri="{BB962C8B-B14F-4D97-AF65-F5344CB8AC3E}">
        <p14:creationId xmlns:p14="http://schemas.microsoft.com/office/powerpoint/2010/main" val="10110004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a:extLst>
              <a:ext uri="{FF2B5EF4-FFF2-40B4-BE49-F238E27FC236}">
                <a16:creationId xmlns:a16="http://schemas.microsoft.com/office/drawing/2014/main" id="{81C3609D-A6EF-44C2-8C07-27C48FCEB7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137" y="2041634"/>
            <a:ext cx="5180871" cy="423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a:extLst>
              <a:ext uri="{FF2B5EF4-FFF2-40B4-BE49-F238E27FC236}">
                <a16:creationId xmlns:a16="http://schemas.microsoft.com/office/drawing/2014/main" id="{7ACA1AF9-823D-4C3A-BCAC-447681151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868" y="1377292"/>
            <a:ext cx="23637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a:extLst>
              <a:ext uri="{FF2B5EF4-FFF2-40B4-BE49-F238E27FC236}">
                <a16:creationId xmlns:a16="http://schemas.microsoft.com/office/drawing/2014/main" id="{7E6D985C-1C18-4CCB-BE0E-9BD4302D5F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2143" y="2126592"/>
            <a:ext cx="179863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256" name="Group 10">
            <a:extLst>
              <a:ext uri="{FF2B5EF4-FFF2-40B4-BE49-F238E27FC236}">
                <a16:creationId xmlns:a16="http://schemas.microsoft.com/office/drawing/2014/main" id="{138B13D7-ACB3-469F-99AA-C06B5594B61B}"/>
              </a:ext>
            </a:extLst>
          </p:cNvPr>
          <p:cNvGrpSpPr>
            <a:grpSpLocks/>
          </p:cNvGrpSpPr>
          <p:nvPr/>
        </p:nvGrpSpPr>
        <p:grpSpPr bwMode="auto">
          <a:xfrm>
            <a:off x="8433593" y="3731554"/>
            <a:ext cx="1214438" cy="1373188"/>
            <a:chOff x="4164" y="2101"/>
            <a:chExt cx="765" cy="865"/>
          </a:xfrm>
        </p:grpSpPr>
        <p:pic>
          <p:nvPicPr>
            <p:cNvPr id="53295" name="Picture 8">
              <a:extLst>
                <a:ext uri="{FF2B5EF4-FFF2-40B4-BE49-F238E27FC236}">
                  <a16:creationId xmlns:a16="http://schemas.microsoft.com/office/drawing/2014/main" id="{0678749B-02F1-4A79-8A5C-837B1AFFFC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 y="2101"/>
              <a:ext cx="765"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6" name="Picture 9">
              <a:extLst>
                <a:ext uri="{FF2B5EF4-FFF2-40B4-BE49-F238E27FC236}">
                  <a16:creationId xmlns:a16="http://schemas.microsoft.com/office/drawing/2014/main" id="{E628CD1B-F15D-4573-998E-661BA23208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4" y="2101"/>
              <a:ext cx="765"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8" name="Rectangle 12">
            <a:extLst>
              <a:ext uri="{FF2B5EF4-FFF2-40B4-BE49-F238E27FC236}">
                <a16:creationId xmlns:a16="http://schemas.microsoft.com/office/drawing/2014/main" id="{C0697B8B-FD9E-436D-B4B3-44DDC07F591E}"/>
              </a:ext>
            </a:extLst>
          </p:cNvPr>
          <p:cNvSpPr>
            <a:spLocks noChangeArrowheads="1"/>
          </p:cNvSpPr>
          <p:nvPr/>
        </p:nvSpPr>
        <p:spPr bwMode="auto">
          <a:xfrm>
            <a:off x="7977981" y="4842804"/>
            <a:ext cx="2617788" cy="407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endParaRPr lang="en-GB" altLang="fr-FR" sz="2400">
              <a:solidFill>
                <a:schemeClr val="tx1"/>
              </a:solidFill>
              <a:cs typeface="Arial" panose="020B0604020202020204" pitchFamily="34" charset="0"/>
            </a:endParaRPr>
          </a:p>
        </p:txBody>
      </p:sp>
      <p:sp>
        <p:nvSpPr>
          <p:cNvPr id="53259" name="Rectangle 13">
            <a:extLst>
              <a:ext uri="{FF2B5EF4-FFF2-40B4-BE49-F238E27FC236}">
                <a16:creationId xmlns:a16="http://schemas.microsoft.com/office/drawing/2014/main" id="{159F49D5-3AD1-4C09-A242-6CC7D743AEB9}"/>
              </a:ext>
            </a:extLst>
          </p:cNvPr>
          <p:cNvSpPr>
            <a:spLocks noChangeArrowheads="1"/>
          </p:cNvSpPr>
          <p:nvPr/>
        </p:nvSpPr>
        <p:spPr bwMode="auto">
          <a:xfrm>
            <a:off x="8666956" y="4825342"/>
            <a:ext cx="11842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fr-FR" sz="1500" b="1">
                <a:solidFill>
                  <a:srgbClr val="000000"/>
                </a:solidFill>
                <a:cs typeface="Arial" panose="020B0604020202020204" pitchFamily="34" charset="0"/>
              </a:rPr>
              <a:t>Élimination</a:t>
            </a:r>
          </a:p>
        </p:txBody>
      </p:sp>
      <p:sp>
        <p:nvSpPr>
          <p:cNvPr id="53260" name="Rectangle 14">
            <a:extLst>
              <a:ext uri="{FF2B5EF4-FFF2-40B4-BE49-F238E27FC236}">
                <a16:creationId xmlns:a16="http://schemas.microsoft.com/office/drawing/2014/main" id="{5B3C07C1-49C9-46C1-BC72-CAAA551BAB59}"/>
              </a:ext>
            </a:extLst>
          </p:cNvPr>
          <p:cNvSpPr>
            <a:spLocks noChangeArrowheads="1"/>
          </p:cNvSpPr>
          <p:nvPr/>
        </p:nvSpPr>
        <p:spPr bwMode="auto">
          <a:xfrm>
            <a:off x="8492331" y="5055529"/>
            <a:ext cx="7794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fr-FR" sz="1500" b="1" dirty="0">
                <a:solidFill>
                  <a:srgbClr val="000000"/>
                </a:solidFill>
                <a:cs typeface="Arial" panose="020B0604020202020204" pitchFamily="34" charset="0"/>
              </a:rPr>
              <a:t>non contrôlée</a:t>
            </a:r>
          </a:p>
        </p:txBody>
      </p:sp>
      <p:sp>
        <p:nvSpPr>
          <p:cNvPr id="53261" name="Rectangle 15">
            <a:extLst>
              <a:ext uri="{FF2B5EF4-FFF2-40B4-BE49-F238E27FC236}">
                <a16:creationId xmlns:a16="http://schemas.microsoft.com/office/drawing/2014/main" id="{760A94D2-E524-4009-BCEC-C0C91E2A9B3E}"/>
              </a:ext>
            </a:extLst>
          </p:cNvPr>
          <p:cNvSpPr>
            <a:spLocks noChangeArrowheads="1"/>
          </p:cNvSpPr>
          <p:nvPr/>
        </p:nvSpPr>
        <p:spPr bwMode="auto">
          <a:xfrm>
            <a:off x="9324181" y="5055529"/>
            <a:ext cx="192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fr-FR" sz="1500" b="1">
                <a:solidFill>
                  <a:srgbClr val="000000"/>
                </a:solidFill>
                <a:cs typeface="Arial" panose="020B0604020202020204" pitchFamily="34" charset="0"/>
              </a:rPr>
              <a:t>ou</a:t>
            </a:r>
          </a:p>
        </p:txBody>
      </p:sp>
      <p:sp>
        <p:nvSpPr>
          <p:cNvPr id="53262" name="Rectangle 16">
            <a:extLst>
              <a:ext uri="{FF2B5EF4-FFF2-40B4-BE49-F238E27FC236}">
                <a16:creationId xmlns:a16="http://schemas.microsoft.com/office/drawing/2014/main" id="{4DFC45CC-C5C5-483B-AD20-0C44266B6A13}"/>
              </a:ext>
            </a:extLst>
          </p:cNvPr>
          <p:cNvSpPr>
            <a:spLocks noChangeArrowheads="1"/>
          </p:cNvSpPr>
          <p:nvPr/>
        </p:nvSpPr>
        <p:spPr bwMode="auto">
          <a:xfrm>
            <a:off x="9570243" y="5055529"/>
            <a:ext cx="514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fr-FR" sz="1500" b="1">
                <a:solidFill>
                  <a:srgbClr val="000000"/>
                </a:solidFill>
                <a:cs typeface="Arial" panose="020B0604020202020204" pitchFamily="34" charset="0"/>
              </a:rPr>
              <a:t>recyclage</a:t>
            </a:r>
          </a:p>
        </p:txBody>
      </p:sp>
      <p:grpSp>
        <p:nvGrpSpPr>
          <p:cNvPr id="53263" name="Group 19">
            <a:extLst>
              <a:ext uri="{FF2B5EF4-FFF2-40B4-BE49-F238E27FC236}">
                <a16:creationId xmlns:a16="http://schemas.microsoft.com/office/drawing/2014/main" id="{D9D2ED47-3CE4-4EF9-919D-45E3834F3F90}"/>
              </a:ext>
            </a:extLst>
          </p:cNvPr>
          <p:cNvGrpSpPr>
            <a:grpSpLocks/>
          </p:cNvGrpSpPr>
          <p:nvPr/>
        </p:nvGrpSpPr>
        <p:grpSpPr bwMode="auto">
          <a:xfrm>
            <a:off x="2917031" y="3731554"/>
            <a:ext cx="6731001" cy="2305050"/>
            <a:chOff x="689" y="2101"/>
            <a:chExt cx="4240" cy="1452"/>
          </a:xfrm>
        </p:grpSpPr>
        <p:pic>
          <p:nvPicPr>
            <p:cNvPr id="53292" name="Picture 17">
              <a:extLst>
                <a:ext uri="{FF2B5EF4-FFF2-40B4-BE49-F238E27FC236}">
                  <a16:creationId xmlns:a16="http://schemas.microsoft.com/office/drawing/2014/main" id="{EE36EA17-2F11-4280-925F-1D90D52DD85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64" y="2101"/>
              <a:ext cx="765"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3" name="Picture 18">
              <a:extLst>
                <a:ext uri="{FF2B5EF4-FFF2-40B4-BE49-F238E27FC236}">
                  <a16:creationId xmlns:a16="http://schemas.microsoft.com/office/drawing/2014/main" id="{0EB1C1FD-1F1C-46D9-B7DF-CDE5D5BBC70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64" y="2101"/>
              <a:ext cx="682"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94" name="Picture 18">
              <a:extLst>
                <a:ext uri="{FF2B5EF4-FFF2-40B4-BE49-F238E27FC236}">
                  <a16:creationId xmlns:a16="http://schemas.microsoft.com/office/drawing/2014/main" id="{65B2911D-7C4B-43F1-8DA2-CE401B2977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118293">
              <a:off x="689" y="2782"/>
              <a:ext cx="942" cy="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264" name="Picture 20">
            <a:extLst>
              <a:ext uri="{FF2B5EF4-FFF2-40B4-BE49-F238E27FC236}">
                <a16:creationId xmlns:a16="http://schemas.microsoft.com/office/drawing/2014/main" id="{7B7E3EE5-D09A-47C6-9C85-957D9BFAF290}"/>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8736012" y="4919888"/>
            <a:ext cx="26177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5" name="Rectangle 21">
            <a:extLst>
              <a:ext uri="{FF2B5EF4-FFF2-40B4-BE49-F238E27FC236}">
                <a16:creationId xmlns:a16="http://schemas.microsoft.com/office/drawing/2014/main" id="{02F19D4F-5044-4BE2-80CF-A4D07460B148}"/>
              </a:ext>
            </a:extLst>
          </p:cNvPr>
          <p:cNvSpPr>
            <a:spLocks noChangeArrowheads="1"/>
          </p:cNvSpPr>
          <p:nvPr/>
        </p:nvSpPr>
        <p:spPr bwMode="auto">
          <a:xfrm>
            <a:off x="7977981" y="4842804"/>
            <a:ext cx="2617788" cy="407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endParaRPr lang="en-GB" altLang="fr-FR" sz="2400">
              <a:solidFill>
                <a:schemeClr val="tx1"/>
              </a:solidFill>
              <a:cs typeface="Arial" panose="020B0604020202020204" pitchFamily="34" charset="0"/>
            </a:endParaRPr>
          </a:p>
        </p:txBody>
      </p:sp>
      <p:sp>
        <p:nvSpPr>
          <p:cNvPr id="53266" name="Rectangle 22">
            <a:extLst>
              <a:ext uri="{FF2B5EF4-FFF2-40B4-BE49-F238E27FC236}">
                <a16:creationId xmlns:a16="http://schemas.microsoft.com/office/drawing/2014/main" id="{C698D8E7-86C6-4546-8A0E-4582C72237BC}"/>
              </a:ext>
            </a:extLst>
          </p:cNvPr>
          <p:cNvSpPr>
            <a:spLocks noChangeArrowheads="1"/>
          </p:cNvSpPr>
          <p:nvPr/>
        </p:nvSpPr>
        <p:spPr bwMode="auto">
          <a:xfrm>
            <a:off x="9465468" y="4287179"/>
            <a:ext cx="2129845" cy="898525"/>
          </a:xfrm>
          <a:prstGeom prst="rect">
            <a:avLst/>
          </a:prstGeom>
          <a:solidFill>
            <a:srgbClr val="F1E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fr-FR" sz="1700" b="1" dirty="0">
                <a:solidFill>
                  <a:srgbClr val="000000"/>
                </a:solidFill>
                <a:cs typeface="Arial" panose="020B0604020202020204" pitchFamily="34" charset="0"/>
              </a:rPr>
              <a:t>Pas d’élimination non contrôlée des déchets</a:t>
            </a:r>
          </a:p>
        </p:txBody>
      </p:sp>
      <p:sp>
        <p:nvSpPr>
          <p:cNvPr id="53267" name="Rectangle 24">
            <a:extLst>
              <a:ext uri="{FF2B5EF4-FFF2-40B4-BE49-F238E27FC236}">
                <a16:creationId xmlns:a16="http://schemas.microsoft.com/office/drawing/2014/main" id="{29B52444-CD48-47ED-A75F-7125C5CF5050}"/>
              </a:ext>
            </a:extLst>
          </p:cNvPr>
          <p:cNvSpPr>
            <a:spLocks noChangeArrowheads="1"/>
          </p:cNvSpPr>
          <p:nvPr/>
        </p:nvSpPr>
        <p:spPr bwMode="auto">
          <a:xfrm>
            <a:off x="9324181" y="5055529"/>
            <a:ext cx="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endParaRPr lang="en-US" altLang="fr-FR" sz="2400">
              <a:solidFill>
                <a:schemeClr val="tx1"/>
              </a:solidFill>
              <a:cs typeface="Arial" panose="020B0604020202020204" pitchFamily="34" charset="0"/>
            </a:endParaRPr>
          </a:p>
        </p:txBody>
      </p:sp>
      <p:sp>
        <p:nvSpPr>
          <p:cNvPr id="53268" name="Line 26">
            <a:extLst>
              <a:ext uri="{FF2B5EF4-FFF2-40B4-BE49-F238E27FC236}">
                <a16:creationId xmlns:a16="http://schemas.microsoft.com/office/drawing/2014/main" id="{6A42D170-1747-41DE-9540-250648F4524E}"/>
              </a:ext>
            </a:extLst>
          </p:cNvPr>
          <p:cNvSpPr>
            <a:spLocks noChangeShapeType="1"/>
          </p:cNvSpPr>
          <p:nvPr/>
        </p:nvSpPr>
        <p:spPr bwMode="auto">
          <a:xfrm flipV="1">
            <a:off x="8922543" y="4055404"/>
            <a:ext cx="117475" cy="5302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53269" name="Line 27">
            <a:extLst>
              <a:ext uri="{FF2B5EF4-FFF2-40B4-BE49-F238E27FC236}">
                <a16:creationId xmlns:a16="http://schemas.microsoft.com/office/drawing/2014/main" id="{91440672-7BB7-46C3-94BE-8F820E0AFC09}"/>
              </a:ext>
            </a:extLst>
          </p:cNvPr>
          <p:cNvSpPr>
            <a:spLocks noChangeShapeType="1"/>
          </p:cNvSpPr>
          <p:nvPr/>
        </p:nvSpPr>
        <p:spPr bwMode="auto">
          <a:xfrm flipH="1">
            <a:off x="8666956" y="4223679"/>
            <a:ext cx="636588" cy="635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fr-CH"/>
          </a:p>
        </p:txBody>
      </p:sp>
      <p:sp>
        <p:nvSpPr>
          <p:cNvPr id="53276" name="Rectangle 48">
            <a:extLst>
              <a:ext uri="{FF2B5EF4-FFF2-40B4-BE49-F238E27FC236}">
                <a16:creationId xmlns:a16="http://schemas.microsoft.com/office/drawing/2014/main" id="{6F0EBE06-0E89-4BEA-9331-DC6FB26234A9}"/>
              </a:ext>
            </a:extLst>
          </p:cNvPr>
          <p:cNvSpPr>
            <a:spLocks noChangeArrowheads="1"/>
          </p:cNvSpPr>
          <p:nvPr/>
        </p:nvSpPr>
        <p:spPr bwMode="auto">
          <a:xfrm>
            <a:off x="5137943" y="3250542"/>
            <a:ext cx="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endParaRPr lang="en-US" altLang="fr-FR" sz="2400">
              <a:solidFill>
                <a:schemeClr val="tx1"/>
              </a:solidFill>
              <a:cs typeface="Arial" panose="020B0604020202020204" pitchFamily="34" charset="0"/>
            </a:endParaRPr>
          </a:p>
        </p:txBody>
      </p:sp>
      <p:sp>
        <p:nvSpPr>
          <p:cNvPr id="53277" name="Rectangle 50">
            <a:extLst>
              <a:ext uri="{FF2B5EF4-FFF2-40B4-BE49-F238E27FC236}">
                <a16:creationId xmlns:a16="http://schemas.microsoft.com/office/drawing/2014/main" id="{0875C541-F805-4913-AF90-099A76305B7A}"/>
              </a:ext>
            </a:extLst>
          </p:cNvPr>
          <p:cNvSpPr>
            <a:spLocks noChangeArrowheads="1"/>
          </p:cNvSpPr>
          <p:nvPr/>
        </p:nvSpPr>
        <p:spPr bwMode="auto">
          <a:xfrm>
            <a:off x="5137943" y="3509304"/>
            <a:ext cx="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endParaRPr lang="en-US" altLang="fr-FR" sz="2400">
              <a:solidFill>
                <a:schemeClr val="tx1"/>
              </a:solidFill>
              <a:cs typeface="Arial" panose="020B0604020202020204" pitchFamily="34" charset="0"/>
            </a:endParaRPr>
          </a:p>
        </p:txBody>
      </p:sp>
      <p:sp>
        <p:nvSpPr>
          <p:cNvPr id="53287" name="Rectangle 65">
            <a:extLst>
              <a:ext uri="{FF2B5EF4-FFF2-40B4-BE49-F238E27FC236}">
                <a16:creationId xmlns:a16="http://schemas.microsoft.com/office/drawing/2014/main" id="{152E2DCA-8C89-4459-83B8-47B5A990932E}"/>
              </a:ext>
            </a:extLst>
          </p:cNvPr>
          <p:cNvSpPr>
            <a:spLocks noChangeArrowheads="1"/>
          </p:cNvSpPr>
          <p:nvPr/>
        </p:nvSpPr>
        <p:spPr bwMode="auto">
          <a:xfrm>
            <a:off x="11441581" y="4438639"/>
            <a:ext cx="2174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fr-FR" sz="5100" b="1" dirty="0">
                <a:solidFill>
                  <a:srgbClr val="FF0000"/>
                </a:solidFill>
                <a:cs typeface="Arial" panose="020B0604020202020204" pitchFamily="34" charset="0"/>
              </a:rPr>
              <a:t>!</a:t>
            </a:r>
          </a:p>
        </p:txBody>
      </p:sp>
      <p:sp>
        <p:nvSpPr>
          <p:cNvPr id="49" name="Title 3">
            <a:extLst>
              <a:ext uri="{FF2B5EF4-FFF2-40B4-BE49-F238E27FC236}">
                <a16:creationId xmlns:a16="http://schemas.microsoft.com/office/drawing/2014/main" id="{83F6E070-208D-4ECA-B264-B8D6D106F0A6}"/>
              </a:ext>
            </a:extLst>
          </p:cNvPr>
          <p:cNvSpPr txBox="1">
            <a:spLocks/>
          </p:cNvSpPr>
          <p:nvPr/>
        </p:nvSpPr>
        <p:spPr>
          <a:xfrm>
            <a:off x="838200" y="358685"/>
            <a:ext cx="10515600" cy="8310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Évacuation des eaux usées – problèmes courants</a:t>
            </a:r>
          </a:p>
        </p:txBody>
      </p:sp>
      <p:sp>
        <p:nvSpPr>
          <p:cNvPr id="53" name="Rectangle 52">
            <a:extLst>
              <a:ext uri="{FF2B5EF4-FFF2-40B4-BE49-F238E27FC236}">
                <a16:creationId xmlns:a16="http://schemas.microsoft.com/office/drawing/2014/main" id="{6D6CC1B2-1F92-4E26-97E6-3A7AD4522AFD}"/>
              </a:ext>
            </a:extLst>
          </p:cNvPr>
          <p:cNvSpPr/>
          <p:nvPr/>
        </p:nvSpPr>
        <p:spPr>
          <a:xfrm rot="19394613">
            <a:off x="4832275" y="5133597"/>
            <a:ext cx="225599" cy="461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1" name="Rectangle 22">
            <a:extLst>
              <a:ext uri="{FF2B5EF4-FFF2-40B4-BE49-F238E27FC236}">
                <a16:creationId xmlns:a16="http://schemas.microsoft.com/office/drawing/2014/main" id="{B483D782-9521-4210-9CCA-F618044F6013}"/>
              </a:ext>
            </a:extLst>
          </p:cNvPr>
          <p:cNvSpPr>
            <a:spLocks noChangeArrowheads="1"/>
          </p:cNvSpPr>
          <p:nvPr/>
        </p:nvSpPr>
        <p:spPr bwMode="auto">
          <a:xfrm>
            <a:off x="1213891" y="4504352"/>
            <a:ext cx="1707245" cy="831071"/>
          </a:xfrm>
          <a:prstGeom prst="rect">
            <a:avLst/>
          </a:prstGeom>
          <a:solidFill>
            <a:srgbClr val="F1E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fr-FR" sz="1700" b="1" dirty="0">
                <a:solidFill>
                  <a:srgbClr val="000000"/>
                </a:solidFill>
                <a:cs typeface="Arial" panose="020B0604020202020204" pitchFamily="34" charset="0"/>
              </a:rPr>
              <a:t>Élimination sans danger</a:t>
            </a:r>
          </a:p>
        </p:txBody>
      </p:sp>
      <p:sp>
        <p:nvSpPr>
          <p:cNvPr id="32" name="Rectangle 65">
            <a:extLst>
              <a:ext uri="{FF2B5EF4-FFF2-40B4-BE49-F238E27FC236}">
                <a16:creationId xmlns:a16="http://schemas.microsoft.com/office/drawing/2014/main" id="{83621BA5-4CAE-4D2B-B8A9-B9A0B8B2AF8B}"/>
              </a:ext>
            </a:extLst>
          </p:cNvPr>
          <p:cNvSpPr>
            <a:spLocks noChangeArrowheads="1"/>
          </p:cNvSpPr>
          <p:nvPr/>
        </p:nvSpPr>
        <p:spPr bwMode="auto">
          <a:xfrm>
            <a:off x="2641280" y="4466567"/>
            <a:ext cx="2174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fr-FR" sz="5100" b="1">
                <a:solidFill>
                  <a:srgbClr val="FF0000"/>
                </a:solidFill>
                <a:cs typeface="Arial" panose="020B0604020202020204" pitchFamily="34" charset="0"/>
              </a:rPr>
              <a:t>!</a:t>
            </a:r>
          </a:p>
        </p:txBody>
      </p:sp>
      <p:sp>
        <p:nvSpPr>
          <p:cNvPr id="33" name="Rectangle 22">
            <a:extLst>
              <a:ext uri="{FF2B5EF4-FFF2-40B4-BE49-F238E27FC236}">
                <a16:creationId xmlns:a16="http://schemas.microsoft.com/office/drawing/2014/main" id="{4BB28501-F038-4D53-A1B3-4F9030CF4C58}"/>
              </a:ext>
            </a:extLst>
          </p:cNvPr>
          <p:cNvSpPr>
            <a:spLocks noChangeArrowheads="1"/>
          </p:cNvSpPr>
          <p:nvPr/>
        </p:nvSpPr>
        <p:spPr bwMode="auto">
          <a:xfrm>
            <a:off x="1004556" y="2900483"/>
            <a:ext cx="1911250" cy="1154921"/>
          </a:xfrm>
          <a:prstGeom prst="rect">
            <a:avLst/>
          </a:prstGeom>
          <a:solidFill>
            <a:srgbClr val="F1E1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fr-FR" sz="1700" b="1" dirty="0">
                <a:solidFill>
                  <a:srgbClr val="000000"/>
                </a:solidFill>
                <a:cs typeface="Arial" panose="020B0604020202020204" pitchFamily="34" charset="0"/>
              </a:rPr>
              <a:t>Recyclage correct sous forme de ressource</a:t>
            </a:r>
          </a:p>
        </p:txBody>
      </p:sp>
      <p:sp>
        <p:nvSpPr>
          <p:cNvPr id="34" name="Rectangle 65">
            <a:extLst>
              <a:ext uri="{FF2B5EF4-FFF2-40B4-BE49-F238E27FC236}">
                <a16:creationId xmlns:a16="http://schemas.microsoft.com/office/drawing/2014/main" id="{08B307E3-7943-4CE6-A1C9-6D1D06E46A27}"/>
              </a:ext>
            </a:extLst>
          </p:cNvPr>
          <p:cNvSpPr>
            <a:spLocks noChangeArrowheads="1"/>
          </p:cNvSpPr>
          <p:nvPr/>
        </p:nvSpPr>
        <p:spPr bwMode="auto">
          <a:xfrm>
            <a:off x="2632141" y="3043967"/>
            <a:ext cx="2174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ts val="700"/>
              </a:spcBef>
              <a:buClr>
                <a:srgbClr val="000000"/>
              </a:buClr>
              <a:buSzPct val="100000"/>
              <a:buFont typeface="Times New Roman" panose="02020603050405020304" pitchFamily="18" charset="0"/>
              <a:defRPr sz="28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1pPr>
            <a:lvl2pPr>
              <a:spcBef>
                <a:spcPts val="600"/>
              </a:spcBef>
              <a:buClr>
                <a:srgbClr val="000000"/>
              </a:buClr>
              <a:buSzPct val="100000"/>
              <a:buFont typeface="Times New Roman" panose="02020603050405020304" pitchFamily="18" charset="0"/>
              <a:defRPr sz="24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2pPr>
            <a:lvl3pPr>
              <a:spcBef>
                <a:spcPts val="550"/>
              </a:spcBef>
              <a:buClr>
                <a:srgbClr val="000000"/>
              </a:buClr>
              <a:buSzPct val="100000"/>
              <a:buFont typeface="Times New Roman" panose="02020603050405020304" pitchFamily="18" charset="0"/>
              <a:defRPr sz="22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3pPr>
            <a:lvl4pPr>
              <a:spcBef>
                <a:spcPts val="500"/>
              </a:spcBef>
              <a:buClr>
                <a:srgbClr val="000000"/>
              </a:buClr>
              <a:buSzPct val="100000"/>
              <a:buFont typeface="Times New Roman" panose="02020603050405020304" pitchFamily="18" charset="0"/>
              <a:defRPr sz="2000">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4pPr>
            <a:lvl5pPr>
              <a:spcBef>
                <a:spcPts val="450"/>
              </a:spcBef>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defRPr>
                <a:solidFill>
                  <a:srgbClr val="CCECFF"/>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eaLnBrk="1" hangingPunct="1">
              <a:spcBef>
                <a:spcPct val="0"/>
              </a:spcBef>
              <a:buClrTx/>
              <a:buSzTx/>
              <a:buFontTx/>
              <a:buNone/>
            </a:pPr>
            <a:r>
              <a:rPr lang="fr-FR" sz="5100" b="1" dirty="0">
                <a:solidFill>
                  <a:srgbClr val="FF0000"/>
                </a:solidFill>
                <a:cs typeface="Arial" panose="020B0604020202020204" pitchFamily="34" charset="0"/>
              </a:rPr>
              <a:t>!</a:t>
            </a:r>
          </a:p>
        </p:txBody>
      </p:sp>
      <p:sp>
        <p:nvSpPr>
          <p:cNvPr id="2" name="Slide Number Placeholder 1">
            <a:extLst>
              <a:ext uri="{FF2B5EF4-FFF2-40B4-BE49-F238E27FC236}">
                <a16:creationId xmlns:a16="http://schemas.microsoft.com/office/drawing/2014/main" id="{AC7A304B-BCAB-4985-9988-10E93EBF3B41}"/>
              </a:ext>
            </a:extLst>
          </p:cNvPr>
          <p:cNvSpPr>
            <a:spLocks noGrp="1"/>
          </p:cNvSpPr>
          <p:nvPr>
            <p:ph type="sldNum" sz="quarter" idx="12"/>
          </p:nvPr>
        </p:nvSpPr>
        <p:spPr/>
        <p:txBody>
          <a:bodyPr/>
          <a:lstStyle/>
          <a:p>
            <a:fld id="{00865948-8B76-4A50-B7DB-B45DBE1BD062}" type="slidenum">
              <a:rPr lang="fr-CH" smtClean="0"/>
              <a:t>22</a:t>
            </a:fld>
            <a:endParaRPr lang="fr-CH"/>
          </a:p>
        </p:txBody>
      </p:sp>
    </p:spTree>
    <p:extLst>
      <p:ext uri="{BB962C8B-B14F-4D97-AF65-F5344CB8AC3E}">
        <p14:creationId xmlns:p14="http://schemas.microsoft.com/office/powerpoint/2010/main" val="122194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50940A37-DD3C-4924-9BF9-DDA4439328CC}"/>
              </a:ext>
            </a:extLst>
          </p:cNvPr>
          <p:cNvPicPr>
            <a:picLocks noChangeAspect="1"/>
          </p:cNvPicPr>
          <p:nvPr/>
        </p:nvPicPr>
        <p:blipFill>
          <a:blip r:embed="rId4"/>
          <a:stretch>
            <a:fillRect/>
          </a:stretch>
        </p:blipFill>
        <p:spPr>
          <a:xfrm>
            <a:off x="1918143" y="1310662"/>
            <a:ext cx="8629541" cy="4859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3">
            <a:extLst>
              <a:ext uri="{FF2B5EF4-FFF2-40B4-BE49-F238E27FC236}">
                <a16:creationId xmlns:a16="http://schemas.microsoft.com/office/drawing/2014/main" id="{8E0DBC9C-E030-44AD-9EDB-6F6F8B2BFA4B}"/>
              </a:ext>
            </a:extLst>
          </p:cNvPr>
          <p:cNvSpPr txBox="1">
            <a:spLocks/>
          </p:cNvSpPr>
          <p:nvPr/>
        </p:nvSpPr>
        <p:spPr>
          <a:xfrm>
            <a:off x="838200" y="304901"/>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Vidéo</a:t>
            </a:r>
          </a:p>
        </p:txBody>
      </p:sp>
      <p:sp>
        <p:nvSpPr>
          <p:cNvPr id="2" name="Rectangle 1">
            <a:extLst>
              <a:ext uri="{FF2B5EF4-FFF2-40B4-BE49-F238E27FC236}">
                <a16:creationId xmlns:a16="http://schemas.microsoft.com/office/drawing/2014/main" id="{A02DAFFB-1AF3-428F-A343-58F63201D3B5}"/>
              </a:ext>
            </a:extLst>
          </p:cNvPr>
          <p:cNvSpPr/>
          <p:nvPr/>
        </p:nvSpPr>
        <p:spPr>
          <a:xfrm>
            <a:off x="1918143" y="1310662"/>
            <a:ext cx="3633535" cy="1200329"/>
          </a:xfrm>
          <a:prstGeom prst="rect">
            <a:avLst/>
          </a:prstGeom>
        </p:spPr>
        <p:txBody>
          <a:bodyPr wrap="square">
            <a:spAutoFit/>
          </a:bodyPr>
          <a:lstStyle/>
          <a:p>
            <a:r>
              <a:rPr lang="fr-FR" sz="2400" u="sng">
                <a:solidFill>
                  <a:schemeClr val="bg1"/>
                </a:solidFill>
              </a:rPr>
              <a:t>Élimination sans danger des eaux usées dans la situation d’urgence liée au virus Ebola</a:t>
            </a:r>
          </a:p>
        </p:txBody>
      </p:sp>
      <p:sp>
        <p:nvSpPr>
          <p:cNvPr id="8" name="Rectangle 7">
            <a:extLst>
              <a:ext uri="{FF2B5EF4-FFF2-40B4-BE49-F238E27FC236}">
                <a16:creationId xmlns:a16="http://schemas.microsoft.com/office/drawing/2014/main" id="{3320D8D9-19D4-42E9-B160-B61C85C4AEAC}"/>
              </a:ext>
            </a:extLst>
          </p:cNvPr>
          <p:cNvSpPr/>
          <p:nvPr/>
        </p:nvSpPr>
        <p:spPr>
          <a:xfrm>
            <a:off x="5080720" y="6515551"/>
            <a:ext cx="5074717" cy="369332"/>
          </a:xfrm>
          <a:prstGeom prst="rect">
            <a:avLst/>
          </a:prstGeom>
        </p:spPr>
        <p:txBody>
          <a:bodyPr wrap="square">
            <a:spAutoFit/>
          </a:bodyPr>
          <a:lstStyle/>
          <a:p>
            <a:r>
              <a:rPr lang="fr-FR">
                <a:solidFill>
                  <a:schemeClr val="bg1"/>
                </a:solidFill>
              </a:rPr>
              <a:t>https://www.youtube.com/watch?v=nFwfoSOe3Yc</a:t>
            </a:r>
          </a:p>
        </p:txBody>
      </p:sp>
      <p:sp>
        <p:nvSpPr>
          <p:cNvPr id="4" name="Rectangle 3">
            <a:extLst>
              <a:ext uri="{FF2B5EF4-FFF2-40B4-BE49-F238E27FC236}">
                <a16:creationId xmlns:a16="http://schemas.microsoft.com/office/drawing/2014/main" id="{53BB69DB-58CA-47D9-8DA6-0045B3061164}"/>
              </a:ext>
            </a:extLst>
          </p:cNvPr>
          <p:cNvSpPr/>
          <p:nvPr/>
        </p:nvSpPr>
        <p:spPr>
          <a:xfrm>
            <a:off x="1834548" y="6324158"/>
            <a:ext cx="4924938" cy="369332"/>
          </a:xfrm>
          <a:prstGeom prst="rect">
            <a:avLst/>
          </a:prstGeom>
        </p:spPr>
        <p:txBody>
          <a:bodyPr wrap="none">
            <a:spAutoFit/>
          </a:bodyPr>
          <a:lstStyle/>
          <a:p>
            <a:r>
              <a:rPr lang="fr-FR"/>
              <a:t>https://www.youtube.com/watch?v=nFwfoSOe3Yc</a:t>
            </a:r>
          </a:p>
        </p:txBody>
      </p:sp>
      <p:sp>
        <p:nvSpPr>
          <p:cNvPr id="5" name="Slide Number Placeholder 4">
            <a:extLst>
              <a:ext uri="{FF2B5EF4-FFF2-40B4-BE49-F238E27FC236}">
                <a16:creationId xmlns:a16="http://schemas.microsoft.com/office/drawing/2014/main" id="{4BB9D717-285F-473A-A3E8-CB00E2009326}"/>
              </a:ext>
            </a:extLst>
          </p:cNvPr>
          <p:cNvSpPr>
            <a:spLocks noGrp="1"/>
          </p:cNvSpPr>
          <p:nvPr>
            <p:ph type="sldNum" sz="quarter" idx="12"/>
          </p:nvPr>
        </p:nvSpPr>
        <p:spPr/>
        <p:txBody>
          <a:bodyPr/>
          <a:lstStyle/>
          <a:p>
            <a:fld id="{00865948-8B76-4A50-B7DB-B45DBE1BD062}" type="slidenum">
              <a:rPr lang="fr-CH" smtClean="0"/>
              <a:t>23</a:t>
            </a:fld>
            <a:endParaRPr lang="fr-CH"/>
          </a:p>
        </p:txBody>
      </p:sp>
    </p:spTree>
    <p:extLst>
      <p:ext uri="{BB962C8B-B14F-4D97-AF65-F5344CB8AC3E}">
        <p14:creationId xmlns:p14="http://schemas.microsoft.com/office/powerpoint/2010/main" val="3371487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a:extLst>
              <a:ext uri="{FF2B5EF4-FFF2-40B4-BE49-F238E27FC236}">
                <a16:creationId xmlns:a16="http://schemas.microsoft.com/office/drawing/2014/main" id="{4CF82B6F-298C-452A-98CC-B83770B869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93514" y="1112483"/>
            <a:ext cx="7404971" cy="5571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BCE96790-4975-4353-98F0-BF44981CABB3}"/>
              </a:ext>
            </a:extLst>
          </p:cNvPr>
          <p:cNvSpPr txBox="1">
            <a:spLocks/>
          </p:cNvSpPr>
          <p:nvPr/>
        </p:nvSpPr>
        <p:spPr>
          <a:xfrm>
            <a:off x="838200" y="358685"/>
            <a:ext cx="10515600" cy="83107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GIRE – Gestion intégrée des ressources en eau</a:t>
            </a:r>
          </a:p>
        </p:txBody>
      </p:sp>
      <p:sp>
        <p:nvSpPr>
          <p:cNvPr id="2" name="Slide Number Placeholder 1">
            <a:extLst>
              <a:ext uri="{FF2B5EF4-FFF2-40B4-BE49-F238E27FC236}">
                <a16:creationId xmlns:a16="http://schemas.microsoft.com/office/drawing/2014/main" id="{FA39EB27-AB5E-4432-BCC6-0CF842D077C7}"/>
              </a:ext>
            </a:extLst>
          </p:cNvPr>
          <p:cNvSpPr>
            <a:spLocks noGrp="1"/>
          </p:cNvSpPr>
          <p:nvPr>
            <p:ph type="sldNum" sz="quarter" idx="12"/>
          </p:nvPr>
        </p:nvSpPr>
        <p:spPr/>
        <p:txBody>
          <a:bodyPr/>
          <a:lstStyle/>
          <a:p>
            <a:fld id="{00865948-8B76-4A50-B7DB-B45DBE1BD062}" type="slidenum">
              <a:rPr lang="fr-CH" smtClean="0"/>
              <a:t>24</a:t>
            </a:fld>
            <a:endParaRPr lang="fr-CH"/>
          </a:p>
        </p:txBody>
      </p:sp>
    </p:spTree>
    <p:extLst>
      <p:ext uri="{BB962C8B-B14F-4D97-AF65-F5344CB8AC3E}">
        <p14:creationId xmlns:p14="http://schemas.microsoft.com/office/powerpoint/2010/main" val="3077587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037" y="1668592"/>
            <a:ext cx="4826110" cy="4351338"/>
          </a:xfrm>
        </p:spPr>
        <p:txBody>
          <a:bodyPr>
            <a:normAutofit fontScale="92500" lnSpcReduction="10000"/>
          </a:bodyPr>
          <a:lstStyle/>
          <a:p>
            <a:pPr marL="0" indent="0">
              <a:buNone/>
            </a:pPr>
            <a:r>
              <a:rPr lang="fr-FR" b="1" u="sng" dirty="0"/>
              <a:t>Principales préoccupations sanitaires</a:t>
            </a:r>
          </a:p>
          <a:p>
            <a:r>
              <a:rPr lang="fr-FR" dirty="0"/>
              <a:t>Attraction de vecteurs</a:t>
            </a:r>
          </a:p>
          <a:p>
            <a:r>
              <a:rPr lang="fr-FR" dirty="0"/>
              <a:t>Augmentation du nombre d’insectes</a:t>
            </a:r>
          </a:p>
          <a:p>
            <a:r>
              <a:rPr lang="fr-FR" dirty="0"/>
              <a:t>Transmission de bactéries à la nourriture par les mouches</a:t>
            </a:r>
          </a:p>
          <a:p>
            <a:r>
              <a:rPr lang="fr-FR" dirty="0"/>
              <a:t>Pollution potentielle des sols et des eaux alentour</a:t>
            </a:r>
          </a:p>
          <a:p>
            <a:r>
              <a:rPr lang="fr-FR" dirty="0"/>
              <a:t>Mauvaises odeurs et pollution visuelle</a:t>
            </a:r>
          </a:p>
        </p:txBody>
      </p:sp>
      <p:sp>
        <p:nvSpPr>
          <p:cNvPr id="6" name="Title 3">
            <a:extLst>
              <a:ext uri="{FF2B5EF4-FFF2-40B4-BE49-F238E27FC236}">
                <a16:creationId xmlns:a16="http://schemas.microsoft.com/office/drawing/2014/main" id="{1D438396-1451-4F30-9273-4A9F47263910}"/>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Gestion des déchets solides</a:t>
            </a:r>
          </a:p>
        </p:txBody>
      </p:sp>
      <p:pic>
        <p:nvPicPr>
          <p:cNvPr id="8" name="Picture 7">
            <a:extLst>
              <a:ext uri="{FF2B5EF4-FFF2-40B4-BE49-F238E27FC236}">
                <a16:creationId xmlns:a16="http://schemas.microsoft.com/office/drawing/2014/main" id="{8A7D74C7-5C88-4010-8FAA-1209003A2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7854" y="1659244"/>
            <a:ext cx="5390883" cy="3737431"/>
          </a:xfrm>
          <a:prstGeom prst="rect">
            <a:avLst/>
          </a:prstGeom>
        </p:spPr>
      </p:pic>
      <p:sp>
        <p:nvSpPr>
          <p:cNvPr id="2" name="Slide Number Placeholder 1">
            <a:extLst>
              <a:ext uri="{FF2B5EF4-FFF2-40B4-BE49-F238E27FC236}">
                <a16:creationId xmlns:a16="http://schemas.microsoft.com/office/drawing/2014/main" id="{E9F8E308-3C4C-4405-A695-A15EB995F5C4}"/>
              </a:ext>
            </a:extLst>
          </p:cNvPr>
          <p:cNvSpPr>
            <a:spLocks noGrp="1"/>
          </p:cNvSpPr>
          <p:nvPr>
            <p:ph type="sldNum" sz="quarter" idx="12"/>
          </p:nvPr>
        </p:nvSpPr>
        <p:spPr/>
        <p:txBody>
          <a:bodyPr/>
          <a:lstStyle/>
          <a:p>
            <a:fld id="{00865948-8B76-4A50-B7DB-B45DBE1BD062}" type="slidenum">
              <a:rPr lang="fr-CH" smtClean="0"/>
              <a:t>25</a:t>
            </a:fld>
            <a:endParaRPr lang="fr-CH"/>
          </a:p>
        </p:txBody>
      </p:sp>
    </p:spTree>
    <p:extLst>
      <p:ext uri="{BB962C8B-B14F-4D97-AF65-F5344CB8AC3E}">
        <p14:creationId xmlns:p14="http://schemas.microsoft.com/office/powerpoint/2010/main" val="3307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490" y="1659244"/>
            <a:ext cx="5075016" cy="4985396"/>
          </a:xfrm>
        </p:spPr>
        <p:txBody>
          <a:bodyPr>
            <a:normAutofit fontScale="92500" lnSpcReduction="20000"/>
          </a:bodyPr>
          <a:lstStyle/>
          <a:p>
            <a:pPr marL="0" indent="0">
              <a:buNone/>
            </a:pPr>
            <a:r>
              <a:rPr lang="fr-FR" sz="2400" dirty="0"/>
              <a:t>Il faut trouver des </a:t>
            </a:r>
            <a:r>
              <a:rPr lang="fr-FR" sz="2400" b="1" dirty="0"/>
              <a:t>solutions adaptées</a:t>
            </a:r>
            <a:r>
              <a:rPr lang="fr-FR" sz="2400" dirty="0"/>
              <a:t> pour la collecte, le transport, le traitement (si possible) et l’élimination.</a:t>
            </a:r>
          </a:p>
          <a:p>
            <a:pPr marL="0" indent="0">
              <a:buNone/>
            </a:pPr>
            <a:r>
              <a:rPr lang="fr-FR" sz="2400" dirty="0"/>
              <a:t>En </a:t>
            </a:r>
            <a:r>
              <a:rPr lang="fr-FR" sz="2400" b="1" dirty="0"/>
              <a:t>situation d’urgence</a:t>
            </a:r>
            <a:r>
              <a:rPr lang="fr-FR" sz="2400" dirty="0"/>
              <a:t>, la meilleure option d’élimination consiste souvent à creuser des fosses à déchets (au niveau des ménages) ou des tranchées (au niveau communautaire).</a:t>
            </a:r>
          </a:p>
          <a:p>
            <a:pPr marL="0" indent="0">
              <a:buNone/>
            </a:pPr>
            <a:r>
              <a:rPr lang="fr-FR" sz="2400" dirty="0"/>
              <a:t>Important :</a:t>
            </a:r>
          </a:p>
          <a:p>
            <a:pPr>
              <a:buFont typeface="Wingdings" panose="05000000000000000000" pitchFamily="2" charset="2"/>
              <a:buChar char="à"/>
            </a:pPr>
            <a:r>
              <a:rPr lang="fr-FR" sz="2400" dirty="0"/>
              <a:t> garder &gt;1,5 m au-dessus des eaux souterraines</a:t>
            </a:r>
          </a:p>
          <a:p>
            <a:pPr>
              <a:buFont typeface="Wingdings" panose="05000000000000000000" pitchFamily="2" charset="2"/>
              <a:buChar char="à"/>
            </a:pPr>
            <a:r>
              <a:rPr lang="fr-FR" sz="2400" dirty="0"/>
              <a:t> recouvrir avec une couche de terre chaque jour</a:t>
            </a:r>
          </a:p>
          <a:p>
            <a:pPr>
              <a:buFont typeface="Wingdings" panose="05000000000000000000" pitchFamily="2" charset="2"/>
              <a:buChar char="à"/>
            </a:pPr>
            <a:r>
              <a:rPr lang="fr-FR" sz="2400" dirty="0"/>
              <a:t> clôturer la fosse de manière adéquate</a:t>
            </a:r>
          </a:p>
          <a:p>
            <a:pPr>
              <a:buFont typeface="Wingdings" panose="05000000000000000000" pitchFamily="2" charset="2"/>
              <a:buChar char="à"/>
            </a:pPr>
            <a:r>
              <a:rPr lang="fr-FR" sz="2400" dirty="0"/>
              <a:t> informer, former et équiper la population</a:t>
            </a:r>
          </a:p>
        </p:txBody>
      </p:sp>
      <p:sp>
        <p:nvSpPr>
          <p:cNvPr id="6" name="Title 3">
            <a:extLst>
              <a:ext uri="{FF2B5EF4-FFF2-40B4-BE49-F238E27FC236}">
                <a16:creationId xmlns:a16="http://schemas.microsoft.com/office/drawing/2014/main" id="{1D438396-1451-4F30-9273-4A9F47263910}"/>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Gestion des déchets solides</a:t>
            </a:r>
          </a:p>
        </p:txBody>
      </p:sp>
      <p:pic>
        <p:nvPicPr>
          <p:cNvPr id="5" name="Picture 3">
            <a:extLst>
              <a:ext uri="{FF2B5EF4-FFF2-40B4-BE49-F238E27FC236}">
                <a16:creationId xmlns:a16="http://schemas.microsoft.com/office/drawing/2014/main" id="{E7A96E86-BCC8-4BB2-A821-2F958690C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506" y="1659244"/>
            <a:ext cx="5410214" cy="41703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F5FC0730-81E3-4E95-B858-3EF16ED5EA8E}"/>
              </a:ext>
            </a:extLst>
          </p:cNvPr>
          <p:cNvSpPr>
            <a:spLocks noGrp="1"/>
          </p:cNvSpPr>
          <p:nvPr>
            <p:ph type="sldNum" sz="quarter" idx="12"/>
          </p:nvPr>
        </p:nvSpPr>
        <p:spPr/>
        <p:txBody>
          <a:bodyPr/>
          <a:lstStyle/>
          <a:p>
            <a:fld id="{00865948-8B76-4A50-B7DB-B45DBE1BD062}" type="slidenum">
              <a:rPr lang="fr-CH" smtClean="0"/>
              <a:t>26</a:t>
            </a:fld>
            <a:endParaRPr lang="fr-CH"/>
          </a:p>
        </p:txBody>
      </p:sp>
    </p:spTree>
    <p:extLst>
      <p:ext uri="{BB962C8B-B14F-4D97-AF65-F5344CB8AC3E}">
        <p14:creationId xmlns:p14="http://schemas.microsoft.com/office/powerpoint/2010/main" val="1905098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descr="http://www.promecon.fi/images/kill.jpg">
            <a:extLst>
              <a:ext uri="{FF2B5EF4-FFF2-40B4-BE49-F238E27FC236}">
                <a16:creationId xmlns:a16="http://schemas.microsoft.com/office/drawing/2014/main" id="{4245ABEA-14CE-4212-957A-042F836C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025" y="1700213"/>
            <a:ext cx="5983288"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83F1C08F-35CB-46CE-BE74-2177EF7D6095}"/>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Élimination des déchets médicaux</a:t>
            </a:r>
          </a:p>
        </p:txBody>
      </p:sp>
      <p:sp>
        <p:nvSpPr>
          <p:cNvPr id="2" name="Slide Number Placeholder 1">
            <a:extLst>
              <a:ext uri="{FF2B5EF4-FFF2-40B4-BE49-F238E27FC236}">
                <a16:creationId xmlns:a16="http://schemas.microsoft.com/office/drawing/2014/main" id="{8646206B-9D35-4916-AFF5-65BE6C59F6C3}"/>
              </a:ext>
            </a:extLst>
          </p:cNvPr>
          <p:cNvSpPr>
            <a:spLocks noGrp="1"/>
          </p:cNvSpPr>
          <p:nvPr>
            <p:ph type="sldNum" sz="quarter" idx="12"/>
          </p:nvPr>
        </p:nvSpPr>
        <p:spPr/>
        <p:txBody>
          <a:bodyPr/>
          <a:lstStyle/>
          <a:p>
            <a:fld id="{00865948-8B76-4A50-B7DB-B45DBE1BD062}" type="slidenum">
              <a:rPr lang="fr-CH" smtClean="0"/>
              <a:t>27</a:t>
            </a:fld>
            <a:endParaRPr lang="fr-CH"/>
          </a:p>
        </p:txBody>
      </p:sp>
    </p:spTree>
    <p:extLst>
      <p:ext uri="{BB962C8B-B14F-4D97-AF65-F5344CB8AC3E}">
        <p14:creationId xmlns:p14="http://schemas.microsoft.com/office/powerpoint/2010/main" val="3912416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96D88F8D-D766-4E50-AF86-DA9B8AE57B6B}"/>
              </a:ext>
            </a:extLst>
          </p:cNvPr>
          <p:cNvSpPr>
            <a:spLocks noGrp="1"/>
          </p:cNvSpPr>
          <p:nvPr>
            <p:ph type="title"/>
          </p:nvPr>
        </p:nvSpPr>
        <p:spPr>
          <a:xfrm>
            <a:off x="1666807" y="4814051"/>
            <a:ext cx="8850448" cy="1524000"/>
          </a:xfrm>
        </p:spPr>
        <p:txBody>
          <a:bodyPr>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dirty="0">
                <a:latin typeface="+mn-lt"/>
              </a:rPr>
              <a:t>Quels types de déchets médicaux connaissez-vous ?</a:t>
            </a:r>
          </a:p>
        </p:txBody>
      </p:sp>
      <p:grpSp>
        <p:nvGrpSpPr>
          <p:cNvPr id="12" name="Group 2">
            <a:extLst>
              <a:ext uri="{FF2B5EF4-FFF2-40B4-BE49-F238E27FC236}">
                <a16:creationId xmlns:a16="http://schemas.microsoft.com/office/drawing/2014/main" id="{D675CCEE-C566-4E20-805B-061FAD6DB326}"/>
              </a:ext>
            </a:extLst>
          </p:cNvPr>
          <p:cNvGrpSpPr>
            <a:grpSpLocks/>
          </p:cNvGrpSpPr>
          <p:nvPr/>
        </p:nvGrpSpPr>
        <p:grpSpPr bwMode="auto">
          <a:xfrm>
            <a:off x="4306887" y="456363"/>
            <a:ext cx="3578225" cy="4357688"/>
            <a:chOff x="1776" y="-48"/>
            <a:chExt cx="2254" cy="2745"/>
          </a:xfrm>
        </p:grpSpPr>
        <p:sp>
          <p:nvSpPr>
            <p:cNvPr id="13" name="Text Box 3">
              <a:extLst>
                <a:ext uri="{FF2B5EF4-FFF2-40B4-BE49-F238E27FC236}">
                  <a16:creationId xmlns:a16="http://schemas.microsoft.com/office/drawing/2014/main" id="{9876D3AC-503F-4EB8-96F3-19E6F627D067}"/>
                </a:ext>
              </a:extLst>
            </p:cNvPr>
            <p:cNvSpPr txBox="1">
              <a:spLocks noChangeArrowheads="1"/>
            </p:cNvSpPr>
            <p:nvPr/>
          </p:nvSpPr>
          <p:spPr bwMode="auto">
            <a:xfrm>
              <a:off x="2221" y="-48"/>
              <a:ext cx="1359" cy="2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buSzPct val="100000"/>
              </a:pPr>
              <a:r>
                <a:rPr lang="fr-FR" sz="27700">
                  <a:solidFill>
                    <a:srgbClr val="FF0000"/>
                  </a:solidFill>
                  <a:latin typeface="Arial" panose="020B0604020202020204" pitchFamily="34" charset="0"/>
                </a:rPr>
                <a:t>?</a:t>
              </a:r>
            </a:p>
          </p:txBody>
        </p:sp>
        <p:sp>
          <p:nvSpPr>
            <p:cNvPr id="14" name="Oval 4">
              <a:extLst>
                <a:ext uri="{FF2B5EF4-FFF2-40B4-BE49-F238E27FC236}">
                  <a16:creationId xmlns:a16="http://schemas.microsoft.com/office/drawing/2014/main" id="{743689FA-9DEE-4B26-BCDA-169F34EAB299}"/>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grpSp>
      <p:sp>
        <p:nvSpPr>
          <p:cNvPr id="2" name="Slide Number Placeholder 1">
            <a:extLst>
              <a:ext uri="{FF2B5EF4-FFF2-40B4-BE49-F238E27FC236}">
                <a16:creationId xmlns:a16="http://schemas.microsoft.com/office/drawing/2014/main" id="{E6A6AF88-8719-4C35-ABA1-900F9DBE17BA}"/>
              </a:ext>
            </a:extLst>
          </p:cNvPr>
          <p:cNvSpPr>
            <a:spLocks noGrp="1"/>
          </p:cNvSpPr>
          <p:nvPr>
            <p:ph type="sldNum" sz="quarter" idx="12"/>
          </p:nvPr>
        </p:nvSpPr>
        <p:spPr/>
        <p:txBody>
          <a:bodyPr/>
          <a:lstStyle/>
          <a:p>
            <a:fld id="{00865948-8B76-4A50-B7DB-B45DBE1BD062}" type="slidenum">
              <a:rPr lang="fr-CH" smtClean="0"/>
              <a:t>28</a:t>
            </a:fld>
            <a:endParaRPr lang="fr-CH"/>
          </a:p>
        </p:txBody>
      </p:sp>
    </p:spTree>
    <p:extLst>
      <p:ext uri="{BB962C8B-B14F-4D97-AF65-F5344CB8AC3E}">
        <p14:creationId xmlns:p14="http://schemas.microsoft.com/office/powerpoint/2010/main" val="22436426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a:extLst>
              <a:ext uri="{FF2B5EF4-FFF2-40B4-BE49-F238E27FC236}">
                <a16:creationId xmlns:a16="http://schemas.microsoft.com/office/drawing/2014/main" id="{EBCE0D36-B6F5-4184-BAF5-F9E61100D08A}"/>
              </a:ext>
            </a:extLst>
          </p:cNvPr>
          <p:cNvSpPr txBox="1">
            <a:spLocks/>
          </p:cNvSpPr>
          <p:nvPr/>
        </p:nvSpPr>
        <p:spPr bwMode="auto">
          <a:xfrm>
            <a:off x="1881188" y="4857750"/>
            <a:ext cx="8482012" cy="100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lnSpc>
                <a:spcPct val="90000"/>
              </a:lnSpc>
              <a:spcBef>
                <a:spcPts val="1000"/>
              </a:spcBef>
              <a:buFont typeface="Arial" panose="020B0604020202020204" pitchFamily="34" charset="0"/>
              <a:buChar char="•"/>
              <a:defRPr sz="2800">
                <a:solidFill>
                  <a:schemeClr val="bg1"/>
                </a:solidFill>
                <a:latin typeface="Merriweather" panose="00000500000000000000" pitchFamily="2" charset="0"/>
                <a:ea typeface="SimSun"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bg1"/>
                </a:solidFill>
                <a:latin typeface="Merriweather" panose="00000500000000000000" pitchFamily="2" charset="0"/>
                <a:ea typeface="SimSun" panose="02010600030101010101" pitchFamily="2" charset="-122"/>
              </a:defRPr>
            </a:lvl2pPr>
            <a:lvl3pPr>
              <a:lnSpc>
                <a:spcPct val="90000"/>
              </a:lnSpc>
              <a:spcBef>
                <a:spcPts val="500"/>
              </a:spcBef>
              <a:buFont typeface="Arial" panose="020B0604020202020204" pitchFamily="34" charset="0"/>
              <a:buChar char="•"/>
              <a:defRPr sz="2000">
                <a:solidFill>
                  <a:schemeClr val="bg1"/>
                </a:solidFill>
                <a:latin typeface="Merriweather" panose="00000500000000000000" pitchFamily="2" charset="0"/>
                <a:ea typeface="SimSun" panose="02010600030101010101" pitchFamily="2" charset="-122"/>
              </a:defRPr>
            </a:lvl3pPr>
            <a:lvl4pPr>
              <a:lnSpc>
                <a:spcPct val="90000"/>
              </a:lnSpc>
              <a:spcBef>
                <a:spcPts val="500"/>
              </a:spcBef>
              <a:buFont typeface="Arial" panose="020B0604020202020204" pitchFamily="34" charset="0"/>
              <a:buChar char="•"/>
              <a:defRPr>
                <a:solidFill>
                  <a:schemeClr val="bg1"/>
                </a:solidFill>
                <a:latin typeface="Merriweather" panose="00000500000000000000" pitchFamily="2" charset="0"/>
                <a:ea typeface="SimSun" panose="02010600030101010101" pitchFamily="2" charset="-122"/>
              </a:defRPr>
            </a:lvl4pPr>
            <a:lvl5pPr>
              <a:lnSpc>
                <a:spcPct val="90000"/>
              </a:lnSpc>
              <a:spcBef>
                <a:spcPts val="500"/>
              </a:spcBef>
              <a:buFont typeface="Arial" panose="020B0604020202020204" pitchFamily="34" charset="0"/>
              <a:buChar char="•"/>
              <a:defRPr>
                <a:solidFill>
                  <a:schemeClr val="bg1"/>
                </a:solidFill>
                <a:latin typeface="Merriweather" panose="00000500000000000000" pitchFamily="2" charset="0"/>
                <a:ea typeface="SimSun" panose="02010600030101010101" pitchFamily="2" charset="-122"/>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bg1"/>
                </a:solidFill>
                <a:latin typeface="Merriweather" panose="00000500000000000000" pitchFamily="2" charset="0"/>
                <a:ea typeface="SimSun" panose="02010600030101010101" pitchFamily="2" charset="-122"/>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bg1"/>
                </a:solidFill>
                <a:latin typeface="Merriweather" panose="00000500000000000000" pitchFamily="2" charset="0"/>
                <a:ea typeface="SimSun" panose="02010600030101010101" pitchFamily="2" charset="-122"/>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bg1"/>
                </a:solidFill>
                <a:latin typeface="Merriweather" panose="00000500000000000000" pitchFamily="2" charset="0"/>
                <a:ea typeface="SimSun" panose="02010600030101010101" pitchFamily="2" charset="-122"/>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bg1"/>
                </a:solidFill>
                <a:latin typeface="Merriweather" panose="00000500000000000000" pitchFamily="2" charset="0"/>
                <a:ea typeface="SimSun" panose="02010600030101010101" pitchFamily="2" charset="-122"/>
              </a:defRPr>
            </a:lvl9pPr>
          </a:lstStyle>
          <a:p>
            <a:pPr>
              <a:lnSpc>
                <a:spcPct val="100000"/>
              </a:lnSpc>
              <a:spcBef>
                <a:spcPct val="0"/>
              </a:spcBef>
              <a:buClr>
                <a:srgbClr val="000000"/>
              </a:buClr>
              <a:buFont typeface="Times New Roman" panose="02020603050405020304" pitchFamily="18" charset="0"/>
              <a:buNone/>
            </a:pPr>
            <a:endParaRPr lang="fr-CA" altLang="fr-FR" sz="3200">
              <a:solidFill>
                <a:srgbClr val="CCECFF"/>
              </a:solidFill>
              <a:latin typeface="Arial" panose="020B0604020202020204" pitchFamily="34" charset="0"/>
              <a:ea typeface="Arial Unicode MS" panose="020B0604020202020204" pitchFamily="34" charset="-128"/>
            </a:endParaRPr>
          </a:p>
        </p:txBody>
      </p:sp>
      <p:graphicFrame>
        <p:nvGraphicFramePr>
          <p:cNvPr id="2" name="Graphique 6">
            <a:extLst>
              <a:ext uri="{FF2B5EF4-FFF2-40B4-BE49-F238E27FC236}">
                <a16:creationId xmlns:a16="http://schemas.microsoft.com/office/drawing/2014/main" id="{E153C36E-B97F-4517-8DC1-A690554E549A}"/>
              </a:ext>
            </a:extLst>
          </p:cNvPr>
          <p:cNvGraphicFramePr>
            <a:graphicFrameLocks/>
          </p:cNvGraphicFramePr>
          <p:nvPr>
            <p:extLst>
              <p:ext uri="{D42A27DB-BD31-4B8C-83A1-F6EECF244321}">
                <p14:modId xmlns:p14="http://schemas.microsoft.com/office/powerpoint/2010/main" val="3285750129"/>
              </p:ext>
            </p:extLst>
          </p:nvPr>
        </p:nvGraphicFramePr>
        <p:xfrm>
          <a:off x="1539369" y="1583464"/>
          <a:ext cx="9723438" cy="554648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65AA0281-0C08-4F39-97C6-4140E2336780}"/>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Composition des déchets médicaux</a:t>
            </a:r>
          </a:p>
        </p:txBody>
      </p:sp>
      <p:sp>
        <p:nvSpPr>
          <p:cNvPr id="3" name="Slide Number Placeholder 2">
            <a:extLst>
              <a:ext uri="{FF2B5EF4-FFF2-40B4-BE49-F238E27FC236}">
                <a16:creationId xmlns:a16="http://schemas.microsoft.com/office/drawing/2014/main" id="{94392609-981B-4BD0-9DF4-9EA058433F4F}"/>
              </a:ext>
            </a:extLst>
          </p:cNvPr>
          <p:cNvSpPr>
            <a:spLocks noGrp="1"/>
          </p:cNvSpPr>
          <p:nvPr>
            <p:ph type="sldNum" sz="quarter" idx="12"/>
          </p:nvPr>
        </p:nvSpPr>
        <p:spPr/>
        <p:txBody>
          <a:bodyPr/>
          <a:lstStyle/>
          <a:p>
            <a:fld id="{00865948-8B76-4A50-B7DB-B45DBE1BD062}" type="slidenum">
              <a:rPr lang="fr-CH" smtClean="0"/>
              <a:t>29</a:t>
            </a:fld>
            <a:endParaRPr lang="fr-CH"/>
          </a:p>
        </p:txBody>
      </p:sp>
    </p:spTree>
    <p:extLst>
      <p:ext uri="{BB962C8B-B14F-4D97-AF65-F5344CB8AC3E}">
        <p14:creationId xmlns:p14="http://schemas.microsoft.com/office/powerpoint/2010/main" val="594920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256200C7-BDA4-4834-83C8-638A993952E6}"/>
              </a:ext>
            </a:extLst>
          </p:cNvPr>
          <p:cNvSpPr>
            <a:spLocks noGrp="1"/>
          </p:cNvSpPr>
          <p:nvPr>
            <p:ph idx="1"/>
          </p:nvPr>
        </p:nvSpPr>
        <p:spPr>
          <a:xfrm>
            <a:off x="6469809" y="2372825"/>
            <a:ext cx="5313873" cy="3308149"/>
          </a:xfrm>
        </p:spPr>
        <p:txBody>
          <a:bodyPr>
            <a:normAutofit/>
          </a:bodyPr>
          <a:lstStyle/>
          <a:p>
            <a:pPr eaLnBrk="1" hangingPunct="1"/>
            <a:r>
              <a:rPr lang="fr-FR" dirty="0"/>
              <a:t>Cycle de transmission</a:t>
            </a:r>
          </a:p>
          <a:p>
            <a:r>
              <a:rPr lang="fr-FR" dirty="0"/>
              <a:t>Promotion de l’hygiène</a:t>
            </a:r>
          </a:p>
          <a:p>
            <a:pPr eaLnBrk="1" hangingPunct="1"/>
            <a:r>
              <a:rPr lang="fr-FR" dirty="0"/>
              <a:t>Élimination des excréments</a:t>
            </a:r>
          </a:p>
          <a:p>
            <a:pPr eaLnBrk="1" hangingPunct="1"/>
            <a:r>
              <a:rPr lang="fr-FR" dirty="0"/>
              <a:t>Élimination des déchets solides</a:t>
            </a:r>
          </a:p>
          <a:p>
            <a:pPr eaLnBrk="1" hangingPunct="1"/>
            <a:r>
              <a:rPr lang="fr-FR" dirty="0"/>
              <a:t>Élimination des déchets médicaux</a:t>
            </a:r>
          </a:p>
          <a:p>
            <a:pPr eaLnBrk="1" hangingPunct="1"/>
            <a:r>
              <a:rPr lang="fr-FR" dirty="0"/>
              <a:t>Contrôle des vecteurs</a:t>
            </a:r>
          </a:p>
        </p:txBody>
      </p:sp>
      <p:sp>
        <p:nvSpPr>
          <p:cNvPr id="4" name="Title 3">
            <a:extLst>
              <a:ext uri="{FF2B5EF4-FFF2-40B4-BE49-F238E27FC236}">
                <a16:creationId xmlns:a16="http://schemas.microsoft.com/office/drawing/2014/main" id="{28147308-F452-4AEA-A70A-7185400BC9F8}"/>
              </a:ext>
            </a:extLst>
          </p:cNvPr>
          <p:cNvSpPr txBox="1">
            <a:spLocks/>
          </p:cNvSpPr>
          <p:nvPr/>
        </p:nvSpPr>
        <p:spPr>
          <a:xfrm>
            <a:off x="838200" y="36512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dirty="0">
                <a:latin typeface="+mn-lt"/>
              </a:rPr>
              <a:t>Assainissement de l’environnement</a:t>
            </a:r>
          </a:p>
        </p:txBody>
      </p:sp>
      <p:grpSp>
        <p:nvGrpSpPr>
          <p:cNvPr id="5" name="Group 4">
            <a:extLst>
              <a:ext uri="{FF2B5EF4-FFF2-40B4-BE49-F238E27FC236}">
                <a16:creationId xmlns:a16="http://schemas.microsoft.com/office/drawing/2014/main" id="{8713841F-4B73-40B0-998A-E984A4FA8F33}"/>
              </a:ext>
            </a:extLst>
          </p:cNvPr>
          <p:cNvGrpSpPr/>
          <p:nvPr/>
        </p:nvGrpSpPr>
        <p:grpSpPr>
          <a:xfrm>
            <a:off x="926812" y="1319688"/>
            <a:ext cx="4254805" cy="5299997"/>
            <a:chOff x="738808" y="862488"/>
            <a:chExt cx="4254805" cy="5299997"/>
          </a:xfrm>
        </p:grpSpPr>
        <p:pic>
          <p:nvPicPr>
            <p:cNvPr id="2" name="Picture 1">
              <a:extLst>
                <a:ext uri="{FF2B5EF4-FFF2-40B4-BE49-F238E27FC236}">
                  <a16:creationId xmlns:a16="http://schemas.microsoft.com/office/drawing/2014/main" id="{00498833-B153-405D-B8A5-48AE2DCB0F47}"/>
                </a:ext>
              </a:extLst>
            </p:cNvPr>
            <p:cNvPicPr>
              <a:picLocks noChangeAspect="1"/>
            </p:cNvPicPr>
            <p:nvPr/>
          </p:nvPicPr>
          <p:blipFill>
            <a:blip r:embed="rId2"/>
            <a:stretch>
              <a:fillRect/>
            </a:stretch>
          </p:blipFill>
          <p:spPr>
            <a:xfrm>
              <a:off x="738808" y="862488"/>
              <a:ext cx="4254805" cy="4837951"/>
            </a:xfrm>
            <a:prstGeom prst="rect">
              <a:avLst/>
            </a:prstGeom>
          </p:spPr>
        </p:pic>
        <p:sp>
          <p:nvSpPr>
            <p:cNvPr id="3" name="Rectangle 2">
              <a:extLst>
                <a:ext uri="{FF2B5EF4-FFF2-40B4-BE49-F238E27FC236}">
                  <a16:creationId xmlns:a16="http://schemas.microsoft.com/office/drawing/2014/main" id="{2ABABE08-C84F-4B93-8604-FC33A0878010}"/>
                </a:ext>
              </a:extLst>
            </p:cNvPr>
            <p:cNvSpPr/>
            <p:nvPr/>
          </p:nvSpPr>
          <p:spPr>
            <a:xfrm>
              <a:off x="1662579" y="5823931"/>
              <a:ext cx="2719206" cy="338554"/>
            </a:xfrm>
            <a:prstGeom prst="rect">
              <a:avLst/>
            </a:prstGeom>
          </p:spPr>
          <p:txBody>
            <a:bodyPr wrap="none">
              <a:spAutoFit/>
            </a:bodyPr>
            <a:lstStyle/>
            <a:p>
              <a:r>
                <a:rPr lang="fr-FR" sz="1600"/>
                <a:t>https://www.wateraid.org/uk/</a:t>
              </a:r>
            </a:p>
          </p:txBody>
        </p:sp>
      </p:grpSp>
      <p:sp>
        <p:nvSpPr>
          <p:cNvPr id="6" name="Slide Number Placeholder 5">
            <a:extLst>
              <a:ext uri="{FF2B5EF4-FFF2-40B4-BE49-F238E27FC236}">
                <a16:creationId xmlns:a16="http://schemas.microsoft.com/office/drawing/2014/main" id="{B4BCE3E3-AA0E-471E-B469-D124871091A7}"/>
              </a:ext>
            </a:extLst>
          </p:cNvPr>
          <p:cNvSpPr>
            <a:spLocks noGrp="1"/>
          </p:cNvSpPr>
          <p:nvPr>
            <p:ph type="sldNum" sz="quarter" idx="12"/>
          </p:nvPr>
        </p:nvSpPr>
        <p:spPr/>
        <p:txBody>
          <a:bodyPr/>
          <a:lstStyle/>
          <a:p>
            <a:fld id="{00865948-8B76-4A50-B7DB-B45DBE1BD062}" type="slidenum">
              <a:rPr lang="fr-CH" smtClean="0"/>
              <a:t>3</a:t>
            </a:fld>
            <a:endParaRPr lang="fr-CH"/>
          </a:p>
        </p:txBody>
      </p:sp>
    </p:spTree>
    <p:extLst>
      <p:ext uri="{BB962C8B-B14F-4D97-AF65-F5344CB8AC3E}">
        <p14:creationId xmlns:p14="http://schemas.microsoft.com/office/powerpoint/2010/main" val="4190418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a:extLst>
              <a:ext uri="{FF2B5EF4-FFF2-40B4-BE49-F238E27FC236}">
                <a16:creationId xmlns:a16="http://schemas.microsoft.com/office/drawing/2014/main" id="{34CDD7C2-AFE4-41EB-9ADA-5453133FC019}"/>
              </a:ext>
            </a:extLst>
          </p:cNvPr>
          <p:cNvSpPr txBox="1">
            <a:spLocks/>
          </p:cNvSpPr>
          <p:nvPr/>
        </p:nvSpPr>
        <p:spPr bwMode="auto">
          <a:xfrm>
            <a:off x="2133600" y="273050"/>
            <a:ext cx="8077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eaLnBrk="0" fontAlgn="base" hangingPunct="0">
              <a:spcBef>
                <a:spcPct val="0"/>
              </a:spcBef>
              <a:spcAft>
                <a:spcPct val="0"/>
              </a:spcAf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eaLnBrk="0" fontAlgn="base" hangingPunct="0">
              <a:spcBef>
                <a:spcPct val="0"/>
              </a:spcBef>
              <a:spcAft>
                <a:spcPct val="0"/>
              </a:spcAf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eaLnBrk="0" fontAlgn="base" hangingPunct="0">
              <a:spcBef>
                <a:spcPct val="0"/>
              </a:spcBef>
              <a:spcAft>
                <a:spcPct val="0"/>
              </a:spcAf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eaLnBrk="0" fontAlgn="base" hangingPunct="0">
              <a:spcBef>
                <a:spcPct val="0"/>
              </a:spcBef>
              <a:spcAft>
                <a:spcPct val="0"/>
              </a:spcAf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endParaRPr lang="fr-CA" altLang="fr-FR" sz="4400">
              <a:latin typeface="Tw Cen MT" panose="020B0602020104020603" pitchFamily="34" charset="0"/>
              <a:ea typeface="SimSun" panose="02010600030101010101" pitchFamily="2" charset="-122"/>
            </a:endParaRPr>
          </a:p>
        </p:txBody>
      </p:sp>
      <p:pic>
        <p:nvPicPr>
          <p:cNvPr id="39941" name="Content Placeholder 7">
            <a:extLst>
              <a:ext uri="{FF2B5EF4-FFF2-40B4-BE49-F238E27FC236}">
                <a16:creationId xmlns:a16="http://schemas.microsoft.com/office/drawing/2014/main" id="{1EF188E2-DC21-4E86-83DC-3F87539F8B9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25833" y="1020585"/>
            <a:ext cx="6864981" cy="4655280"/>
          </a:xfrm>
        </p:spPr>
      </p:pic>
      <p:sp>
        <p:nvSpPr>
          <p:cNvPr id="6" name="Title 3">
            <a:extLst>
              <a:ext uri="{FF2B5EF4-FFF2-40B4-BE49-F238E27FC236}">
                <a16:creationId xmlns:a16="http://schemas.microsoft.com/office/drawing/2014/main" id="{FDBA552C-AD99-4923-B664-E9AA5EBD299A}"/>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Principes de la gestion des déchets médicaux</a:t>
            </a:r>
          </a:p>
        </p:txBody>
      </p:sp>
      <p:sp>
        <p:nvSpPr>
          <p:cNvPr id="3" name="Rectangle 2">
            <a:extLst>
              <a:ext uri="{FF2B5EF4-FFF2-40B4-BE49-F238E27FC236}">
                <a16:creationId xmlns:a16="http://schemas.microsoft.com/office/drawing/2014/main" id="{D2874FBB-8AED-45B0-BFC3-8F3D23F39FC9}"/>
              </a:ext>
            </a:extLst>
          </p:cNvPr>
          <p:cNvSpPr/>
          <p:nvPr/>
        </p:nvSpPr>
        <p:spPr>
          <a:xfrm>
            <a:off x="7790814" y="2075119"/>
            <a:ext cx="3739169" cy="1785104"/>
          </a:xfrm>
          <a:prstGeom prst="rect">
            <a:avLst/>
          </a:prstGeom>
          <a:solidFill>
            <a:srgbClr val="00B0F0">
              <a:alpha val="17000"/>
            </a:srgbClr>
          </a:solidFill>
        </p:spPr>
        <p:txBody>
          <a:bodyPr wrap="square">
            <a:spAutoFit/>
          </a:bodyPr>
          <a:lstStyle/>
          <a:p>
            <a:pPr algn="just">
              <a:spcBef>
                <a:spcPts val="600"/>
              </a:spcBef>
              <a:spcAft>
                <a:spcPts val="600"/>
              </a:spcAft>
              <a:tabLst>
                <a:tab pos="180340" algn="l"/>
              </a:tabLst>
            </a:pPr>
            <a:r>
              <a:rPr lang="fr-FR" dirty="0"/>
              <a:t>Les premières étapes doivent toujours être la </a:t>
            </a:r>
            <a:r>
              <a:rPr lang="fr-FR" u="sng" dirty="0">
                <a:cs typeface="Times New Roman"/>
              </a:rPr>
              <a:t>prévention et la réduction</a:t>
            </a:r>
            <a:r>
              <a:rPr lang="fr-FR" dirty="0"/>
              <a:t> : </a:t>
            </a:r>
          </a:p>
          <a:p>
            <a:pPr marL="285750" indent="-285750" algn="just">
              <a:spcBef>
                <a:spcPts val="600"/>
              </a:spcBef>
              <a:spcAft>
                <a:spcPts val="600"/>
              </a:spcAft>
              <a:buFont typeface="Arial" panose="020B0604020202020204" pitchFamily="34" charset="0"/>
              <a:buChar char="•"/>
              <a:tabLst>
                <a:tab pos="180340" algn="l"/>
              </a:tabLst>
            </a:pPr>
            <a:r>
              <a:rPr lang="fr-FR" dirty="0"/>
              <a:t>en utilisant les produits les moins toxiques </a:t>
            </a:r>
          </a:p>
          <a:p>
            <a:pPr marL="285750" indent="-285750" algn="just">
              <a:spcBef>
                <a:spcPts val="600"/>
              </a:spcBef>
              <a:spcAft>
                <a:spcPts val="600"/>
              </a:spcAft>
              <a:buFont typeface="Arial" panose="020B0604020202020204" pitchFamily="34" charset="0"/>
              <a:buChar char="•"/>
              <a:tabLst>
                <a:tab pos="180340" algn="l"/>
              </a:tabLst>
            </a:pPr>
            <a:r>
              <a:rPr lang="fr-FR" dirty="0"/>
              <a:t>en triant les déchets</a:t>
            </a:r>
          </a:p>
        </p:txBody>
      </p:sp>
      <p:sp>
        <p:nvSpPr>
          <p:cNvPr id="4" name="Rectangle 3">
            <a:extLst>
              <a:ext uri="{FF2B5EF4-FFF2-40B4-BE49-F238E27FC236}">
                <a16:creationId xmlns:a16="http://schemas.microsoft.com/office/drawing/2014/main" id="{1FA8DBCF-1BC5-4ED6-9D87-DB6604850136}"/>
              </a:ext>
            </a:extLst>
          </p:cNvPr>
          <p:cNvSpPr/>
          <p:nvPr/>
        </p:nvSpPr>
        <p:spPr>
          <a:xfrm>
            <a:off x="6559061" y="4475286"/>
            <a:ext cx="5054303" cy="1785104"/>
          </a:xfrm>
          <a:prstGeom prst="rect">
            <a:avLst/>
          </a:prstGeom>
          <a:solidFill>
            <a:srgbClr val="00B0F0">
              <a:alpha val="17000"/>
            </a:srgbClr>
          </a:solidFill>
        </p:spPr>
        <p:txBody>
          <a:bodyPr wrap="square">
            <a:spAutoFit/>
          </a:bodyPr>
          <a:lstStyle/>
          <a:p>
            <a:pPr lvl="0" algn="just">
              <a:spcBef>
                <a:spcPts val="600"/>
              </a:spcBef>
              <a:spcAft>
                <a:spcPts val="600"/>
              </a:spcAft>
              <a:tabLst>
                <a:tab pos="180340" algn="l"/>
              </a:tabLst>
            </a:pPr>
            <a:r>
              <a:rPr lang="fr-FR" u="sng" dirty="0">
                <a:ea typeface="Times New Roman"/>
                <a:cs typeface="Times New Roman"/>
              </a:rPr>
              <a:t>Tri</a:t>
            </a:r>
            <a:r>
              <a:rPr lang="fr-FR" dirty="0"/>
              <a:t> : </a:t>
            </a:r>
          </a:p>
          <a:p>
            <a:pPr marL="285750" lvl="0" indent="-285750" algn="just">
              <a:spcBef>
                <a:spcPts val="600"/>
              </a:spcBef>
              <a:spcAft>
                <a:spcPts val="600"/>
              </a:spcAft>
              <a:buFont typeface="Arial" panose="020B0604020202020204" pitchFamily="34" charset="0"/>
              <a:buChar char="•"/>
              <a:tabLst>
                <a:tab pos="180340" algn="l"/>
              </a:tabLst>
            </a:pPr>
            <a:r>
              <a:rPr lang="fr-FR" dirty="0"/>
              <a:t>Le tri des déchets est toujours la responsabilité de la personne qui les produit. </a:t>
            </a:r>
          </a:p>
          <a:p>
            <a:pPr marL="342900" lvl="0" indent="-342900" algn="just">
              <a:spcBef>
                <a:spcPts val="600"/>
              </a:spcBef>
              <a:spcAft>
                <a:spcPts val="600"/>
              </a:spcAft>
              <a:buFont typeface="Arial" panose="020B0604020202020204" pitchFamily="34" charset="0"/>
              <a:buChar char="•"/>
              <a:tabLst>
                <a:tab pos="180340" algn="l"/>
              </a:tabLst>
            </a:pPr>
            <a:r>
              <a:rPr lang="fr-FR" dirty="0"/>
              <a:t>Le tri doit être effectué aussi près que possible de l’endroit où les déchets ont été produits.</a:t>
            </a:r>
          </a:p>
        </p:txBody>
      </p:sp>
      <p:sp>
        <p:nvSpPr>
          <p:cNvPr id="2" name="Slide Number Placeholder 1">
            <a:extLst>
              <a:ext uri="{FF2B5EF4-FFF2-40B4-BE49-F238E27FC236}">
                <a16:creationId xmlns:a16="http://schemas.microsoft.com/office/drawing/2014/main" id="{54421BF7-1E1A-4F48-8D31-B65605B12EA9}"/>
              </a:ext>
            </a:extLst>
          </p:cNvPr>
          <p:cNvSpPr>
            <a:spLocks noGrp="1"/>
          </p:cNvSpPr>
          <p:nvPr>
            <p:ph type="sldNum" sz="quarter" idx="12"/>
          </p:nvPr>
        </p:nvSpPr>
        <p:spPr/>
        <p:txBody>
          <a:bodyPr/>
          <a:lstStyle/>
          <a:p>
            <a:fld id="{00865948-8B76-4A50-B7DB-B45DBE1BD062}" type="slidenum">
              <a:rPr lang="fr-CH" smtClean="0"/>
              <a:t>30</a:t>
            </a:fld>
            <a:endParaRPr lang="fr-CH"/>
          </a:p>
        </p:txBody>
      </p:sp>
    </p:spTree>
    <p:extLst>
      <p:ext uri="{BB962C8B-B14F-4D97-AF65-F5344CB8AC3E}">
        <p14:creationId xmlns:p14="http://schemas.microsoft.com/office/powerpoint/2010/main" val="1034992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5BA7-3099-4F1F-93DC-32F83B7D3461}"/>
              </a:ext>
            </a:extLst>
          </p:cNvPr>
          <p:cNvSpPr>
            <a:spLocks noGrp="1"/>
          </p:cNvSpPr>
          <p:nvPr>
            <p:ph type="title"/>
          </p:nvPr>
        </p:nvSpPr>
        <p:spPr>
          <a:xfrm>
            <a:off x="948731" y="163501"/>
            <a:ext cx="10515600" cy="838444"/>
          </a:xfrm>
        </p:spPr>
        <p:txBody>
          <a:bodyPr vert="horz" lIns="91440" tIns="45720" rIns="91440" bIns="45720" rtlCol="0" anchor="ctr">
            <a:normAutofit/>
          </a:bodyPr>
          <a:lstStyle/>
          <a:p>
            <a:pPr algn="ctr" defTabSz="608915"/>
            <a:r>
              <a:rPr lang="fr-FR" sz="4399" u="sng">
                <a:latin typeface="+mn-lt"/>
              </a:rPr>
              <a:t>Tri et codage</a:t>
            </a:r>
          </a:p>
        </p:txBody>
      </p:sp>
      <p:sp>
        <p:nvSpPr>
          <p:cNvPr id="4" name="Slide Number Placeholder 3">
            <a:extLst>
              <a:ext uri="{FF2B5EF4-FFF2-40B4-BE49-F238E27FC236}">
                <a16:creationId xmlns:a16="http://schemas.microsoft.com/office/drawing/2014/main" id="{0DD639D3-7A54-41A4-985D-47DE505ABDA4}"/>
              </a:ext>
            </a:extLst>
          </p:cNvPr>
          <p:cNvSpPr>
            <a:spLocks noGrp="1"/>
          </p:cNvSpPr>
          <p:nvPr>
            <p:ph type="sldNum" sz="quarter" idx="12"/>
          </p:nvPr>
        </p:nvSpPr>
        <p:spPr>
          <a:xfrm>
            <a:off x="9118600" y="6309458"/>
            <a:ext cx="2743200" cy="365125"/>
          </a:xfrm>
        </p:spPr>
        <p:txBody>
          <a:bodyPr/>
          <a:lstStyle/>
          <a:p>
            <a:fld id="{00865948-8B76-4A50-B7DB-B45DBE1BD062}" type="slidenum">
              <a:rPr lang="fr-CH" smtClean="0"/>
              <a:t>31</a:t>
            </a:fld>
            <a:endParaRPr lang="fr-CH"/>
          </a:p>
        </p:txBody>
      </p:sp>
      <p:sp>
        <p:nvSpPr>
          <p:cNvPr id="6" name="TextBox 5">
            <a:extLst>
              <a:ext uri="{FF2B5EF4-FFF2-40B4-BE49-F238E27FC236}">
                <a16:creationId xmlns:a16="http://schemas.microsoft.com/office/drawing/2014/main" id="{8160DE32-A706-4D3C-8466-213FBED0350A}"/>
              </a:ext>
            </a:extLst>
          </p:cNvPr>
          <p:cNvSpPr txBox="1"/>
          <p:nvPr/>
        </p:nvSpPr>
        <p:spPr>
          <a:xfrm>
            <a:off x="720960" y="6290976"/>
            <a:ext cx="4503605" cy="338554"/>
          </a:xfrm>
          <a:prstGeom prst="rect">
            <a:avLst/>
          </a:prstGeom>
          <a:noFill/>
        </p:spPr>
        <p:txBody>
          <a:bodyPr wrap="none" rtlCol="0">
            <a:spAutoFit/>
          </a:bodyPr>
          <a:lstStyle/>
          <a:p>
            <a:r>
              <a:rPr lang="fr-FR" sz="1600"/>
              <a:t> </a:t>
            </a:r>
            <a:r>
              <a:rPr lang="fr-FR" sz="1600" i="1"/>
              <a:t>Recommandations de codage (OMS – UNEP/SBC 2005)</a:t>
            </a:r>
          </a:p>
        </p:txBody>
      </p:sp>
      <p:pic>
        <p:nvPicPr>
          <p:cNvPr id="7" name="Picture 6">
            <a:extLst>
              <a:ext uri="{FF2B5EF4-FFF2-40B4-BE49-F238E27FC236}">
                <a16:creationId xmlns:a16="http://schemas.microsoft.com/office/drawing/2014/main" id="{EFFA6435-B313-4C60-8331-8CD5756749BD}"/>
              </a:ext>
            </a:extLst>
          </p:cNvPr>
          <p:cNvPicPr>
            <a:picLocks noChangeAspect="1"/>
          </p:cNvPicPr>
          <p:nvPr/>
        </p:nvPicPr>
        <p:blipFill>
          <a:blip r:embed="rId3"/>
          <a:stretch>
            <a:fillRect/>
          </a:stretch>
        </p:blipFill>
        <p:spPr>
          <a:xfrm>
            <a:off x="821333" y="1376466"/>
            <a:ext cx="7621472" cy="4852395"/>
          </a:xfrm>
          <a:prstGeom prst="rect">
            <a:avLst/>
          </a:prstGeom>
        </p:spPr>
      </p:pic>
      <p:pic>
        <p:nvPicPr>
          <p:cNvPr id="8" name="Picture 2" descr="P1010580pet">
            <a:extLst>
              <a:ext uri="{FF2B5EF4-FFF2-40B4-BE49-F238E27FC236}">
                <a16:creationId xmlns:a16="http://schemas.microsoft.com/office/drawing/2014/main" id="{2198A424-D795-419C-886E-A3A131CD47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0888" y="1376467"/>
            <a:ext cx="3059403" cy="2294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B835A1B4-CB3F-42F5-9274-B2BD1BA27B8B}"/>
              </a:ext>
            </a:extLst>
          </p:cNvPr>
          <p:cNvSpPr/>
          <p:nvPr/>
        </p:nvSpPr>
        <p:spPr>
          <a:xfrm>
            <a:off x="10193217" y="2802991"/>
            <a:ext cx="1564018" cy="923330"/>
          </a:xfrm>
          <a:prstGeom prst="rect">
            <a:avLst/>
          </a:prstGeom>
        </p:spPr>
        <p:txBody>
          <a:bodyPr wrap="none">
            <a:spAutoFit/>
          </a:bodyPr>
          <a:lstStyle/>
          <a:p>
            <a:r>
              <a:rPr lang="fr-FR" b="1" dirty="0">
                <a:solidFill>
                  <a:srgbClr val="FFFFFF"/>
                </a:solidFill>
                <a:latin typeface="MyriadPro-Regular"/>
              </a:rPr>
              <a:t>Déchets</a:t>
            </a:r>
          </a:p>
          <a:p>
            <a:r>
              <a:rPr lang="fr-FR" b="1" dirty="0">
                <a:solidFill>
                  <a:srgbClr val="FFFFFF"/>
                </a:solidFill>
                <a:latin typeface="MyriadPro-Regular"/>
              </a:rPr>
              <a:t>contaminés et </a:t>
            </a:r>
          </a:p>
          <a:p>
            <a:r>
              <a:rPr lang="fr-FR" b="1" dirty="0">
                <a:solidFill>
                  <a:srgbClr val="FFFFFF"/>
                </a:solidFill>
                <a:latin typeface="MyriadPro-Regular"/>
              </a:rPr>
              <a:t>infectieux</a:t>
            </a:r>
          </a:p>
        </p:txBody>
      </p:sp>
      <p:sp>
        <p:nvSpPr>
          <p:cNvPr id="11" name="Rectangle 10">
            <a:extLst>
              <a:ext uri="{FF2B5EF4-FFF2-40B4-BE49-F238E27FC236}">
                <a16:creationId xmlns:a16="http://schemas.microsoft.com/office/drawing/2014/main" id="{E06EF60D-8B37-4773-96E1-D7C54009D062}"/>
              </a:ext>
            </a:extLst>
          </p:cNvPr>
          <p:cNvSpPr/>
          <p:nvPr/>
        </p:nvSpPr>
        <p:spPr>
          <a:xfrm>
            <a:off x="9960869" y="5859529"/>
            <a:ext cx="1723998" cy="369332"/>
          </a:xfrm>
          <a:prstGeom prst="rect">
            <a:avLst/>
          </a:prstGeom>
        </p:spPr>
        <p:txBody>
          <a:bodyPr wrap="none">
            <a:spAutoFit/>
          </a:bodyPr>
          <a:lstStyle/>
          <a:p>
            <a:r>
              <a:rPr lang="fr-FR" b="1">
                <a:solidFill>
                  <a:schemeClr val="bg1"/>
                </a:solidFill>
                <a:ea typeface="ＭＳ Ｐゴシック" panose="020B0600070205080204" pitchFamily="34" charset="-128"/>
                <a:cs typeface="Times New Roman" panose="02020603050405020304" pitchFamily="18" charset="0"/>
              </a:rPr>
              <a:t>Conteneurs pour objets tranchants</a:t>
            </a:r>
          </a:p>
        </p:txBody>
      </p:sp>
      <p:pic>
        <p:nvPicPr>
          <p:cNvPr id="12" name="Picture 11">
            <a:extLst>
              <a:ext uri="{FF2B5EF4-FFF2-40B4-BE49-F238E27FC236}">
                <a16:creationId xmlns:a16="http://schemas.microsoft.com/office/drawing/2014/main" id="{5CD4FE3C-921C-45BC-8EE3-49ECA0966EFA}"/>
              </a:ext>
            </a:extLst>
          </p:cNvPr>
          <p:cNvPicPr>
            <a:picLocks noChangeAspect="1"/>
          </p:cNvPicPr>
          <p:nvPr/>
        </p:nvPicPr>
        <p:blipFill>
          <a:blip r:embed="rId5"/>
          <a:stretch>
            <a:fillRect/>
          </a:stretch>
        </p:blipFill>
        <p:spPr>
          <a:xfrm>
            <a:off x="8630888" y="3842009"/>
            <a:ext cx="1587863" cy="2386852"/>
          </a:xfrm>
          <a:prstGeom prst="rect">
            <a:avLst/>
          </a:prstGeom>
        </p:spPr>
      </p:pic>
      <p:sp>
        <p:nvSpPr>
          <p:cNvPr id="13" name="Rectangle 12">
            <a:extLst>
              <a:ext uri="{FF2B5EF4-FFF2-40B4-BE49-F238E27FC236}">
                <a16:creationId xmlns:a16="http://schemas.microsoft.com/office/drawing/2014/main" id="{56631E35-EE27-4B72-8FE4-DE8F73BF77EB}"/>
              </a:ext>
            </a:extLst>
          </p:cNvPr>
          <p:cNvSpPr/>
          <p:nvPr/>
        </p:nvSpPr>
        <p:spPr>
          <a:xfrm>
            <a:off x="8630888" y="3842009"/>
            <a:ext cx="1587863" cy="646331"/>
          </a:xfrm>
          <a:prstGeom prst="rect">
            <a:avLst/>
          </a:prstGeom>
        </p:spPr>
        <p:txBody>
          <a:bodyPr wrap="square">
            <a:spAutoFit/>
          </a:bodyPr>
          <a:lstStyle/>
          <a:p>
            <a:r>
              <a:rPr lang="fr-FR" b="1">
                <a:solidFill>
                  <a:schemeClr val="bg1"/>
                </a:solidFill>
                <a:ea typeface="ＭＳ Ｐゴシック" panose="020B0600070205080204" pitchFamily="34" charset="-128"/>
                <a:cs typeface="Times New Roman" panose="02020603050405020304" pitchFamily="18" charset="0"/>
              </a:rPr>
              <a:t>Conteneurs pour objets tranchants</a:t>
            </a:r>
          </a:p>
        </p:txBody>
      </p:sp>
      <p:sp>
        <p:nvSpPr>
          <p:cNvPr id="14" name="Rectangle 13">
            <a:extLst>
              <a:ext uri="{FF2B5EF4-FFF2-40B4-BE49-F238E27FC236}">
                <a16:creationId xmlns:a16="http://schemas.microsoft.com/office/drawing/2014/main" id="{74BE16DD-3885-48AB-9DB4-A5752632BF27}"/>
              </a:ext>
            </a:extLst>
          </p:cNvPr>
          <p:cNvSpPr/>
          <p:nvPr/>
        </p:nvSpPr>
        <p:spPr>
          <a:xfrm>
            <a:off x="8734406" y="1967000"/>
            <a:ext cx="1263487" cy="646331"/>
          </a:xfrm>
          <a:prstGeom prst="rect">
            <a:avLst/>
          </a:prstGeom>
        </p:spPr>
        <p:txBody>
          <a:bodyPr wrap="none">
            <a:spAutoFit/>
          </a:bodyPr>
          <a:lstStyle/>
          <a:p>
            <a:r>
              <a:rPr lang="fr-FR" b="1" dirty="0">
                <a:solidFill>
                  <a:srgbClr val="FFFFFF"/>
                </a:solidFill>
                <a:latin typeface="MyriadPro-Regular"/>
              </a:rPr>
              <a:t>Ordures </a:t>
            </a:r>
          </a:p>
          <a:p>
            <a:r>
              <a:rPr lang="fr-FR" b="1" dirty="0">
                <a:solidFill>
                  <a:srgbClr val="FFFFFF"/>
                </a:solidFill>
                <a:latin typeface="MyriadPro-Regular"/>
              </a:rPr>
              <a:t>ménagères</a:t>
            </a:r>
          </a:p>
        </p:txBody>
      </p:sp>
    </p:spTree>
    <p:extLst>
      <p:ext uri="{BB962C8B-B14F-4D97-AF65-F5344CB8AC3E}">
        <p14:creationId xmlns:p14="http://schemas.microsoft.com/office/powerpoint/2010/main" val="724829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DD150-8525-4042-8236-A666BC0687C8}"/>
              </a:ext>
            </a:extLst>
          </p:cNvPr>
          <p:cNvSpPr>
            <a:spLocks noGrp="1"/>
          </p:cNvSpPr>
          <p:nvPr>
            <p:ph type="title"/>
          </p:nvPr>
        </p:nvSpPr>
        <p:spPr>
          <a:xfrm>
            <a:off x="-228600" y="156310"/>
            <a:ext cx="10515600" cy="1325563"/>
          </a:xfrm>
        </p:spPr>
        <p:txBody>
          <a:bodyPr vert="horz" lIns="91440" tIns="45720" rIns="91440" bIns="45720" rtlCol="0" anchor="ctr">
            <a:normAutofit/>
          </a:bodyPr>
          <a:lstStyle/>
          <a:p>
            <a:pPr algn="ctr" defTabSz="608915"/>
            <a:r>
              <a:rPr lang="fr-FR" sz="4399" u="sng">
                <a:latin typeface="+mn-lt"/>
              </a:rPr>
              <a:t>Système de gestion des déchets</a:t>
            </a:r>
          </a:p>
        </p:txBody>
      </p:sp>
      <p:sp>
        <p:nvSpPr>
          <p:cNvPr id="4" name="Slide Number Placeholder 3">
            <a:extLst>
              <a:ext uri="{FF2B5EF4-FFF2-40B4-BE49-F238E27FC236}">
                <a16:creationId xmlns:a16="http://schemas.microsoft.com/office/drawing/2014/main" id="{FBB4946D-4147-47BD-A1D0-087B535346D3}"/>
              </a:ext>
            </a:extLst>
          </p:cNvPr>
          <p:cNvSpPr>
            <a:spLocks noGrp="1"/>
          </p:cNvSpPr>
          <p:nvPr>
            <p:ph type="sldNum" sz="quarter" idx="12"/>
          </p:nvPr>
        </p:nvSpPr>
        <p:spPr/>
        <p:txBody>
          <a:bodyPr/>
          <a:lstStyle/>
          <a:p>
            <a:fld id="{00865948-8B76-4A50-B7DB-B45DBE1BD062}" type="slidenum">
              <a:rPr lang="fr-CH" smtClean="0"/>
              <a:t>32</a:t>
            </a:fld>
            <a:endParaRPr lang="fr-CH"/>
          </a:p>
        </p:txBody>
      </p:sp>
      <p:sp>
        <p:nvSpPr>
          <p:cNvPr id="5" name="Rectangle 4">
            <a:extLst>
              <a:ext uri="{FF2B5EF4-FFF2-40B4-BE49-F238E27FC236}">
                <a16:creationId xmlns:a16="http://schemas.microsoft.com/office/drawing/2014/main" id="{42DEE119-9CE7-478D-A1BF-49A80C2D9ADD}"/>
              </a:ext>
            </a:extLst>
          </p:cNvPr>
          <p:cNvSpPr/>
          <p:nvPr/>
        </p:nvSpPr>
        <p:spPr>
          <a:xfrm>
            <a:off x="965580" y="1677109"/>
            <a:ext cx="9570720" cy="2811026"/>
          </a:xfrm>
          <a:prstGeom prst="rect">
            <a:avLst/>
          </a:prstGeom>
        </p:spPr>
        <p:txBody>
          <a:bodyPr wrap="square">
            <a:spAutoFit/>
          </a:bodyPr>
          <a:lstStyle/>
          <a:p>
            <a:pPr marL="342900" indent="-342900">
              <a:spcBef>
                <a:spcPts val="700"/>
              </a:spcBef>
              <a:spcAft>
                <a:spcPts val="1000"/>
              </a:spcAft>
              <a:buSzPct val="60000"/>
              <a:buFont typeface="Arial" panose="020B0604020202020204" pitchFamily="34" charset="0"/>
              <a:buChar char="•"/>
            </a:pPr>
            <a:r>
              <a:rPr lang="fr-FR" sz="2400" dirty="0">
                <a:ea typeface="Arial Unicode MS" panose="020B0604020202020204" pitchFamily="34" charset="-128"/>
              </a:rPr>
              <a:t>Évaluer les catégories et quantités de déchets </a:t>
            </a:r>
          </a:p>
          <a:p>
            <a:pPr marL="342900" indent="-342900">
              <a:spcBef>
                <a:spcPts val="700"/>
              </a:spcBef>
              <a:spcAft>
                <a:spcPts val="1000"/>
              </a:spcAft>
              <a:buSzPct val="60000"/>
              <a:buFont typeface="Arial" panose="020B0604020202020204" pitchFamily="34" charset="0"/>
              <a:buChar char="•"/>
            </a:pPr>
            <a:r>
              <a:rPr lang="fr-FR" sz="2400" dirty="0">
                <a:ea typeface="Arial Unicode MS" panose="020B0604020202020204" pitchFamily="34" charset="-128"/>
              </a:rPr>
              <a:t>Cartographier (Quoi ? Quelle quantité ? Où ?)</a:t>
            </a:r>
          </a:p>
          <a:p>
            <a:pPr marL="342900" indent="-342900">
              <a:spcBef>
                <a:spcPts val="700"/>
              </a:spcBef>
              <a:spcAft>
                <a:spcPts val="1000"/>
              </a:spcAft>
              <a:buSzPct val="60000"/>
              <a:buFont typeface="Arial" panose="020B0604020202020204" pitchFamily="34" charset="0"/>
              <a:buChar char="•"/>
            </a:pPr>
            <a:r>
              <a:rPr lang="fr-FR" sz="2400" dirty="0">
                <a:ea typeface="Arial Unicode MS" panose="020B0604020202020204" pitchFamily="34" charset="-128"/>
              </a:rPr>
              <a:t>Discuter des différentes technologies et systèmes de gestion</a:t>
            </a:r>
          </a:p>
          <a:p>
            <a:pPr marL="342900" indent="-342900">
              <a:spcBef>
                <a:spcPts val="700"/>
              </a:spcBef>
              <a:spcAft>
                <a:spcPts val="1000"/>
              </a:spcAft>
              <a:buSzPct val="60000"/>
              <a:buFont typeface="Arial" panose="020B0604020202020204" pitchFamily="34" charset="0"/>
              <a:buChar char="•"/>
            </a:pPr>
            <a:r>
              <a:rPr lang="fr-FR" sz="2400" dirty="0">
                <a:ea typeface="Arial Unicode MS" panose="020B0604020202020204" pitchFamily="34" charset="-128"/>
              </a:rPr>
              <a:t>Envisager des solutions pour toutes les étapes des déchets médicaux </a:t>
            </a:r>
          </a:p>
          <a:p>
            <a:pPr marL="342900" indent="-342900">
              <a:spcBef>
                <a:spcPts val="700"/>
              </a:spcBef>
              <a:spcAft>
                <a:spcPts val="1000"/>
              </a:spcAft>
              <a:buSzPct val="60000"/>
              <a:buFont typeface="Arial" panose="020B0604020202020204" pitchFamily="34" charset="0"/>
              <a:buChar char="•"/>
            </a:pPr>
            <a:r>
              <a:rPr lang="fr-FR" sz="2400" dirty="0">
                <a:ea typeface="Arial Unicode MS" panose="020B0604020202020204" pitchFamily="34" charset="-128"/>
              </a:rPr>
              <a:t>Définir et consulter des arbres décisionnels</a:t>
            </a:r>
          </a:p>
        </p:txBody>
      </p:sp>
      <p:sp>
        <p:nvSpPr>
          <p:cNvPr id="6" name="Rectangle 5">
            <a:extLst>
              <a:ext uri="{FF2B5EF4-FFF2-40B4-BE49-F238E27FC236}">
                <a16:creationId xmlns:a16="http://schemas.microsoft.com/office/drawing/2014/main" id="{3EC46EEB-43B3-407D-9DAC-DB39F29AB176}"/>
              </a:ext>
            </a:extLst>
          </p:cNvPr>
          <p:cNvSpPr/>
          <p:nvPr/>
        </p:nvSpPr>
        <p:spPr>
          <a:xfrm>
            <a:off x="8239760" y="4013309"/>
            <a:ext cx="2976880" cy="1477328"/>
          </a:xfrm>
          <a:prstGeom prst="rect">
            <a:avLst/>
          </a:prstGeom>
          <a:solidFill>
            <a:srgbClr val="00B0F0">
              <a:alpha val="23000"/>
            </a:srgbClr>
          </a:solidFill>
        </p:spPr>
        <p:txBody>
          <a:bodyPr wrap="square">
            <a:spAutoFit/>
          </a:bodyPr>
          <a:lstStyle/>
          <a:p>
            <a:r>
              <a:rPr lang="fr-FR" b="1">
                <a:solidFill>
                  <a:srgbClr val="C40000"/>
                </a:solidFill>
                <a:latin typeface="ArialNarrow-Bold"/>
              </a:rPr>
              <a:t>1. </a:t>
            </a:r>
            <a:r>
              <a:rPr lang="fr-FR" b="1">
                <a:solidFill>
                  <a:srgbClr val="000000"/>
                </a:solidFill>
                <a:latin typeface="ArialNarrow-Bold"/>
              </a:rPr>
              <a:t>Tri</a:t>
            </a:r>
          </a:p>
          <a:p>
            <a:r>
              <a:rPr lang="fr-FR" b="1">
                <a:solidFill>
                  <a:srgbClr val="C40000"/>
                </a:solidFill>
                <a:latin typeface="ArialNarrow-Bold"/>
              </a:rPr>
              <a:t>2. </a:t>
            </a:r>
            <a:r>
              <a:rPr lang="fr-FR" b="1">
                <a:solidFill>
                  <a:srgbClr val="000000"/>
                </a:solidFill>
                <a:latin typeface="ArialNarrow-Bold"/>
              </a:rPr>
              <a:t>Stockage temporaire</a:t>
            </a:r>
          </a:p>
          <a:p>
            <a:r>
              <a:rPr lang="fr-FR" b="1">
                <a:solidFill>
                  <a:srgbClr val="C40000"/>
                </a:solidFill>
                <a:latin typeface="ArialNarrow-Bold"/>
              </a:rPr>
              <a:t>3. </a:t>
            </a:r>
            <a:r>
              <a:rPr lang="fr-FR" b="1">
                <a:solidFill>
                  <a:srgbClr val="000000"/>
                </a:solidFill>
                <a:latin typeface="ArialNarrow-Bold"/>
              </a:rPr>
              <a:t>Transport</a:t>
            </a:r>
          </a:p>
          <a:p>
            <a:r>
              <a:rPr lang="fr-FR" b="1">
                <a:solidFill>
                  <a:srgbClr val="C40000"/>
                </a:solidFill>
                <a:latin typeface="ArialNarrow-Bold"/>
              </a:rPr>
              <a:t>4. </a:t>
            </a:r>
            <a:r>
              <a:rPr lang="fr-FR" b="1">
                <a:solidFill>
                  <a:srgbClr val="000000"/>
                </a:solidFill>
                <a:latin typeface="ArialNarrow-Bold"/>
              </a:rPr>
              <a:t>Traitement et</a:t>
            </a:r>
          </a:p>
          <a:p>
            <a:r>
              <a:rPr lang="fr-FR" b="1">
                <a:solidFill>
                  <a:srgbClr val="C40000"/>
                </a:solidFill>
                <a:latin typeface="ArialNarrow-Bold"/>
              </a:rPr>
              <a:t>5. </a:t>
            </a:r>
            <a:r>
              <a:rPr lang="fr-FR" b="1">
                <a:solidFill>
                  <a:srgbClr val="000000"/>
                </a:solidFill>
                <a:latin typeface="ArialNarrow-Bold"/>
              </a:rPr>
              <a:t>Élimination finale</a:t>
            </a:r>
          </a:p>
        </p:txBody>
      </p:sp>
      <p:pic>
        <p:nvPicPr>
          <p:cNvPr id="7" name="Picture 6">
            <a:extLst>
              <a:ext uri="{FF2B5EF4-FFF2-40B4-BE49-F238E27FC236}">
                <a16:creationId xmlns:a16="http://schemas.microsoft.com/office/drawing/2014/main" id="{C1BCD129-5F14-4832-A92B-DB03D3E4A686}"/>
              </a:ext>
            </a:extLst>
          </p:cNvPr>
          <p:cNvPicPr>
            <a:picLocks noChangeAspect="1"/>
          </p:cNvPicPr>
          <p:nvPr/>
        </p:nvPicPr>
        <p:blipFill>
          <a:blip r:embed="rId3"/>
          <a:stretch>
            <a:fillRect/>
          </a:stretch>
        </p:blipFill>
        <p:spPr>
          <a:xfrm>
            <a:off x="9008910" y="0"/>
            <a:ext cx="3056090" cy="3530985"/>
          </a:xfrm>
          <a:prstGeom prst="rect">
            <a:avLst/>
          </a:prstGeom>
        </p:spPr>
      </p:pic>
      <p:pic>
        <p:nvPicPr>
          <p:cNvPr id="17" name="Picture 16">
            <a:extLst>
              <a:ext uri="{FF2B5EF4-FFF2-40B4-BE49-F238E27FC236}">
                <a16:creationId xmlns:a16="http://schemas.microsoft.com/office/drawing/2014/main" id="{DA3276C2-CC5A-40BA-B096-E1A8963F4521}"/>
              </a:ext>
            </a:extLst>
          </p:cNvPr>
          <p:cNvPicPr>
            <a:picLocks noChangeAspect="1"/>
          </p:cNvPicPr>
          <p:nvPr/>
        </p:nvPicPr>
        <p:blipFill>
          <a:blip r:embed="rId4"/>
          <a:stretch>
            <a:fillRect/>
          </a:stretch>
        </p:blipFill>
        <p:spPr>
          <a:xfrm>
            <a:off x="5675915" y="4369784"/>
            <a:ext cx="2300517" cy="2522107"/>
          </a:xfrm>
          <a:prstGeom prst="rect">
            <a:avLst/>
          </a:prstGeom>
        </p:spPr>
      </p:pic>
    </p:spTree>
    <p:extLst>
      <p:ext uri="{BB962C8B-B14F-4D97-AF65-F5344CB8AC3E}">
        <p14:creationId xmlns:p14="http://schemas.microsoft.com/office/powerpoint/2010/main" val="2413338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25BD-AE85-44F3-B01E-FB3740305C8A}"/>
              </a:ext>
            </a:extLst>
          </p:cNvPr>
          <p:cNvSpPr>
            <a:spLocks noGrp="1"/>
          </p:cNvSpPr>
          <p:nvPr>
            <p:ph type="title"/>
          </p:nvPr>
        </p:nvSpPr>
        <p:spPr>
          <a:xfrm>
            <a:off x="1869440" y="136525"/>
            <a:ext cx="8752840" cy="1325563"/>
          </a:xfrm>
        </p:spPr>
        <p:txBody>
          <a:bodyPr>
            <a:normAutofit fontScale="90000"/>
          </a:bodyPr>
          <a:lstStyle/>
          <a:p>
            <a:r>
              <a:rPr lang="fr-FR" sz="4399" u="sng" dirty="0">
                <a:latin typeface="+mn-lt"/>
              </a:rPr>
              <a:t>Options de traitement et d’élimination</a:t>
            </a:r>
            <a:br>
              <a:rPr lang="fr-FR" sz="4399" u="sng" dirty="0"/>
            </a:br>
            <a:endParaRPr lang="fr-FR" sz="4399" u="sng" dirty="0"/>
          </a:p>
        </p:txBody>
      </p:sp>
      <p:sp>
        <p:nvSpPr>
          <p:cNvPr id="4" name="Slide Number Placeholder 3">
            <a:extLst>
              <a:ext uri="{FF2B5EF4-FFF2-40B4-BE49-F238E27FC236}">
                <a16:creationId xmlns:a16="http://schemas.microsoft.com/office/drawing/2014/main" id="{76E49350-C2F0-4AB3-B878-CC386C4723D1}"/>
              </a:ext>
            </a:extLst>
          </p:cNvPr>
          <p:cNvSpPr>
            <a:spLocks noGrp="1"/>
          </p:cNvSpPr>
          <p:nvPr>
            <p:ph type="sldNum" sz="quarter" idx="12"/>
          </p:nvPr>
        </p:nvSpPr>
        <p:spPr/>
        <p:txBody>
          <a:bodyPr/>
          <a:lstStyle/>
          <a:p>
            <a:fld id="{00865948-8B76-4A50-B7DB-B45DBE1BD062}" type="slidenum">
              <a:rPr lang="fr-CH" smtClean="0"/>
              <a:t>33</a:t>
            </a:fld>
            <a:endParaRPr lang="fr-CH"/>
          </a:p>
        </p:txBody>
      </p:sp>
      <p:pic>
        <p:nvPicPr>
          <p:cNvPr id="5" name="Picture 4">
            <a:extLst>
              <a:ext uri="{FF2B5EF4-FFF2-40B4-BE49-F238E27FC236}">
                <a16:creationId xmlns:a16="http://schemas.microsoft.com/office/drawing/2014/main" id="{89E88DDD-338F-4472-A5A1-D2E72360A5C7}"/>
              </a:ext>
            </a:extLst>
          </p:cNvPr>
          <p:cNvPicPr>
            <a:picLocks noChangeAspect="1"/>
          </p:cNvPicPr>
          <p:nvPr/>
        </p:nvPicPr>
        <p:blipFill>
          <a:blip r:embed="rId3"/>
          <a:stretch>
            <a:fillRect/>
          </a:stretch>
        </p:blipFill>
        <p:spPr>
          <a:xfrm rot="5400000">
            <a:off x="3381567" y="-474821"/>
            <a:ext cx="5743826" cy="8768080"/>
          </a:xfrm>
          <a:prstGeom prst="rect">
            <a:avLst/>
          </a:prstGeom>
        </p:spPr>
      </p:pic>
    </p:spTree>
    <p:extLst>
      <p:ext uri="{BB962C8B-B14F-4D97-AF65-F5344CB8AC3E}">
        <p14:creationId xmlns:p14="http://schemas.microsoft.com/office/powerpoint/2010/main" val="3489889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2" descr="Mozambique Program for Healthcare facility waste treatment">
            <a:extLst>
              <a:ext uri="{FF2B5EF4-FFF2-40B4-BE49-F238E27FC236}">
                <a16:creationId xmlns:a16="http://schemas.microsoft.com/office/drawing/2014/main" id="{4D234653-FC59-49A8-A7FF-4B470234DE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169" y="1004646"/>
            <a:ext cx="3202566" cy="240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3" name="Connecteur droit 6">
            <a:extLst>
              <a:ext uri="{FF2B5EF4-FFF2-40B4-BE49-F238E27FC236}">
                <a16:creationId xmlns:a16="http://schemas.microsoft.com/office/drawing/2014/main" id="{43A55FB6-A32F-4917-A5AB-9AA5030EF538}"/>
              </a:ext>
            </a:extLst>
          </p:cNvPr>
          <p:cNvCxnSpPr>
            <a:cxnSpLocks noChangeShapeType="1"/>
          </p:cNvCxnSpPr>
          <p:nvPr/>
        </p:nvCxnSpPr>
        <p:spPr bwMode="auto">
          <a:xfrm flipV="1">
            <a:off x="9370657" y="1358335"/>
            <a:ext cx="2229655" cy="1634127"/>
          </a:xfrm>
          <a:prstGeom prst="line">
            <a:avLst/>
          </a:prstGeom>
          <a:noFill/>
          <a:ln w="127000" algn="ctr">
            <a:solidFill>
              <a:srgbClr val="FF0000"/>
            </a:solidFill>
            <a:round/>
            <a:headEnd/>
            <a:tailEnd/>
          </a:ln>
          <a:extLst>
            <a:ext uri="{909E8E84-426E-40DD-AFC4-6F175D3DCCD1}">
              <a14:hiddenFill xmlns:a14="http://schemas.microsoft.com/office/drawing/2010/main">
                <a:noFill/>
              </a14:hiddenFill>
            </a:ext>
          </a:extLst>
        </p:spPr>
      </p:cxnSp>
      <p:cxnSp>
        <p:nvCxnSpPr>
          <p:cNvPr id="43014" name="Connecteur droit 7">
            <a:extLst>
              <a:ext uri="{FF2B5EF4-FFF2-40B4-BE49-F238E27FC236}">
                <a16:creationId xmlns:a16="http://schemas.microsoft.com/office/drawing/2014/main" id="{B47E56CF-6254-49E2-9249-EDB926E48465}"/>
              </a:ext>
            </a:extLst>
          </p:cNvPr>
          <p:cNvCxnSpPr>
            <a:cxnSpLocks noChangeShapeType="1"/>
          </p:cNvCxnSpPr>
          <p:nvPr/>
        </p:nvCxnSpPr>
        <p:spPr bwMode="auto">
          <a:xfrm>
            <a:off x="9362655" y="1437466"/>
            <a:ext cx="2237657" cy="1554996"/>
          </a:xfrm>
          <a:prstGeom prst="line">
            <a:avLst/>
          </a:prstGeom>
          <a:noFill/>
          <a:ln w="127000" algn="ctr">
            <a:solidFill>
              <a:srgbClr val="FF0000"/>
            </a:solidFill>
            <a:round/>
            <a:headEnd/>
            <a:tailEnd/>
          </a:ln>
          <a:extLst>
            <a:ext uri="{909E8E84-426E-40DD-AFC4-6F175D3DCCD1}">
              <a14:hiddenFill xmlns:a14="http://schemas.microsoft.com/office/drawing/2010/main">
                <a:noFill/>
              </a14:hiddenFill>
            </a:ext>
          </a:extLst>
        </p:spPr>
      </p:cxnSp>
      <p:sp>
        <p:nvSpPr>
          <p:cNvPr id="8" name="Title 3">
            <a:extLst>
              <a:ext uri="{FF2B5EF4-FFF2-40B4-BE49-F238E27FC236}">
                <a16:creationId xmlns:a16="http://schemas.microsoft.com/office/drawing/2014/main" id="{56ADC76D-4887-4704-BEBF-E363266DBDBD}"/>
              </a:ext>
            </a:extLst>
          </p:cNvPr>
          <p:cNvSpPr txBox="1">
            <a:spLocks/>
          </p:cNvSpPr>
          <p:nvPr/>
        </p:nvSpPr>
        <p:spPr>
          <a:xfrm>
            <a:off x="838200" y="172087"/>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Traitement et élimination</a:t>
            </a:r>
          </a:p>
        </p:txBody>
      </p:sp>
      <p:sp>
        <p:nvSpPr>
          <p:cNvPr id="2" name="Rectangle 1">
            <a:extLst>
              <a:ext uri="{FF2B5EF4-FFF2-40B4-BE49-F238E27FC236}">
                <a16:creationId xmlns:a16="http://schemas.microsoft.com/office/drawing/2014/main" id="{AAD61D68-39B6-4C90-84B2-BDE229570A00}"/>
              </a:ext>
            </a:extLst>
          </p:cNvPr>
          <p:cNvSpPr/>
          <p:nvPr/>
        </p:nvSpPr>
        <p:spPr>
          <a:xfrm>
            <a:off x="838200" y="1130712"/>
            <a:ext cx="3993556" cy="5268109"/>
          </a:xfrm>
          <a:prstGeom prst="rect">
            <a:avLst/>
          </a:prstGeom>
        </p:spPr>
        <p:txBody>
          <a:bodyPr wrap="square">
            <a:spAutoFit/>
          </a:bodyPr>
          <a:lstStyle/>
          <a:p>
            <a:pPr marL="342900" indent="-342900">
              <a:lnSpc>
                <a:spcPct val="100000"/>
              </a:lnSpc>
              <a:spcBef>
                <a:spcPts val="700"/>
              </a:spcBef>
              <a:spcAft>
                <a:spcPts val="1000"/>
              </a:spcAft>
              <a:buSzPct val="60000"/>
              <a:buFont typeface="Arial" panose="020B0604020202020204" pitchFamily="34" charset="0"/>
              <a:buChar char="•"/>
            </a:pPr>
            <a:r>
              <a:rPr lang="fr-FR" sz="2200" dirty="0">
                <a:ea typeface="Arial Unicode MS" panose="020B0604020202020204" pitchFamily="34" charset="-128"/>
              </a:rPr>
              <a:t>Éviter le déversement de déchets</a:t>
            </a:r>
          </a:p>
          <a:p>
            <a:pPr marL="342900" indent="-342900">
              <a:lnSpc>
                <a:spcPct val="100000"/>
              </a:lnSpc>
              <a:spcBef>
                <a:spcPts val="700"/>
              </a:spcBef>
              <a:spcAft>
                <a:spcPts val="1000"/>
              </a:spcAft>
              <a:buSzPct val="60000"/>
              <a:buFont typeface="Arial" panose="020B0604020202020204" pitchFamily="34" charset="0"/>
              <a:buChar char="•"/>
            </a:pPr>
            <a:r>
              <a:rPr lang="fr-FR" sz="2200" dirty="0">
                <a:ea typeface="Arial Unicode MS" panose="020B0604020202020204" pitchFamily="34" charset="-128"/>
              </a:rPr>
              <a:t>Identifier les solutions adaptées à </a:t>
            </a:r>
            <a:r>
              <a:rPr lang="fr-FR" sz="2200" b="1" u="sng" dirty="0">
                <a:ea typeface="Arial Unicode MS" panose="020B0604020202020204" pitchFamily="34" charset="-128"/>
              </a:rPr>
              <a:t>tous</a:t>
            </a:r>
            <a:r>
              <a:rPr lang="fr-FR" sz="2200" dirty="0">
                <a:ea typeface="Arial Unicode MS" panose="020B0604020202020204" pitchFamily="34" charset="-128"/>
              </a:rPr>
              <a:t> les différents types de déchets, y compris les objets tranchants et les liquides dangereux</a:t>
            </a:r>
          </a:p>
          <a:p>
            <a:pPr marL="342900" indent="-342900">
              <a:lnSpc>
                <a:spcPct val="100000"/>
              </a:lnSpc>
              <a:spcBef>
                <a:spcPts val="700"/>
              </a:spcBef>
              <a:spcAft>
                <a:spcPts val="1000"/>
              </a:spcAft>
              <a:buSzPct val="60000"/>
              <a:buFont typeface="Arial" panose="020B0604020202020204" pitchFamily="34" charset="0"/>
              <a:buChar char="•"/>
            </a:pPr>
            <a:r>
              <a:rPr lang="fr-FR" sz="2200" dirty="0"/>
              <a:t>Si aucune autre solution n’est envisageable, utiliser des </a:t>
            </a:r>
            <a:r>
              <a:rPr lang="fr-FR" sz="2200" b="1" dirty="0"/>
              <a:t>fosses pour enterrer les déchets</a:t>
            </a:r>
            <a:r>
              <a:rPr lang="fr-FR" sz="2200" dirty="0"/>
              <a:t> (fosses séparées pour les objets tranchants, les déchets organiques et mous – suivre les instructions)</a:t>
            </a:r>
          </a:p>
        </p:txBody>
      </p:sp>
      <p:pic>
        <p:nvPicPr>
          <p:cNvPr id="4" name="Picture 3">
            <a:extLst>
              <a:ext uri="{FF2B5EF4-FFF2-40B4-BE49-F238E27FC236}">
                <a16:creationId xmlns:a16="http://schemas.microsoft.com/office/drawing/2014/main" id="{ACBCC5FD-1A95-447D-A8F3-C78D01E80874}"/>
              </a:ext>
            </a:extLst>
          </p:cNvPr>
          <p:cNvPicPr>
            <a:picLocks noChangeAspect="1"/>
          </p:cNvPicPr>
          <p:nvPr/>
        </p:nvPicPr>
        <p:blipFill>
          <a:blip r:embed="rId4"/>
          <a:stretch>
            <a:fillRect/>
          </a:stretch>
        </p:blipFill>
        <p:spPr>
          <a:xfrm>
            <a:off x="5030171" y="1004646"/>
            <a:ext cx="3676437" cy="2424353"/>
          </a:xfrm>
          <a:prstGeom prst="rect">
            <a:avLst/>
          </a:prstGeom>
        </p:spPr>
      </p:pic>
      <p:cxnSp>
        <p:nvCxnSpPr>
          <p:cNvPr id="14" name="Connecteur droit 6">
            <a:extLst>
              <a:ext uri="{FF2B5EF4-FFF2-40B4-BE49-F238E27FC236}">
                <a16:creationId xmlns:a16="http://schemas.microsoft.com/office/drawing/2014/main" id="{1130406B-C1A0-4967-85E0-0950E467365A}"/>
              </a:ext>
            </a:extLst>
          </p:cNvPr>
          <p:cNvCxnSpPr>
            <a:cxnSpLocks noChangeShapeType="1"/>
          </p:cNvCxnSpPr>
          <p:nvPr/>
        </p:nvCxnSpPr>
        <p:spPr bwMode="auto">
          <a:xfrm flipV="1">
            <a:off x="5731682" y="1400604"/>
            <a:ext cx="2229655" cy="1634127"/>
          </a:xfrm>
          <a:prstGeom prst="line">
            <a:avLst/>
          </a:prstGeom>
          <a:noFill/>
          <a:ln w="127000" algn="ctr">
            <a:solidFill>
              <a:srgbClr val="FF0000"/>
            </a:solidFill>
            <a:round/>
            <a:headEnd/>
            <a:tailEnd/>
          </a:ln>
          <a:extLst>
            <a:ext uri="{909E8E84-426E-40DD-AFC4-6F175D3DCCD1}">
              <a14:hiddenFill xmlns:a14="http://schemas.microsoft.com/office/drawing/2010/main">
                <a:noFill/>
              </a14:hiddenFill>
            </a:ext>
          </a:extLst>
        </p:spPr>
      </p:cxnSp>
      <p:cxnSp>
        <p:nvCxnSpPr>
          <p:cNvPr id="15" name="Connecteur droit 7">
            <a:extLst>
              <a:ext uri="{FF2B5EF4-FFF2-40B4-BE49-F238E27FC236}">
                <a16:creationId xmlns:a16="http://schemas.microsoft.com/office/drawing/2014/main" id="{93D113D9-ACF7-42BB-BAF9-14D116DF9C98}"/>
              </a:ext>
            </a:extLst>
          </p:cNvPr>
          <p:cNvCxnSpPr>
            <a:cxnSpLocks noChangeShapeType="1"/>
          </p:cNvCxnSpPr>
          <p:nvPr/>
        </p:nvCxnSpPr>
        <p:spPr bwMode="auto">
          <a:xfrm>
            <a:off x="5723680" y="1479735"/>
            <a:ext cx="2237657" cy="1554996"/>
          </a:xfrm>
          <a:prstGeom prst="line">
            <a:avLst/>
          </a:prstGeom>
          <a:noFill/>
          <a:ln w="127000" algn="ctr">
            <a:solidFill>
              <a:srgbClr val="FF0000"/>
            </a:solidFill>
            <a:round/>
            <a:headEnd/>
            <a:tailEnd/>
          </a:ln>
          <a:extLst>
            <a:ext uri="{909E8E84-426E-40DD-AFC4-6F175D3DCCD1}">
              <a14:hiddenFill xmlns:a14="http://schemas.microsoft.com/office/drawing/2010/main">
                <a:noFill/>
              </a14:hiddenFill>
            </a:ext>
          </a:extLst>
        </p:spPr>
      </p:cxnSp>
      <p:pic>
        <p:nvPicPr>
          <p:cNvPr id="10" name="Picture 9">
            <a:extLst>
              <a:ext uri="{FF2B5EF4-FFF2-40B4-BE49-F238E27FC236}">
                <a16:creationId xmlns:a16="http://schemas.microsoft.com/office/drawing/2014/main" id="{4EE34593-D82C-42BA-A9E9-F1154047E15B}"/>
              </a:ext>
            </a:extLst>
          </p:cNvPr>
          <p:cNvPicPr>
            <a:picLocks noChangeAspect="1"/>
          </p:cNvPicPr>
          <p:nvPr/>
        </p:nvPicPr>
        <p:blipFill>
          <a:blip r:embed="rId5"/>
          <a:stretch>
            <a:fillRect/>
          </a:stretch>
        </p:blipFill>
        <p:spPr>
          <a:xfrm>
            <a:off x="5030171" y="3528450"/>
            <a:ext cx="3941109" cy="2816474"/>
          </a:xfrm>
          <a:prstGeom prst="rect">
            <a:avLst/>
          </a:prstGeom>
        </p:spPr>
      </p:pic>
      <p:pic>
        <p:nvPicPr>
          <p:cNvPr id="12" name="Picture 11">
            <a:extLst>
              <a:ext uri="{FF2B5EF4-FFF2-40B4-BE49-F238E27FC236}">
                <a16:creationId xmlns:a16="http://schemas.microsoft.com/office/drawing/2014/main" id="{262337DE-80CA-4382-9A3C-F51C73B84805}"/>
              </a:ext>
            </a:extLst>
          </p:cNvPr>
          <p:cNvPicPr>
            <a:picLocks noChangeAspect="1"/>
          </p:cNvPicPr>
          <p:nvPr/>
        </p:nvPicPr>
        <p:blipFill>
          <a:blip r:embed="rId6"/>
          <a:stretch>
            <a:fillRect/>
          </a:stretch>
        </p:blipFill>
        <p:spPr>
          <a:xfrm>
            <a:off x="9246653" y="3485497"/>
            <a:ext cx="2353659" cy="2913324"/>
          </a:xfrm>
          <a:prstGeom prst="rect">
            <a:avLst/>
          </a:prstGeom>
        </p:spPr>
      </p:pic>
      <p:sp>
        <p:nvSpPr>
          <p:cNvPr id="3" name="Slide Number Placeholder 2">
            <a:extLst>
              <a:ext uri="{FF2B5EF4-FFF2-40B4-BE49-F238E27FC236}">
                <a16:creationId xmlns:a16="http://schemas.microsoft.com/office/drawing/2014/main" id="{C2AB3912-E546-4174-9C2E-E3100CBD8DF5}"/>
              </a:ext>
            </a:extLst>
          </p:cNvPr>
          <p:cNvSpPr>
            <a:spLocks noGrp="1"/>
          </p:cNvSpPr>
          <p:nvPr>
            <p:ph type="sldNum" sz="quarter" idx="12"/>
          </p:nvPr>
        </p:nvSpPr>
        <p:spPr/>
        <p:txBody>
          <a:bodyPr/>
          <a:lstStyle/>
          <a:p>
            <a:fld id="{00865948-8B76-4A50-B7DB-B45DBE1BD062}" type="slidenum">
              <a:rPr lang="fr-CH" smtClean="0"/>
              <a:t>34</a:t>
            </a:fld>
            <a:endParaRPr lang="fr-CH"/>
          </a:p>
        </p:txBody>
      </p:sp>
    </p:spTree>
    <p:extLst>
      <p:ext uri="{BB962C8B-B14F-4D97-AF65-F5344CB8AC3E}">
        <p14:creationId xmlns:p14="http://schemas.microsoft.com/office/powerpoint/2010/main" val="4216120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1154-018C-428C-8061-62ABA77EBDCA}"/>
              </a:ext>
            </a:extLst>
          </p:cNvPr>
          <p:cNvSpPr>
            <a:spLocks noGrp="1"/>
          </p:cNvSpPr>
          <p:nvPr>
            <p:ph type="title"/>
          </p:nvPr>
        </p:nvSpPr>
        <p:spPr>
          <a:xfrm>
            <a:off x="1191260" y="171133"/>
            <a:ext cx="9809480" cy="1325563"/>
          </a:xfrm>
        </p:spPr>
        <p:txBody>
          <a:bodyPr vert="horz" lIns="91440" tIns="45720" rIns="91440" bIns="45720" rtlCol="0" anchor="ctr">
            <a:normAutofit/>
          </a:bodyPr>
          <a:lstStyle/>
          <a:p>
            <a:pPr algn="ctr" defTabSz="608915"/>
            <a:r>
              <a:rPr lang="fr-FR" sz="4399" u="sng">
                <a:latin typeface="+mn-lt"/>
              </a:rPr>
              <a:t>Documents de référence sur la gestion des déchets médicaux</a:t>
            </a:r>
          </a:p>
        </p:txBody>
      </p:sp>
      <p:pic>
        <p:nvPicPr>
          <p:cNvPr id="6" name="Content Placeholder 5">
            <a:extLst>
              <a:ext uri="{FF2B5EF4-FFF2-40B4-BE49-F238E27FC236}">
                <a16:creationId xmlns:a16="http://schemas.microsoft.com/office/drawing/2014/main" id="{2167CBDA-7096-43D9-88B8-D63B186A5E41}"/>
              </a:ext>
            </a:extLst>
          </p:cNvPr>
          <p:cNvPicPr>
            <a:picLocks noGrp="1" noChangeAspect="1"/>
          </p:cNvPicPr>
          <p:nvPr>
            <p:ph idx="1"/>
          </p:nvPr>
        </p:nvPicPr>
        <p:blipFill>
          <a:blip r:embed="rId3"/>
          <a:stretch>
            <a:fillRect/>
          </a:stretch>
        </p:blipFill>
        <p:spPr>
          <a:xfrm>
            <a:off x="6276022" y="1690688"/>
            <a:ext cx="2834194" cy="3913887"/>
          </a:xfrm>
          <a:prstGeom prst="rect">
            <a:avLst/>
          </a:prstGeom>
        </p:spPr>
      </p:pic>
      <p:sp>
        <p:nvSpPr>
          <p:cNvPr id="4" name="Slide Number Placeholder 3">
            <a:extLst>
              <a:ext uri="{FF2B5EF4-FFF2-40B4-BE49-F238E27FC236}">
                <a16:creationId xmlns:a16="http://schemas.microsoft.com/office/drawing/2014/main" id="{560E73CD-BBB8-4458-8FB2-8B9EDE78539B}"/>
              </a:ext>
            </a:extLst>
          </p:cNvPr>
          <p:cNvSpPr>
            <a:spLocks noGrp="1"/>
          </p:cNvSpPr>
          <p:nvPr>
            <p:ph type="sldNum" sz="quarter" idx="12"/>
          </p:nvPr>
        </p:nvSpPr>
        <p:spPr/>
        <p:txBody>
          <a:bodyPr/>
          <a:lstStyle/>
          <a:p>
            <a:fld id="{00865948-8B76-4A50-B7DB-B45DBE1BD062}" type="slidenum">
              <a:rPr lang="fr-CH" smtClean="0"/>
              <a:t>35</a:t>
            </a:fld>
            <a:endParaRPr lang="fr-CH"/>
          </a:p>
        </p:txBody>
      </p:sp>
      <p:pic>
        <p:nvPicPr>
          <p:cNvPr id="5" name="Picture 4">
            <a:extLst>
              <a:ext uri="{FF2B5EF4-FFF2-40B4-BE49-F238E27FC236}">
                <a16:creationId xmlns:a16="http://schemas.microsoft.com/office/drawing/2014/main" id="{92C86A05-E93B-4C92-B6F0-D92F7114B3F1}"/>
              </a:ext>
            </a:extLst>
          </p:cNvPr>
          <p:cNvPicPr>
            <a:picLocks noChangeAspect="1"/>
          </p:cNvPicPr>
          <p:nvPr/>
        </p:nvPicPr>
        <p:blipFill>
          <a:blip r:embed="rId4"/>
          <a:stretch>
            <a:fillRect/>
          </a:stretch>
        </p:blipFill>
        <p:spPr>
          <a:xfrm>
            <a:off x="2035810" y="1690688"/>
            <a:ext cx="2759710" cy="3913887"/>
          </a:xfrm>
          <a:prstGeom prst="rect">
            <a:avLst/>
          </a:prstGeom>
        </p:spPr>
      </p:pic>
      <p:sp>
        <p:nvSpPr>
          <p:cNvPr id="7" name="Rectangle 6">
            <a:extLst>
              <a:ext uri="{FF2B5EF4-FFF2-40B4-BE49-F238E27FC236}">
                <a16:creationId xmlns:a16="http://schemas.microsoft.com/office/drawing/2014/main" id="{588F8BAE-6919-44F0-8353-8A728A43ACD8}"/>
              </a:ext>
            </a:extLst>
          </p:cNvPr>
          <p:cNvSpPr/>
          <p:nvPr/>
        </p:nvSpPr>
        <p:spPr>
          <a:xfrm>
            <a:off x="1747520" y="5604575"/>
            <a:ext cx="3627120" cy="646331"/>
          </a:xfrm>
          <a:prstGeom prst="rect">
            <a:avLst/>
          </a:prstGeom>
        </p:spPr>
        <p:txBody>
          <a:bodyPr wrap="square">
            <a:spAutoFit/>
          </a:bodyPr>
          <a:lstStyle/>
          <a:p>
            <a:r>
              <a:rPr lang="fr-FR"/>
              <a:t>https://www.icrc.org/en/doc/assets/files/publications/icrc-002-4032.pdf</a:t>
            </a:r>
          </a:p>
        </p:txBody>
      </p:sp>
      <p:sp>
        <p:nvSpPr>
          <p:cNvPr id="8" name="Rectangle 7">
            <a:extLst>
              <a:ext uri="{FF2B5EF4-FFF2-40B4-BE49-F238E27FC236}">
                <a16:creationId xmlns:a16="http://schemas.microsoft.com/office/drawing/2014/main" id="{BC9F8D17-0803-43E6-B170-79A54D2BC2C2}"/>
              </a:ext>
            </a:extLst>
          </p:cNvPr>
          <p:cNvSpPr/>
          <p:nvPr/>
        </p:nvSpPr>
        <p:spPr>
          <a:xfrm>
            <a:off x="6202680" y="5602070"/>
            <a:ext cx="3713480" cy="646331"/>
          </a:xfrm>
          <a:prstGeom prst="rect">
            <a:avLst/>
          </a:prstGeom>
        </p:spPr>
        <p:txBody>
          <a:bodyPr wrap="square">
            <a:spAutoFit/>
          </a:bodyPr>
          <a:lstStyle/>
          <a:p>
            <a:r>
              <a:rPr lang="fr-FR" dirty="0"/>
              <a:t>http://refbooks.msf.org/msf_docs/en/public_health/public_health_en.pdf</a:t>
            </a:r>
          </a:p>
        </p:txBody>
      </p:sp>
    </p:spTree>
    <p:extLst>
      <p:ext uri="{BB962C8B-B14F-4D97-AF65-F5344CB8AC3E}">
        <p14:creationId xmlns:p14="http://schemas.microsoft.com/office/powerpoint/2010/main" val="3949167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a:extLst>
              <a:ext uri="{FF2B5EF4-FFF2-40B4-BE49-F238E27FC236}">
                <a16:creationId xmlns:a16="http://schemas.microsoft.com/office/drawing/2014/main" id="{72BF260D-EDA3-4B96-94EB-29B758389876}"/>
              </a:ext>
            </a:extLst>
          </p:cNvPr>
          <p:cNvSpPr>
            <a:spLocks noGrp="1"/>
          </p:cNvSpPr>
          <p:nvPr>
            <p:ph idx="1"/>
          </p:nvPr>
        </p:nvSpPr>
        <p:spPr>
          <a:xfrm>
            <a:off x="838200" y="2040801"/>
            <a:ext cx="8803641" cy="2977990"/>
          </a:xfrm>
        </p:spPr>
        <p:txBody>
          <a:bodyPr>
            <a:normAutofit/>
          </a:bodyPr>
          <a:lstStyle/>
          <a:p>
            <a:pPr>
              <a:lnSpc>
                <a:spcPct val="100000"/>
              </a:lnSpc>
              <a:spcBef>
                <a:spcPts val="600"/>
              </a:spcBef>
              <a:buClr>
                <a:schemeClr val="bg1"/>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2400" b="1" dirty="0"/>
              <a:t>Définition : </a:t>
            </a:r>
            <a:r>
              <a:rPr lang="fr-FR" sz="2400" dirty="0"/>
              <a:t>arthropodes ou animaux capables de transmettre des agents pathogènes de maladies d’un animal ou être humain (réservoir) à un autre. </a:t>
            </a:r>
          </a:p>
          <a:p>
            <a:pPr>
              <a:lnSpc>
                <a:spcPct val="100000"/>
              </a:lnSpc>
              <a:spcBef>
                <a:spcPts val="600"/>
              </a:spcBef>
              <a:buClr>
                <a:schemeClr val="bg1"/>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fr-FR" sz="2400" i="1" dirty="0"/>
          </a:p>
          <a:p>
            <a:pPr>
              <a:lnSpc>
                <a:spcPct val="100000"/>
              </a:lnSpc>
              <a:spcBef>
                <a:spcPts val="600"/>
              </a:spcBef>
              <a:buClr>
                <a:schemeClr val="bg1"/>
              </a:buCl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2400" b="1" dirty="0"/>
              <a:t>Objectif : </a:t>
            </a:r>
            <a:r>
              <a:rPr lang="fr-FR" sz="2400" dirty="0"/>
              <a:t>réduire la transmission de maladies contagieuses spécifiques en détruisant (ou contenant) directement ou indirectement les vecteurs concernés.</a:t>
            </a:r>
          </a:p>
        </p:txBody>
      </p:sp>
      <p:sp>
        <p:nvSpPr>
          <p:cNvPr id="4" name="Title 3">
            <a:extLst>
              <a:ext uri="{FF2B5EF4-FFF2-40B4-BE49-F238E27FC236}">
                <a16:creationId xmlns:a16="http://schemas.microsoft.com/office/drawing/2014/main" id="{85C86AAF-EF46-4995-B6B1-369884F24D68}"/>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Contrôle des vecteurs</a:t>
            </a:r>
          </a:p>
        </p:txBody>
      </p:sp>
      <p:grpSp>
        <p:nvGrpSpPr>
          <p:cNvPr id="5" name="Group 4">
            <a:extLst>
              <a:ext uri="{FF2B5EF4-FFF2-40B4-BE49-F238E27FC236}">
                <a16:creationId xmlns:a16="http://schemas.microsoft.com/office/drawing/2014/main" id="{E30A0F02-517A-4A69-9827-79785ECC2599}"/>
              </a:ext>
            </a:extLst>
          </p:cNvPr>
          <p:cNvGrpSpPr/>
          <p:nvPr/>
        </p:nvGrpSpPr>
        <p:grpSpPr>
          <a:xfrm>
            <a:off x="10026203" y="358686"/>
            <a:ext cx="1939801" cy="6061288"/>
            <a:chOff x="10185148" y="651942"/>
            <a:chExt cx="1780856" cy="5768031"/>
          </a:xfrm>
        </p:grpSpPr>
        <p:pic>
          <p:nvPicPr>
            <p:cNvPr id="7" name="Picture 2">
              <a:extLst>
                <a:ext uri="{FF2B5EF4-FFF2-40B4-BE49-F238E27FC236}">
                  <a16:creationId xmlns:a16="http://schemas.microsoft.com/office/drawing/2014/main" id="{559CF59C-7A52-4DF3-898D-9312D3A7E3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5148" y="651942"/>
              <a:ext cx="1780855" cy="1321805"/>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5F7E187C-B01B-4A7F-B0F2-A058212452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85148" y="3781883"/>
              <a:ext cx="1780855" cy="1218559"/>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481CC65-3A4F-4271-B661-5A4ED0CBA65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5149" y="5246619"/>
              <a:ext cx="1780855" cy="1173354"/>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61B9E99-CE22-4048-8472-978A2CE992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85148" y="2252673"/>
              <a:ext cx="1780855" cy="1283033"/>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Slide Number Placeholder 1">
            <a:extLst>
              <a:ext uri="{FF2B5EF4-FFF2-40B4-BE49-F238E27FC236}">
                <a16:creationId xmlns:a16="http://schemas.microsoft.com/office/drawing/2014/main" id="{B15D0BE9-48EC-4A60-9172-61C5134A451E}"/>
              </a:ext>
            </a:extLst>
          </p:cNvPr>
          <p:cNvSpPr>
            <a:spLocks noGrp="1"/>
          </p:cNvSpPr>
          <p:nvPr>
            <p:ph type="sldNum" sz="quarter" idx="12"/>
          </p:nvPr>
        </p:nvSpPr>
        <p:spPr/>
        <p:txBody>
          <a:bodyPr/>
          <a:lstStyle/>
          <a:p>
            <a:fld id="{00865948-8B76-4A50-B7DB-B45DBE1BD062}" type="slidenum">
              <a:rPr lang="fr-CH" smtClean="0"/>
              <a:t>36</a:t>
            </a:fld>
            <a:endParaRPr lang="fr-CH"/>
          </a:p>
        </p:txBody>
      </p:sp>
    </p:spTree>
    <p:extLst>
      <p:ext uri="{BB962C8B-B14F-4D97-AF65-F5344CB8AC3E}">
        <p14:creationId xmlns:p14="http://schemas.microsoft.com/office/powerpoint/2010/main" val="33060395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CF26684E-3E10-4975-8735-B31A33336C17}"/>
              </a:ext>
            </a:extLst>
          </p:cNvPr>
          <p:cNvSpPr>
            <a:spLocks noGrp="1"/>
          </p:cNvSpPr>
          <p:nvPr>
            <p:ph idx="1"/>
          </p:nvPr>
        </p:nvSpPr>
        <p:spPr>
          <a:xfrm>
            <a:off x="838200" y="2033025"/>
            <a:ext cx="6266931" cy="3566832"/>
          </a:xfrm>
        </p:spPr>
        <p:txBody>
          <a:bodyPr>
            <a:normAutofit/>
          </a:bodyPr>
          <a:lstStyle/>
          <a:p>
            <a:pPr>
              <a:lnSpc>
                <a:spcPct val="10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2400"/>
              <a:t>Il est essentiel de connaître le </a:t>
            </a:r>
            <a:r>
              <a:rPr lang="fr-FR" sz="2400" b="1"/>
              <a:t>cycle de vie</a:t>
            </a:r>
            <a:r>
              <a:rPr lang="fr-FR" sz="2400"/>
              <a:t> des vecteurs afin de définir la méthode de contrôle la plus adaptée.</a:t>
            </a:r>
          </a:p>
          <a:p>
            <a:pPr>
              <a:lnSpc>
                <a:spcPct val="10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fr-FR" sz="2400"/>
              <a:t>En plus de transmettre des maladies, certains vecteurs peuvent également être considérés comme </a:t>
            </a:r>
            <a:r>
              <a:rPr lang="fr-FR" sz="2400" b="1"/>
              <a:t>nuisibles</a:t>
            </a:r>
            <a:r>
              <a:rPr lang="fr-FR" sz="2400"/>
              <a:t> en raison de leurs piqûres douloureuses, comme les moustiques, mouches, puces et poux. </a:t>
            </a:r>
          </a:p>
        </p:txBody>
      </p:sp>
      <p:pic>
        <p:nvPicPr>
          <p:cNvPr id="59396" name="Picture 3">
            <a:extLst>
              <a:ext uri="{FF2B5EF4-FFF2-40B4-BE49-F238E27FC236}">
                <a16:creationId xmlns:a16="http://schemas.microsoft.com/office/drawing/2014/main" id="{3C3DDD85-7D1D-428B-9F02-9F416AB80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2911" y="1319994"/>
            <a:ext cx="3841254" cy="2881311"/>
          </a:xfrm>
          <a:prstGeom prst="rect">
            <a:avLst/>
          </a:prstGeom>
          <a:noFill/>
          <a:ln w="9360">
            <a:no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7" name="Picture 4">
            <a:extLst>
              <a:ext uri="{FF2B5EF4-FFF2-40B4-BE49-F238E27FC236}">
                <a16:creationId xmlns:a16="http://schemas.microsoft.com/office/drawing/2014/main" id="{2FDD2A65-E5A7-4458-B0B1-7DB251498E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2912" y="3816441"/>
            <a:ext cx="3841254" cy="2579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3">
            <a:extLst>
              <a:ext uri="{FF2B5EF4-FFF2-40B4-BE49-F238E27FC236}">
                <a16:creationId xmlns:a16="http://schemas.microsoft.com/office/drawing/2014/main" id="{0B99C655-3C4B-4871-BFB4-82E837F4FDE7}"/>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Contrôle des vecteurs</a:t>
            </a:r>
          </a:p>
        </p:txBody>
      </p:sp>
      <p:sp>
        <p:nvSpPr>
          <p:cNvPr id="2" name="Slide Number Placeholder 1">
            <a:extLst>
              <a:ext uri="{FF2B5EF4-FFF2-40B4-BE49-F238E27FC236}">
                <a16:creationId xmlns:a16="http://schemas.microsoft.com/office/drawing/2014/main" id="{18AEEBC5-60A7-446D-9A68-BD898826CD66}"/>
              </a:ext>
            </a:extLst>
          </p:cNvPr>
          <p:cNvSpPr>
            <a:spLocks noGrp="1"/>
          </p:cNvSpPr>
          <p:nvPr>
            <p:ph type="sldNum" sz="quarter" idx="12"/>
          </p:nvPr>
        </p:nvSpPr>
        <p:spPr/>
        <p:txBody>
          <a:bodyPr/>
          <a:lstStyle/>
          <a:p>
            <a:fld id="{00865948-8B76-4A50-B7DB-B45DBE1BD062}" type="slidenum">
              <a:rPr lang="fr-CH" smtClean="0"/>
              <a:t>37</a:t>
            </a:fld>
            <a:endParaRPr lang="fr-CH"/>
          </a:p>
        </p:txBody>
      </p:sp>
    </p:spTree>
    <p:extLst>
      <p:ext uri="{BB962C8B-B14F-4D97-AF65-F5344CB8AC3E}">
        <p14:creationId xmlns:p14="http://schemas.microsoft.com/office/powerpoint/2010/main" val="33453622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96D88F8D-D766-4E50-AF86-DA9B8AE57B6B}"/>
              </a:ext>
            </a:extLst>
          </p:cNvPr>
          <p:cNvSpPr>
            <a:spLocks noGrp="1"/>
          </p:cNvSpPr>
          <p:nvPr>
            <p:ph type="title"/>
          </p:nvPr>
        </p:nvSpPr>
        <p:spPr>
          <a:xfrm>
            <a:off x="2861094" y="4824099"/>
            <a:ext cx="6469811" cy="1524000"/>
          </a:xfrm>
        </p:spPr>
        <p:txBody>
          <a:bodyPr>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200" dirty="0">
                <a:latin typeface="+mn-lt"/>
              </a:rPr>
              <a:t>Quels types de mesures de contrôle des vecteurs connaissez-vous ?</a:t>
            </a:r>
          </a:p>
        </p:txBody>
      </p:sp>
      <p:grpSp>
        <p:nvGrpSpPr>
          <p:cNvPr id="35843" name="Group 2">
            <a:extLst>
              <a:ext uri="{FF2B5EF4-FFF2-40B4-BE49-F238E27FC236}">
                <a16:creationId xmlns:a16="http://schemas.microsoft.com/office/drawing/2014/main" id="{AE766D4A-15D1-444E-A3FE-23DAAAA889FF}"/>
              </a:ext>
            </a:extLst>
          </p:cNvPr>
          <p:cNvGrpSpPr>
            <a:grpSpLocks/>
          </p:cNvGrpSpPr>
          <p:nvPr/>
        </p:nvGrpSpPr>
        <p:grpSpPr bwMode="auto">
          <a:xfrm>
            <a:off x="4423788" y="466411"/>
            <a:ext cx="3578225" cy="4357688"/>
            <a:chOff x="1776" y="-48"/>
            <a:chExt cx="2254" cy="2745"/>
          </a:xfrm>
        </p:grpSpPr>
        <p:sp>
          <p:nvSpPr>
            <p:cNvPr id="35844" name="Text Box 3">
              <a:extLst>
                <a:ext uri="{FF2B5EF4-FFF2-40B4-BE49-F238E27FC236}">
                  <a16:creationId xmlns:a16="http://schemas.microsoft.com/office/drawing/2014/main" id="{569A497F-E240-40DF-8AC0-1D351CFD9A22}"/>
                </a:ext>
              </a:extLst>
            </p:cNvPr>
            <p:cNvSpPr txBox="1">
              <a:spLocks noChangeArrowheads="1"/>
            </p:cNvSpPr>
            <p:nvPr/>
          </p:nvSpPr>
          <p:spPr bwMode="auto">
            <a:xfrm>
              <a:off x="2221" y="-48"/>
              <a:ext cx="1359" cy="2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buSzPct val="100000"/>
              </a:pPr>
              <a:r>
                <a:rPr lang="fr-FR" sz="27700">
                  <a:solidFill>
                    <a:srgbClr val="FF0000"/>
                  </a:solidFill>
                  <a:latin typeface="Arial" panose="020B0604020202020204" pitchFamily="34" charset="0"/>
                </a:rPr>
                <a:t>?</a:t>
              </a:r>
            </a:p>
          </p:txBody>
        </p:sp>
        <p:sp>
          <p:nvSpPr>
            <p:cNvPr id="35845" name="Oval 4">
              <a:extLst>
                <a:ext uri="{FF2B5EF4-FFF2-40B4-BE49-F238E27FC236}">
                  <a16:creationId xmlns:a16="http://schemas.microsoft.com/office/drawing/2014/main" id="{6324A89F-7573-492D-8FA9-323FE981B51E}"/>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grpSp>
      <p:sp>
        <p:nvSpPr>
          <p:cNvPr id="2" name="Slide Number Placeholder 1">
            <a:extLst>
              <a:ext uri="{FF2B5EF4-FFF2-40B4-BE49-F238E27FC236}">
                <a16:creationId xmlns:a16="http://schemas.microsoft.com/office/drawing/2014/main" id="{C2A9251A-1AC9-4C3B-B4E2-F904F3EA6010}"/>
              </a:ext>
            </a:extLst>
          </p:cNvPr>
          <p:cNvSpPr>
            <a:spLocks noGrp="1"/>
          </p:cNvSpPr>
          <p:nvPr>
            <p:ph type="sldNum" sz="quarter" idx="12"/>
          </p:nvPr>
        </p:nvSpPr>
        <p:spPr/>
        <p:txBody>
          <a:bodyPr/>
          <a:lstStyle/>
          <a:p>
            <a:fld id="{00865948-8B76-4A50-B7DB-B45DBE1BD062}" type="slidenum">
              <a:rPr lang="fr-CH" smtClean="0"/>
              <a:t>38</a:t>
            </a:fld>
            <a:endParaRPr lang="fr-CH"/>
          </a:p>
        </p:txBody>
      </p:sp>
    </p:spTree>
    <p:extLst>
      <p:ext uri="{BB962C8B-B14F-4D97-AF65-F5344CB8AC3E}">
        <p14:creationId xmlns:p14="http://schemas.microsoft.com/office/powerpoint/2010/main" val="21692893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9082FB2-A889-4A8F-A6AF-F84E658C6F17}"/>
              </a:ext>
            </a:extLst>
          </p:cNvPr>
          <p:cNvGraphicFramePr>
            <a:graphicFrameLocks noGrp="1"/>
          </p:cNvGraphicFramePr>
          <p:nvPr>
            <p:ph idx="1"/>
            <p:extLst>
              <p:ext uri="{D42A27DB-BD31-4B8C-83A1-F6EECF244321}">
                <p14:modId xmlns:p14="http://schemas.microsoft.com/office/powerpoint/2010/main" val="802632780"/>
              </p:ext>
            </p:extLst>
          </p:nvPr>
        </p:nvGraphicFramePr>
        <p:xfrm>
          <a:off x="954957" y="963942"/>
          <a:ext cx="10515600" cy="5552687"/>
        </p:xfrm>
        <a:graphic>
          <a:graphicData uri="http://schemas.openxmlformats.org/drawingml/2006/table">
            <a:tbl>
              <a:tblPr firstRow="1" bandRow="1">
                <a:tableStyleId>{5C22544A-7EE6-4342-B048-85BDC9FD1C3A}</a:tableStyleId>
              </a:tblPr>
              <a:tblGrid>
                <a:gridCol w="2076938">
                  <a:extLst>
                    <a:ext uri="{9D8B030D-6E8A-4147-A177-3AD203B41FA5}">
                      <a16:colId xmlns:a16="http://schemas.microsoft.com/office/drawing/2014/main" val="3912478364"/>
                    </a:ext>
                  </a:extLst>
                </a:gridCol>
                <a:gridCol w="8438662">
                  <a:extLst>
                    <a:ext uri="{9D8B030D-6E8A-4147-A177-3AD203B41FA5}">
                      <a16:colId xmlns:a16="http://schemas.microsoft.com/office/drawing/2014/main" val="329980176"/>
                    </a:ext>
                  </a:extLst>
                </a:gridCol>
              </a:tblGrid>
              <a:tr h="386327">
                <a:tc>
                  <a:txBody>
                    <a:bodyPr/>
                    <a:lstStyle/>
                    <a:p>
                      <a:r>
                        <a:rPr lang="fr-FR" sz="1800"/>
                        <a:t>Vecteur</a:t>
                      </a:r>
                    </a:p>
                  </a:txBody>
                  <a:tcPr/>
                </a:tc>
                <a:tc>
                  <a:txBody>
                    <a:bodyPr/>
                    <a:lstStyle/>
                    <a:p>
                      <a:r>
                        <a:rPr lang="fr-FR" sz="1800"/>
                        <a:t>Maladies transmises </a:t>
                      </a:r>
                    </a:p>
                  </a:txBody>
                  <a:tcPr/>
                </a:tc>
                <a:extLst>
                  <a:ext uri="{0D108BD9-81ED-4DB2-BD59-A6C34878D82A}">
                    <a16:rowId xmlns:a16="http://schemas.microsoft.com/office/drawing/2014/main" val="2227850095"/>
                  </a:ext>
                </a:extLst>
              </a:tr>
              <a:tr h="370840">
                <a:tc>
                  <a:txBody>
                    <a:bodyPr/>
                    <a:lstStyle/>
                    <a:p>
                      <a:r>
                        <a:rPr lang="fr-FR" sz="1800"/>
                        <a:t>Moustiques</a:t>
                      </a:r>
                    </a:p>
                    <a:p>
                      <a:pPr marL="285750" indent="-285750">
                        <a:buFont typeface="Arial" panose="020B0604020202020204" pitchFamily="34" charset="0"/>
                        <a:buChar char="•"/>
                      </a:pPr>
                      <a:r>
                        <a:rPr lang="fr-FR" sz="1800"/>
                        <a:t>Anophèles</a:t>
                      </a:r>
                    </a:p>
                    <a:p>
                      <a:pPr marL="285750" indent="-285750">
                        <a:buFont typeface="Arial" panose="020B0604020202020204" pitchFamily="34" charset="0"/>
                        <a:buChar char="•"/>
                      </a:pPr>
                      <a:r>
                        <a:rPr lang="fr-FR" sz="1800"/>
                        <a:t>Aedes</a:t>
                      </a:r>
                    </a:p>
                    <a:p>
                      <a:pPr marL="285750" indent="-285750">
                        <a:buFont typeface="Arial" panose="020B0604020202020204" pitchFamily="34" charset="0"/>
                        <a:buChar char="•"/>
                      </a:pPr>
                      <a:r>
                        <a:rPr lang="fr-FR" sz="1800"/>
                        <a:t>Culex</a:t>
                      </a:r>
                    </a:p>
                  </a:txBody>
                  <a:tcPr/>
                </a:tc>
                <a:tc>
                  <a:txBody>
                    <a:bodyPr/>
                    <a:lstStyle/>
                    <a:p>
                      <a:endParaRPr lang="en-GB" sz="1800" dirty="0"/>
                    </a:p>
                    <a:p>
                      <a:r>
                        <a:rPr lang="fr-FR" sz="1800"/>
                        <a:t>Paludisme, filariose</a:t>
                      </a:r>
                    </a:p>
                    <a:p>
                      <a:r>
                        <a:rPr lang="fr-FR" sz="1800"/>
                        <a:t>fièvre jaune, dengue, chikungunya, Zika</a:t>
                      </a:r>
                    </a:p>
                    <a:p>
                      <a:r>
                        <a:rPr lang="fr-FR" sz="1800"/>
                        <a:t>encéphalite japonaise</a:t>
                      </a:r>
                    </a:p>
                  </a:txBody>
                  <a:tcPr/>
                </a:tc>
                <a:extLst>
                  <a:ext uri="{0D108BD9-81ED-4DB2-BD59-A6C34878D82A}">
                    <a16:rowId xmlns:a16="http://schemas.microsoft.com/office/drawing/2014/main" val="464254245"/>
                  </a:ext>
                </a:extLst>
              </a:tr>
              <a:tr h="370840">
                <a:tc>
                  <a:txBody>
                    <a:bodyPr/>
                    <a:lstStyle/>
                    <a:p>
                      <a:r>
                        <a:rPr lang="fr-FR" sz="1800"/>
                        <a:t>Mouches</a:t>
                      </a:r>
                    </a:p>
                  </a:txBody>
                  <a:tcPr/>
                </a:tc>
                <a:tc>
                  <a:txBody>
                    <a:bodyPr/>
                    <a:lstStyle/>
                    <a:p>
                      <a:r>
                        <a:rPr lang="fr-FR" sz="1800"/>
                        <a:t>Trachome ; peuvent transporter mécaniquement d’autres agents pathogènes (choléra, dysenterie)</a:t>
                      </a:r>
                    </a:p>
                  </a:txBody>
                  <a:tcPr/>
                </a:tc>
                <a:extLst>
                  <a:ext uri="{0D108BD9-81ED-4DB2-BD59-A6C34878D82A}">
                    <a16:rowId xmlns:a16="http://schemas.microsoft.com/office/drawing/2014/main" val="3897546839"/>
                  </a:ext>
                </a:extLst>
              </a:tr>
              <a:tr h="370840">
                <a:tc>
                  <a:txBody>
                    <a:bodyPr/>
                    <a:lstStyle/>
                    <a:p>
                      <a:r>
                        <a:rPr lang="fr-FR" sz="1800"/>
                        <a:t>Mouches des sables</a:t>
                      </a:r>
                    </a:p>
                  </a:txBody>
                  <a:tcPr/>
                </a:tc>
                <a:tc>
                  <a:txBody>
                    <a:bodyPr/>
                    <a:lstStyle/>
                    <a:p>
                      <a:r>
                        <a:rPr lang="fr-FR" sz="1800"/>
                        <a:t>Leishmaniose</a:t>
                      </a:r>
                    </a:p>
                  </a:txBody>
                  <a:tcPr/>
                </a:tc>
                <a:extLst>
                  <a:ext uri="{0D108BD9-81ED-4DB2-BD59-A6C34878D82A}">
                    <a16:rowId xmlns:a16="http://schemas.microsoft.com/office/drawing/2014/main" val="2280402857"/>
                  </a:ext>
                </a:extLst>
              </a:tr>
              <a:tr h="370840">
                <a:tc>
                  <a:txBody>
                    <a:bodyPr/>
                    <a:lstStyle/>
                    <a:p>
                      <a:r>
                        <a:rPr lang="fr-FR" sz="1800"/>
                        <a:t>Poux</a:t>
                      </a:r>
                    </a:p>
                  </a:txBody>
                  <a:tcPr/>
                </a:tc>
                <a:tc>
                  <a:txBody>
                    <a:bodyPr/>
                    <a:lstStyle/>
                    <a:p>
                      <a:r>
                        <a:rPr lang="fr-FR" sz="1800"/>
                        <a:t>Typhus, fièvre récurrente</a:t>
                      </a:r>
                    </a:p>
                  </a:txBody>
                  <a:tcPr/>
                </a:tc>
                <a:extLst>
                  <a:ext uri="{0D108BD9-81ED-4DB2-BD59-A6C34878D82A}">
                    <a16:rowId xmlns:a16="http://schemas.microsoft.com/office/drawing/2014/main" val="167556290"/>
                  </a:ext>
                </a:extLst>
              </a:tr>
              <a:tr h="370840">
                <a:tc>
                  <a:txBody>
                    <a:bodyPr/>
                    <a:lstStyle/>
                    <a:p>
                      <a:r>
                        <a:rPr lang="fr-FR" sz="1800"/>
                        <a:t>Rats</a:t>
                      </a:r>
                    </a:p>
                  </a:txBody>
                  <a:tcPr/>
                </a:tc>
                <a:tc>
                  <a:txBody>
                    <a:bodyPr/>
                    <a:lstStyle/>
                    <a:p>
                      <a:r>
                        <a:rPr lang="fr-FR" sz="1800"/>
                        <a:t>Leptospirose </a:t>
                      </a:r>
                    </a:p>
                  </a:txBody>
                  <a:tcPr/>
                </a:tc>
                <a:extLst>
                  <a:ext uri="{0D108BD9-81ED-4DB2-BD59-A6C34878D82A}">
                    <a16:rowId xmlns:a16="http://schemas.microsoft.com/office/drawing/2014/main" val="2265804555"/>
                  </a:ext>
                </a:extLst>
              </a:tr>
              <a:tr h="370840">
                <a:tc>
                  <a:txBody>
                    <a:bodyPr/>
                    <a:lstStyle/>
                    <a:p>
                      <a:r>
                        <a:rPr lang="fr-FR" sz="1800"/>
                        <a:t>Puces</a:t>
                      </a:r>
                    </a:p>
                  </a:txBody>
                  <a:tcPr/>
                </a:tc>
                <a:tc>
                  <a:txBody>
                    <a:bodyPr/>
                    <a:lstStyle/>
                    <a:p>
                      <a:r>
                        <a:rPr lang="fr-FR" sz="1800"/>
                        <a:t>Peste, typhus</a:t>
                      </a:r>
                    </a:p>
                  </a:txBody>
                  <a:tcPr/>
                </a:tc>
                <a:extLst>
                  <a:ext uri="{0D108BD9-81ED-4DB2-BD59-A6C34878D82A}">
                    <a16:rowId xmlns:a16="http://schemas.microsoft.com/office/drawing/2014/main" val="46108930"/>
                  </a:ext>
                </a:extLst>
              </a:tr>
              <a:tr h="370840">
                <a:tc>
                  <a:txBody>
                    <a:bodyPr/>
                    <a:lstStyle/>
                    <a:p>
                      <a:r>
                        <a:rPr lang="fr-FR" sz="1800"/>
                        <a:t>Tiques </a:t>
                      </a:r>
                    </a:p>
                  </a:txBody>
                  <a:tcPr/>
                </a:tc>
                <a:tc>
                  <a:txBody>
                    <a:bodyPr/>
                    <a:lstStyle/>
                    <a:p>
                      <a:r>
                        <a:rPr lang="fr-FR" sz="1800"/>
                        <a:t>Rickettsies, tularémie, maladie de Lyme, encéphalite à tiques</a:t>
                      </a:r>
                    </a:p>
                  </a:txBody>
                  <a:tcPr/>
                </a:tc>
                <a:extLst>
                  <a:ext uri="{0D108BD9-81ED-4DB2-BD59-A6C34878D82A}">
                    <a16:rowId xmlns:a16="http://schemas.microsoft.com/office/drawing/2014/main" val="96503613"/>
                  </a:ext>
                </a:extLst>
              </a:tr>
              <a:tr h="370840">
                <a:tc>
                  <a:txBody>
                    <a:bodyPr/>
                    <a:lstStyle/>
                    <a:p>
                      <a:r>
                        <a:rPr lang="fr-FR" sz="1800"/>
                        <a:t>Mites</a:t>
                      </a:r>
                    </a:p>
                  </a:txBody>
                  <a:tcPr/>
                </a:tc>
                <a:tc>
                  <a:txBody>
                    <a:bodyPr/>
                    <a:lstStyle/>
                    <a:p>
                      <a:r>
                        <a:rPr lang="fr-FR" sz="1800"/>
                        <a:t>Gale</a:t>
                      </a:r>
                    </a:p>
                  </a:txBody>
                  <a:tcPr/>
                </a:tc>
                <a:extLst>
                  <a:ext uri="{0D108BD9-81ED-4DB2-BD59-A6C34878D82A}">
                    <a16:rowId xmlns:a16="http://schemas.microsoft.com/office/drawing/2014/main" val="950258641"/>
                  </a:ext>
                </a:extLst>
              </a:tr>
              <a:tr h="370840">
                <a:tc>
                  <a:txBody>
                    <a:bodyPr/>
                    <a:lstStyle/>
                    <a:p>
                      <a:r>
                        <a:rPr lang="fr-FR" sz="1800"/>
                        <a:t>Punaises de lit</a:t>
                      </a:r>
                    </a:p>
                  </a:txBody>
                  <a:tcPr/>
                </a:tc>
                <a:tc>
                  <a:txBody>
                    <a:bodyPr/>
                    <a:lstStyle/>
                    <a:p>
                      <a:r>
                        <a:rPr lang="fr-FR" sz="1800"/>
                        <a:t>Nuisance</a:t>
                      </a:r>
                    </a:p>
                  </a:txBody>
                  <a:tcPr/>
                </a:tc>
                <a:extLst>
                  <a:ext uri="{0D108BD9-81ED-4DB2-BD59-A6C34878D82A}">
                    <a16:rowId xmlns:a16="http://schemas.microsoft.com/office/drawing/2014/main" val="834899318"/>
                  </a:ext>
                </a:extLst>
              </a:tr>
              <a:tr h="370840">
                <a:tc>
                  <a:txBody>
                    <a:bodyPr/>
                    <a:lstStyle/>
                    <a:p>
                      <a:r>
                        <a:rPr lang="fr-FR" sz="1800"/>
                        <a:t>Triatomes</a:t>
                      </a:r>
                    </a:p>
                  </a:txBody>
                  <a:tcPr/>
                </a:tc>
                <a:tc>
                  <a:txBody>
                    <a:bodyPr/>
                    <a:lstStyle/>
                    <a:p>
                      <a:r>
                        <a:rPr lang="fr-FR" sz="1800"/>
                        <a:t>Maladies de Chagas ; autres agents pathogènes par transport mécanique</a:t>
                      </a:r>
                    </a:p>
                  </a:txBody>
                  <a:tcPr/>
                </a:tc>
                <a:extLst>
                  <a:ext uri="{0D108BD9-81ED-4DB2-BD59-A6C34878D82A}">
                    <a16:rowId xmlns:a16="http://schemas.microsoft.com/office/drawing/2014/main" val="3751028272"/>
                  </a:ext>
                </a:extLst>
              </a:tr>
              <a:tr h="370840">
                <a:tc>
                  <a:txBody>
                    <a:bodyPr/>
                    <a:lstStyle/>
                    <a:p>
                      <a:r>
                        <a:rPr lang="fr-FR" sz="1800"/>
                        <a:t>Mouches tsé-tsé</a:t>
                      </a:r>
                    </a:p>
                  </a:txBody>
                  <a:tcPr/>
                </a:tc>
                <a:tc>
                  <a:txBody>
                    <a:bodyPr/>
                    <a:lstStyle/>
                    <a:p>
                      <a:r>
                        <a:rPr lang="fr-FR" sz="1800" dirty="0"/>
                        <a:t>Trypanosomiase africaine </a:t>
                      </a:r>
                    </a:p>
                  </a:txBody>
                  <a:tcPr/>
                </a:tc>
                <a:extLst>
                  <a:ext uri="{0D108BD9-81ED-4DB2-BD59-A6C34878D82A}">
                    <a16:rowId xmlns:a16="http://schemas.microsoft.com/office/drawing/2014/main" val="3961533162"/>
                  </a:ext>
                </a:extLst>
              </a:tr>
            </a:tbl>
          </a:graphicData>
        </a:graphic>
      </p:graphicFrame>
      <p:sp>
        <p:nvSpPr>
          <p:cNvPr id="6" name="Title 3">
            <a:extLst>
              <a:ext uri="{FF2B5EF4-FFF2-40B4-BE49-F238E27FC236}">
                <a16:creationId xmlns:a16="http://schemas.microsoft.com/office/drawing/2014/main" id="{88CF6157-5733-4E87-9BFC-FC11E990F97A}"/>
              </a:ext>
            </a:extLst>
          </p:cNvPr>
          <p:cNvSpPr txBox="1">
            <a:spLocks/>
          </p:cNvSpPr>
          <p:nvPr/>
        </p:nvSpPr>
        <p:spPr>
          <a:xfrm>
            <a:off x="954957" y="0"/>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Maladies transmises par des vecteurs</a:t>
            </a:r>
          </a:p>
        </p:txBody>
      </p:sp>
      <p:sp>
        <p:nvSpPr>
          <p:cNvPr id="7" name="Rectangle 6">
            <a:extLst>
              <a:ext uri="{FF2B5EF4-FFF2-40B4-BE49-F238E27FC236}">
                <a16:creationId xmlns:a16="http://schemas.microsoft.com/office/drawing/2014/main" id="{F5BAED1F-51F3-43D7-8656-EA32D3C9423E}"/>
              </a:ext>
            </a:extLst>
          </p:cNvPr>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8" name="TextBox 7">
            <a:extLst>
              <a:ext uri="{FF2B5EF4-FFF2-40B4-BE49-F238E27FC236}">
                <a16:creationId xmlns:a16="http://schemas.microsoft.com/office/drawing/2014/main" id="{8C696EE3-DFAC-4DC5-8B48-025291AA4E30}"/>
              </a:ext>
            </a:extLst>
          </p:cNvPr>
          <p:cNvSpPr txBox="1"/>
          <p:nvPr/>
        </p:nvSpPr>
        <p:spPr>
          <a:xfrm>
            <a:off x="83492" y="5079184"/>
            <a:ext cx="461665" cy="1493294"/>
          </a:xfrm>
          <a:prstGeom prst="rect">
            <a:avLst/>
          </a:prstGeom>
          <a:noFill/>
        </p:spPr>
        <p:txBody>
          <a:bodyPr vert="vert270" wrap="none" rtlCol="0">
            <a:spAutoFit/>
          </a:bodyPr>
          <a:lstStyle/>
          <a:p>
            <a:r>
              <a:rPr lang="fr-FR">
                <a:solidFill>
                  <a:schemeClr val="bg1"/>
                </a:solidFill>
              </a:rPr>
              <a:t>Cours H.E.L.P. </a:t>
            </a:r>
          </a:p>
        </p:txBody>
      </p:sp>
      <p:sp>
        <p:nvSpPr>
          <p:cNvPr id="2" name="Slide Number Placeholder 1">
            <a:extLst>
              <a:ext uri="{FF2B5EF4-FFF2-40B4-BE49-F238E27FC236}">
                <a16:creationId xmlns:a16="http://schemas.microsoft.com/office/drawing/2014/main" id="{9D58185C-98F9-4BCC-8971-D3B49C8A4230}"/>
              </a:ext>
            </a:extLst>
          </p:cNvPr>
          <p:cNvSpPr>
            <a:spLocks noGrp="1"/>
          </p:cNvSpPr>
          <p:nvPr>
            <p:ph type="sldNum" sz="quarter" idx="12"/>
          </p:nvPr>
        </p:nvSpPr>
        <p:spPr/>
        <p:txBody>
          <a:bodyPr/>
          <a:lstStyle/>
          <a:p>
            <a:fld id="{00865948-8B76-4A50-B7DB-B45DBE1BD062}" type="slidenum">
              <a:rPr lang="fr-CH" smtClean="0"/>
              <a:t>39</a:t>
            </a:fld>
            <a:endParaRPr lang="fr-CH"/>
          </a:p>
        </p:txBody>
      </p:sp>
    </p:spTree>
    <p:extLst>
      <p:ext uri="{BB962C8B-B14F-4D97-AF65-F5344CB8AC3E}">
        <p14:creationId xmlns:p14="http://schemas.microsoft.com/office/powerpoint/2010/main" val="260210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ECB3A112-7D6A-4446-ACE3-8C65B9E5A0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752" y="0"/>
            <a:ext cx="919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05C9157-781B-49FC-BD5B-AC3D0EDCBBDA}"/>
              </a:ext>
            </a:extLst>
          </p:cNvPr>
          <p:cNvSpPr>
            <a:spLocks noGrp="1"/>
          </p:cNvSpPr>
          <p:nvPr>
            <p:ph type="sldNum" sz="quarter" idx="12"/>
          </p:nvPr>
        </p:nvSpPr>
        <p:spPr/>
        <p:txBody>
          <a:bodyPr/>
          <a:lstStyle/>
          <a:p>
            <a:fld id="{00865948-8B76-4A50-B7DB-B45DBE1BD062}" type="slidenum">
              <a:rPr lang="fr-CH" smtClean="0"/>
              <a:t>4</a:t>
            </a:fld>
            <a:endParaRPr lang="fr-CH"/>
          </a:p>
        </p:txBody>
      </p:sp>
    </p:spTree>
    <p:extLst>
      <p:ext uri="{BB962C8B-B14F-4D97-AF65-F5344CB8AC3E}">
        <p14:creationId xmlns:p14="http://schemas.microsoft.com/office/powerpoint/2010/main" val="19578167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CCEF359A-D55C-4373-AC0B-7535EF1B3A77}"/>
              </a:ext>
            </a:extLst>
          </p:cNvPr>
          <p:cNvSpPr>
            <a:spLocks noChangeArrowheads="1"/>
          </p:cNvSpPr>
          <p:nvPr/>
        </p:nvSpPr>
        <p:spPr bwMode="auto">
          <a:xfrm>
            <a:off x="1828800" y="304800"/>
            <a:ext cx="85344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buSzPct val="100000"/>
            </a:pPr>
            <a:endParaRPr lang="en-GB" altLang="fr-FR" sz="3200">
              <a:solidFill>
                <a:schemeClr val="tx1"/>
              </a:solidFill>
              <a:latin typeface="Arial" panose="020B0604020202020204" pitchFamily="34" charset="0"/>
              <a:ea typeface="MS Gothic" panose="020B0609070205080204" pitchFamily="49" charset="-128"/>
            </a:endParaRPr>
          </a:p>
        </p:txBody>
      </p:sp>
      <p:sp>
        <p:nvSpPr>
          <p:cNvPr id="3" name="Content Placeholder 2">
            <a:extLst>
              <a:ext uri="{FF2B5EF4-FFF2-40B4-BE49-F238E27FC236}">
                <a16:creationId xmlns:a16="http://schemas.microsoft.com/office/drawing/2014/main" id="{CF8AD2D2-65E0-4751-A1D4-4EEA0BF989DD}"/>
              </a:ext>
            </a:extLst>
          </p:cNvPr>
          <p:cNvSpPr>
            <a:spLocks noGrp="1"/>
          </p:cNvSpPr>
          <p:nvPr>
            <p:ph idx="1"/>
          </p:nvPr>
        </p:nvSpPr>
        <p:spPr>
          <a:xfrm>
            <a:off x="818295" y="1409700"/>
            <a:ext cx="11320530" cy="5036176"/>
          </a:xfrm>
        </p:spPr>
        <p:txBody>
          <a:bodyPr rtlCol="0">
            <a:noAutofit/>
          </a:bodyPr>
          <a:lstStyle/>
          <a:p>
            <a:pPr>
              <a:lnSpc>
                <a:spcPct val="100000"/>
              </a:lnSpc>
              <a:spcBef>
                <a:spcPct val="0"/>
              </a:spcBef>
              <a:buNone/>
              <a:defRPr/>
            </a:pPr>
            <a:r>
              <a:rPr lang="fr-FR" b="1" dirty="0">
                <a:solidFill>
                  <a:srgbClr val="0000FF"/>
                </a:solidFill>
                <a:ea typeface="+mn-ea"/>
              </a:rPr>
              <a:t>Tout programme de contrôle des vecteurs doit avoir les objectifs suivants</a:t>
            </a:r>
            <a:r>
              <a:rPr lang="fr-FR" dirty="0"/>
              <a:t> :</a:t>
            </a:r>
          </a:p>
          <a:p>
            <a:pPr>
              <a:lnSpc>
                <a:spcPct val="100000"/>
              </a:lnSpc>
              <a:spcBef>
                <a:spcPct val="0"/>
              </a:spcBef>
              <a:buNone/>
              <a:defRPr/>
            </a:pPr>
            <a:endParaRPr lang="en-GB" altLang="fr-FR" sz="2400" dirty="0">
              <a:ea typeface="+mn-ea"/>
            </a:endParaRPr>
          </a:p>
          <a:p>
            <a:pPr>
              <a:lnSpc>
                <a:spcPct val="100000"/>
              </a:lnSpc>
              <a:spcBef>
                <a:spcPct val="0"/>
              </a:spcBef>
              <a:buFont typeface="Wingdings" panose="05000000000000000000" pitchFamily="2" charset="2"/>
              <a:buChar char=""/>
              <a:defRPr/>
            </a:pPr>
            <a:r>
              <a:rPr lang="fr-FR" sz="2400" dirty="0">
                <a:ea typeface="+mn-ea"/>
              </a:rPr>
              <a:t> rendre l’environnement défavorable au développement et à la survie du vecteur, réduisant ainsi le nombre de vecteurs </a:t>
            </a:r>
          </a:p>
          <a:p>
            <a:pPr>
              <a:lnSpc>
                <a:spcPct val="100000"/>
              </a:lnSpc>
              <a:spcBef>
                <a:spcPct val="0"/>
              </a:spcBef>
              <a:buFont typeface="Wingdings" panose="05000000000000000000" pitchFamily="2" charset="2"/>
              <a:buChar char=""/>
              <a:defRPr/>
            </a:pPr>
            <a:endParaRPr lang="en-GB" altLang="fr-FR" sz="2400" dirty="0">
              <a:ea typeface="+mn-ea"/>
            </a:endParaRPr>
          </a:p>
          <a:p>
            <a:pPr>
              <a:lnSpc>
                <a:spcPct val="100000"/>
              </a:lnSpc>
              <a:spcBef>
                <a:spcPct val="0"/>
              </a:spcBef>
              <a:buFont typeface="Wingdings" panose="05000000000000000000" pitchFamily="2" charset="2"/>
              <a:buChar char=""/>
              <a:defRPr/>
            </a:pPr>
            <a:r>
              <a:rPr lang="fr-FR" sz="2400" dirty="0">
                <a:ea typeface="+mn-ea"/>
              </a:rPr>
              <a:t> pendant leur cycle de développement, empêcher les différentes formes de chaque vecteur d’atteindre l’âge adulte en détruisant les œufs, larves, etc. </a:t>
            </a:r>
          </a:p>
          <a:p>
            <a:pPr>
              <a:lnSpc>
                <a:spcPct val="100000"/>
              </a:lnSpc>
              <a:spcBef>
                <a:spcPct val="0"/>
              </a:spcBef>
              <a:buFont typeface="Wingdings" panose="05000000000000000000" pitchFamily="2" charset="2"/>
              <a:buChar char=""/>
              <a:defRPr/>
            </a:pPr>
            <a:endParaRPr lang="en-GB" altLang="fr-FR" sz="2400" dirty="0">
              <a:ea typeface="+mn-ea"/>
            </a:endParaRPr>
          </a:p>
          <a:p>
            <a:pPr>
              <a:lnSpc>
                <a:spcPct val="100000"/>
              </a:lnSpc>
              <a:spcBef>
                <a:spcPct val="0"/>
              </a:spcBef>
              <a:buFont typeface="Wingdings" panose="05000000000000000000" pitchFamily="2" charset="2"/>
              <a:buChar char=""/>
              <a:defRPr/>
            </a:pPr>
            <a:r>
              <a:rPr lang="fr-FR" sz="2400" dirty="0">
                <a:ea typeface="+mn-ea"/>
              </a:rPr>
              <a:t> promouvoir les mesures de protection (barrières et moustiquaires) et prévenir tout contact avec des environnements propices à la transmission. Les insecticides sont à utiliser en dernier recours, car il vaut mieux :</a:t>
            </a:r>
          </a:p>
          <a:p>
            <a:pPr>
              <a:lnSpc>
                <a:spcPct val="100000"/>
              </a:lnSpc>
              <a:spcBef>
                <a:spcPct val="0"/>
              </a:spcBef>
              <a:buFont typeface="Wingdings" panose="05000000000000000000" pitchFamily="2" charset="2"/>
              <a:buChar char=""/>
              <a:defRPr/>
            </a:pPr>
            <a:endParaRPr lang="en-GB" altLang="fr-FR" sz="2400" dirty="0">
              <a:ea typeface="+mn-ea"/>
            </a:endParaRPr>
          </a:p>
          <a:p>
            <a:pPr>
              <a:lnSpc>
                <a:spcPct val="100000"/>
              </a:lnSpc>
              <a:spcBef>
                <a:spcPct val="0"/>
              </a:spcBef>
              <a:buFont typeface="Wingdings" panose="05000000000000000000" pitchFamily="2" charset="2"/>
              <a:buChar char=""/>
              <a:defRPr/>
            </a:pPr>
            <a:r>
              <a:rPr lang="fr-FR" sz="2400" dirty="0">
                <a:ea typeface="+mn-ea"/>
              </a:rPr>
              <a:t> encourager une bonne hygiène personnelle et environnementale.</a:t>
            </a:r>
          </a:p>
          <a:p>
            <a:pPr>
              <a:defRPr/>
            </a:pPr>
            <a:endParaRPr lang="fr-CH" sz="2400" dirty="0">
              <a:ea typeface="+mn-ea"/>
            </a:endParaRPr>
          </a:p>
        </p:txBody>
      </p:sp>
      <p:sp>
        <p:nvSpPr>
          <p:cNvPr id="5" name="Title 3">
            <a:extLst>
              <a:ext uri="{FF2B5EF4-FFF2-40B4-BE49-F238E27FC236}">
                <a16:creationId xmlns:a16="http://schemas.microsoft.com/office/drawing/2014/main" id="{C8DB561E-45B8-47B8-9FBF-28C349BA3201}"/>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Mesures de contrôle des vecteurs</a:t>
            </a:r>
          </a:p>
        </p:txBody>
      </p:sp>
      <p:sp>
        <p:nvSpPr>
          <p:cNvPr id="2" name="Slide Number Placeholder 1">
            <a:extLst>
              <a:ext uri="{FF2B5EF4-FFF2-40B4-BE49-F238E27FC236}">
                <a16:creationId xmlns:a16="http://schemas.microsoft.com/office/drawing/2014/main" id="{C557B768-5D6A-4041-AEDF-AC5E42904102}"/>
              </a:ext>
            </a:extLst>
          </p:cNvPr>
          <p:cNvSpPr>
            <a:spLocks noGrp="1"/>
          </p:cNvSpPr>
          <p:nvPr>
            <p:ph type="sldNum" sz="quarter" idx="12"/>
          </p:nvPr>
        </p:nvSpPr>
        <p:spPr/>
        <p:txBody>
          <a:bodyPr/>
          <a:lstStyle/>
          <a:p>
            <a:fld id="{00865948-8B76-4A50-B7DB-B45DBE1BD062}" type="slidenum">
              <a:rPr lang="fr-CH" smtClean="0"/>
              <a:t>40</a:t>
            </a:fld>
            <a:endParaRPr lang="fr-CH"/>
          </a:p>
        </p:txBody>
      </p:sp>
    </p:spTree>
    <p:extLst>
      <p:ext uri="{BB962C8B-B14F-4D97-AF65-F5344CB8AC3E}">
        <p14:creationId xmlns:p14="http://schemas.microsoft.com/office/powerpoint/2010/main" val="11198908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2E4C915E-8E99-4AA5-BFAF-65AA5EAEC287}"/>
              </a:ext>
            </a:extLst>
          </p:cNvPr>
          <p:cNvSpPr>
            <a:spLocks noGrp="1" noChangeArrowheads="1"/>
          </p:cNvSpPr>
          <p:nvPr>
            <p:ph sz="half" idx="1"/>
          </p:nvPr>
        </p:nvSpPr>
        <p:spPr>
          <a:xfrm>
            <a:off x="1100987" y="1989829"/>
            <a:ext cx="6818062" cy="3405369"/>
          </a:xfrm>
        </p:spPr>
        <p:txBody>
          <a:bodyPr rtlCol="0">
            <a:normAutofit fontScale="92500"/>
          </a:bodyPr>
          <a:lstStyle/>
          <a:p>
            <a:pPr>
              <a:lnSpc>
                <a:spcPct val="10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dirty="0"/>
              <a:t>Améliorer les installations sanitaires en général</a:t>
            </a:r>
          </a:p>
          <a:p>
            <a:pPr>
              <a:lnSpc>
                <a:spcPct val="10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dirty="0"/>
              <a:t>Éliminer les excréments, eaux usées et déchets solides</a:t>
            </a:r>
          </a:p>
          <a:p>
            <a:pPr>
              <a:lnSpc>
                <a:spcPct val="10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dirty="0"/>
              <a:t>Stocker la nourriture et l’eau avec soin</a:t>
            </a:r>
          </a:p>
          <a:p>
            <a:pPr>
              <a:lnSpc>
                <a:spcPct val="10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dirty="0"/>
              <a:t>Renforcer la protection personnelle</a:t>
            </a:r>
          </a:p>
          <a:p>
            <a:pPr>
              <a:lnSpc>
                <a:spcPct val="100000"/>
              </a:lnSpc>
              <a:spcBef>
                <a:spcPts val="600"/>
              </a:spcBef>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fr-FR" dirty="0"/>
              <a:t>Lancer des méthodes de contrôle chimique adaptées</a:t>
            </a:r>
          </a:p>
        </p:txBody>
      </p:sp>
      <p:pic>
        <p:nvPicPr>
          <p:cNvPr id="65541" name="Picture 3">
            <a:extLst>
              <a:ext uri="{FF2B5EF4-FFF2-40B4-BE49-F238E27FC236}">
                <a16:creationId xmlns:a16="http://schemas.microsoft.com/office/drawing/2014/main" id="{6A026B87-C881-41BB-9877-08FC8F924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7922" y="3692513"/>
            <a:ext cx="3293992" cy="24647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le 3">
            <a:extLst>
              <a:ext uri="{FF2B5EF4-FFF2-40B4-BE49-F238E27FC236}">
                <a16:creationId xmlns:a16="http://schemas.microsoft.com/office/drawing/2014/main" id="{17FA7E1D-1746-47B3-93D5-90EF84751B4B}"/>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Priorités</a:t>
            </a:r>
          </a:p>
        </p:txBody>
      </p:sp>
      <p:pic>
        <p:nvPicPr>
          <p:cNvPr id="5" name="Picture 4">
            <a:extLst>
              <a:ext uri="{FF2B5EF4-FFF2-40B4-BE49-F238E27FC236}">
                <a16:creationId xmlns:a16="http://schemas.microsoft.com/office/drawing/2014/main" id="{EC28B71E-18B3-40C3-A9DB-A3C8BB2DC7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0061" y="1189756"/>
            <a:ext cx="3339891" cy="25027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a:extLst>
              <a:ext uri="{FF2B5EF4-FFF2-40B4-BE49-F238E27FC236}">
                <a16:creationId xmlns:a16="http://schemas.microsoft.com/office/drawing/2014/main" id="{1DD4C790-EDE2-4B02-AF65-F9B910D32F47}"/>
              </a:ext>
            </a:extLst>
          </p:cNvPr>
          <p:cNvSpPr>
            <a:spLocks noGrp="1"/>
          </p:cNvSpPr>
          <p:nvPr>
            <p:ph type="sldNum" sz="quarter" idx="12"/>
          </p:nvPr>
        </p:nvSpPr>
        <p:spPr/>
        <p:txBody>
          <a:bodyPr/>
          <a:lstStyle/>
          <a:p>
            <a:fld id="{00865948-8B76-4A50-B7DB-B45DBE1BD062}" type="slidenum">
              <a:rPr lang="fr-CH" smtClean="0"/>
              <a:t>41</a:t>
            </a:fld>
            <a:endParaRPr lang="fr-CH"/>
          </a:p>
        </p:txBody>
      </p:sp>
    </p:spTree>
    <p:extLst>
      <p:ext uri="{BB962C8B-B14F-4D97-AF65-F5344CB8AC3E}">
        <p14:creationId xmlns:p14="http://schemas.microsoft.com/office/powerpoint/2010/main" val="29627119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B5183E2-C57D-4683-B4B3-1CD69B97A4DD}"/>
              </a:ext>
            </a:extLst>
          </p:cNvPr>
          <p:cNvSpPr txBox="1">
            <a:spLocks/>
          </p:cNvSpPr>
          <p:nvPr/>
        </p:nvSpPr>
        <p:spPr>
          <a:xfrm>
            <a:off x="838200" y="1554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Maladies, vecteurs et contrôle</a:t>
            </a:r>
          </a:p>
        </p:txBody>
      </p:sp>
      <p:graphicFrame>
        <p:nvGraphicFramePr>
          <p:cNvPr id="9" name="Table 8">
            <a:extLst>
              <a:ext uri="{FF2B5EF4-FFF2-40B4-BE49-F238E27FC236}">
                <a16:creationId xmlns:a16="http://schemas.microsoft.com/office/drawing/2014/main" id="{ECB06D37-7A24-4E60-9452-BEF9719BDD32}"/>
              </a:ext>
            </a:extLst>
          </p:cNvPr>
          <p:cNvGraphicFramePr>
            <a:graphicFrameLocks noGrp="1"/>
          </p:cNvGraphicFramePr>
          <p:nvPr>
            <p:extLst>
              <p:ext uri="{D42A27DB-BD31-4B8C-83A1-F6EECF244321}">
                <p14:modId xmlns:p14="http://schemas.microsoft.com/office/powerpoint/2010/main" val="603867982"/>
              </p:ext>
            </p:extLst>
          </p:nvPr>
        </p:nvGraphicFramePr>
        <p:xfrm>
          <a:off x="985520" y="1098316"/>
          <a:ext cx="10861039" cy="5167124"/>
        </p:xfrm>
        <a:graphic>
          <a:graphicData uri="http://schemas.openxmlformats.org/drawingml/2006/table">
            <a:tbl>
              <a:tblPr/>
              <a:tblGrid>
                <a:gridCol w="3512339">
                  <a:extLst>
                    <a:ext uri="{9D8B030D-6E8A-4147-A177-3AD203B41FA5}">
                      <a16:colId xmlns:a16="http://schemas.microsoft.com/office/drawing/2014/main" val="2310718814"/>
                    </a:ext>
                  </a:extLst>
                </a:gridCol>
                <a:gridCol w="3608173">
                  <a:extLst>
                    <a:ext uri="{9D8B030D-6E8A-4147-A177-3AD203B41FA5}">
                      <a16:colId xmlns:a16="http://schemas.microsoft.com/office/drawing/2014/main" val="2684051547"/>
                    </a:ext>
                  </a:extLst>
                </a:gridCol>
                <a:gridCol w="3740527">
                  <a:extLst>
                    <a:ext uri="{9D8B030D-6E8A-4147-A177-3AD203B41FA5}">
                      <a16:colId xmlns:a16="http://schemas.microsoft.com/office/drawing/2014/main" val="1179795402"/>
                    </a:ext>
                  </a:extLst>
                </a:gridCol>
              </a:tblGrid>
              <a:tr h="186481">
                <a:tc>
                  <a:txBody>
                    <a:bodyPr/>
                    <a:lstStyle/>
                    <a:p>
                      <a:pPr algn="l" rtl="0" fontAlgn="ctr"/>
                      <a:r>
                        <a:rPr lang="fr-FR" sz="2800" b="1" i="0" u="none" strike="noStrike" noProof="0">
                          <a:solidFill>
                            <a:srgbClr val="000000"/>
                          </a:solidFill>
                          <a:effectLst/>
                          <a:latin typeface="Calibri" panose="020F0502020204030204" pitchFamily="34" charset="0"/>
                        </a:rPr>
                        <a:t>Vecteur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rtl="0" fontAlgn="ctr"/>
                      <a:r>
                        <a:rPr lang="fr-FR" sz="2800" b="1" i="0" u="none" strike="noStrike" noProof="0">
                          <a:solidFill>
                            <a:srgbClr val="000000"/>
                          </a:solidFill>
                          <a:effectLst/>
                          <a:latin typeface="Calibri" panose="020F0502020204030204" pitchFamily="34" charset="0"/>
                        </a:rPr>
                        <a:t>Maladie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rtl="0" fontAlgn="ctr"/>
                      <a:r>
                        <a:rPr lang="fr-FR" sz="2400" b="1" i="0" u="none" strike="noStrike" noProof="0">
                          <a:solidFill>
                            <a:srgbClr val="000000"/>
                          </a:solidFill>
                          <a:effectLst/>
                          <a:latin typeface="Calibri" panose="020F0502020204030204" pitchFamily="34" charset="0"/>
                        </a:rPr>
                        <a:t>Efficacité des mesures de contrôle des vecteurs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39800964"/>
                  </a:ext>
                </a:extLst>
              </a:tr>
              <a:tr h="186481">
                <a:tc>
                  <a:txBody>
                    <a:bodyPr/>
                    <a:lstStyle/>
                    <a:p>
                      <a:pPr algn="l" rtl="0" fontAlgn="ctr"/>
                      <a:r>
                        <a:rPr lang="fr-FR" sz="2400" b="0" i="0" u="none" strike="noStrike" noProof="0">
                          <a:solidFill>
                            <a:srgbClr val="000000"/>
                          </a:solidFill>
                          <a:effectLst/>
                          <a:latin typeface="Calibri" panose="020F0502020204030204" pitchFamily="34" charset="0"/>
                        </a:rPr>
                        <a:t>Moustiques anophèles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Paludisme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Faible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204445581"/>
                  </a:ext>
                </a:extLst>
              </a:tr>
              <a:tr h="394600">
                <a:tc>
                  <a:txBody>
                    <a:bodyPr/>
                    <a:lstStyle/>
                    <a:p>
                      <a:pPr algn="l" rtl="0" fontAlgn="ctr"/>
                      <a:r>
                        <a:rPr lang="fr-FR" sz="2400" b="0" i="0" u="none" strike="noStrike" noProof="0">
                          <a:solidFill>
                            <a:srgbClr val="000000"/>
                          </a:solidFill>
                          <a:effectLst/>
                          <a:latin typeface="Calibri" panose="020F0502020204030204" pitchFamily="34" charset="0"/>
                        </a:rPr>
                        <a:t>Moustiques Culex et Aedes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Filariose et maladies virales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Faible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581643188"/>
                  </a:ext>
                </a:extLst>
              </a:tr>
              <a:tr h="394600">
                <a:tc>
                  <a:txBody>
                    <a:bodyPr/>
                    <a:lstStyle/>
                    <a:p>
                      <a:pPr algn="l" rtl="0" fontAlgn="ctr"/>
                      <a:r>
                        <a:rPr lang="fr-FR" sz="2400" b="0" i="0" u="none" strike="noStrike" noProof="0">
                          <a:solidFill>
                            <a:srgbClr val="000000"/>
                          </a:solidFill>
                          <a:effectLst/>
                          <a:latin typeface="Calibri" panose="020F0502020204030204" pitchFamily="34" charset="0"/>
                        </a:rPr>
                        <a:t>Mouches noires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Onchocercose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Bonne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700718648"/>
                  </a:ext>
                </a:extLst>
              </a:tr>
              <a:tr h="394600">
                <a:tc>
                  <a:txBody>
                    <a:bodyPr/>
                    <a:lstStyle/>
                    <a:p>
                      <a:pPr algn="l" rtl="0" fontAlgn="ctr"/>
                      <a:r>
                        <a:rPr lang="fr-FR" sz="2400" b="0" i="0" u="none" strike="noStrike" noProof="0">
                          <a:solidFill>
                            <a:srgbClr val="000000"/>
                          </a:solidFill>
                          <a:effectLst/>
                          <a:latin typeface="Calibri" panose="020F0502020204030204" pitchFamily="34" charset="0"/>
                        </a:rPr>
                        <a:t>Mouches tsé-tsé</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Trypanosomiase africaine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Bonne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99629164"/>
                  </a:ext>
                </a:extLst>
              </a:tr>
              <a:tr h="394600">
                <a:tc>
                  <a:txBody>
                    <a:bodyPr/>
                    <a:lstStyle/>
                    <a:p>
                      <a:pPr algn="l" rtl="0" fontAlgn="ctr"/>
                      <a:r>
                        <a:rPr lang="fr-FR" sz="2400" b="0" i="0" u="none" strike="noStrike" noProof="0">
                          <a:solidFill>
                            <a:srgbClr val="000000"/>
                          </a:solidFill>
                          <a:effectLst/>
                          <a:latin typeface="Calibri" panose="020F0502020204030204" pitchFamily="34" charset="0"/>
                        </a:rPr>
                        <a:t>Moustiques Aedes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Fièvre jaune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Faible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206384022"/>
                  </a:ext>
                </a:extLst>
              </a:tr>
              <a:tr h="394600">
                <a:tc>
                  <a:txBody>
                    <a:bodyPr/>
                    <a:lstStyle/>
                    <a:p>
                      <a:pPr algn="l" rtl="0" fontAlgn="ctr"/>
                      <a:r>
                        <a:rPr lang="fr-FR" sz="2400" b="0" i="0" u="none" strike="noStrike" noProof="0">
                          <a:solidFill>
                            <a:srgbClr val="000000"/>
                          </a:solidFill>
                          <a:effectLst/>
                          <a:latin typeface="Calibri" panose="020F0502020204030204" pitchFamily="34" charset="0"/>
                        </a:rPr>
                        <a:t>Mouches des sables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Leishmaniose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Bonne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706651751"/>
                  </a:ext>
                </a:extLst>
              </a:tr>
              <a:tr h="394600">
                <a:tc>
                  <a:txBody>
                    <a:bodyPr/>
                    <a:lstStyle/>
                    <a:p>
                      <a:pPr algn="l" rtl="0" fontAlgn="ctr"/>
                      <a:r>
                        <a:rPr lang="fr-FR" sz="2400" b="0" i="0" u="none" strike="noStrike" noProof="0">
                          <a:solidFill>
                            <a:srgbClr val="000000"/>
                          </a:solidFill>
                          <a:effectLst/>
                          <a:latin typeface="Calibri" panose="020F0502020204030204" pitchFamily="34" charset="0"/>
                        </a:rPr>
                        <a:t>Triatomines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Maladie de Chagas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Bonne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769630584"/>
                  </a:ext>
                </a:extLst>
              </a:tr>
              <a:tr h="443144">
                <a:tc>
                  <a:txBody>
                    <a:bodyPr/>
                    <a:lstStyle/>
                    <a:p>
                      <a:pPr algn="l" rtl="0" fontAlgn="ctr"/>
                      <a:r>
                        <a:rPr lang="fr-FR" sz="2400" b="0" i="0" u="none" strike="noStrike" noProof="0">
                          <a:solidFill>
                            <a:srgbClr val="000000"/>
                          </a:solidFill>
                          <a:effectLst/>
                          <a:latin typeface="Calibri" panose="020F0502020204030204" pitchFamily="34" charset="0"/>
                        </a:rPr>
                        <a:t>Poux de corps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Fièvre récurrente et typhus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Modérée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A77"/>
                    </a:solidFill>
                  </a:tcPr>
                </a:tc>
                <a:extLst>
                  <a:ext uri="{0D108BD9-81ED-4DB2-BD59-A6C34878D82A}">
                    <a16:rowId xmlns:a16="http://schemas.microsoft.com/office/drawing/2014/main" val="4031644021"/>
                  </a:ext>
                </a:extLst>
              </a:tr>
              <a:tr h="457200">
                <a:tc>
                  <a:txBody>
                    <a:bodyPr/>
                    <a:lstStyle/>
                    <a:p>
                      <a:pPr algn="l" rtl="0" fontAlgn="ctr"/>
                      <a:r>
                        <a:rPr lang="fr-FR" sz="2400" b="0" i="0" u="none" strike="noStrike" noProof="0">
                          <a:solidFill>
                            <a:srgbClr val="000000"/>
                          </a:solidFill>
                          <a:effectLst/>
                          <a:latin typeface="Calibri" panose="020F0502020204030204" pitchFamily="34" charset="0"/>
                        </a:rPr>
                        <a:t>Rats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Leptospirose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Modérée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A77"/>
                    </a:solidFill>
                  </a:tcPr>
                </a:tc>
                <a:extLst>
                  <a:ext uri="{0D108BD9-81ED-4DB2-BD59-A6C34878D82A}">
                    <a16:rowId xmlns:a16="http://schemas.microsoft.com/office/drawing/2014/main" val="3386028059"/>
                  </a:ext>
                </a:extLst>
              </a:tr>
              <a:tr h="394600">
                <a:tc>
                  <a:txBody>
                    <a:bodyPr/>
                    <a:lstStyle/>
                    <a:p>
                      <a:pPr algn="l" rtl="0" fontAlgn="ctr"/>
                      <a:r>
                        <a:rPr lang="fr-FR" sz="2400" b="0" i="0" u="none" strike="noStrike" noProof="0">
                          <a:solidFill>
                            <a:srgbClr val="000000"/>
                          </a:solidFill>
                          <a:effectLst/>
                          <a:latin typeface="Calibri" panose="020F0502020204030204" pitchFamily="34" charset="0"/>
                        </a:rPr>
                        <a:t>Mites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dirty="0">
                          <a:solidFill>
                            <a:srgbClr val="000000"/>
                          </a:solidFill>
                          <a:effectLst/>
                          <a:latin typeface="Calibri" panose="020F0502020204030204" pitchFamily="34" charset="0"/>
                        </a:rPr>
                        <a:t>Typhus des broussailles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a:solidFill>
                            <a:srgbClr val="000000"/>
                          </a:solidFill>
                          <a:effectLst/>
                          <a:latin typeface="Calibri" panose="020F0502020204030204" pitchFamily="34" charset="0"/>
                        </a:rPr>
                        <a:t>Bonne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490822048"/>
                  </a:ext>
                </a:extLst>
              </a:tr>
              <a:tr h="394600">
                <a:tc>
                  <a:txBody>
                    <a:bodyPr/>
                    <a:lstStyle/>
                    <a:p>
                      <a:pPr algn="l" rtl="0" fontAlgn="ctr"/>
                      <a:r>
                        <a:rPr lang="fr-FR" sz="2400" b="0" i="0" u="none" strike="noStrike" noProof="0">
                          <a:solidFill>
                            <a:srgbClr val="000000"/>
                          </a:solidFill>
                          <a:effectLst/>
                          <a:latin typeface="Calibri" panose="020F0502020204030204" pitchFamily="34" charset="0"/>
                        </a:rPr>
                        <a:t>Acarien parasite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2400" b="0" i="0" u="none" strike="noStrike" noProof="0">
                          <a:solidFill>
                            <a:srgbClr val="000000"/>
                          </a:solidFill>
                          <a:effectLst/>
                          <a:latin typeface="Calibri" panose="020F0502020204030204" pitchFamily="34" charset="0"/>
                        </a:rPr>
                        <a:t>Gale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fr-FR" sz="2400" b="0" i="0" u="none" strike="noStrike" noProof="0" dirty="0">
                          <a:solidFill>
                            <a:srgbClr val="000000"/>
                          </a:solidFill>
                          <a:effectLst/>
                          <a:latin typeface="Calibri" panose="020F0502020204030204" pitchFamily="34" charset="0"/>
                        </a:rPr>
                        <a:t>Bonne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259166755"/>
                  </a:ext>
                </a:extLst>
              </a:tr>
            </a:tbl>
          </a:graphicData>
        </a:graphic>
      </p:graphicFrame>
      <p:sp>
        <p:nvSpPr>
          <p:cNvPr id="2" name="Slide Number Placeholder 1">
            <a:extLst>
              <a:ext uri="{FF2B5EF4-FFF2-40B4-BE49-F238E27FC236}">
                <a16:creationId xmlns:a16="http://schemas.microsoft.com/office/drawing/2014/main" id="{F43E7D3C-B6D3-43B8-9BC2-874BA8CF8F14}"/>
              </a:ext>
            </a:extLst>
          </p:cNvPr>
          <p:cNvSpPr>
            <a:spLocks noGrp="1"/>
          </p:cNvSpPr>
          <p:nvPr>
            <p:ph type="sldNum" sz="quarter" idx="12"/>
          </p:nvPr>
        </p:nvSpPr>
        <p:spPr/>
        <p:txBody>
          <a:bodyPr/>
          <a:lstStyle/>
          <a:p>
            <a:fld id="{00865948-8B76-4A50-B7DB-B45DBE1BD062}" type="slidenum">
              <a:rPr lang="fr-CH" smtClean="0"/>
              <a:t>42</a:t>
            </a:fld>
            <a:endParaRPr lang="fr-CH"/>
          </a:p>
        </p:txBody>
      </p:sp>
    </p:spTree>
    <p:extLst>
      <p:ext uri="{BB962C8B-B14F-4D97-AF65-F5344CB8AC3E}">
        <p14:creationId xmlns:p14="http://schemas.microsoft.com/office/powerpoint/2010/main" val="32717385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EE412107-C84C-4B43-B5D2-1EB7B60634FF}"/>
              </a:ext>
            </a:extLst>
          </p:cNvPr>
          <p:cNvPicPr>
            <a:picLocks noChangeAspect="1"/>
          </p:cNvPicPr>
          <p:nvPr/>
        </p:nvPicPr>
        <p:blipFill>
          <a:blip r:embed="rId3"/>
          <a:stretch>
            <a:fillRect/>
          </a:stretch>
        </p:blipFill>
        <p:spPr>
          <a:xfrm>
            <a:off x="1728198" y="1088156"/>
            <a:ext cx="9207035" cy="5168862"/>
          </a:xfrm>
          <a:prstGeom prst="rect">
            <a:avLst/>
          </a:prstGeom>
        </p:spPr>
      </p:pic>
      <p:sp>
        <p:nvSpPr>
          <p:cNvPr id="7" name="Title 3">
            <a:extLst>
              <a:ext uri="{FF2B5EF4-FFF2-40B4-BE49-F238E27FC236}">
                <a16:creationId xmlns:a16="http://schemas.microsoft.com/office/drawing/2014/main" id="{BAF235AC-2A9A-4F96-B805-D6A687FF3C31}"/>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Vidéo</a:t>
            </a:r>
          </a:p>
        </p:txBody>
      </p:sp>
      <p:sp>
        <p:nvSpPr>
          <p:cNvPr id="9" name="Rectangle 8">
            <a:extLst>
              <a:ext uri="{FF2B5EF4-FFF2-40B4-BE49-F238E27FC236}">
                <a16:creationId xmlns:a16="http://schemas.microsoft.com/office/drawing/2014/main" id="{5B24DE16-45E6-44D3-A5DD-93E8025EB096}"/>
              </a:ext>
            </a:extLst>
          </p:cNvPr>
          <p:cNvSpPr/>
          <p:nvPr/>
        </p:nvSpPr>
        <p:spPr>
          <a:xfrm>
            <a:off x="1634214" y="6329998"/>
            <a:ext cx="4942379" cy="646331"/>
          </a:xfrm>
          <a:prstGeom prst="rect">
            <a:avLst/>
          </a:prstGeom>
        </p:spPr>
        <p:txBody>
          <a:bodyPr wrap="none">
            <a:spAutoFit/>
          </a:bodyPr>
          <a:lstStyle/>
          <a:p>
            <a:r>
              <a:rPr lang="fr-FR"/>
              <a:t>https://www.youtube.com/watch?v=yOJ_lNO8cuU</a:t>
            </a:r>
          </a:p>
          <a:p>
            <a:endParaRPr lang="fr-CH" dirty="0"/>
          </a:p>
        </p:txBody>
      </p:sp>
      <p:sp>
        <p:nvSpPr>
          <p:cNvPr id="2" name="Slide Number Placeholder 1">
            <a:extLst>
              <a:ext uri="{FF2B5EF4-FFF2-40B4-BE49-F238E27FC236}">
                <a16:creationId xmlns:a16="http://schemas.microsoft.com/office/drawing/2014/main" id="{1D57A557-F7F6-4BB0-8CA9-07246E23EC9B}"/>
              </a:ext>
            </a:extLst>
          </p:cNvPr>
          <p:cNvSpPr>
            <a:spLocks noGrp="1"/>
          </p:cNvSpPr>
          <p:nvPr>
            <p:ph type="sldNum" sz="quarter" idx="12"/>
          </p:nvPr>
        </p:nvSpPr>
        <p:spPr/>
        <p:txBody>
          <a:bodyPr/>
          <a:lstStyle/>
          <a:p>
            <a:fld id="{00865948-8B76-4A50-B7DB-B45DBE1BD062}" type="slidenum">
              <a:rPr lang="fr-CH" smtClean="0"/>
              <a:t>43</a:t>
            </a:fld>
            <a:endParaRPr lang="fr-CH"/>
          </a:p>
        </p:txBody>
      </p:sp>
    </p:spTree>
    <p:extLst>
      <p:ext uri="{BB962C8B-B14F-4D97-AF65-F5344CB8AC3E}">
        <p14:creationId xmlns:p14="http://schemas.microsoft.com/office/powerpoint/2010/main" val="2766705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4509-8FBA-436C-B6EB-D2338BF006A3}"/>
              </a:ext>
            </a:extLst>
          </p:cNvPr>
          <p:cNvSpPr>
            <a:spLocks noGrp="1"/>
          </p:cNvSpPr>
          <p:nvPr>
            <p:ph type="title"/>
          </p:nvPr>
        </p:nvSpPr>
        <p:spPr/>
        <p:txBody>
          <a:bodyPr/>
          <a:lstStyle/>
          <a:p>
            <a:pPr algn="ctr"/>
            <a:r>
              <a:rPr lang="fr-FR" u="sng" dirty="0"/>
              <a:t>Conclusion : l’assainissement</a:t>
            </a:r>
          </a:p>
        </p:txBody>
      </p:sp>
      <p:sp>
        <p:nvSpPr>
          <p:cNvPr id="3" name="Content Placeholder 2">
            <a:extLst>
              <a:ext uri="{FF2B5EF4-FFF2-40B4-BE49-F238E27FC236}">
                <a16:creationId xmlns:a16="http://schemas.microsoft.com/office/drawing/2014/main" id="{6DC4DB63-C988-4638-96FE-FE0DF8E341D4}"/>
              </a:ext>
            </a:extLst>
          </p:cNvPr>
          <p:cNvSpPr>
            <a:spLocks noGrp="1"/>
          </p:cNvSpPr>
          <p:nvPr>
            <p:ph idx="1"/>
          </p:nvPr>
        </p:nvSpPr>
        <p:spPr>
          <a:xfrm>
            <a:off x="1260231" y="1766570"/>
            <a:ext cx="10515600" cy="4513898"/>
          </a:xfrm>
        </p:spPr>
        <p:txBody>
          <a:bodyPr>
            <a:normAutofit fontScale="77500" lnSpcReduction="20000"/>
          </a:bodyPr>
          <a:lstStyle/>
          <a:p>
            <a:pPr>
              <a:lnSpc>
                <a:spcPct val="110000"/>
              </a:lnSpc>
              <a:spcAft>
                <a:spcPts val="1200"/>
              </a:spcAft>
            </a:pPr>
            <a:r>
              <a:rPr lang="fr-FR" dirty="0"/>
              <a:t>L’ingénierie de la santé publique couvre la conception d’</a:t>
            </a:r>
            <a:r>
              <a:rPr lang="fr-FR" dirty="0">
                <a:solidFill>
                  <a:srgbClr val="0000FF"/>
                </a:solidFill>
              </a:rPr>
              <a:t>infrastructures et de services</a:t>
            </a:r>
            <a:r>
              <a:rPr lang="fr-FR" dirty="0"/>
              <a:t> d’assainissement, et la </a:t>
            </a:r>
            <a:r>
              <a:rPr lang="fr-FR" dirty="0">
                <a:solidFill>
                  <a:srgbClr val="0000FF"/>
                </a:solidFill>
              </a:rPr>
              <a:t>sensibilisation et l’éducation</a:t>
            </a:r>
            <a:r>
              <a:rPr lang="fr-FR" dirty="0"/>
              <a:t> de la population.</a:t>
            </a:r>
          </a:p>
          <a:p>
            <a:pPr marL="171450" lvl="0" indent="-171450">
              <a:lnSpc>
                <a:spcPct val="110000"/>
              </a:lnSpc>
              <a:spcBef>
                <a:spcPts val="0"/>
              </a:spcBef>
              <a:spcAft>
                <a:spcPts val="1200"/>
              </a:spcAft>
              <a:defRPr/>
            </a:pPr>
            <a:r>
              <a:rPr lang="fr-FR" dirty="0"/>
              <a:t>Les systèmes d’assainissement sont </a:t>
            </a:r>
            <a:r>
              <a:rPr lang="fr-FR" dirty="0">
                <a:solidFill>
                  <a:srgbClr val="0000FF"/>
                </a:solidFill>
              </a:rPr>
              <a:t>composés d’un ensemble de technologies compatibles </a:t>
            </a:r>
            <a:r>
              <a:rPr lang="fr-FR" dirty="0"/>
              <a:t>qui, assemblées, permettent de collecter, stocker, traiter et éliminer en toute sécurité tous les produits liés aux eaux usées. Il est essentiel de toujours </a:t>
            </a:r>
            <a:r>
              <a:rPr lang="fr-FR" dirty="0">
                <a:solidFill>
                  <a:srgbClr val="0000FF"/>
                </a:solidFill>
              </a:rPr>
              <a:t>adapter les systèmes au contexte local</a:t>
            </a:r>
            <a:r>
              <a:rPr lang="fr-FR" dirty="0"/>
              <a:t>.</a:t>
            </a:r>
          </a:p>
          <a:p>
            <a:pPr marL="171450" indent="-171450">
              <a:lnSpc>
                <a:spcPct val="110000"/>
              </a:lnSpc>
              <a:spcBef>
                <a:spcPts val="0"/>
              </a:spcBef>
              <a:spcAft>
                <a:spcPts val="1200"/>
              </a:spcAft>
              <a:defRPr/>
            </a:pPr>
            <a:r>
              <a:rPr lang="fr-FR" dirty="0">
                <a:solidFill>
                  <a:srgbClr val="0000FF"/>
                </a:solidFill>
                <a:ea typeface="Times New Roman"/>
                <a:cs typeface="Times New Roman"/>
              </a:rPr>
              <a:t>Le tri des déchets dangereux </a:t>
            </a:r>
            <a:r>
              <a:rPr lang="fr-FR" dirty="0"/>
              <a:t>à la source représente la méthode la plus efficace pour limiter les risques. Il est également nécessaire de mettre en place des solutions appropriées pour le </a:t>
            </a:r>
            <a:r>
              <a:rPr lang="fr-FR" dirty="0">
                <a:solidFill>
                  <a:srgbClr val="0000FF"/>
                </a:solidFill>
                <a:ea typeface="Times New Roman"/>
                <a:cs typeface="Times New Roman"/>
              </a:rPr>
              <a:t>stockage, le transport, le traitement et l’élimination</a:t>
            </a:r>
            <a:r>
              <a:rPr lang="fr-FR" dirty="0"/>
              <a:t> des déchets triés. </a:t>
            </a:r>
          </a:p>
          <a:p>
            <a:pPr marL="171450" indent="-171450">
              <a:lnSpc>
                <a:spcPct val="110000"/>
              </a:lnSpc>
              <a:spcBef>
                <a:spcPts val="0"/>
              </a:spcBef>
              <a:spcAft>
                <a:spcPts val="1200"/>
              </a:spcAft>
              <a:defRPr/>
            </a:pPr>
            <a:r>
              <a:rPr lang="fr-FR" dirty="0"/>
              <a:t>En général, les </a:t>
            </a:r>
            <a:r>
              <a:rPr lang="fr-FR" dirty="0">
                <a:solidFill>
                  <a:srgbClr val="0000FF"/>
                </a:solidFill>
              </a:rPr>
              <a:t>mesures de contrôle des vecteurs </a:t>
            </a:r>
            <a:r>
              <a:rPr lang="fr-FR" dirty="0"/>
              <a:t>les plus efficaces servent à améliorer les conditions d’hygiène, éliminer correctement les déchets, protéger les stocks de nourriture et d’eau et renforcer la protection des personnes.</a:t>
            </a:r>
          </a:p>
          <a:p>
            <a:pPr>
              <a:lnSpc>
                <a:spcPct val="110000"/>
              </a:lnSpc>
              <a:spcBef>
                <a:spcPts val="0"/>
              </a:spcBef>
              <a:defRPr/>
            </a:pPr>
            <a:endParaRPr lang="fr-FR" dirty="0">
              <a:ea typeface="Times New Roman"/>
              <a:cs typeface="Times New Roman"/>
            </a:endParaRPr>
          </a:p>
          <a:p>
            <a:pPr>
              <a:lnSpc>
                <a:spcPct val="110000"/>
              </a:lnSpc>
              <a:spcBef>
                <a:spcPts val="0"/>
              </a:spcBef>
              <a:defRPr/>
            </a:pPr>
            <a:endParaRPr lang="fr-CA" dirty="0">
              <a:ea typeface="Times New Roman"/>
              <a:cs typeface="Times New Roman"/>
            </a:endParaRPr>
          </a:p>
          <a:p>
            <a:pPr marL="171450" lvl="0" indent="-171450">
              <a:lnSpc>
                <a:spcPct val="100000"/>
              </a:lnSpc>
              <a:spcBef>
                <a:spcPts val="0"/>
              </a:spcBef>
              <a:defRPr/>
            </a:pPr>
            <a:endParaRPr lang="fr-CH" dirty="0"/>
          </a:p>
        </p:txBody>
      </p:sp>
      <p:sp>
        <p:nvSpPr>
          <p:cNvPr id="4" name="Slide Number Placeholder 3">
            <a:extLst>
              <a:ext uri="{FF2B5EF4-FFF2-40B4-BE49-F238E27FC236}">
                <a16:creationId xmlns:a16="http://schemas.microsoft.com/office/drawing/2014/main" id="{E89C1FB4-31A4-4EC2-8B14-2F286D7AEE1D}"/>
              </a:ext>
            </a:extLst>
          </p:cNvPr>
          <p:cNvSpPr>
            <a:spLocks noGrp="1"/>
          </p:cNvSpPr>
          <p:nvPr>
            <p:ph type="sldNum" sz="quarter" idx="12"/>
          </p:nvPr>
        </p:nvSpPr>
        <p:spPr/>
        <p:txBody>
          <a:bodyPr/>
          <a:lstStyle/>
          <a:p>
            <a:fld id="{00865948-8B76-4A50-B7DB-B45DBE1BD062}" type="slidenum">
              <a:rPr lang="fr-CH" smtClean="0"/>
              <a:t>44</a:t>
            </a:fld>
            <a:endParaRPr lang="fr-CH"/>
          </a:p>
        </p:txBody>
      </p:sp>
    </p:spTree>
    <p:extLst>
      <p:ext uri="{BB962C8B-B14F-4D97-AF65-F5344CB8AC3E}">
        <p14:creationId xmlns:p14="http://schemas.microsoft.com/office/powerpoint/2010/main" val="2813708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2" descr="http://ecx.images-amazon.com/images/I/51XcnK5VtIL._SY300_.jpg">
            <a:extLst>
              <a:ext uri="{FF2B5EF4-FFF2-40B4-BE49-F238E27FC236}">
                <a16:creationId xmlns:a16="http://schemas.microsoft.com/office/drawing/2014/main" id="{10F340C5-13BC-43E3-9846-E34C95B700C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941155" y="1685171"/>
            <a:ext cx="2779806" cy="4048261"/>
          </a:xfrm>
          <a:ln>
            <a:solidFill>
              <a:schemeClr val="tx1"/>
            </a:solidFill>
          </a:ln>
        </p:spPr>
      </p:pic>
      <p:pic>
        <p:nvPicPr>
          <p:cNvPr id="70660" name="Picture 4" descr="http://wedc.lboro.ac.uk/resources/covers/9780906055908.jpg">
            <a:extLst>
              <a:ext uri="{FF2B5EF4-FFF2-40B4-BE49-F238E27FC236}">
                <a16:creationId xmlns:a16="http://schemas.microsoft.com/office/drawing/2014/main" id="{2DF84F2A-5B8A-4BC0-AA78-19CF81A23AD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284288" y="1667180"/>
            <a:ext cx="2878763" cy="4084245"/>
          </a:xfrm>
          <a:ln>
            <a:solidFill>
              <a:schemeClr val="tx1"/>
            </a:solidFill>
          </a:ln>
        </p:spPr>
      </p:pic>
      <p:sp>
        <p:nvSpPr>
          <p:cNvPr id="70661" name="TextBox 4">
            <a:extLst>
              <a:ext uri="{FF2B5EF4-FFF2-40B4-BE49-F238E27FC236}">
                <a16:creationId xmlns:a16="http://schemas.microsoft.com/office/drawing/2014/main" id="{72F7D40D-F3B5-480B-B5AA-CCE08E66E4EB}"/>
              </a:ext>
            </a:extLst>
          </p:cNvPr>
          <p:cNvSpPr txBox="1">
            <a:spLocks noChangeArrowheads="1"/>
          </p:cNvSpPr>
          <p:nvPr/>
        </p:nvSpPr>
        <p:spPr bwMode="auto">
          <a:xfrm>
            <a:off x="2394471" y="5751425"/>
            <a:ext cx="38731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fr-FR" sz="2400" i="1" dirty="0"/>
              <a:t>Control of communicable</a:t>
            </a:r>
            <a:r>
              <a:rPr lang="fr-FR" sz="2400" dirty="0"/>
              <a:t> </a:t>
            </a:r>
          </a:p>
          <a:p>
            <a:pPr algn="ctr">
              <a:buClr>
                <a:srgbClr val="000000"/>
              </a:buClr>
              <a:buSzPct val="100000"/>
              <a:buFont typeface="Times New Roman" panose="02020603050405020304" pitchFamily="18" charset="0"/>
              <a:buNone/>
            </a:pPr>
            <a:r>
              <a:rPr lang="fr-FR" sz="2400" i="1" dirty="0" err="1"/>
              <a:t>diseases</a:t>
            </a:r>
            <a:r>
              <a:rPr lang="fr-FR" sz="2400" i="1" dirty="0"/>
              <a:t> </a:t>
            </a:r>
            <a:r>
              <a:rPr lang="fr-FR" sz="2400" i="1" dirty="0" err="1"/>
              <a:t>manual</a:t>
            </a:r>
            <a:r>
              <a:rPr lang="fr-FR" sz="2400" i="1" dirty="0"/>
              <a:t> (OMS, 2004)</a:t>
            </a:r>
          </a:p>
        </p:txBody>
      </p:sp>
      <p:sp>
        <p:nvSpPr>
          <p:cNvPr id="70662" name="TextBox 7">
            <a:extLst>
              <a:ext uri="{FF2B5EF4-FFF2-40B4-BE49-F238E27FC236}">
                <a16:creationId xmlns:a16="http://schemas.microsoft.com/office/drawing/2014/main" id="{2156EE79-2F4B-40AD-BD47-0D5D3CF011AA}"/>
              </a:ext>
            </a:extLst>
          </p:cNvPr>
          <p:cNvSpPr txBox="1">
            <a:spLocks noChangeArrowheads="1"/>
          </p:cNvSpPr>
          <p:nvPr/>
        </p:nvSpPr>
        <p:spPr bwMode="auto">
          <a:xfrm>
            <a:off x="6934558" y="5751425"/>
            <a:ext cx="35782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fr-FR" sz="2400" i="1" dirty="0" err="1"/>
              <a:t>Controlling</a:t>
            </a:r>
            <a:r>
              <a:rPr lang="fr-FR" sz="2400" i="1" dirty="0"/>
              <a:t> and </a:t>
            </a:r>
            <a:r>
              <a:rPr lang="fr-FR" sz="2400" i="1" dirty="0" err="1"/>
              <a:t>preventing</a:t>
            </a:r>
            <a:r>
              <a:rPr lang="fr-FR" sz="2400" dirty="0"/>
              <a:t> </a:t>
            </a:r>
          </a:p>
          <a:p>
            <a:pPr algn="ctr">
              <a:buClr>
                <a:srgbClr val="000000"/>
              </a:buClr>
              <a:buSzPct val="100000"/>
              <a:buFont typeface="Times New Roman" panose="02020603050405020304" pitchFamily="18" charset="0"/>
              <a:buNone/>
            </a:pPr>
            <a:r>
              <a:rPr lang="fr-FR" sz="2400" i="1" dirty="0" err="1"/>
              <a:t>disease</a:t>
            </a:r>
            <a:r>
              <a:rPr lang="fr-FR" sz="2400" i="1" dirty="0"/>
              <a:t> (WEDC, 2003)</a:t>
            </a:r>
          </a:p>
        </p:txBody>
      </p:sp>
      <p:sp>
        <p:nvSpPr>
          <p:cNvPr id="7" name="Title 3">
            <a:extLst>
              <a:ext uri="{FF2B5EF4-FFF2-40B4-BE49-F238E27FC236}">
                <a16:creationId xmlns:a16="http://schemas.microsoft.com/office/drawing/2014/main" id="{F3B11C7A-D4CC-4803-95F5-85C11A398E8D}"/>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Pour aller plus loin :</a:t>
            </a:r>
          </a:p>
        </p:txBody>
      </p:sp>
      <p:sp>
        <p:nvSpPr>
          <p:cNvPr id="2" name="Slide Number Placeholder 1">
            <a:extLst>
              <a:ext uri="{FF2B5EF4-FFF2-40B4-BE49-F238E27FC236}">
                <a16:creationId xmlns:a16="http://schemas.microsoft.com/office/drawing/2014/main" id="{9F41D90D-ABCD-4C7D-8214-425F65B476F5}"/>
              </a:ext>
            </a:extLst>
          </p:cNvPr>
          <p:cNvSpPr>
            <a:spLocks noGrp="1"/>
          </p:cNvSpPr>
          <p:nvPr>
            <p:ph type="sldNum" sz="quarter" idx="12"/>
          </p:nvPr>
        </p:nvSpPr>
        <p:spPr/>
        <p:txBody>
          <a:bodyPr/>
          <a:lstStyle/>
          <a:p>
            <a:fld id="{00865948-8B76-4A50-B7DB-B45DBE1BD062}" type="slidenum">
              <a:rPr lang="fr-CH" smtClean="0"/>
              <a:t>45</a:t>
            </a:fld>
            <a:endParaRPr lang="fr-CH" dirty="0"/>
          </a:p>
        </p:txBody>
      </p:sp>
    </p:spTree>
    <p:extLst>
      <p:ext uri="{BB962C8B-B14F-4D97-AF65-F5344CB8AC3E}">
        <p14:creationId xmlns:p14="http://schemas.microsoft.com/office/powerpoint/2010/main" val="5480003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74CE87EA-4DF9-4C3A-9E18-D3B19ED7115E}"/>
              </a:ext>
            </a:extLst>
          </p:cNvPr>
          <p:cNvPicPr>
            <a:picLocks noChangeAspect="1"/>
          </p:cNvPicPr>
          <p:nvPr/>
        </p:nvPicPr>
        <p:blipFill>
          <a:blip r:embed="rId4"/>
          <a:stretch>
            <a:fillRect/>
          </a:stretch>
        </p:blipFill>
        <p:spPr>
          <a:xfrm>
            <a:off x="1306132" y="1281144"/>
            <a:ext cx="10047668" cy="5090463"/>
          </a:xfrm>
          <a:prstGeom prst="rect">
            <a:avLst/>
          </a:prstGeom>
        </p:spPr>
      </p:pic>
      <p:sp>
        <p:nvSpPr>
          <p:cNvPr id="7" name="Title 3">
            <a:extLst>
              <a:ext uri="{FF2B5EF4-FFF2-40B4-BE49-F238E27FC236}">
                <a16:creationId xmlns:a16="http://schemas.microsoft.com/office/drawing/2014/main" id="{2F2713CC-117E-4E0B-9AE1-7CF746A7289F}"/>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Pour aller plus loin :</a:t>
            </a:r>
          </a:p>
        </p:txBody>
      </p:sp>
      <p:sp>
        <p:nvSpPr>
          <p:cNvPr id="2" name="Slide Number Placeholder 1">
            <a:extLst>
              <a:ext uri="{FF2B5EF4-FFF2-40B4-BE49-F238E27FC236}">
                <a16:creationId xmlns:a16="http://schemas.microsoft.com/office/drawing/2014/main" id="{20B8AEE7-E211-48E5-BE64-A2C12F73AFBB}"/>
              </a:ext>
            </a:extLst>
          </p:cNvPr>
          <p:cNvSpPr>
            <a:spLocks noGrp="1"/>
          </p:cNvSpPr>
          <p:nvPr>
            <p:ph type="sldNum" sz="quarter" idx="12"/>
          </p:nvPr>
        </p:nvSpPr>
        <p:spPr/>
        <p:txBody>
          <a:bodyPr/>
          <a:lstStyle/>
          <a:p>
            <a:fld id="{00865948-8B76-4A50-B7DB-B45DBE1BD062}" type="slidenum">
              <a:rPr lang="fr-CH" smtClean="0"/>
              <a:t>46</a:t>
            </a:fld>
            <a:endParaRPr lang="fr-CH"/>
          </a:p>
        </p:txBody>
      </p:sp>
    </p:spTree>
    <p:extLst>
      <p:ext uri="{BB962C8B-B14F-4D97-AF65-F5344CB8AC3E}">
        <p14:creationId xmlns:p14="http://schemas.microsoft.com/office/powerpoint/2010/main" val="338824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ED15E073-7453-4C0C-8E31-9E7ABFA33AC4}"/>
              </a:ext>
            </a:extLst>
          </p:cNvPr>
          <p:cNvSpPr>
            <a:spLocks noGrp="1"/>
          </p:cNvSpPr>
          <p:nvPr>
            <p:ph type="title"/>
          </p:nvPr>
        </p:nvSpPr>
        <p:spPr>
          <a:xfrm>
            <a:off x="2697192" y="4832350"/>
            <a:ext cx="6797616" cy="1524000"/>
          </a:xfrm>
        </p:spPr>
        <p:txBody>
          <a:bodyPr>
            <a:norm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800" dirty="0">
                <a:latin typeface="+mn-lt"/>
              </a:rPr>
              <a:t>Pourquoi attachons-nous tant d’importance aux excréments ?</a:t>
            </a:r>
          </a:p>
        </p:txBody>
      </p:sp>
      <p:grpSp>
        <p:nvGrpSpPr>
          <p:cNvPr id="7" name="Group 2">
            <a:extLst>
              <a:ext uri="{FF2B5EF4-FFF2-40B4-BE49-F238E27FC236}">
                <a16:creationId xmlns:a16="http://schemas.microsoft.com/office/drawing/2014/main" id="{2A20A122-737E-47BC-8807-91502E0476F5}"/>
              </a:ext>
            </a:extLst>
          </p:cNvPr>
          <p:cNvGrpSpPr>
            <a:grpSpLocks/>
          </p:cNvGrpSpPr>
          <p:nvPr/>
        </p:nvGrpSpPr>
        <p:grpSpPr bwMode="auto">
          <a:xfrm>
            <a:off x="4212772" y="426217"/>
            <a:ext cx="3578225" cy="4357688"/>
            <a:chOff x="1776" y="-48"/>
            <a:chExt cx="2254" cy="2745"/>
          </a:xfrm>
        </p:grpSpPr>
        <p:sp>
          <p:nvSpPr>
            <p:cNvPr id="8" name="Text Box 3">
              <a:extLst>
                <a:ext uri="{FF2B5EF4-FFF2-40B4-BE49-F238E27FC236}">
                  <a16:creationId xmlns:a16="http://schemas.microsoft.com/office/drawing/2014/main" id="{0B44B854-0347-499E-A40D-66B04CBF1D95}"/>
                </a:ext>
              </a:extLst>
            </p:cNvPr>
            <p:cNvSpPr txBox="1">
              <a:spLocks noChangeArrowheads="1"/>
            </p:cNvSpPr>
            <p:nvPr/>
          </p:nvSpPr>
          <p:spPr bwMode="auto">
            <a:xfrm>
              <a:off x="2221" y="-48"/>
              <a:ext cx="1359" cy="2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defRPr>
              </a:lvl9pPr>
            </a:lstStyle>
            <a:p>
              <a:pPr>
                <a:buSzPct val="100000"/>
              </a:pPr>
              <a:r>
                <a:rPr lang="fr-FR" sz="27700">
                  <a:solidFill>
                    <a:srgbClr val="FF0000"/>
                  </a:solidFill>
                  <a:latin typeface="Arial" panose="020B0604020202020204" pitchFamily="34" charset="0"/>
                </a:rPr>
                <a:t>?</a:t>
              </a:r>
            </a:p>
          </p:txBody>
        </p:sp>
        <p:sp>
          <p:nvSpPr>
            <p:cNvPr id="9" name="Oval 4">
              <a:extLst>
                <a:ext uri="{FF2B5EF4-FFF2-40B4-BE49-F238E27FC236}">
                  <a16:creationId xmlns:a16="http://schemas.microsoft.com/office/drawing/2014/main" id="{293E15D0-D7AD-4F97-993C-755ECE3E4D17}"/>
                </a:ext>
              </a:extLst>
            </p:cNvPr>
            <p:cNvSpPr>
              <a:spLocks noChangeArrowheads="1"/>
            </p:cNvSpPr>
            <p:nvPr/>
          </p:nvSpPr>
          <p:spPr bwMode="auto">
            <a:xfrm>
              <a:off x="1776" y="221"/>
              <a:ext cx="2254" cy="2254"/>
            </a:xfrm>
            <a:prstGeom prst="ellipse">
              <a:avLst/>
            </a:prstGeom>
            <a:noFill/>
            <a:ln w="7632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fr-FR"/>
            </a:p>
          </p:txBody>
        </p:sp>
      </p:grpSp>
      <p:sp>
        <p:nvSpPr>
          <p:cNvPr id="2" name="Slide Number Placeholder 1">
            <a:extLst>
              <a:ext uri="{FF2B5EF4-FFF2-40B4-BE49-F238E27FC236}">
                <a16:creationId xmlns:a16="http://schemas.microsoft.com/office/drawing/2014/main" id="{03E97BE4-D197-4CCD-86E2-7462E7BAA536}"/>
              </a:ext>
            </a:extLst>
          </p:cNvPr>
          <p:cNvSpPr>
            <a:spLocks noGrp="1"/>
          </p:cNvSpPr>
          <p:nvPr>
            <p:ph type="sldNum" sz="quarter" idx="12"/>
          </p:nvPr>
        </p:nvSpPr>
        <p:spPr/>
        <p:txBody>
          <a:bodyPr/>
          <a:lstStyle/>
          <a:p>
            <a:fld id="{00865948-8B76-4A50-B7DB-B45DBE1BD062}" type="slidenum">
              <a:rPr lang="fr-CH" smtClean="0"/>
              <a:t>5</a:t>
            </a:fld>
            <a:endParaRPr lang="fr-CH"/>
          </a:p>
        </p:txBody>
      </p:sp>
    </p:spTree>
    <p:extLst>
      <p:ext uri="{BB962C8B-B14F-4D97-AF65-F5344CB8AC3E}">
        <p14:creationId xmlns:p14="http://schemas.microsoft.com/office/powerpoint/2010/main" val="6241598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3">
            <a:extLst>
              <a:ext uri="{FF2B5EF4-FFF2-40B4-BE49-F238E27FC236}">
                <a16:creationId xmlns:a16="http://schemas.microsoft.com/office/drawing/2014/main" id="{50DA0F30-A331-4713-92AD-133FE748E662}"/>
              </a:ext>
            </a:extLst>
          </p:cNvPr>
          <p:cNvSpPr>
            <a:spLocks noGrp="1"/>
          </p:cNvSpPr>
          <p:nvPr>
            <p:ph sz="half" idx="1"/>
          </p:nvPr>
        </p:nvSpPr>
        <p:spPr>
          <a:xfrm>
            <a:off x="7753849" y="2814539"/>
            <a:ext cx="3886200" cy="1458487"/>
          </a:xfrm>
        </p:spPr>
        <p:txBody>
          <a:bodyPr>
            <a:normAutofit fontScale="85000" lnSpcReduction="20000"/>
          </a:bodyPr>
          <a:lstStyle/>
          <a:p>
            <a:pPr>
              <a:lnSpc>
                <a:spcPct val="150000"/>
              </a:lnSpc>
              <a:spcBef>
                <a:spcPts val="500"/>
              </a:spcBef>
              <a:buNone/>
            </a:pPr>
            <a:r>
              <a:rPr lang="fr-FR" sz="2400" u="sng" dirty="0"/>
              <a:t>Production journalière</a:t>
            </a:r>
            <a:r>
              <a:rPr lang="fr-FR" sz="2400" dirty="0"/>
              <a:t> (poids)</a:t>
            </a:r>
          </a:p>
          <a:p>
            <a:pPr lvl="1">
              <a:lnSpc>
                <a:spcPct val="150000"/>
              </a:lnSpc>
              <a:spcBef>
                <a:spcPts val="450"/>
              </a:spcBef>
              <a:buSzPct val="80000"/>
              <a:buFont typeface="Webdings" panose="05030102010509060703" pitchFamily="18" charset="2"/>
              <a:buChar char=""/>
            </a:pPr>
            <a:r>
              <a:rPr lang="fr-FR" dirty="0"/>
              <a:t> 60 g/p/jour (sec)</a:t>
            </a:r>
          </a:p>
          <a:p>
            <a:pPr lvl="1">
              <a:lnSpc>
                <a:spcPct val="150000"/>
              </a:lnSpc>
              <a:spcBef>
                <a:spcPts val="450"/>
              </a:spcBef>
              <a:buSzPct val="80000"/>
              <a:buFont typeface="Webdings" panose="05030102010509060703" pitchFamily="18" charset="2"/>
              <a:buChar char=""/>
            </a:pPr>
            <a:r>
              <a:rPr lang="fr-FR" dirty="0"/>
              <a:t> 150-300 g/p/jour (mouillé)</a:t>
            </a:r>
          </a:p>
          <a:p>
            <a:pPr eaLnBrk="1" hangingPunct="1">
              <a:lnSpc>
                <a:spcPct val="150000"/>
              </a:lnSpc>
            </a:pPr>
            <a:endParaRPr lang="fr-CH" altLang="fr-FR" sz="2400" dirty="0"/>
          </a:p>
        </p:txBody>
      </p:sp>
      <p:pic>
        <p:nvPicPr>
          <p:cNvPr id="14340" name="Picture 1">
            <a:extLst>
              <a:ext uri="{FF2B5EF4-FFF2-40B4-BE49-F238E27FC236}">
                <a16:creationId xmlns:a16="http://schemas.microsoft.com/office/drawing/2014/main" id="{A12369F6-EF71-4B7F-8D01-0459CFE6463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76663" y="1466251"/>
            <a:ext cx="5215416" cy="5098240"/>
          </a:xfr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itle 3">
            <a:extLst>
              <a:ext uri="{FF2B5EF4-FFF2-40B4-BE49-F238E27FC236}">
                <a16:creationId xmlns:a16="http://schemas.microsoft.com/office/drawing/2014/main" id="{1EAD9973-05F4-473A-B195-A45214A0BBE1}"/>
              </a:ext>
            </a:extLst>
          </p:cNvPr>
          <p:cNvSpPr txBox="1">
            <a:spLocks/>
          </p:cNvSpPr>
          <p:nvPr/>
        </p:nvSpPr>
        <p:spPr>
          <a:xfrm>
            <a:off x="1342887" y="493543"/>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Excréments</a:t>
            </a:r>
          </a:p>
        </p:txBody>
      </p:sp>
      <p:sp>
        <p:nvSpPr>
          <p:cNvPr id="2" name="Slide Number Placeholder 1">
            <a:extLst>
              <a:ext uri="{FF2B5EF4-FFF2-40B4-BE49-F238E27FC236}">
                <a16:creationId xmlns:a16="http://schemas.microsoft.com/office/drawing/2014/main" id="{F305718E-9610-41C0-A2E8-A6B6CB416D2F}"/>
              </a:ext>
            </a:extLst>
          </p:cNvPr>
          <p:cNvSpPr>
            <a:spLocks noGrp="1"/>
          </p:cNvSpPr>
          <p:nvPr>
            <p:ph type="sldNum" sz="quarter" idx="12"/>
          </p:nvPr>
        </p:nvSpPr>
        <p:spPr/>
        <p:txBody>
          <a:bodyPr/>
          <a:lstStyle/>
          <a:p>
            <a:fld id="{00865948-8B76-4A50-B7DB-B45DBE1BD062}" type="slidenum">
              <a:rPr lang="fr-CH" smtClean="0"/>
              <a:t>6</a:t>
            </a:fld>
            <a:endParaRPr lang="fr-CH"/>
          </a:p>
        </p:txBody>
      </p:sp>
    </p:spTree>
    <p:extLst>
      <p:ext uri="{BB962C8B-B14F-4D97-AF65-F5344CB8AC3E}">
        <p14:creationId xmlns:p14="http://schemas.microsoft.com/office/powerpoint/2010/main" val="1292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41EDA8-933A-4899-8082-8CD1B41B7FD7}"/>
              </a:ext>
            </a:extLst>
          </p:cNvPr>
          <p:cNvSpPr>
            <a:spLocks noChangeArrowheads="1"/>
          </p:cNvSpPr>
          <p:nvPr/>
        </p:nvSpPr>
        <p:spPr bwMode="auto">
          <a:xfrm>
            <a:off x="1164422" y="1253355"/>
            <a:ext cx="2381518" cy="1294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600" b="1">
                <a:ln>
                  <a:solidFill>
                    <a:srgbClr val="002060"/>
                  </a:solidFill>
                </a:ln>
                <a:solidFill>
                  <a:srgbClr val="0000FF"/>
                </a:solidFill>
                <a:cs typeface="Arial Unicode MS" charset="0"/>
              </a:rPr>
              <a:t>Sensibilisation et promotion de l’hygiène</a:t>
            </a:r>
          </a:p>
        </p:txBody>
      </p:sp>
      <p:sp>
        <p:nvSpPr>
          <p:cNvPr id="10" name="Rectangle 9">
            <a:extLst>
              <a:ext uri="{FF2B5EF4-FFF2-40B4-BE49-F238E27FC236}">
                <a16:creationId xmlns:a16="http://schemas.microsoft.com/office/drawing/2014/main" id="{EB240DFB-9D35-4A5E-83F8-77D6B1A04A82}"/>
              </a:ext>
            </a:extLst>
          </p:cNvPr>
          <p:cNvSpPr>
            <a:spLocks noChangeArrowheads="1"/>
          </p:cNvSpPr>
          <p:nvPr/>
        </p:nvSpPr>
        <p:spPr bwMode="auto">
          <a:xfrm>
            <a:off x="8078586" y="1253355"/>
            <a:ext cx="3275214" cy="894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600" b="1" dirty="0">
                <a:ln>
                  <a:solidFill>
                    <a:srgbClr val="002060"/>
                  </a:solidFill>
                </a:ln>
                <a:solidFill>
                  <a:srgbClr val="0000FF"/>
                </a:solidFill>
                <a:cs typeface="Arial Unicode MS" charset="0"/>
              </a:rPr>
              <a:t>Systèmes et services d’assainissement</a:t>
            </a:r>
          </a:p>
        </p:txBody>
      </p:sp>
      <p:sp>
        <p:nvSpPr>
          <p:cNvPr id="7179" name="AutoShape 10">
            <a:extLst>
              <a:ext uri="{FF2B5EF4-FFF2-40B4-BE49-F238E27FC236}">
                <a16:creationId xmlns:a16="http://schemas.microsoft.com/office/drawing/2014/main" id="{D65335E7-91EF-49DB-BB0B-A2D6B9CB5869}"/>
              </a:ext>
            </a:extLst>
          </p:cNvPr>
          <p:cNvSpPr>
            <a:spLocks noChangeArrowheads="1"/>
          </p:cNvSpPr>
          <p:nvPr/>
        </p:nvSpPr>
        <p:spPr bwMode="auto">
          <a:xfrm rot="3277609">
            <a:off x="3197128" y="1900797"/>
            <a:ext cx="914400" cy="914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360">
            <a:solidFill>
              <a:srgbClr val="000000"/>
            </a:solidFill>
            <a:miter lim="800000"/>
            <a:headEnd/>
            <a:tailEnd/>
          </a:ln>
          <a:effectLst/>
        </p:spPr>
        <p:txBody>
          <a:bodyPr wrap="none" anchor="ctr"/>
          <a:lstStyle/>
          <a:p>
            <a:endParaRPr lang="en-US" sz="2400">
              <a:ln>
                <a:solidFill>
                  <a:schemeClr val="accent5">
                    <a:lumMod val="50000"/>
                  </a:schemeClr>
                </a:solidFill>
              </a:ln>
              <a:solidFill>
                <a:srgbClr val="FFFF00"/>
              </a:solidFill>
            </a:endParaRPr>
          </a:p>
        </p:txBody>
      </p:sp>
      <p:sp>
        <p:nvSpPr>
          <p:cNvPr id="7180" name="AutoShape 11">
            <a:extLst>
              <a:ext uri="{FF2B5EF4-FFF2-40B4-BE49-F238E27FC236}">
                <a16:creationId xmlns:a16="http://schemas.microsoft.com/office/drawing/2014/main" id="{D52DA8B6-8C12-46A7-B18A-55523D28346C}"/>
              </a:ext>
            </a:extLst>
          </p:cNvPr>
          <p:cNvSpPr>
            <a:spLocks noChangeArrowheads="1"/>
          </p:cNvSpPr>
          <p:nvPr/>
        </p:nvSpPr>
        <p:spPr bwMode="auto">
          <a:xfrm rot="7769813">
            <a:off x="7621386" y="1957635"/>
            <a:ext cx="914400" cy="914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360">
            <a:solidFill>
              <a:srgbClr val="000000"/>
            </a:solidFill>
            <a:miter lim="800000"/>
            <a:headEnd/>
            <a:tailEnd/>
          </a:ln>
          <a:effectLst/>
        </p:spPr>
        <p:txBody>
          <a:bodyPr wrap="none" anchor="ctr"/>
          <a:lstStyle/>
          <a:p>
            <a:endParaRPr lang="en-US" sz="2400">
              <a:ln>
                <a:solidFill>
                  <a:schemeClr val="accent5">
                    <a:lumMod val="50000"/>
                  </a:schemeClr>
                </a:solidFill>
              </a:ln>
              <a:solidFill>
                <a:srgbClr val="FFFF00"/>
              </a:solidFill>
            </a:endParaRPr>
          </a:p>
        </p:txBody>
      </p:sp>
      <p:sp>
        <p:nvSpPr>
          <p:cNvPr id="13" name="Title 3">
            <a:extLst>
              <a:ext uri="{FF2B5EF4-FFF2-40B4-BE49-F238E27FC236}">
                <a16:creationId xmlns:a16="http://schemas.microsoft.com/office/drawing/2014/main" id="{C4308267-DEE3-4B73-8F38-7B3D51CA8120}"/>
              </a:ext>
            </a:extLst>
          </p:cNvPr>
          <p:cNvSpPr txBox="1">
            <a:spLocks/>
          </p:cNvSpPr>
          <p:nvPr/>
        </p:nvSpPr>
        <p:spPr>
          <a:xfrm>
            <a:off x="838200" y="185832"/>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dirty="0">
                <a:latin typeface="+mn-lt"/>
              </a:rPr>
              <a:t>Assainissement de l’environnement</a:t>
            </a:r>
          </a:p>
        </p:txBody>
      </p:sp>
      <p:sp>
        <p:nvSpPr>
          <p:cNvPr id="16" name="Rectangle 6">
            <a:extLst>
              <a:ext uri="{FF2B5EF4-FFF2-40B4-BE49-F238E27FC236}">
                <a16:creationId xmlns:a16="http://schemas.microsoft.com/office/drawing/2014/main" id="{6C665CD2-0BB8-4BE3-9321-0E578AF1ECAE}"/>
              </a:ext>
            </a:extLst>
          </p:cNvPr>
          <p:cNvSpPr>
            <a:spLocks noChangeArrowheads="1"/>
          </p:cNvSpPr>
          <p:nvPr/>
        </p:nvSpPr>
        <p:spPr bwMode="auto">
          <a:xfrm>
            <a:off x="4739149" y="2808386"/>
            <a:ext cx="2401250" cy="1325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dirty="0">
                <a:ln w="0"/>
                <a:cs typeface="Arial Unicode MS" charset="0"/>
              </a:rPr>
              <a:t>Déchets humains</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dirty="0">
                <a:ln w="0"/>
                <a:cs typeface="Arial Unicode MS" charset="0"/>
              </a:rPr>
              <a:t>Ordures</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dirty="0">
                <a:ln w="0"/>
                <a:cs typeface="Arial Unicode MS" charset="0"/>
              </a:rPr>
              <a:t>Déchets liquides</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b="1" dirty="0">
                <a:ln w="0"/>
                <a:solidFill>
                  <a:srgbClr val="FF0000"/>
                </a:solidFill>
                <a:cs typeface="Arial Unicode MS" charset="0"/>
              </a:rPr>
              <a:t>+ Agents pathogènes</a:t>
            </a:r>
          </a:p>
        </p:txBody>
      </p:sp>
      <p:sp>
        <p:nvSpPr>
          <p:cNvPr id="17" name="AutoShape 5">
            <a:extLst>
              <a:ext uri="{FF2B5EF4-FFF2-40B4-BE49-F238E27FC236}">
                <a16:creationId xmlns:a16="http://schemas.microsoft.com/office/drawing/2014/main" id="{40E6538F-9209-473C-968A-F73846E11252}"/>
              </a:ext>
            </a:extLst>
          </p:cNvPr>
          <p:cNvSpPr>
            <a:spLocks noChangeArrowheads="1"/>
          </p:cNvSpPr>
          <p:nvPr/>
        </p:nvSpPr>
        <p:spPr bwMode="auto">
          <a:xfrm>
            <a:off x="4034970" y="2296692"/>
            <a:ext cx="3505055" cy="182911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noFill/>
          <a:ln w="9360">
            <a:solidFill>
              <a:srgbClr val="000000"/>
            </a:solidFill>
            <a:miter lim="800000"/>
            <a:headEnd/>
            <a:tailEnd/>
          </a:ln>
        </p:spPr>
        <p:txBody>
          <a:bodyPr wrap="none" anchor="ctr"/>
          <a:lstStyle/>
          <a:p>
            <a:pPr>
              <a:defRPr/>
            </a:pPr>
            <a:endParaRPr lang="fr-CH" sz="3215"/>
          </a:p>
        </p:txBody>
      </p:sp>
      <p:sp>
        <p:nvSpPr>
          <p:cNvPr id="18" name="AutoShape 6">
            <a:extLst>
              <a:ext uri="{FF2B5EF4-FFF2-40B4-BE49-F238E27FC236}">
                <a16:creationId xmlns:a16="http://schemas.microsoft.com/office/drawing/2014/main" id="{12D0F0D6-FCA2-4685-BD11-3816A5FC6AAD}"/>
              </a:ext>
            </a:extLst>
          </p:cNvPr>
          <p:cNvSpPr>
            <a:spLocks noChangeArrowheads="1"/>
          </p:cNvSpPr>
          <p:nvPr/>
        </p:nvSpPr>
        <p:spPr bwMode="auto">
          <a:xfrm flipH="1" flipV="1">
            <a:off x="4187247" y="4701974"/>
            <a:ext cx="3505055" cy="18282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25" y="5325"/>
                </a:moveTo>
                <a:cubicBezTo>
                  <a:pt x="15282" y="3627"/>
                  <a:pt x="13094" y="2659"/>
                  <a:pt x="10800" y="2659"/>
                </a:cubicBezTo>
                <a:cubicBezTo>
                  <a:pt x="7292" y="2658"/>
                  <a:pt x="4179" y="4905"/>
                  <a:pt x="3074" y="8233"/>
                </a:cubicBezTo>
                <a:lnTo>
                  <a:pt x="550" y="7395"/>
                </a:lnTo>
                <a:cubicBezTo>
                  <a:pt x="2017" y="2979"/>
                  <a:pt x="6147" y="-1"/>
                  <a:pt x="10800" y="0"/>
                </a:cubicBezTo>
                <a:cubicBezTo>
                  <a:pt x="13843" y="0"/>
                  <a:pt x="16746" y="1284"/>
                  <a:pt x="18793" y="3537"/>
                </a:cubicBezTo>
                <a:lnTo>
                  <a:pt x="20791" y="1721"/>
                </a:lnTo>
                <a:lnTo>
                  <a:pt x="20519" y="7413"/>
                </a:lnTo>
                <a:lnTo>
                  <a:pt x="14827" y="7141"/>
                </a:lnTo>
                <a:lnTo>
                  <a:pt x="16825" y="5325"/>
                </a:lnTo>
                <a:close/>
              </a:path>
            </a:pathLst>
          </a:custGeom>
          <a:noFill/>
          <a:ln w="9360">
            <a:solidFill>
              <a:srgbClr val="000000"/>
            </a:solidFill>
            <a:miter lim="800000"/>
            <a:headEnd/>
            <a:tailEnd/>
          </a:ln>
          <a:effectLst/>
        </p:spPr>
        <p:txBody>
          <a:bodyPr wrap="none" anchor="ctr"/>
          <a:lstStyle/>
          <a:p>
            <a:pPr>
              <a:defRPr/>
            </a:pPr>
            <a:endParaRPr lang="fr-CH" sz="3215"/>
          </a:p>
        </p:txBody>
      </p:sp>
      <p:sp>
        <p:nvSpPr>
          <p:cNvPr id="19" name="Rectangle 7">
            <a:extLst>
              <a:ext uri="{FF2B5EF4-FFF2-40B4-BE49-F238E27FC236}">
                <a16:creationId xmlns:a16="http://schemas.microsoft.com/office/drawing/2014/main" id="{D742E123-34E9-4940-B390-9328AC96D36A}"/>
              </a:ext>
            </a:extLst>
          </p:cNvPr>
          <p:cNvSpPr>
            <a:spLocks noChangeArrowheads="1"/>
          </p:cNvSpPr>
          <p:nvPr/>
        </p:nvSpPr>
        <p:spPr bwMode="auto">
          <a:xfrm>
            <a:off x="4615092" y="4693788"/>
            <a:ext cx="2790972" cy="1325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87" tIns="46793" rIns="89987" bIns="46793">
            <a:spAutoFit/>
            <a:scene3d>
              <a:camera prst="orthographicFront"/>
              <a:lightRig rig="harsh" dir="t"/>
            </a:scene3d>
            <a:sp3d extrusionH="57150" prstMaterial="matte">
              <a:bevelT w="63500" h="12700" prst="angle"/>
              <a:contourClr>
                <a:schemeClr val="bg1">
                  <a:lumMod val="65000"/>
                </a:schemeClr>
              </a:contourClr>
            </a:sp3d>
          </a:bodyP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dirty="0">
                <a:ln/>
                <a:cs typeface="Arial Unicode MS" charset="0"/>
              </a:rPr>
              <a:t>Eau, énergie, nourriture,</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dirty="0">
                <a:ln/>
                <a:cs typeface="Arial Unicode MS" charset="0"/>
              </a:rPr>
              <a:t>équipements, logement, </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dirty="0">
                <a:ln/>
                <a:cs typeface="Arial Unicode MS" charset="0"/>
              </a:rPr>
              <a:t>vecteurs</a:t>
            </a:r>
          </a:p>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000" b="1" dirty="0">
                <a:ln/>
                <a:solidFill>
                  <a:srgbClr val="FF0000"/>
                </a:solidFill>
                <a:cs typeface="Arial Unicode MS" charset="0"/>
              </a:rPr>
              <a:t>+ Agents pathogènes</a:t>
            </a:r>
          </a:p>
        </p:txBody>
      </p:sp>
      <p:sp>
        <p:nvSpPr>
          <p:cNvPr id="20" name="Oval 2">
            <a:extLst>
              <a:ext uri="{FF2B5EF4-FFF2-40B4-BE49-F238E27FC236}">
                <a16:creationId xmlns:a16="http://schemas.microsoft.com/office/drawing/2014/main" id="{37351610-22E7-4069-9404-8E430BE57A2D}"/>
              </a:ext>
            </a:extLst>
          </p:cNvPr>
          <p:cNvSpPr>
            <a:spLocks noChangeArrowheads="1"/>
          </p:cNvSpPr>
          <p:nvPr/>
        </p:nvSpPr>
        <p:spPr bwMode="auto">
          <a:xfrm>
            <a:off x="2511306" y="3142928"/>
            <a:ext cx="2362082" cy="2362083"/>
          </a:xfrm>
          <a:prstGeom prst="ellipse">
            <a:avLst/>
          </a:prstGeom>
          <a:ln>
            <a:headEnd/>
            <a:tailEnd/>
          </a:ln>
          <a:effectLst>
            <a:reflection stA="45000" endPos="0" dist="177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800" b="1">
                <a:solidFill>
                  <a:schemeClr val="bg1"/>
                </a:solidFill>
                <a:effectLst>
                  <a:outerShdw algn="tl">
                    <a:srgbClr val="FFFFFF"/>
                  </a:outerShdw>
                </a:effectLst>
                <a:latin typeface="Arial" charset="0"/>
                <a:cs typeface="Arial Unicode MS" charset="0"/>
              </a:rPr>
              <a:t>Population</a:t>
            </a:r>
          </a:p>
        </p:txBody>
      </p:sp>
      <p:sp>
        <p:nvSpPr>
          <p:cNvPr id="21" name="Rectangle 3">
            <a:extLst>
              <a:ext uri="{FF2B5EF4-FFF2-40B4-BE49-F238E27FC236}">
                <a16:creationId xmlns:a16="http://schemas.microsoft.com/office/drawing/2014/main" id="{1229D452-7A6B-44FE-AFED-04D738716471}"/>
              </a:ext>
            </a:extLst>
          </p:cNvPr>
          <p:cNvSpPr>
            <a:spLocks noChangeArrowheads="1"/>
          </p:cNvSpPr>
          <p:nvPr/>
        </p:nvSpPr>
        <p:spPr bwMode="auto">
          <a:xfrm>
            <a:off x="7310714" y="3142928"/>
            <a:ext cx="3005263" cy="2362083"/>
          </a:xfrm>
          <a:prstGeom prst="rect">
            <a:avLst/>
          </a:prstGeom>
          <a:ln>
            <a:headEnd/>
            <a:tailEnd/>
          </a:ln>
          <a:effectLst>
            <a:reflection blurRad="190500" stA="45000" endPos="0" dist="355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none" lIns="89987" tIns="46793" rIns="89987" bIns="46793" anchor="ctr"/>
          <a:lstStyle/>
          <a:p>
            <a:pPr algn="ctr">
              <a:buSzPct val="100000"/>
              <a:tabLst>
                <a:tab pos="0" algn="l"/>
                <a:tab pos="447565" algn="l"/>
                <a:tab pos="896717" algn="l"/>
                <a:tab pos="1345869" algn="l"/>
                <a:tab pos="1795021" algn="l"/>
                <a:tab pos="2244173" algn="l"/>
                <a:tab pos="2693325" algn="l"/>
                <a:tab pos="3142477" algn="l"/>
                <a:tab pos="3591629" algn="l"/>
                <a:tab pos="4040781" algn="l"/>
                <a:tab pos="4489933" algn="l"/>
                <a:tab pos="4939085" algn="l"/>
                <a:tab pos="5388238" algn="l"/>
                <a:tab pos="5837389" algn="l"/>
                <a:tab pos="6286542" algn="l"/>
                <a:tab pos="6735693" algn="l"/>
                <a:tab pos="7184846" algn="l"/>
                <a:tab pos="7633997" algn="l"/>
                <a:tab pos="8083150" algn="l"/>
                <a:tab pos="8532301" algn="l"/>
                <a:tab pos="8981454" algn="l"/>
              </a:tabLst>
              <a:defRPr/>
            </a:pPr>
            <a:r>
              <a:rPr lang="fr-FR" sz="2800" b="1" dirty="0">
                <a:solidFill>
                  <a:schemeClr val="bg1"/>
                </a:solidFill>
                <a:effectLst>
                  <a:outerShdw algn="tl">
                    <a:srgbClr val="FFFFFF"/>
                  </a:outerShdw>
                </a:effectLst>
                <a:latin typeface="Arial" charset="0"/>
                <a:cs typeface="Arial Unicode MS" charset="0"/>
              </a:rPr>
              <a:t>Environnement</a:t>
            </a:r>
          </a:p>
        </p:txBody>
      </p:sp>
      <p:sp>
        <p:nvSpPr>
          <p:cNvPr id="2" name="Slide Number Placeholder 1">
            <a:extLst>
              <a:ext uri="{FF2B5EF4-FFF2-40B4-BE49-F238E27FC236}">
                <a16:creationId xmlns:a16="http://schemas.microsoft.com/office/drawing/2014/main" id="{21A409CB-A9CF-42CD-BC2F-F95BE5CEEDEE}"/>
              </a:ext>
            </a:extLst>
          </p:cNvPr>
          <p:cNvSpPr>
            <a:spLocks noGrp="1"/>
          </p:cNvSpPr>
          <p:nvPr>
            <p:ph type="sldNum" sz="quarter" idx="12"/>
          </p:nvPr>
        </p:nvSpPr>
        <p:spPr/>
        <p:txBody>
          <a:bodyPr/>
          <a:lstStyle/>
          <a:p>
            <a:fld id="{00865948-8B76-4A50-B7DB-B45DBE1BD062}" type="slidenum">
              <a:rPr lang="fr-CH" smtClean="0"/>
              <a:t>7</a:t>
            </a:fld>
            <a:endParaRPr lang="fr-CH"/>
          </a:p>
        </p:txBody>
      </p:sp>
    </p:spTree>
    <p:extLst>
      <p:ext uri="{BB962C8B-B14F-4D97-AF65-F5344CB8AC3E}">
        <p14:creationId xmlns:p14="http://schemas.microsoft.com/office/powerpoint/2010/main" val="361120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130" y="2288241"/>
            <a:ext cx="4281152" cy="3076577"/>
          </a:xfrm>
          <a:ln w="38100">
            <a:solidFill>
              <a:schemeClr val="accent2">
                <a:lumMod val="75000"/>
              </a:schemeClr>
            </a:solidFill>
          </a:ln>
        </p:spPr>
        <p:txBody>
          <a:bodyPr>
            <a:normAutofit fontScale="92500" lnSpcReduction="10000"/>
          </a:bodyPr>
          <a:lstStyle/>
          <a:p>
            <a:pPr marL="0" indent="0" algn="ctr">
              <a:buNone/>
            </a:pPr>
            <a:endParaRPr lang="en-US" sz="2400" b="1" dirty="0"/>
          </a:p>
          <a:p>
            <a:pPr marL="0" indent="0" algn="ctr">
              <a:buNone/>
            </a:pPr>
            <a:r>
              <a:rPr lang="fr-FR" dirty="0"/>
              <a:t>La promotion de l’hygiène est une approche planifiée et systématique qui permet aux personnes de prendre des mesures destinées à prévenir ou atténuer les maladies liées à l’eau et au manque d’hygiène. </a:t>
            </a:r>
          </a:p>
        </p:txBody>
      </p:sp>
      <p:sp>
        <p:nvSpPr>
          <p:cNvPr id="6" name="Title 3">
            <a:extLst>
              <a:ext uri="{FF2B5EF4-FFF2-40B4-BE49-F238E27FC236}">
                <a16:creationId xmlns:a16="http://schemas.microsoft.com/office/drawing/2014/main" id="{87EEFAFF-0B72-452D-AE2E-4FFF078EFEC4}"/>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Promotion de l’hygiène</a:t>
            </a:r>
          </a:p>
        </p:txBody>
      </p:sp>
      <p:pic>
        <p:nvPicPr>
          <p:cNvPr id="9" name="Content Placeholder 3">
            <a:extLst>
              <a:ext uri="{FF2B5EF4-FFF2-40B4-BE49-F238E27FC236}">
                <a16:creationId xmlns:a16="http://schemas.microsoft.com/office/drawing/2014/main" id="{E8E7D583-A6D0-4266-B921-0C5D530C781A}"/>
              </a:ext>
            </a:extLst>
          </p:cNvPr>
          <p:cNvPicPr>
            <a:picLocks noChangeAspect="1"/>
          </p:cNvPicPr>
          <p:nvPr/>
        </p:nvPicPr>
        <p:blipFill rotWithShape="1">
          <a:blip r:embed="rId2"/>
          <a:srcRect b="2341"/>
          <a:stretch/>
        </p:blipFill>
        <p:spPr>
          <a:xfrm>
            <a:off x="5541612" y="1516277"/>
            <a:ext cx="6447794" cy="4620506"/>
          </a:xfrm>
          <a:prstGeom prst="rect">
            <a:avLst/>
          </a:prstGeom>
        </p:spPr>
      </p:pic>
      <p:sp>
        <p:nvSpPr>
          <p:cNvPr id="2" name="Slide Number Placeholder 1">
            <a:extLst>
              <a:ext uri="{FF2B5EF4-FFF2-40B4-BE49-F238E27FC236}">
                <a16:creationId xmlns:a16="http://schemas.microsoft.com/office/drawing/2014/main" id="{89FC380B-2E59-4598-88F4-108D4B00BD02}"/>
              </a:ext>
            </a:extLst>
          </p:cNvPr>
          <p:cNvSpPr>
            <a:spLocks noGrp="1"/>
          </p:cNvSpPr>
          <p:nvPr>
            <p:ph type="sldNum" sz="quarter" idx="12"/>
          </p:nvPr>
        </p:nvSpPr>
        <p:spPr/>
        <p:txBody>
          <a:bodyPr/>
          <a:lstStyle/>
          <a:p>
            <a:fld id="{00865948-8B76-4A50-B7DB-B45DBE1BD062}" type="slidenum">
              <a:rPr lang="fr-CH" smtClean="0"/>
              <a:t>8</a:t>
            </a:fld>
            <a:endParaRPr lang="fr-CH"/>
          </a:p>
        </p:txBody>
      </p:sp>
    </p:spTree>
    <p:extLst>
      <p:ext uri="{BB962C8B-B14F-4D97-AF65-F5344CB8AC3E}">
        <p14:creationId xmlns:p14="http://schemas.microsoft.com/office/powerpoint/2010/main" val="3193237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a:extLst>
              <a:ext uri="{FF2B5EF4-FFF2-40B4-BE49-F238E27FC236}">
                <a16:creationId xmlns:a16="http://schemas.microsoft.com/office/drawing/2014/main" id="{A2070D7C-4108-4812-8254-68DFF953278E}"/>
              </a:ext>
            </a:extLst>
          </p:cNvPr>
          <p:cNvSpPr>
            <a:spLocks noGrp="1"/>
          </p:cNvSpPr>
          <p:nvPr>
            <p:ph idx="1"/>
          </p:nvPr>
        </p:nvSpPr>
        <p:spPr>
          <a:xfrm>
            <a:off x="1982916" y="2534726"/>
            <a:ext cx="4480775" cy="2559631"/>
          </a:xfrm>
        </p:spPr>
        <p:txBody>
          <a:bodyPr>
            <a:normAutofit fontScale="92500"/>
          </a:bodyPr>
          <a:lstStyle/>
          <a:p>
            <a:pPr eaLnBrk="1" hangingPunct="1"/>
            <a:r>
              <a:rPr lang="fr-FR" dirty="0"/>
              <a:t>Méthode PHAST</a:t>
            </a:r>
          </a:p>
          <a:p>
            <a:pPr eaLnBrk="1" hangingPunct="1"/>
            <a:r>
              <a:rPr lang="fr-FR" dirty="0"/>
              <a:t>Outils CLTS</a:t>
            </a:r>
          </a:p>
          <a:p>
            <a:pPr eaLnBrk="1" hangingPunct="1"/>
            <a:r>
              <a:rPr lang="fr-FR" dirty="0"/>
              <a:t>Approche Enfant pour enfant</a:t>
            </a:r>
          </a:p>
          <a:p>
            <a:pPr eaLnBrk="1" hangingPunct="1"/>
            <a:r>
              <a:rPr lang="fr-FR" dirty="0"/>
              <a:t>Programme PHASE </a:t>
            </a:r>
          </a:p>
          <a:p>
            <a:pPr eaLnBrk="1" hangingPunct="1"/>
            <a:r>
              <a:rPr lang="fr-FR" dirty="0"/>
              <a:t>Méthodes </a:t>
            </a:r>
            <a:r>
              <a:rPr lang="fr-FR" dirty="0" err="1"/>
              <a:t>Nali</a:t>
            </a:r>
            <a:r>
              <a:rPr lang="fr-FR" dirty="0"/>
              <a:t> Kali</a:t>
            </a:r>
          </a:p>
          <a:p>
            <a:pPr eaLnBrk="1" hangingPunct="1"/>
            <a:endParaRPr lang="fr-CH" altLang="fr-FR" dirty="0"/>
          </a:p>
        </p:txBody>
      </p:sp>
      <p:sp>
        <p:nvSpPr>
          <p:cNvPr id="4" name="Title 3">
            <a:extLst>
              <a:ext uri="{FF2B5EF4-FFF2-40B4-BE49-F238E27FC236}">
                <a16:creationId xmlns:a16="http://schemas.microsoft.com/office/drawing/2014/main" id="{27E3D683-DDD1-429E-AB2D-26D5BF6D7BB8}"/>
              </a:ext>
            </a:extLst>
          </p:cNvPr>
          <p:cNvSpPr txBox="1">
            <a:spLocks/>
          </p:cNvSpPr>
          <p:nvPr/>
        </p:nvSpPr>
        <p:spPr>
          <a:xfrm>
            <a:off x="838200" y="358685"/>
            <a:ext cx="10515600" cy="8310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08915">
              <a:defRPr/>
            </a:pPr>
            <a:r>
              <a:rPr lang="fr-FR" sz="4399" u="sng">
                <a:latin typeface="+mn-lt"/>
              </a:rPr>
              <a:t>Méthodes de promotion de l’hygiène</a:t>
            </a:r>
          </a:p>
        </p:txBody>
      </p:sp>
      <p:pic>
        <p:nvPicPr>
          <p:cNvPr id="5" name="Picture 4">
            <a:extLst>
              <a:ext uri="{FF2B5EF4-FFF2-40B4-BE49-F238E27FC236}">
                <a16:creationId xmlns:a16="http://schemas.microsoft.com/office/drawing/2014/main" id="{F8C0F81F-C030-46F1-AFF8-F6226A6126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3691" y="1566753"/>
            <a:ext cx="3560116" cy="2247789"/>
          </a:xfrm>
          <a:prstGeom prst="rect">
            <a:avLst/>
          </a:prstGeom>
          <a:ln>
            <a:solidFill>
              <a:schemeClr val="tx1"/>
            </a:solidFill>
          </a:ln>
        </p:spPr>
      </p:pic>
      <p:pic>
        <p:nvPicPr>
          <p:cNvPr id="6" name="Picture 5">
            <a:extLst>
              <a:ext uri="{FF2B5EF4-FFF2-40B4-BE49-F238E27FC236}">
                <a16:creationId xmlns:a16="http://schemas.microsoft.com/office/drawing/2014/main" id="{0F6F7BCA-E37A-40BA-9A68-BC1C9E87886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63691" y="3905528"/>
            <a:ext cx="3560116" cy="2224841"/>
          </a:xfrm>
          <a:prstGeom prst="rect">
            <a:avLst/>
          </a:prstGeom>
          <a:ln>
            <a:solidFill>
              <a:schemeClr val="tx1"/>
            </a:solidFill>
          </a:ln>
        </p:spPr>
      </p:pic>
      <p:sp>
        <p:nvSpPr>
          <p:cNvPr id="2" name="Slide Number Placeholder 1">
            <a:extLst>
              <a:ext uri="{FF2B5EF4-FFF2-40B4-BE49-F238E27FC236}">
                <a16:creationId xmlns:a16="http://schemas.microsoft.com/office/drawing/2014/main" id="{A04744B7-083C-43C0-AC0E-E5F3CBAFB467}"/>
              </a:ext>
            </a:extLst>
          </p:cNvPr>
          <p:cNvSpPr>
            <a:spLocks noGrp="1"/>
          </p:cNvSpPr>
          <p:nvPr>
            <p:ph type="sldNum" sz="quarter" idx="12"/>
          </p:nvPr>
        </p:nvSpPr>
        <p:spPr/>
        <p:txBody>
          <a:bodyPr/>
          <a:lstStyle/>
          <a:p>
            <a:fld id="{00865948-8B76-4A50-B7DB-B45DBE1BD062}" type="slidenum">
              <a:rPr lang="fr-CH" smtClean="0"/>
              <a:t>9</a:t>
            </a:fld>
            <a:endParaRPr lang="fr-CH"/>
          </a:p>
        </p:txBody>
      </p:sp>
    </p:spTree>
    <p:extLst>
      <p:ext uri="{BB962C8B-B14F-4D97-AF65-F5344CB8AC3E}">
        <p14:creationId xmlns:p14="http://schemas.microsoft.com/office/powerpoint/2010/main" val="2933453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9" ma:contentTypeDescription="Upload Form" ma:contentTypeScope="" ma:versionID="af942c23399e2bbf09343e682b64174d">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eefc4f65a2f985d9d7f7f4fa1d65849"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2023-05-09T16:00:00+00:00</Period_x0020_start>
    <TaxCatchAll xmlns="a8a2af44-4b8d-404b-a8bd-4186350a523c">
      <Value>4</Value>
      <Value>31</Value>
      <Value>2</Value>
      <Value>1</Value>
      <Value>3</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TSASSIST-19-3309</_dlc_DocId>
    <_dlc_DocIdUrl xmlns="a8a2af44-4b8d-404b-a8bd-4186350a523c">
      <Url>https://collab.ext.icrc.org/sites/TS_ASSIST/_layouts/15/DocIdRedir.aspx?ID=TSASSIST-19-3309</Url>
      <Description>TSASSIST-19-3309</Description>
    </_dlc_DocIdUrl>
  </documentManagement>
</p:properties>
</file>

<file path=customXml/itemProps1.xml><?xml version="1.0" encoding="utf-8"?>
<ds:datastoreItem xmlns:ds="http://schemas.openxmlformats.org/officeDocument/2006/customXml" ds:itemID="{4A8A6187-8B43-42C3-B2C2-420277D580C7}"/>
</file>

<file path=customXml/itemProps2.xml><?xml version="1.0" encoding="utf-8"?>
<ds:datastoreItem xmlns:ds="http://schemas.openxmlformats.org/officeDocument/2006/customXml" ds:itemID="{48DC617A-A4A9-4D1D-85DF-B7BD0F732FD7}"/>
</file>

<file path=customXml/itemProps3.xml><?xml version="1.0" encoding="utf-8"?>
<ds:datastoreItem xmlns:ds="http://schemas.openxmlformats.org/officeDocument/2006/customXml" ds:itemID="{FC242D27-8246-4CBC-8CE9-1ED35D5FA4C1}"/>
</file>

<file path=customXml/itemProps4.xml><?xml version="1.0" encoding="utf-8"?>
<ds:datastoreItem xmlns:ds="http://schemas.openxmlformats.org/officeDocument/2006/customXml" ds:itemID="{321835CC-E511-47A9-8386-9B71A139C2F9}"/>
</file>

<file path=customXml/itemProps5.xml><?xml version="1.0" encoding="utf-8"?>
<ds:datastoreItem xmlns:ds="http://schemas.openxmlformats.org/officeDocument/2006/customXml" ds:itemID="{2B938FDB-F11C-441E-8CDC-9B5DCCEE1B49}"/>
</file>

<file path=docProps/app.xml><?xml version="1.0" encoding="utf-8"?>
<Properties xmlns="http://schemas.openxmlformats.org/officeDocument/2006/extended-properties" xmlns:vt="http://schemas.openxmlformats.org/officeDocument/2006/docPropsVTypes">
  <TotalTime>0</TotalTime>
  <Words>4165</Words>
  <Application>Microsoft Office PowerPoint</Application>
  <PresentationFormat>Breitbild</PresentationFormat>
  <Paragraphs>492</Paragraphs>
  <Slides>46</Slides>
  <Notes>41</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46</vt:i4>
      </vt:variant>
    </vt:vector>
  </HeadingPairs>
  <TitlesOfParts>
    <vt:vector size="59" baseType="lpstr">
      <vt:lpstr>Arial</vt:lpstr>
      <vt:lpstr>Arial Narrow</vt:lpstr>
      <vt:lpstr>ArialNarrow-Bold</vt:lpstr>
      <vt:lpstr>Calibri</vt:lpstr>
      <vt:lpstr>Calibri (Textkörper)</vt:lpstr>
      <vt:lpstr>Calibri Light</vt:lpstr>
      <vt:lpstr>Courier New</vt:lpstr>
      <vt:lpstr>MyriadPro-Regular</vt:lpstr>
      <vt:lpstr>Times New Roman</vt:lpstr>
      <vt:lpstr>Tw Cen MT</vt:lpstr>
      <vt:lpstr>Webdings</vt:lpstr>
      <vt:lpstr>Wingdings</vt:lpstr>
      <vt:lpstr>Office Theme</vt:lpstr>
      <vt:lpstr>PowerPoint-Präsentation</vt:lpstr>
      <vt:lpstr>Objectifs</vt:lpstr>
      <vt:lpstr>PowerPoint-Präsentation</vt:lpstr>
      <vt:lpstr>PowerPoint-Präsentation</vt:lpstr>
      <vt:lpstr>Pourquoi attachons-nous tant d’importance aux excréments ?</vt:lpstr>
      <vt:lpstr>PowerPoint-Präsentation</vt:lpstr>
      <vt:lpstr>PowerPoint-Präsentation</vt:lpstr>
      <vt:lpstr>PowerPoint-Präsentation</vt:lpstr>
      <vt:lpstr>PowerPoint-Präsentation</vt:lpstr>
      <vt:lpstr>Quels sont les principes à respecter lors de la conception et la mise en œuvre d’une campagne de promotion de l’hygiène ?</vt:lpstr>
      <vt:lpstr>PowerPoint-Präsentation</vt:lpstr>
      <vt:lpstr>PowerPoint-Präsentation</vt:lpstr>
      <vt:lpstr>PowerPoint-Präsentation</vt:lpstr>
      <vt:lpstr>PowerPoint-Präsentation</vt:lpstr>
      <vt:lpstr>Dressez une liste des moyens d’évacuation des excréments et classez-les</vt:lpstr>
      <vt:lpstr>PowerPoint-Präsentation</vt:lpstr>
      <vt:lpstr>Dressez la liste des critères de sélection d’une technologie d’assainissement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Quels types de déchets médicaux connaissez-vous ?</vt:lpstr>
      <vt:lpstr>PowerPoint-Präsentation</vt:lpstr>
      <vt:lpstr>PowerPoint-Präsentation</vt:lpstr>
      <vt:lpstr>Tri et codage</vt:lpstr>
      <vt:lpstr>Système de gestion des déchets</vt:lpstr>
      <vt:lpstr>Options de traitement et d’élimination </vt:lpstr>
      <vt:lpstr>PowerPoint-Präsentation</vt:lpstr>
      <vt:lpstr>Documents de référence sur la gestion des déchets médicaux</vt:lpstr>
      <vt:lpstr>PowerPoint-Präsentation</vt:lpstr>
      <vt:lpstr>PowerPoint-Präsentation</vt:lpstr>
      <vt:lpstr>Quels types de mesures de contrôle des vecteurs connaissez-vous ?</vt:lpstr>
      <vt:lpstr>PowerPoint-Präsentation</vt:lpstr>
      <vt:lpstr>PowerPoint-Präsentation</vt:lpstr>
      <vt:lpstr>PowerPoint-Präsentation</vt:lpstr>
      <vt:lpstr>PowerPoint-Präsentation</vt:lpstr>
      <vt:lpstr>PowerPoint-Präsentation</vt:lpstr>
      <vt:lpstr>Conclusion : l’assainissement</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2023-02-03T14:14:02Z</dcterms:created>
  <dcterms:modified xsi:type="dcterms:W3CDTF">2023-02-03T14:59:34Z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ICRCIMP_OrganizationalUnit">
    <vt:lpwstr/>
  </property>
  <property fmtid="{D5CDD505-2E9C-101B-9397-08002B2CF9AE}" pid="6" name="ICRCIMP_Site_H">
    <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Site">
    <vt:lpwstr/>
  </property>
  <property fmtid="{D5CDD505-2E9C-101B-9397-08002B2CF9AE}" pid="10" name="ICRCIMP_DocumentType">
    <vt:lpwstr/>
  </property>
  <property fmtid="{D5CDD505-2E9C-101B-9397-08002B2CF9AE}" pid="11" name="Key Issue">
    <vt:lpwstr>3;#- No key issue|32056555-74b8-4174-9beb-b0d6d010855f</vt:lpwstr>
  </property>
  <property fmtid="{D5CDD505-2E9C-101B-9397-08002B2CF9AE}" pid="12" name="ICRCIMP_OrganizationalUnit_H">
    <vt:lpwstr/>
  </property>
  <property fmtid="{D5CDD505-2E9C-101B-9397-08002B2CF9AE}" pid="13" name="ICRCIMP_BusinessFunction">
    <vt:lpwstr>1;#Assistance|9015aaae-65d7-4217-8889-581aaffe05a3</vt:lpwstr>
  </property>
  <property fmtid="{D5CDD505-2E9C-101B-9397-08002B2CF9AE}" pid="14" name="ICRCIMP_Keyword">
    <vt:lpwstr/>
  </property>
  <property fmtid="{D5CDD505-2E9C-101B-9397-08002B2CF9AE}" pid="15" name="ICRCIMP_KeyIssue">
    <vt:lpwstr/>
  </property>
  <property fmtid="{D5CDD505-2E9C-101B-9397-08002B2CF9AE}" pid="16" name="ICRCIMP_IHT">
    <vt:lpwstr>4;#Internal|23eb6094-56fc-4ad4-8ae2-cf1575a694f0</vt:lpwstr>
  </property>
  <property fmtid="{D5CDD505-2E9C-101B-9397-08002B2CF9AE}" pid="17" name="_dlc_DocIdItemGuid">
    <vt:lpwstr>5a69cf33-7e1a-4365-995a-d67e230344ae</vt:lpwstr>
  </property>
</Properties>
</file>