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handoutMasterIdLst>
    <p:handoutMasterId r:id="rId53"/>
  </p:handoutMasterIdLst>
  <p:sldIdLst>
    <p:sldId id="257" r:id="rId2"/>
    <p:sldId id="602" r:id="rId3"/>
    <p:sldId id="440" r:id="rId4"/>
    <p:sldId id="439" r:id="rId5"/>
    <p:sldId id="446" r:id="rId6"/>
    <p:sldId id="441" r:id="rId7"/>
    <p:sldId id="605" r:id="rId8"/>
    <p:sldId id="580" r:id="rId9"/>
    <p:sldId id="460" r:id="rId10"/>
    <p:sldId id="604" r:id="rId11"/>
    <p:sldId id="471" r:id="rId12"/>
    <p:sldId id="472" r:id="rId13"/>
    <p:sldId id="582" r:id="rId14"/>
    <p:sldId id="603" r:id="rId15"/>
    <p:sldId id="477" r:id="rId16"/>
    <p:sldId id="584" r:id="rId17"/>
    <p:sldId id="586" r:id="rId18"/>
    <p:sldId id="587" r:id="rId19"/>
    <p:sldId id="585" r:id="rId20"/>
    <p:sldId id="576" r:id="rId21"/>
    <p:sldId id="588" r:id="rId22"/>
    <p:sldId id="561" r:id="rId23"/>
    <p:sldId id="557" r:id="rId24"/>
    <p:sldId id="558" r:id="rId25"/>
    <p:sldId id="597" r:id="rId26"/>
    <p:sldId id="559" r:id="rId27"/>
    <p:sldId id="560" r:id="rId28"/>
    <p:sldId id="438" r:id="rId29"/>
    <p:sldId id="594" r:id="rId30"/>
    <p:sldId id="595" r:id="rId31"/>
    <p:sldId id="484" r:id="rId32"/>
    <p:sldId id="596" r:id="rId33"/>
    <p:sldId id="444" r:id="rId34"/>
    <p:sldId id="445" r:id="rId35"/>
    <p:sldId id="447" r:id="rId36"/>
    <p:sldId id="574" r:id="rId37"/>
    <p:sldId id="448" r:id="rId38"/>
    <p:sldId id="592" r:id="rId39"/>
    <p:sldId id="518" r:id="rId40"/>
    <p:sldId id="357" r:id="rId41"/>
    <p:sldId id="359" r:id="rId42"/>
    <p:sldId id="363" r:id="rId43"/>
    <p:sldId id="366" r:id="rId44"/>
    <p:sldId id="599" r:id="rId45"/>
    <p:sldId id="600" r:id="rId46"/>
    <p:sldId id="593" r:id="rId47"/>
    <p:sldId id="598" r:id="rId48"/>
    <p:sldId id="371" r:id="rId49"/>
    <p:sldId id="380" r:id="rId50"/>
    <p:sldId id="601" r:id="rId51"/>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162" autoAdjust="0"/>
  </p:normalViewPr>
  <p:slideViewPr>
    <p:cSldViewPr snapToGrid="0" showGuides="1">
      <p:cViewPr varScale="1">
        <p:scale>
          <a:sx n="119" d="100"/>
          <a:sy n="119" d="100"/>
        </p:scale>
        <p:origin x="132" y="180"/>
      </p:cViewPr>
      <p:guideLst>
        <p:guide orient="horz" pos="2160"/>
        <p:guide pos="3840"/>
      </p:guideLst>
    </p:cSldViewPr>
  </p:slideViewPr>
  <p:notesTextViewPr>
    <p:cViewPr>
      <p:scale>
        <a:sx n="1" d="1"/>
        <a:sy n="1" d="1"/>
      </p:scale>
      <p:origin x="0" y="0"/>
    </p:cViewPr>
  </p:notesTextViewPr>
  <p:sorterViewPr>
    <p:cViewPr>
      <p:scale>
        <a:sx n="100" d="100"/>
        <a:sy n="100" d="100"/>
      </p:scale>
      <p:origin x="0" y="-8940"/>
    </p:cViewPr>
  </p:sorterViewPr>
  <p:notesViewPr>
    <p:cSldViewPr snapToGrid="0">
      <p:cViewPr varScale="1">
        <p:scale>
          <a:sx n="86" d="100"/>
          <a:sy n="86"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63"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1-24T12:02:53.825" idx="1">
    <p:pos x="10" y="202"/>
    <p:text>Please explain</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03/02/2023</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‹Nr.›</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03.02.2023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‹Nr.›</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During this session, we will introduce you to the topic of public health engineering and see how engineers can have a significant impact to reduce the mortality and morbidity encountered in many humanitarian contexts. You will learn about the link between health and Water, Sanitation and Hygiene, so-called WASH activities. </a:t>
            </a:r>
          </a:p>
          <a:p>
            <a:r>
              <a:rPr lang="en-US" altLang="fr-FR" dirty="0">
                <a:ea typeface="ＭＳ Ｐゴシック" panose="020B0600070205080204" pitchFamily="34" charset="-128"/>
              </a:rPr>
              <a:t>Engineers in humanitarian assistance should have a good understanding on how communicable diseases are transmitted. This is why you will be introduced to different environmental transmission pathways of diseases and you see some measures to be taken to prevent the spread of some diseases. </a:t>
            </a:r>
            <a:endParaRPr lang="fr-CH" altLang="fr-FR"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D37471-F690-4EA9-9E9F-71398D0B3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15050BF-E080-4CC3-9B67-82E0FFF00E9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fr-FR" dirty="0">
                <a:ea typeface="ＭＳ Ｐゴシック" panose="020B0600070205080204" pitchFamily="34" charset="-128"/>
              </a:rPr>
              <a:t>*/ Providing adequate quantity of water at a water point does not guarantee that people will have access to it. </a:t>
            </a:r>
          </a:p>
          <a:p>
            <a:pPr>
              <a:defRPr/>
            </a:pPr>
            <a:r>
              <a:rPr lang="en-US" altLang="fr-FR" dirty="0">
                <a:ea typeface="ＭＳ Ｐゴシック" panose="020B0600070205080204" pitchFamily="34" charset="-128"/>
              </a:rPr>
              <a:t>As part of the assessment of water needs, we have also to look at the various obstacles to this access, </a:t>
            </a:r>
          </a:p>
          <a:p>
            <a:pPr>
              <a:defRPr/>
            </a:pPr>
            <a:endParaRPr lang="en-US" altLang="fr-FR" dirty="0">
              <a:ea typeface="ＭＳ Ｐゴシック" panose="020B0600070205080204" pitchFamily="34" charset="-128"/>
            </a:endParaRPr>
          </a:p>
          <a:p>
            <a:pPr>
              <a:defRPr/>
            </a:pPr>
            <a:r>
              <a:rPr lang="en-US" altLang="fr-FR" dirty="0">
                <a:ea typeface="ＭＳ Ｐゴシック" panose="020B0600070205080204" pitchFamily="34" charset="-128"/>
              </a:rPr>
              <a:t>- Is it safe to access to it, can we access freely at any time</a:t>
            </a:r>
          </a:p>
          <a:p>
            <a:pPr marL="457200" indent="-457200">
              <a:buFont typeface="Arial" panose="020B0604020202020204" pitchFamily="34" charset="0"/>
              <a:buChar char="•"/>
              <a:defRPr/>
            </a:pPr>
            <a:r>
              <a:rPr lang="en-US" altLang="fr-FR" dirty="0">
                <a:ea typeface="ＭＳ Ｐゴシック" panose="020B0600070205080204" pitchFamily="34" charset="-128"/>
              </a:rPr>
              <a:t>Does everyone have access to it? Especially the most vulnerable. Is the water point accessible to everyone. For instance, does a disable person can access to it</a:t>
            </a:r>
          </a:p>
          <a:p>
            <a:pPr marL="457200" indent="-457200">
              <a:buFont typeface="Arial" panose="020B0604020202020204" pitchFamily="34" charset="0"/>
              <a:buChar char="•"/>
              <a:defRPr/>
            </a:pPr>
            <a:r>
              <a:rPr lang="en-US" altLang="fr-FR" dirty="0">
                <a:ea typeface="ＭＳ Ｐゴシック" panose="020B0600070205080204" pitchFamily="34" charset="-128"/>
              </a:rPr>
              <a:t>Is it affordable the poorest</a:t>
            </a:r>
          </a:p>
          <a:p>
            <a:pPr marL="457200" indent="-457200">
              <a:buFont typeface="Arial" panose="020B0604020202020204" pitchFamily="34" charset="0"/>
              <a:buChar char="•"/>
              <a:defRPr/>
            </a:pPr>
            <a:r>
              <a:rPr lang="en-US" altLang="fr-FR" dirty="0">
                <a:ea typeface="ＭＳ Ｐゴシック" panose="020B0600070205080204" pitchFamily="34" charset="-128"/>
              </a:rPr>
              <a:t>Finally, time to get to the water point is also very important</a:t>
            </a:r>
          </a:p>
          <a:p>
            <a:pPr marL="457200" indent="-457200">
              <a:buFont typeface="Arial" panose="020B0604020202020204" pitchFamily="34" charset="0"/>
              <a:buChar char="•"/>
              <a:defRPr/>
            </a:pPr>
            <a:endParaRPr lang="fr-CH" altLang="fr-FR" dirty="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A25D033F-FF4E-453F-BA55-F23E28D46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DB3813-1FCA-4715-98FE-8E318704BEF4}"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7631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06BDB96-75A0-43F6-A90B-C5FFD264A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6EF261-FFEF-4670-B7FE-01C5E92FBF1D}"/>
              </a:ext>
            </a:extLst>
          </p:cNvPr>
          <p:cNvSpPr>
            <a:spLocks noGrp="1"/>
          </p:cNvSpPr>
          <p:nvPr>
            <p:ph type="body" idx="1"/>
          </p:nvPr>
        </p:nvSpPr>
        <p:spPr/>
        <p:txBody>
          <a:bodyPr/>
          <a:lstStyle/>
          <a:p>
            <a:pPr>
              <a:defRPr/>
            </a:pPr>
            <a:r>
              <a:rPr lang="en-US" altLang="fr-FR" dirty="0">
                <a:ea typeface="ＭＳ Ｐゴシック" panose="020B0600070205080204" pitchFamily="34" charset="-128"/>
              </a:rPr>
              <a:t>*/</a:t>
            </a:r>
            <a:r>
              <a:rPr lang="en-US" altLang="fr-FR" dirty="0"/>
              <a:t> </a:t>
            </a:r>
            <a:r>
              <a:rPr lang="en-US" dirty="0"/>
              <a:t>Time to collect water depends on:</a:t>
            </a:r>
          </a:p>
          <a:p>
            <a:pPr marL="457200" indent="-457200">
              <a:buFont typeface="Arial" panose="020B0604020202020204" pitchFamily="34" charset="0"/>
              <a:buChar char="•"/>
              <a:defRPr/>
            </a:pPr>
            <a:r>
              <a:rPr lang="en-US" dirty="0"/>
              <a:t>Time to get to the water point and back which mainly depends on the distance</a:t>
            </a:r>
          </a:p>
          <a:p>
            <a:pPr marL="457200" indent="-457200">
              <a:buFont typeface="Arial" panose="020B0604020202020204" pitchFamily="34" charset="0"/>
              <a:buChar char="•"/>
              <a:defRPr/>
            </a:pPr>
            <a:r>
              <a:rPr lang="en-US" dirty="0"/>
              <a:t>Time to wait at the water point which can be very long when there is not enough water points and people have to queue</a:t>
            </a:r>
          </a:p>
          <a:p>
            <a:pPr marL="457200" indent="-457200">
              <a:buFont typeface="Arial" panose="020B0604020202020204" pitchFamily="34" charset="0"/>
              <a:buChar char="•"/>
              <a:defRPr/>
            </a:pPr>
            <a:r>
              <a:rPr lang="en-US" dirty="0"/>
              <a:t>The size and type of the container. Some are easier to carry than others.</a:t>
            </a:r>
          </a:p>
          <a:p>
            <a:pPr marL="457200" indent="-457200">
              <a:buFont typeface="Arial" panose="020B0604020202020204" pitchFamily="34" charset="0"/>
              <a:buChar char="•"/>
              <a:defRPr/>
            </a:pPr>
            <a:r>
              <a:rPr lang="en-US" dirty="0"/>
              <a:t>The flow-rate of the water point can make the water collection a lengthy expedition</a:t>
            </a:r>
          </a:p>
          <a:p>
            <a:pPr marL="0" indent="0">
              <a:buFont typeface="Arial" panose="020B0604020202020204" pitchFamily="34" charset="0"/>
              <a:buNone/>
              <a:defRPr/>
            </a:pPr>
            <a:endParaRPr lang="en-US" dirty="0"/>
          </a:p>
          <a:p>
            <a:pPr>
              <a:defRPr/>
            </a:pPr>
            <a:endParaRPr lang="fr-CH" dirty="0"/>
          </a:p>
        </p:txBody>
      </p:sp>
      <p:sp>
        <p:nvSpPr>
          <p:cNvPr id="44036" name="Slide Number Placeholder 3">
            <a:extLst>
              <a:ext uri="{FF2B5EF4-FFF2-40B4-BE49-F238E27FC236}">
                <a16:creationId xmlns:a16="http://schemas.microsoft.com/office/drawing/2014/main" id="{5742C695-B7F9-4CBD-B4F5-D83EDC73E4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322669-86FA-46FE-BF5E-2943F6CD5393}" type="slidenum">
              <a:rPr lang="fr-FR" altLang="de-DE" sz="1200" smtClean="0">
                <a:latin typeface="Calibri" panose="020F0502020204030204" pitchFamily="34" charset="0"/>
              </a:rPr>
              <a:pPr/>
              <a:t>15</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706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79FBC20-18AD-42BA-B329-AF9D9F7EA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EDFFAF0-DCAD-4321-9136-B8415E7EB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 As shown in this graph, there is a relationship between the distance of the water point and the water consumption. However, the relationship is not linear!</a:t>
            </a:r>
          </a:p>
          <a:p>
            <a:pPr marL="171450" indent="-171450">
              <a:buFont typeface="Arial" panose="020B0604020202020204" pitchFamily="34" charset="0"/>
              <a:buChar char="•"/>
            </a:pPr>
            <a:r>
              <a:rPr lang="en-US" altLang="fr-FR" dirty="0">
                <a:ea typeface="ＭＳ Ｐゴシック" panose="020B0600070205080204" pitchFamily="34" charset="-128"/>
              </a:rPr>
              <a:t>People who have easy access to water at home (e.g. via multiple taps) were shown to consume large quantities of water (usually &gt;100 l/c/d). </a:t>
            </a:r>
          </a:p>
          <a:p>
            <a:pPr marL="171450" indent="-171450">
              <a:buFont typeface="Arial" panose="020B0604020202020204" pitchFamily="34" charset="0"/>
              <a:buChar char="•"/>
            </a:pPr>
            <a:r>
              <a:rPr lang="en-US" altLang="fr-FR" dirty="0">
                <a:ea typeface="ＭＳ Ｐゴシック" panose="020B0600070205080204" pitchFamily="34" charset="-128"/>
              </a:rPr>
              <a:t>If water can be collected from a water point that is less than 100m from home  within less than 5min, consumption is still relatively high (e.g. 50l/c/d)</a:t>
            </a:r>
          </a:p>
          <a:p>
            <a:pPr marL="171450" indent="-171450">
              <a:buFont typeface="Arial" panose="020B0604020202020204" pitchFamily="34" charset="0"/>
              <a:buChar char="•"/>
            </a:pPr>
            <a:r>
              <a:rPr lang="en-US" altLang="fr-FR" dirty="0">
                <a:ea typeface="ＭＳ Ｐゴシック" panose="020B0600070205080204" pitchFamily="34" charset="-128"/>
              </a:rPr>
              <a:t>However, if people have to walk 100 to 1000m to the water point or it takes you between 5 to 30 min, the water consumption has show to drop to about 15-20l/c/d. Interestingly, that quantity doesn’t change much within that range of time and distance. This quantity is still not optimal to maintain a good hygiene and has shown to have a negative impact on health.</a:t>
            </a:r>
          </a:p>
          <a:p>
            <a:pPr marL="171450" indent="-171450">
              <a:buFont typeface="Arial" panose="020B0604020202020204" pitchFamily="34" charset="0"/>
              <a:buChar char="•"/>
            </a:pPr>
            <a:r>
              <a:rPr lang="en-US" altLang="fr-FR" dirty="0">
                <a:ea typeface="ＭＳ Ｐゴシック" panose="020B0600070205080204" pitchFamily="34" charset="-128"/>
              </a:rPr>
              <a:t>When people have to walk longer time than 30min (in total) or distances above 500m </a:t>
            </a:r>
            <a:r>
              <a:rPr lang="en-US" altLang="fr-FR">
                <a:ea typeface="ＭＳ Ｐゴシック" panose="020B0600070205080204" pitchFamily="34" charset="-128"/>
              </a:rPr>
              <a:t>(one-way), </a:t>
            </a:r>
            <a:r>
              <a:rPr lang="en-US" altLang="fr-FR" dirty="0">
                <a:ea typeface="ＭＳ Ｐゴシック" panose="020B0600070205080204" pitchFamily="34" charset="-128"/>
              </a:rPr>
              <a:t>the quantity of water drops below acceptable levels. Personal hygiene is hardly possible anymore which results in a serious risk to health. </a:t>
            </a:r>
            <a:endParaRPr lang="fr-CH" altLang="fr-FR" dirty="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9031A386-96F3-4A77-A6BD-904D0DCE1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8F8CD1-B871-43BF-A372-90F7F5879D31}"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26832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882928F-C0A6-4661-AD82-2FAF4D6974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613776F-4C0C-4CC2-BFC4-B51342BF8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46" indent="-228546" defTabSz="914183">
              <a:buFont typeface="Arial" panose="020B0604020202020204" pitchFamily="34" charset="0"/>
              <a:buChar char="•"/>
              <a:defRPr/>
            </a:pPr>
            <a:r>
              <a:rPr lang="en-US" dirty="0"/>
              <a:t>Fresh water is a tiny part of world water (middle sphere), but most of it is not accessible to living things (ice, underground)</a:t>
            </a:r>
          </a:p>
          <a:p>
            <a:pPr marL="228546" indent="-228546" defTabSz="914183">
              <a:buFont typeface="Arial" panose="020B0604020202020204" pitchFamily="34" charset="0"/>
              <a:buChar char="•"/>
              <a:defRPr/>
            </a:pPr>
            <a:r>
              <a:rPr lang="en-US" dirty="0"/>
              <a:t>Easily accessible water is found in lakes, ponds, rivers : small sphere of 60 km of diameter. Water for 7.5 billion human beings (drinking water, irrigation, animals, industries) + all other living organisms !</a:t>
            </a:r>
            <a:endParaRPr lang="fr-CH" altLang="fr-FR" dirty="0">
              <a:ea typeface="ＭＳ Ｐゴシック" panose="020B0600070205080204" pitchFamily="34" charset="-128"/>
            </a:endParaRPr>
          </a:p>
          <a:p>
            <a:pPr marL="171450" indent="-171450" defTabSz="795338">
              <a:spcBef>
                <a:spcPct val="0"/>
              </a:spcBef>
              <a:buFont typeface="Arial" panose="020B0604020202020204" pitchFamily="34" charset="0"/>
              <a:buChar char="•"/>
            </a:pPr>
            <a:r>
              <a:rPr lang="fr-CH" altLang="fr-FR" dirty="0" err="1">
                <a:ea typeface="ＭＳ Ｐゴシック" panose="020B0600070205080204" pitchFamily="34" charset="-128"/>
              </a:rPr>
              <a:t>Oceans</a:t>
            </a:r>
            <a:r>
              <a:rPr lang="fr-CH" altLang="fr-FR" dirty="0">
                <a:ea typeface="ＭＳ Ｐゴシック" panose="020B0600070205080204" pitchFamily="34" charset="-128"/>
              </a:rPr>
              <a:t> cover 71% of </a:t>
            </a:r>
            <a:r>
              <a:rPr lang="fr-CH" altLang="fr-FR" dirty="0" err="1">
                <a:ea typeface="ＭＳ Ｐゴシック" panose="020B0600070205080204" pitchFamily="34" charset="-128"/>
              </a:rPr>
              <a:t>Earth's</a:t>
            </a:r>
            <a:r>
              <a:rPr lang="fr-CH" altLang="fr-FR" dirty="0">
                <a:ea typeface="ＭＳ Ｐゴシック" panose="020B0600070205080204" pitchFamily="34" charset="-128"/>
              </a:rPr>
              <a:t> surface and </a:t>
            </a:r>
            <a:r>
              <a:rPr lang="fr-CH" altLang="fr-FR" dirty="0" err="1">
                <a:ea typeface="ＭＳ Ｐゴシック" panose="020B0600070205080204" pitchFamily="34" charset="-128"/>
              </a:rPr>
              <a:t>contain</a:t>
            </a:r>
            <a:r>
              <a:rPr lang="fr-CH" altLang="fr-FR" dirty="0">
                <a:ea typeface="ＭＳ Ｐゴシック" panose="020B0600070205080204" pitchFamily="34" charset="-128"/>
              </a:rPr>
              <a:t> 97.2% of the volume of water of </a:t>
            </a:r>
            <a:r>
              <a:rPr lang="fr-CH" altLang="fr-FR" dirty="0" err="1">
                <a:ea typeface="ＭＳ Ｐゴシック" panose="020B0600070205080204" pitchFamily="34" charset="-128"/>
              </a:rPr>
              <a:t>our</a:t>
            </a:r>
            <a:r>
              <a:rPr lang="fr-CH" altLang="fr-FR" dirty="0">
                <a:ea typeface="ＭＳ Ｐゴシック" panose="020B0600070205080204" pitchFamily="34" charset="-128"/>
              </a:rPr>
              <a:t> </a:t>
            </a:r>
            <a:r>
              <a:rPr lang="fr-CH" altLang="fr-FR" dirty="0" err="1">
                <a:ea typeface="ＭＳ Ｐゴシック" panose="020B0600070205080204" pitchFamily="34" charset="-128"/>
              </a:rPr>
              <a:t>planet</a:t>
            </a:r>
            <a:r>
              <a:rPr lang="fr-CH" altLang="fr-FR" dirty="0">
                <a:ea typeface="ＭＳ Ｐゴシック" panose="020B0600070205080204" pitchFamily="34" charset="-128"/>
              </a:rPr>
              <a:t>. </a:t>
            </a:r>
          </a:p>
          <a:p>
            <a:pPr marL="171450" indent="-171450" defTabSz="795338">
              <a:spcBef>
                <a:spcPct val="0"/>
              </a:spcBef>
              <a:buFont typeface="Arial" panose="020B0604020202020204" pitchFamily="34" charset="0"/>
              <a:buChar char="•"/>
            </a:pPr>
            <a:r>
              <a:rPr lang="fr-CH" altLang="fr-FR" dirty="0">
                <a:ea typeface="ＭＳ Ｐゴシック" panose="020B0600070205080204" pitchFamily="34" charset="-128"/>
              </a:rPr>
              <a:t>97.2% </a:t>
            </a:r>
            <a:r>
              <a:rPr lang="fr-CH" altLang="fr-FR" dirty="0" err="1">
                <a:ea typeface="ＭＳ Ｐゴシック" panose="020B0600070205080204" pitchFamily="34" charset="-128"/>
              </a:rPr>
              <a:t>salt</a:t>
            </a:r>
            <a:r>
              <a:rPr lang="fr-CH" altLang="fr-FR" dirty="0">
                <a:ea typeface="ＭＳ Ｐゴシック" panose="020B0600070205080204" pitchFamily="34" charset="-128"/>
              </a:rPr>
              <a:t> water and 2.8% </a:t>
            </a:r>
            <a:r>
              <a:rPr lang="fr-CH" altLang="fr-FR" dirty="0" err="1">
                <a:ea typeface="ＭＳ Ｐゴシック" panose="020B0600070205080204" pitchFamily="34" charset="-128"/>
              </a:rPr>
              <a:t>freshwater</a:t>
            </a:r>
            <a:r>
              <a:rPr lang="fr-CH" altLang="fr-FR" dirty="0">
                <a:ea typeface="ＭＳ Ｐゴシック" panose="020B0600070205080204" pitchFamily="34" charset="-128"/>
              </a:rPr>
              <a:t>. </a:t>
            </a:r>
            <a:endParaRPr lang="en-GB" altLang="fr-FR" dirty="0">
              <a:ea typeface="ＭＳ Ｐゴシック" panose="020B0600070205080204" pitchFamily="34" charset="-128"/>
            </a:endParaRPr>
          </a:p>
          <a:p>
            <a:pPr marL="171450" indent="-171450" defTabSz="795338">
              <a:buFont typeface="Arial" panose="020B0604020202020204" pitchFamily="34" charset="0"/>
              <a:buChar char="•"/>
            </a:pPr>
            <a:r>
              <a:rPr lang="en-GB" altLang="fr-FR" dirty="0">
                <a:ea typeface="ＭＳ Ｐゴシック" panose="020B0600070205080204" pitchFamily="34" charset="-128"/>
              </a:rPr>
              <a:t>Nearly 70% of that fresh water is frozen in the icecaps of Antarctica and Greenland; most of the remainder is present as soil moisture, or lies in deep underground aquifers as groundwater not accessible to human use. </a:t>
            </a:r>
          </a:p>
          <a:p>
            <a:pPr marL="171450" indent="-171450" defTabSz="795338">
              <a:buFont typeface="Arial" panose="020B0604020202020204" pitchFamily="34" charset="0"/>
              <a:buChar char="•"/>
            </a:pPr>
            <a:r>
              <a:rPr lang="en-GB" altLang="fr-FR" dirty="0">
                <a:ea typeface="ＭＳ Ｐゴシック" panose="020B0600070205080204" pitchFamily="34" charset="-128"/>
              </a:rPr>
              <a:t>&lt; 1% of the world's fresh water (~0.007% of all water on earth) is accessible for direct human uses</a:t>
            </a:r>
          </a:p>
          <a:p>
            <a:pPr defTabSz="795338"/>
            <a:endParaRPr lang="fr-CH" altLang="fr-FR"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D5CB79FC-D8A5-4C9D-B33C-94229A257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9B76473-E5CD-4EE9-80DA-DF313F16EC28}"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5539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also exists in different forms: including mineralized (salt-) water, “sweet” water, snow, ice, </a:t>
            </a:r>
            <a:r>
              <a:rPr lang="en-US" dirty="0" err="1"/>
              <a:t>vapour</a:t>
            </a:r>
            <a:r>
              <a:rPr lang="en-US" dirty="0"/>
              <a:t> etc. </a:t>
            </a:r>
          </a:p>
          <a:p>
            <a:r>
              <a:rPr lang="en-US" dirty="0"/>
              <a:t>The different forms of water can be “transformed” into others</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18</a:t>
            </a:fld>
            <a:endParaRPr lang="fr-CH"/>
          </a:p>
        </p:txBody>
      </p:sp>
    </p:spTree>
    <p:extLst>
      <p:ext uri="{BB962C8B-B14F-4D97-AF65-F5344CB8AC3E}">
        <p14:creationId xmlns:p14="http://schemas.microsoft.com/office/powerpoint/2010/main" val="204460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19</a:t>
            </a:fld>
            <a:endParaRPr lang="fr-CH"/>
          </a:p>
        </p:txBody>
      </p:sp>
    </p:spTree>
    <p:extLst>
      <p:ext uri="{BB962C8B-B14F-4D97-AF65-F5344CB8AC3E}">
        <p14:creationId xmlns:p14="http://schemas.microsoft.com/office/powerpoint/2010/main" val="76247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Rainwater: often cheap solution, as little infrastructure needed. However treatment of water is needed. Depends on rain availability, quantity and pattern (seasonal)</a:t>
            </a:r>
          </a:p>
          <a:p>
            <a:pPr marL="171450" indent="-171450">
              <a:buFont typeface="Arial" panose="020B0604020202020204" pitchFamily="34" charset="0"/>
              <a:buChar char="•"/>
            </a:pPr>
            <a:r>
              <a:rPr lang="en-US" dirty="0"/>
              <a:t>surface water (lake, rivers): needs always treatment. Requires pumping, stockage and distribution. </a:t>
            </a:r>
          </a:p>
          <a:p>
            <a:pPr marL="171450" indent="-171450">
              <a:buFont typeface="Arial" panose="020B0604020202020204" pitchFamily="34" charset="0"/>
              <a:buChar char="•"/>
            </a:pPr>
            <a:r>
              <a:rPr lang="en-US" dirty="0"/>
              <a:t>salt water: requires desalination of water which is very power consuming and costly. Rarely a viable option.</a:t>
            </a:r>
          </a:p>
          <a:p>
            <a:pPr marL="171450" indent="-171450">
              <a:buFont typeface="Arial" panose="020B0604020202020204" pitchFamily="34" charset="0"/>
              <a:buChar char="•"/>
            </a:pPr>
            <a:r>
              <a:rPr lang="en-US" dirty="0"/>
              <a:t>natural spring: good option if available. Requires initial investment into spring catchment, pipeline and storage, but has low running costs (no pumps or electricity needed thanks to gravity flow).</a:t>
            </a:r>
          </a:p>
          <a:p>
            <a:pPr marL="171450" indent="-171450">
              <a:buFont typeface="Arial" panose="020B0604020202020204" pitchFamily="34" charset="0"/>
              <a:buChar char="•"/>
            </a:pPr>
            <a:r>
              <a:rPr lang="en-US" dirty="0"/>
              <a:t>Open shallow well: relatively cheap and simple, but water is usually contaminated and thus not really safe for consumption. Household treatment needed.</a:t>
            </a:r>
          </a:p>
          <a:p>
            <a:pPr marL="171450" indent="-171450">
              <a:buFont typeface="Arial" panose="020B0604020202020204" pitchFamily="34" charset="0"/>
              <a:buChar char="•"/>
            </a:pPr>
            <a:r>
              <a:rPr lang="en-US" dirty="0"/>
              <a:t>Borehole: requires pumping but is usually safe for consumptions (no treatment unless for large populations). High initial investment i.e. if deep borehole.</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20</a:t>
            </a:fld>
            <a:endParaRPr lang="fr-CH"/>
          </a:p>
        </p:txBody>
      </p:sp>
    </p:spTree>
    <p:extLst>
      <p:ext uri="{BB962C8B-B14F-4D97-AF65-F5344CB8AC3E}">
        <p14:creationId xmlns:p14="http://schemas.microsoft.com/office/powerpoint/2010/main" val="7856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FF59EAF-7799-4155-B52E-8554DCAE13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753AFDA-16DE-4948-BE66-66741760A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200" dirty="0">
                <a:latin typeface="Times New Roman" panose="02020603050405020304" pitchFamily="18" charset="0"/>
                <a:ea typeface="ＭＳ Ｐゴシック" panose="020B0600070205080204" pitchFamily="34" charset="-128"/>
              </a:rPr>
              <a:t>How do we select a water source? First check which sources are available at all. Then, for each available source, we consider four major criteria:</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Water quantity – what is the yield of the water source and how does it relate to the demand? Is the source intermittent or strongly affected by seasonality? The minimum yield of the water source should still be greater than the demand. If this is not the case, combination of several sources cover demand should be considered. Sufficient storage capacity might help to improve reliability of supply. </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Water Quality: is the water likely to be contaminated? What type of contamination (biological, chemical, physical)? Some parameters, i.e. turbidity, taste, color can be easily tested on site. Chemical and biological require a laboratory. The treatment of water requires both initial and running costs, especially if there is a specific chemical contaminant (e.g. iron). Therefore sources that don’t require treatment, like springs and deep boreholes are often an interesting option. </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Technical and financial feasibility: Some sources might be available but are not viable for practical or financial reasons. E.g. distance of spring is far and would require a huge initial investment. The same is the case if the ground-water is very deep and a borehole would be costly to drill and operate. Sometimes the lack of grid-electricity or lack of competence can also render a project unrealistic.</a:t>
            </a:r>
          </a:p>
          <a:p>
            <a:pPr marL="228600" indent="-228600">
              <a:buAutoNum type="arabicPeriod"/>
            </a:pPr>
            <a:r>
              <a:rPr lang="en-US" altLang="fr-FR" sz="1200" dirty="0">
                <a:latin typeface="Times New Roman" panose="02020603050405020304" pitchFamily="18" charset="0"/>
                <a:ea typeface="ＭＳ Ｐゴシック" panose="020B0600070205080204" pitchFamily="34" charset="-128"/>
              </a:rPr>
              <a:t>The Accessibility and Acceptance: If for example a borehole is in an insecure area, it will be difficult to operate and maintain it. </a:t>
            </a:r>
          </a:p>
          <a:p>
            <a:endParaRPr lang="en-US" altLang="fr-FR" dirty="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F28ED850-06A0-4C7A-87EB-73388CEB86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43EE31-F7F6-407A-AD28-91857CDE0465}" type="slidenum">
              <a:rPr lang="fr-FR" altLang="de-DE" sz="1200" smtClean="0">
                <a:solidFill>
                  <a:srgbClr val="000000"/>
                </a:solidFill>
                <a:latin typeface="Calibri" panose="020F0502020204030204" pitchFamily="34" charset="0"/>
              </a:rPr>
              <a:pPr/>
              <a:t>21</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74147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FB3D25-0765-40B4-A0C0-FCDB08BA7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5E41635-E1E7-4754-9629-9F34AE0F7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62F888D5-3778-475B-9538-792EDE607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71A8400-F062-440A-BC78-5607A9D70464}" type="slidenum">
              <a:rPr lang="fr-FR" altLang="de-DE" sz="1200" smtClean="0">
                <a:solidFill>
                  <a:srgbClr val="000000"/>
                </a:solidFill>
                <a:latin typeface="Calibri" panose="020F0502020204030204" pitchFamily="34" charset="0"/>
              </a:rPr>
              <a:pPr/>
              <a:t>22</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8420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23</a:t>
            </a:fld>
            <a:endParaRPr lang="fr-CH"/>
          </a:p>
        </p:txBody>
      </p:sp>
    </p:spTree>
    <p:extLst>
      <p:ext uri="{BB962C8B-B14F-4D97-AF65-F5344CB8AC3E}">
        <p14:creationId xmlns:p14="http://schemas.microsoft.com/office/powerpoint/2010/main" val="3864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ED2ED27-1067-4CF4-AAAE-847B95B71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663A115-C346-4BE7-AFE0-8E9B7A2107AA}"/>
              </a:ext>
            </a:extLst>
          </p:cNvPr>
          <p:cNvSpPr>
            <a:spLocks noGrp="1"/>
          </p:cNvSpPr>
          <p:nvPr>
            <p:ph type="body" idx="1"/>
          </p:nvPr>
        </p:nvSpPr>
        <p:spPr bwMode="auto">
          <a:xfrm>
            <a:off x="702310" y="4480004"/>
            <a:ext cx="5618480" cy="3665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ea typeface="ＭＳ Ｐゴシック" panose="020B0600070205080204" pitchFamily="34" charset="-128"/>
              </a:rPr>
              <a:t>Three main criteria are used in WHO guidelines to assess if water is fit for human consumption:</a:t>
            </a:r>
          </a:p>
          <a:p>
            <a:endParaRPr lang="en-US" altLang="fr-FR" sz="1100" dirty="0">
              <a:ea typeface="ＭＳ Ｐゴシック" panose="020B0600070205080204" pitchFamily="34" charset="-128"/>
            </a:endParaRPr>
          </a:p>
          <a:p>
            <a:r>
              <a:rPr lang="en-US" altLang="fr-FR" sz="1100" b="1" dirty="0">
                <a:ea typeface="ＭＳ Ｐゴシック" panose="020B0600070205080204" pitchFamily="34" charset="-128"/>
              </a:rPr>
              <a:t>the microbiological quality. </a:t>
            </a:r>
            <a:r>
              <a:rPr lang="en-US" altLang="fr-FR" sz="1100" dirty="0">
                <a:ea typeface="ＭＳ Ｐゴシック" panose="020B0600070205080204" pitchFamily="34" charset="-128"/>
              </a:rPr>
              <a:t>It is usually the primary concern in humanitarian contexts, because the presence of some pathogens can cause an acute effect on a large number of people in short term. Therefore, a bad  microbial quality represents a high risk of epidemic. </a:t>
            </a:r>
          </a:p>
          <a:p>
            <a:r>
              <a:rPr lang="en-US" altLang="fr-FR" sz="1100" dirty="0">
                <a:ea typeface="ＭＳ Ｐゴシック" panose="020B0600070205080204" pitchFamily="34" charset="-128"/>
              </a:rPr>
              <a:t>There are thousands of different pathogens, so in order to assess the microbiological quality, we use an indicator of the presence of fecal contamination, the </a:t>
            </a:r>
            <a:r>
              <a:rPr lang="fr-CH" altLang="fr-FR" sz="1100" dirty="0">
                <a:ea typeface="ＭＳ Ｐゴシック" panose="020B0600070205080204" pitchFamily="34" charset="-128"/>
              </a:rPr>
              <a:t>Escherichia coli (E-coli). I</a:t>
            </a:r>
            <a:r>
              <a:rPr lang="en-US" altLang="fr-FR" sz="1100" dirty="0">
                <a:ea typeface="ＭＳ Ｐゴシック" panose="020B0600070205080204" pitchFamily="34" charset="-128"/>
              </a:rPr>
              <a:t>it does not demonstrate the presence of pathogenic organism, although there is a strong suspicion.</a:t>
            </a:r>
          </a:p>
          <a:p>
            <a:endParaRPr lang="en-US" altLang="fr-FR" sz="1100" dirty="0">
              <a:ea typeface="ＭＳ Ｐゴシック" panose="020B0600070205080204" pitchFamily="34" charset="-128"/>
            </a:endParaRPr>
          </a:p>
          <a:p>
            <a:r>
              <a:rPr lang="en-US" altLang="fr-FR" sz="1100" dirty="0">
                <a:ea typeface="ＭＳ Ｐゴシック" panose="020B0600070205080204" pitchFamily="34" charset="-128"/>
              </a:rPr>
              <a:t>Some </a:t>
            </a:r>
            <a:r>
              <a:rPr lang="en-US" altLang="fr-FR" sz="1100" b="1" dirty="0">
                <a:ea typeface="ＭＳ Ｐゴシック" panose="020B0600070205080204" pitchFamily="34" charset="-128"/>
              </a:rPr>
              <a:t>chemical components </a:t>
            </a:r>
            <a:r>
              <a:rPr lang="en-US" altLang="fr-FR" sz="1100" dirty="0">
                <a:ea typeface="ＭＳ Ｐゴシック" panose="020B0600070205080204" pitchFamily="34" charset="-128"/>
              </a:rPr>
              <a:t>occurring in the water supply can also be harmful, they are usually a health concern after a long exposure. The principal exception is nitrate. Chemical contamination can be man-made due to industrial or agricultural activities for instance, but some contaminants can also naturally occurred in the ground. At a global scale, fluoride and arsenic are the most significant chemicals, each affecting perhaps millions of people. However,  many other chemicals can be important contaminants of drinking-water under specific local conditions.</a:t>
            </a:r>
          </a:p>
          <a:p>
            <a:endParaRPr lang="en-US" altLang="fr-FR" sz="1100" b="1" dirty="0">
              <a:ea typeface="ＭＳ Ｐゴシック" panose="020B0600070205080204" pitchFamily="34" charset="-128"/>
            </a:endParaRPr>
          </a:p>
          <a:p>
            <a:r>
              <a:rPr lang="en-US" altLang="fr-FR" sz="1100" b="1" dirty="0">
                <a:ea typeface="ＭＳ Ｐゴシック" panose="020B0600070205080204" pitchFamily="34" charset="-128"/>
              </a:rPr>
              <a:t>Organoleptic criteria </a:t>
            </a:r>
            <a:r>
              <a:rPr lang="en-US" altLang="fr-FR" sz="1100" dirty="0">
                <a:ea typeface="ＭＳ Ｐゴシック" panose="020B0600070205080204" pitchFamily="34" charset="-128"/>
              </a:rPr>
              <a:t>are related on how water looked, smell and taste. It is not necessarily because a glass of water is not fully transparent or smell or taste slightly that water is harmful, but organoleptic criteria play an important in the acceptance of the product by the consumer. In a emergency, if people do not trust water quality, they may change to alternative sources which are less safe. </a:t>
            </a:r>
          </a:p>
          <a:p>
            <a:r>
              <a:rPr lang="en-US" altLang="fr-FR" sz="1100" dirty="0">
                <a:ea typeface="ＭＳ Ｐゴシック" panose="020B0600070205080204" pitchFamily="34" charset="-128"/>
              </a:rPr>
              <a:t>but organoleptic criteria play an important in the acceptance of the product by the consumer. In a emergency, if people do not trust water quality, they may change to alternative sources which are less safe</a:t>
            </a:r>
            <a:endParaRPr lang="fr-CH"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a:p>
            <a:r>
              <a:rPr lang="en-US" altLang="fr-FR" sz="1100" dirty="0">
                <a:ea typeface="ＭＳ Ｐゴシック" panose="020B0600070205080204" pitchFamily="34" charset="-128"/>
              </a:rPr>
              <a:t>	</a:t>
            </a:r>
          </a:p>
          <a:p>
            <a:endParaRPr lang="en-US" altLang="fr-FR" sz="1100" dirty="0">
              <a:ea typeface="ＭＳ Ｐゴシック" panose="020B0600070205080204" pitchFamily="34" charset="-128"/>
            </a:endParaRPr>
          </a:p>
          <a:p>
            <a:endParaRPr lang="en-US" altLang="fr-FR" sz="1100"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3872FFAE-D12E-45CA-9991-86DBC6A5B9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32D4B77-3B31-4BE8-A281-B1E739C3FBEB}" type="slidenum">
              <a:rPr lang="fr-FR" altLang="de-DE" sz="1200" smtClean="0">
                <a:latin typeface="Calibri" panose="020F0502020204030204" pitchFamily="34" charset="0"/>
              </a:rPr>
              <a:pPr/>
              <a:t>3</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1155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A village in the mountains</a:t>
            </a:r>
          </a:p>
          <a:p>
            <a:r>
              <a:rPr lang="en-US" altLang="fr-FR" dirty="0">
                <a:ea typeface="ＭＳ Ｐゴシック" panose="020B0600070205080204" pitchFamily="34" charset="-128"/>
              </a:rPr>
              <a:t>A city and a village in the plains </a:t>
            </a:r>
          </a:p>
          <a:p>
            <a:r>
              <a:rPr lang="en-US" altLang="fr-FR" dirty="0">
                <a:ea typeface="ＭＳ Ｐゴシック" panose="020B0600070205080204" pitchFamily="34" charset="-128"/>
              </a:rPr>
              <a:t>A village next to the river</a:t>
            </a:r>
          </a:p>
          <a:p>
            <a:r>
              <a:rPr lang="en-US" altLang="fr-FR" dirty="0">
                <a:ea typeface="ＭＳ Ｐゴシック" panose="020B0600070205080204" pitchFamily="34" charset="-128"/>
              </a:rPr>
              <a:t>The plain has a deep aquifer while in proximity to the river there is a shallow alluvial aquifer</a:t>
            </a:r>
            <a:endParaRPr lang="fr-CH" altLang="fr-FR"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24</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3671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1BD9CE7-6C2A-4D9F-8653-9FC80C5AC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02A5035-7408-49CA-BAB3-E52CB2FF3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What could be possible water supply system providing these four settlements? (discussing possibilities, just for the exercise!)</a:t>
            </a:r>
          </a:p>
          <a:p>
            <a:pPr marL="228600" indent="-228600">
              <a:buFont typeface="+mj-lt"/>
              <a:buAutoNum type="arabicPeriod"/>
            </a:pPr>
            <a:r>
              <a:rPr lang="en-US" altLang="fr-FR" dirty="0">
                <a:ea typeface="ＭＳ Ｐゴシック" panose="020B0600070205080204" pitchFamily="34" charset="-128"/>
              </a:rPr>
              <a:t>Lets see – there is a pure spring in the mountains. We protect the spring, and deliver water by gravity to the village nearby (distance reasonable, so limited costs).</a:t>
            </a:r>
          </a:p>
          <a:p>
            <a:pPr marL="228600" indent="-228600">
              <a:buFont typeface="+mj-lt"/>
              <a:buAutoNum type="arabicPeriod"/>
            </a:pPr>
            <a:r>
              <a:rPr lang="en-US" altLang="fr-FR" dirty="0">
                <a:ea typeface="ＭＳ Ｐゴシック" panose="020B0600070205080204" pitchFamily="34" charset="-128"/>
              </a:rPr>
              <a:t>We build an intake on the river down in the valley, pump water up to the drinking water treatment plant (WTP). Treated water is pumped further and stored at the tank, from where it is further distributed to the town through a distribution system.</a:t>
            </a:r>
          </a:p>
          <a:p>
            <a:pPr marL="228600" indent="-228600">
              <a:buFont typeface="+mj-lt"/>
              <a:buAutoNum type="arabicPeriod"/>
            </a:pPr>
            <a:r>
              <a:rPr lang="en-US" altLang="fr-FR" dirty="0">
                <a:ea typeface="ＭＳ Ｐゴシック" panose="020B0600070205080204" pitchFamily="34" charset="-128"/>
              </a:rPr>
              <a:t>In the village further down the valley, people collect water at the protected well with a handpump. They carry water in jerry cans home. </a:t>
            </a:r>
          </a:p>
          <a:p>
            <a:pPr marL="228600" indent="-228600">
              <a:buFont typeface="+mj-lt"/>
              <a:buAutoNum type="arabicPeriod"/>
            </a:pPr>
            <a:r>
              <a:rPr lang="en-US" altLang="fr-FR" dirty="0">
                <a:ea typeface="ＭＳ Ｐゴシック" panose="020B0600070205080204" pitchFamily="34" charset="-128"/>
              </a:rPr>
              <a:t>A local NGO has distributed the household filters to treat water at home in this village next to the river. Few households also collect rainwater from their roofs and store it in rainwater tanks.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All these different types of water supply systems have different scale. However, they have all the same steps:</a:t>
            </a:r>
          </a:p>
          <a:p>
            <a:pPr marL="228600" indent="-228600">
              <a:buFont typeface="+mj-lt"/>
              <a:buAutoNum type="arabicPeriod"/>
            </a:pPr>
            <a:r>
              <a:rPr lang="en-US" altLang="fr-FR" dirty="0">
                <a:ea typeface="ＭＳ Ｐゴシック" panose="020B0600070205080204" pitchFamily="34" charset="-128"/>
              </a:rPr>
              <a:t>Water source – spring, well, surface or groundwater, </a:t>
            </a:r>
          </a:p>
          <a:p>
            <a:pPr marL="228600" indent="-228600">
              <a:buFont typeface="+mj-lt"/>
              <a:buAutoNum type="arabicPeriod"/>
            </a:pPr>
            <a:r>
              <a:rPr lang="en-US" altLang="fr-FR" dirty="0">
                <a:ea typeface="ＭＳ Ｐゴシック" panose="020B0600070205080204" pitchFamily="34" charset="-128"/>
              </a:rPr>
              <a:t>water intake structure – be it either a protected river intake, spring catchment, </a:t>
            </a:r>
            <a:r>
              <a:rPr lang="en-US" altLang="fr-FR" dirty="0" err="1">
                <a:ea typeface="ＭＳ Ｐゴシック" panose="020B0600070205080204" pitchFamily="34" charset="-128"/>
              </a:rPr>
              <a:t>dugwell</a:t>
            </a:r>
            <a:r>
              <a:rPr lang="en-US" altLang="fr-FR" dirty="0">
                <a:ea typeface="ＭＳ Ｐゴシック" panose="020B0600070205080204" pitchFamily="34" charset="-128"/>
              </a:rPr>
              <a:t> or rainwater gutter </a:t>
            </a:r>
          </a:p>
          <a:p>
            <a:pPr marL="228600" indent="-228600">
              <a:buFont typeface="+mj-lt"/>
              <a:buAutoNum type="arabicPeriod"/>
            </a:pPr>
            <a:r>
              <a:rPr lang="en-US" altLang="fr-FR" dirty="0">
                <a:ea typeface="ＭＳ Ｐゴシック" panose="020B0600070205080204" pitchFamily="34" charset="-128"/>
              </a:rPr>
              <a:t>abstraction technology – such as hand pump or motorized pump</a:t>
            </a:r>
          </a:p>
          <a:p>
            <a:pPr marL="228600" indent="-228600">
              <a:buFont typeface="+mj-lt"/>
              <a:buAutoNum type="arabicPeriod"/>
            </a:pPr>
            <a:r>
              <a:rPr lang="en-US" altLang="fr-FR" dirty="0">
                <a:ea typeface="ＭＳ Ｐゴシック" panose="020B0600070205080204" pitchFamily="34" charset="-128"/>
              </a:rPr>
              <a:t>water treatment – if it is required</a:t>
            </a:r>
          </a:p>
          <a:p>
            <a:pPr marL="228600" indent="-228600">
              <a:buFont typeface="+mj-lt"/>
              <a:buAutoNum type="arabicPeriod"/>
            </a:pPr>
            <a:r>
              <a:rPr lang="en-US" altLang="fr-FR" dirty="0">
                <a:ea typeface="ＭＳ Ｐゴシック" panose="020B0600070205080204" pitchFamily="34" charset="-128"/>
              </a:rPr>
              <a:t>water transport – either through a network or with jerry cans</a:t>
            </a:r>
          </a:p>
          <a:p>
            <a:pPr marL="228600" indent="-228600">
              <a:buFont typeface="+mj-lt"/>
              <a:buAutoNum type="arabicPeriod"/>
            </a:pPr>
            <a:r>
              <a:rPr lang="en-US" altLang="fr-FR" dirty="0">
                <a:ea typeface="ＭＳ Ｐゴシック" panose="020B0600070205080204" pitchFamily="34" charset="-128"/>
              </a:rPr>
              <a:t>and water storage (rainwater tanks) or treatment (HWTS) at the user level.</a:t>
            </a:r>
          </a:p>
          <a:p>
            <a:r>
              <a:rPr lang="en-US" altLang="fr-FR" dirty="0">
                <a:ea typeface="ＭＳ Ｐゴシック" panose="020B0600070205080204" pitchFamily="34" charset="-128"/>
              </a:rPr>
              <a:t>Most water supply systems can be structured along these 6 functional groups.   </a:t>
            </a:r>
          </a:p>
          <a:p>
            <a:endParaRPr lang="fr-CH" altLang="fr-FR"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59C4B238-FD65-429A-9189-09184D1866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E625351-69B1-48C4-AE88-10A5497371F1}" type="slidenum">
              <a:rPr lang="fr-FR" altLang="de-DE" sz="1200" smtClean="0">
                <a:solidFill>
                  <a:srgbClr val="000000"/>
                </a:solidFill>
                <a:latin typeface="Calibri" panose="020F0502020204030204" pitchFamily="34" charset="0"/>
              </a:rPr>
              <a:pPr/>
              <a:t>25</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06017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3DE8BA22-0ABF-409E-A7C4-68BDE50FF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a:extLst>
              <a:ext uri="{FF2B5EF4-FFF2-40B4-BE49-F238E27FC236}">
                <a16:creationId xmlns:a16="http://schemas.microsoft.com/office/drawing/2014/main" id="{06EA6BFE-AF72-4C07-85C2-4EDF94A27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a:ea typeface="ＭＳ Ｐゴシック" panose="020B0600070205080204" pitchFamily="34" charset="-128"/>
              </a:rPr>
              <a:t>The technologies from each functional group perform specific tasks of the water supply system and can be linked between each other to show possible combinations. It is not always necessary that water passes through all functional groups to reach the consumer. In some systems treatment is excluded due to high quality of source water, or water is supplied by gravity and no pumping is needed. However, water always moves from left to right through the functional groups or from top down within the group.  </a:t>
            </a:r>
            <a:endParaRPr lang="de-CH" altLang="de-DE">
              <a:ea typeface="ＭＳ Ｐゴシック" panose="020B0600070205080204" pitchFamily="34" charset="-128"/>
            </a:endParaRPr>
          </a:p>
          <a:p>
            <a:endParaRPr lang="de-CH" altLang="de-DE">
              <a:ea typeface="ＭＳ Ｐゴシック" panose="020B0600070205080204" pitchFamily="34" charset="-128"/>
            </a:endParaRPr>
          </a:p>
        </p:txBody>
      </p:sp>
      <p:sp>
        <p:nvSpPr>
          <p:cNvPr id="55300" name="Foliennummernplatzhalter 3">
            <a:extLst>
              <a:ext uri="{FF2B5EF4-FFF2-40B4-BE49-F238E27FC236}">
                <a16:creationId xmlns:a16="http://schemas.microsoft.com/office/drawing/2014/main" id="{6A7DDB0B-3472-464E-B848-1269F975A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89C635A9-1499-40C9-89CC-6BEEFE40FEDE}" type="slidenum">
              <a:rPr lang="fr-FR" altLang="de-DE" sz="1200" smtClean="0">
                <a:solidFill>
                  <a:srgbClr val="000000"/>
                </a:solidFill>
                <a:latin typeface="Calibri" panose="020F0502020204030204" pitchFamily="34" charset="0"/>
              </a:rPr>
              <a:pPr/>
              <a:t>26</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083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140D5810-37A2-414B-AD6E-8239F5DB42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9F194223-F613-4236-BD36-3C5D8404E2B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CH" altLang="de-DE" dirty="0" err="1">
                <a:ea typeface="ＭＳ Ｐゴシック" pitchFamily="34" charset="-128"/>
              </a:rPr>
              <a:t>Here</a:t>
            </a:r>
            <a:r>
              <a:rPr lang="de-CH" altLang="de-DE" dirty="0">
                <a:ea typeface="ＭＳ Ｐゴシック" pitchFamily="34" charset="-128"/>
              </a:rPr>
              <a:t> </a:t>
            </a:r>
            <a:r>
              <a:rPr lang="de-CH" altLang="de-DE" dirty="0" err="1">
                <a:ea typeface="ＭＳ Ｐゴシック" pitchFamily="34" charset="-128"/>
              </a:rPr>
              <a:t>you</a:t>
            </a:r>
            <a:r>
              <a:rPr lang="de-CH" altLang="de-DE" dirty="0">
                <a:ea typeface="ＭＳ Ｐゴシック" pitchFamily="34" charset="-128"/>
              </a:rPr>
              <a:t> </a:t>
            </a:r>
            <a:r>
              <a:rPr lang="de-CH" altLang="de-DE" dirty="0" err="1">
                <a:ea typeface="ＭＳ Ｐゴシック" pitchFamily="34" charset="-128"/>
              </a:rPr>
              <a:t>see</a:t>
            </a:r>
            <a:r>
              <a:rPr lang="de-CH" altLang="de-DE" dirty="0">
                <a:ea typeface="ＭＳ Ｐゴシック" pitchFamily="34" charset="-128"/>
              </a:rPr>
              <a:t> an </a:t>
            </a:r>
            <a:r>
              <a:rPr lang="de-CH" altLang="de-DE" dirty="0" err="1">
                <a:ea typeface="ＭＳ Ｐゴシック" pitchFamily="34" charset="-128"/>
              </a:rPr>
              <a:t>example</a:t>
            </a:r>
            <a:r>
              <a:rPr lang="de-CH" altLang="de-DE" dirty="0">
                <a:ea typeface="ＭＳ Ｐゴシック" pitchFamily="34" charset="-128"/>
              </a:rPr>
              <a:t> </a:t>
            </a:r>
            <a:r>
              <a:rPr lang="de-CH" altLang="de-DE" dirty="0" err="1">
                <a:ea typeface="ＭＳ Ｐゴシック" pitchFamily="34" charset="-128"/>
              </a:rPr>
              <a:t>for</a:t>
            </a:r>
            <a:r>
              <a:rPr lang="de-CH" altLang="de-DE" dirty="0">
                <a:ea typeface="ＭＳ Ｐゴシック" pitchFamily="34" charset="-128"/>
              </a:rPr>
              <a:t> a </a:t>
            </a:r>
            <a:r>
              <a:rPr lang="de-CH" altLang="de-DE" dirty="0" err="1">
                <a:ea typeface="ＭＳ Ｐゴシック" pitchFamily="34" charset="-128"/>
              </a:rPr>
              <a:t>centralized</a:t>
            </a:r>
            <a:r>
              <a:rPr lang="de-CH" altLang="de-DE" dirty="0">
                <a:ea typeface="ＭＳ Ｐゴシック" pitchFamily="34" charset="-128"/>
              </a:rPr>
              <a:t> </a:t>
            </a:r>
            <a:r>
              <a:rPr lang="de-CH" altLang="de-DE" dirty="0" err="1">
                <a:ea typeface="ＭＳ Ｐゴシック" pitchFamily="34" charset="-128"/>
              </a:rPr>
              <a:t>or</a:t>
            </a:r>
            <a:r>
              <a:rPr lang="de-CH" altLang="de-DE" dirty="0">
                <a:ea typeface="ＭＳ Ｐゴシック" pitchFamily="34" charset="-128"/>
              </a:rPr>
              <a:t> a semi-</a:t>
            </a:r>
            <a:r>
              <a:rPr lang="de-CH" altLang="de-DE" dirty="0" err="1">
                <a:ea typeface="ＭＳ Ｐゴシック" pitchFamily="34" charset="-128"/>
              </a:rPr>
              <a:t>centralized</a:t>
            </a:r>
            <a:r>
              <a:rPr lang="de-CH" altLang="de-DE" dirty="0">
                <a:ea typeface="ＭＳ Ｐゴシック" pitchFamily="34" charset="-128"/>
              </a:rPr>
              <a:t> </a:t>
            </a:r>
            <a:r>
              <a:rPr lang="de-CH" altLang="de-DE" dirty="0" err="1">
                <a:ea typeface="ＭＳ Ｐゴシック" pitchFamily="34" charset="-128"/>
              </a:rPr>
              <a:t>system</a:t>
            </a:r>
            <a:r>
              <a:rPr lang="de-CH" altLang="de-DE" dirty="0">
                <a:ea typeface="ＭＳ Ｐゴシック" pitchFamily="34" charset="-128"/>
              </a:rPr>
              <a:t> </a:t>
            </a:r>
            <a:r>
              <a:rPr lang="de-CH" altLang="de-DE" dirty="0" err="1">
                <a:ea typeface="ＭＳ Ｐゴシック" pitchFamily="34" charset="-128"/>
              </a:rPr>
              <a:t>supplying</a:t>
            </a:r>
            <a:r>
              <a:rPr lang="de-CH" altLang="de-DE" dirty="0">
                <a:ea typeface="ＭＳ Ｐゴシック" pitchFamily="34" charset="-128"/>
              </a:rPr>
              <a:t> </a:t>
            </a:r>
            <a:r>
              <a:rPr lang="de-CH" altLang="de-DE" dirty="0" err="1">
                <a:ea typeface="ＭＳ Ｐゴシック" pitchFamily="34" charset="-128"/>
              </a:rPr>
              <a:t>and</a:t>
            </a:r>
            <a:r>
              <a:rPr lang="de-CH" altLang="de-DE" dirty="0">
                <a:ea typeface="ＭＳ Ｐゴシック" pitchFamily="34" charset="-128"/>
              </a:rPr>
              <a:t> </a:t>
            </a:r>
            <a:r>
              <a:rPr lang="de-CH" altLang="de-DE" dirty="0" err="1">
                <a:ea typeface="ＭＳ Ｐゴシック" pitchFamily="34" charset="-128"/>
              </a:rPr>
              <a:t>treating</a:t>
            </a:r>
            <a:r>
              <a:rPr lang="de-CH" altLang="de-DE" dirty="0">
                <a:ea typeface="ＭＳ Ｐゴシック" pitchFamily="34" charset="-128"/>
              </a:rPr>
              <a:t> </a:t>
            </a:r>
            <a:r>
              <a:rPr lang="de-CH" altLang="de-DE" dirty="0" err="1">
                <a:ea typeface="ＭＳ Ｐゴシック" pitchFamily="34" charset="-128"/>
              </a:rPr>
              <a:t>surface</a:t>
            </a:r>
            <a:r>
              <a:rPr lang="de-CH" altLang="de-DE" dirty="0">
                <a:ea typeface="ＭＳ Ｐゴシック" pitchFamily="34" charset="-128"/>
              </a:rPr>
              <a:t> </a:t>
            </a:r>
            <a:r>
              <a:rPr lang="de-CH" altLang="de-DE" dirty="0" err="1">
                <a:ea typeface="ＭＳ Ｐゴシック" pitchFamily="34" charset="-128"/>
              </a:rPr>
              <a:t>water</a:t>
            </a:r>
            <a:r>
              <a:rPr lang="de-CH" altLang="de-DE" dirty="0">
                <a:ea typeface="ＭＳ Ｐゴシック" pitchFamily="34" charset="-128"/>
              </a:rPr>
              <a:t>. Surface water is collected at a protected or unprotected river or lake intake, is delivered with means of gravity or motorized pumping to the tretament plant. There it is clarified and disinfected and either is being sold at a water kiosk or fed into the distribution network. Safe water storage at home might be needed to cover for interruptions.</a:t>
            </a:r>
          </a:p>
        </p:txBody>
      </p:sp>
      <p:sp>
        <p:nvSpPr>
          <p:cNvPr id="57348" name="Foliennummernplatzhalter 3">
            <a:extLst>
              <a:ext uri="{FF2B5EF4-FFF2-40B4-BE49-F238E27FC236}">
                <a16:creationId xmlns:a16="http://schemas.microsoft.com/office/drawing/2014/main" id="{0BC23DDB-A983-4020-BB5C-F5523028B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405CC21D-39AB-41AE-A623-78401F9C33D5}" type="slidenum">
              <a:rPr lang="fr-FR" altLang="de-DE" sz="1200" smtClean="0">
                <a:solidFill>
                  <a:srgbClr val="000000"/>
                </a:solidFill>
                <a:latin typeface="Calibri" panose="020F0502020204030204" pitchFamily="34" charset="0"/>
              </a:rPr>
              <a:pPr/>
              <a:t>27</a:t>
            </a:fld>
            <a:endParaRPr lang="fr-FR" altLang="de-D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97850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a:p>
        </p:txBody>
      </p:sp>
    </p:spTree>
    <p:extLst>
      <p:ext uri="{BB962C8B-B14F-4D97-AF65-F5344CB8AC3E}">
        <p14:creationId xmlns:p14="http://schemas.microsoft.com/office/powerpoint/2010/main" val="499655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Surface water is often a good option, as usually large quantities can be extracted. However, the water requires treatment and pumping, which comes with running costs. </a:t>
            </a:r>
          </a:p>
          <a:p>
            <a:pPr marL="171450" indent="-171450">
              <a:buFont typeface="Arial" panose="020B0604020202020204" pitchFamily="34" charset="0"/>
              <a:buChar char="•"/>
            </a:pPr>
            <a:r>
              <a:rPr lang="en-US" dirty="0"/>
              <a:t>Sea water (mineralized/salty) is also a surface water but is rarely a reasonable option as a source of water. Desalination is too costly and only used if there is no alternative.</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a:p>
        </p:txBody>
      </p:sp>
    </p:spTree>
    <p:extLst>
      <p:ext uri="{BB962C8B-B14F-4D97-AF65-F5344CB8AC3E}">
        <p14:creationId xmlns:p14="http://schemas.microsoft.com/office/powerpoint/2010/main" val="1750348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 contamination, ground water does not require treatment, which reduces costs. The deeper the borehole or well the more costly the investment and running costs.</a:t>
            </a:r>
            <a:endParaRPr lang="fr-CH" dirty="0"/>
          </a:p>
          <a:p>
            <a:r>
              <a:rPr lang="en-US" dirty="0"/>
              <a:t>It important to test the groundwater for contamination, which can come from many sources, as for example from nearby latrines or septic tanks but also from leaking well apron. Saltwater intrusion is a common phenomenon in proximity to sea-costs. Open hand-dug-wells have to be considered contaminated and unsafe.</a:t>
            </a:r>
          </a:p>
        </p:txBody>
      </p:sp>
      <p:sp>
        <p:nvSpPr>
          <p:cNvPr id="4" name="Slide Number Placeholder 3"/>
          <p:cNvSpPr>
            <a:spLocks noGrp="1"/>
          </p:cNvSpPr>
          <p:nvPr>
            <p:ph type="sldNum" sz="quarter" idx="10"/>
          </p:nvPr>
        </p:nvSpPr>
        <p:spPr/>
        <p:txBody>
          <a:bodyPr/>
          <a:lstStyle/>
          <a:p>
            <a:fld id="{35631A7F-7990-A34B-8B7D-6A7873720621}" type="slidenum">
              <a:rPr lang="en-US" smtClean="0"/>
              <a:t>30</a:t>
            </a:fld>
            <a:endParaRPr lang="en-US"/>
          </a:p>
        </p:txBody>
      </p:sp>
    </p:spTree>
    <p:extLst>
      <p:ext uri="{BB962C8B-B14F-4D97-AF65-F5344CB8AC3E}">
        <p14:creationId xmlns:p14="http://schemas.microsoft.com/office/powerpoint/2010/main" val="312109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AD5D3D0-EC49-4056-98A4-8848FCFDAFDD}" type="slidenum">
              <a:rPr lang="en-US" altLang="fr-FR" smtClean="0"/>
              <a:pPr>
                <a:spcBef>
                  <a:spcPct val="0"/>
                </a:spcBef>
                <a:buClrTx/>
                <a:buFontTx/>
                <a:buNone/>
              </a:pPr>
              <a:t>31</a:t>
            </a:fld>
            <a:endParaRPr lang="en-US" altLang="fr-FR"/>
          </a:p>
        </p:txBody>
      </p:sp>
      <p:sp>
        <p:nvSpPr>
          <p:cNvPr id="18435" name="Rectangle 1"/>
          <p:cNvSpPr>
            <a:spLocks noGrp="1" noRot="1" noChangeAspect="1" noChangeArrowheads="1" noTextEdit="1"/>
          </p:cNvSpPr>
          <p:nvPr>
            <p:ph type="sldImg"/>
          </p:nvPr>
        </p:nvSpPr>
        <p:spPr>
          <a:xfrm>
            <a:off x="88900" y="746125"/>
            <a:ext cx="6627813" cy="37290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81038" y="4722813"/>
            <a:ext cx="5753629" cy="44751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natural spring water is a good option if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requires an initial investment for the spring catchment (to prevent contamination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intake), pipeline and storage, but then has low running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pumps or electricity needed thanks to gravity flow). Usually, no treatment is required.</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00844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methods to extract water from an underground aquifer is by digging a well or by drilling a borehole. Dug-wells are usually limited to max. 40-50m depth, while boreholes can reach much deeper (hundreds of meters). However, the deeper the borehole the costlier. </a:t>
            </a:r>
          </a:p>
        </p:txBody>
      </p:sp>
      <p:sp>
        <p:nvSpPr>
          <p:cNvPr id="4" name="Slide Number Placeholder 3"/>
          <p:cNvSpPr>
            <a:spLocks noGrp="1"/>
          </p:cNvSpPr>
          <p:nvPr>
            <p:ph type="sldNum" sz="quarter" idx="10"/>
          </p:nvPr>
        </p:nvSpPr>
        <p:spPr/>
        <p:txBody>
          <a:bodyPr/>
          <a:lstStyle/>
          <a:p>
            <a:fld id="{35631A7F-7990-A34B-8B7D-6A7873720621}" type="slidenum">
              <a:rPr lang="en-US" smtClean="0"/>
              <a:t>32</a:t>
            </a:fld>
            <a:endParaRPr lang="en-US"/>
          </a:p>
        </p:txBody>
      </p:sp>
    </p:spTree>
    <p:extLst>
      <p:ext uri="{BB962C8B-B14F-4D97-AF65-F5344CB8AC3E}">
        <p14:creationId xmlns:p14="http://schemas.microsoft.com/office/powerpoint/2010/main" val="24766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33</a:t>
            </a:fld>
            <a:endParaRPr lang="fr-CH"/>
          </a:p>
        </p:txBody>
      </p:sp>
    </p:spTree>
    <p:extLst>
      <p:ext uri="{BB962C8B-B14F-4D97-AF65-F5344CB8AC3E}">
        <p14:creationId xmlns:p14="http://schemas.microsoft.com/office/powerpoint/2010/main" val="133070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31AB868-EAF2-4EFF-974F-A4287B8E6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7DC9C59-9076-49CD-A273-76FD72FFB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dirty="0">
                <a:ea typeface="ＭＳ Ｐゴシック" panose="020B0600070205080204" pitchFamily="34" charset="-128"/>
              </a:rPr>
              <a:t>In any cases, you must ensure that the quality of water supplied complies with national water quality regulations in the country where you are working. In the absences of recognised national standards, you can refer to the values and recommendations contained in WHO Water Quality Guidelines. These guidelines are available for free in the Internet</a:t>
            </a:r>
            <a:endParaRPr lang="fr-CH" altLang="fr-FR" dirty="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9D3CC9A9-7D37-4677-AD47-657E58E52B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5D16CBB-A903-4ACC-9755-A8AEDDE867C7}" type="slidenum">
              <a:rPr lang="fr-FR" altLang="de-DE" sz="1200" smtClean="0">
                <a:latin typeface="Calibri" panose="020F0502020204030204" pitchFamily="34" charset="0"/>
              </a:rPr>
              <a:pPr/>
              <a:t>4</a:t>
            </a:fld>
            <a:endParaRPr lang="fr-FR" altLang="de-DE" sz="1200">
              <a:latin typeface="Calibri" panose="020F0502020204030204" pitchFamily="34" charset="0"/>
            </a:endParaRPr>
          </a:p>
        </p:txBody>
      </p:sp>
    </p:spTree>
    <p:extLst>
      <p:ext uri="{BB962C8B-B14F-4D97-AF65-F5344CB8AC3E}">
        <p14:creationId xmlns:p14="http://schemas.microsoft.com/office/powerpoint/2010/main" val="84092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34</a:t>
            </a:fld>
            <a:endParaRPr lang="en-US"/>
          </a:p>
        </p:txBody>
      </p:sp>
    </p:spTree>
    <p:extLst>
      <p:ext uri="{BB962C8B-B14F-4D97-AF65-F5344CB8AC3E}">
        <p14:creationId xmlns:p14="http://schemas.microsoft.com/office/powerpoint/2010/main" val="334515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35</a:t>
            </a:fld>
            <a:endParaRPr lang="en-US"/>
          </a:p>
        </p:txBody>
      </p:sp>
    </p:spTree>
    <p:extLst>
      <p:ext uri="{BB962C8B-B14F-4D97-AF65-F5344CB8AC3E}">
        <p14:creationId xmlns:p14="http://schemas.microsoft.com/office/powerpoint/2010/main" val="4044356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4460A2C9-D292-4AF7-BCE0-FCBCE2B9A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A3FCCA80-6DA0-4486-86D9-879DA69C5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dirty="0">
                <a:ea typeface="ＭＳ Ｐゴシック" panose="020B0600070205080204" pitchFamily="34" charset="-128"/>
              </a:rPr>
              <a:t>Water tankering is still used in remote rural settings without access to adequate water sources, urban and peri-urban areas wihout distribution networks or as an emergency water supply when other adequate water sources are not available. In all cases – it is expensive, not easy to organize and should be avoided whenever possible. If water is not chlorinated, water quality is likely to deteriorate during transport. And tankering of water from contamined water sources can support spreading of deseases in large areas within a very short time. Thus chlorination of tankered water as well as shock chlorination of the tankers, especially in times of disease outbreaks is highly recommended. Since the tank volume and the type of water source are known and the water is well mixed during transport, chlorination of tankered water is rather easy.  </a:t>
            </a:r>
          </a:p>
        </p:txBody>
      </p:sp>
      <p:sp>
        <p:nvSpPr>
          <p:cNvPr id="82948" name="Foliennummernplatzhalter 3">
            <a:extLst>
              <a:ext uri="{FF2B5EF4-FFF2-40B4-BE49-F238E27FC236}">
                <a16:creationId xmlns:a16="http://schemas.microsoft.com/office/drawing/2014/main" id="{0067F563-AAA0-4DD5-B42E-69FF94140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E005411-0DFC-45FC-BC4D-676DCF214DB2}" type="slidenum">
              <a:rPr lang="fr-FR" altLang="de-DE" sz="1200" smtClean="0">
                <a:latin typeface="Calibri" panose="020F0502020204030204" pitchFamily="34" charset="0"/>
              </a:rPr>
              <a:pPr/>
              <a:t>36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873728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de-DE" dirty="0">
                <a:ea typeface="ＭＳ Ｐゴシック" pitchFamily="34" charset="-128"/>
              </a:rPr>
              <a:t>Transport of water in jerry cans is a reality for many rural and urban families. Depending on the location of the water source, it requires often a lot of time which can be used for other activities. In areas where water sources are located at longer distances, other water distribution options should be considered first. Transport of jerry cans filled with safe water to home by water kiosk providers can be costly but in general adequate option in case water and jerry cans are disinfected and safely sealed.  Usually this is not the case and deterioration of water quality can be expected during transport and use. Chlorination of jerry cans at the point of water collection can be an option to improve the situation. </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37</a:t>
            </a:fld>
            <a:endParaRPr lang="fr-CH"/>
          </a:p>
        </p:txBody>
      </p:sp>
    </p:spTree>
    <p:extLst>
      <p:ext uri="{BB962C8B-B14F-4D97-AF65-F5344CB8AC3E}">
        <p14:creationId xmlns:p14="http://schemas.microsoft.com/office/powerpoint/2010/main" val="298559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38</a:t>
            </a:fld>
            <a:endParaRPr lang="fr-CH"/>
          </a:p>
        </p:txBody>
      </p:sp>
    </p:spTree>
    <p:extLst>
      <p:ext uri="{BB962C8B-B14F-4D97-AF65-F5344CB8AC3E}">
        <p14:creationId xmlns:p14="http://schemas.microsoft.com/office/powerpoint/2010/main" val="3021200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8933DFB-6288-438B-9D5A-35A12D384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AA9108A5-1A69-4DF2-8A44-E78F9B6CF725}" type="slidenum">
              <a:rPr lang="en-GB" altLang="fr-FR" sz="1200" smtClean="0">
                <a:solidFill>
                  <a:srgbClr val="000000"/>
                </a:solidFill>
                <a:latin typeface="Times New Roman" panose="02020603050405020304" pitchFamily="18" charset="0"/>
              </a:rPr>
              <a:pPr>
                <a:buSzPct val="100000"/>
              </a:pPr>
              <a:t>39</a:t>
            </a:fld>
            <a:endParaRPr lang="en-GB" altLang="fr-FR" sz="1200">
              <a:solidFill>
                <a:srgbClr val="000000"/>
              </a:solidFill>
              <a:latin typeface="Times New Roman" panose="02020603050405020304" pitchFamily="18" charset="0"/>
            </a:endParaRPr>
          </a:p>
        </p:txBody>
      </p:sp>
      <p:sp>
        <p:nvSpPr>
          <p:cNvPr id="75779" name="Rectangle 1">
            <a:extLst>
              <a:ext uri="{FF2B5EF4-FFF2-40B4-BE49-F238E27FC236}">
                <a16:creationId xmlns:a16="http://schemas.microsoft.com/office/drawing/2014/main" id="{F85E9A61-874D-46A6-9755-4C537B45F269}"/>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CFE044AD-6971-47E5-A3B5-2A01AF2E3D10}"/>
              </a:ext>
            </a:extLst>
          </p:cNvPr>
          <p:cNvSpPr>
            <a:spLocks noGrp="1" noChangeArrowheads="1"/>
          </p:cNvSpPr>
          <p:nvPr>
            <p:ph type="body" idx="1"/>
          </p:nvPr>
        </p:nvSpPr>
        <p:spPr bwMode="auto">
          <a:xfrm>
            <a:off x="908050" y="4722813"/>
            <a:ext cx="498951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b="1" dirty="0">
                <a:latin typeface="Times New Roman" panose="02020603050405020304" pitchFamily="18" charset="0"/>
                <a:ea typeface="ＭＳ Ｐゴシック" panose="020B0600070205080204" pitchFamily="34" charset="-128"/>
              </a:rPr>
              <a:t>Pre-</a:t>
            </a:r>
            <a:r>
              <a:rPr lang="en-US" altLang="fr-FR" b="1" dirty="0" err="1">
                <a:latin typeface="Times New Roman" panose="02020603050405020304" pitchFamily="18" charset="0"/>
                <a:ea typeface="ＭＳ Ｐゴシック" panose="020B0600070205080204" pitchFamily="34" charset="-128"/>
              </a:rPr>
              <a:t>tretament</a:t>
            </a:r>
            <a:r>
              <a:rPr lang="en-US" altLang="fr-FR" b="1" dirty="0">
                <a:latin typeface="Times New Roman" panose="02020603050405020304" pitchFamily="18" charset="0"/>
                <a:ea typeface="ＭＳ Ｐゴシック" panose="020B0600070205080204" pitchFamily="34" charset="-128"/>
              </a:rPr>
              <a:t>: </a:t>
            </a:r>
            <a:r>
              <a:rPr lang="en-US" altLang="fr-FR" b="0" dirty="0">
                <a:latin typeface="Times New Roman" panose="02020603050405020304" pitchFamily="18" charset="0"/>
                <a:ea typeface="ＭＳ Ｐゴシック" panose="020B0600070205080204" pitchFamily="34" charset="-128"/>
              </a:rPr>
              <a:t>e.g. </a:t>
            </a:r>
            <a:r>
              <a:rPr lang="en-US" altLang="fr-FR" dirty="0">
                <a:latin typeface="Times New Roman" panose="02020603050405020304" pitchFamily="18" charset="0"/>
                <a:ea typeface="ＭＳ Ｐゴシック" panose="020B0600070205080204" pitchFamily="34" charset="-128"/>
              </a:rPr>
              <a:t>Screen, gritting, greases traps, </a:t>
            </a:r>
            <a:r>
              <a:rPr lang="en-US" altLang="fr-FR" dirty="0" err="1">
                <a:latin typeface="Times New Roman" panose="02020603050405020304" pitchFamily="18" charset="0"/>
                <a:ea typeface="ＭＳ Ｐゴシック" panose="020B0600070205080204" pitchFamily="34" charset="-128"/>
              </a:rPr>
              <a:t>ventillation</a:t>
            </a:r>
            <a:r>
              <a:rPr lang="en-US" altLang="fr-FR" dirty="0">
                <a:latin typeface="Times New Roman" panose="02020603050405020304" pitchFamily="18" charset="0"/>
                <a:ea typeface="ＭＳ Ｐゴシック" panose="020B0600070205080204" pitchFamily="34" charset="-128"/>
              </a:rPr>
              <a:t> (to remove iron)</a:t>
            </a:r>
          </a:p>
          <a:p>
            <a:r>
              <a:rPr lang="de-CH" altLang="de-DE" b="1" dirty="0">
                <a:latin typeface="Times New Roman" panose="02020603050405020304" pitchFamily="18" charset="0"/>
                <a:ea typeface="ＭＳ Ｐゴシック" panose="020B0600070205080204" pitchFamily="34" charset="-128"/>
              </a:rPr>
              <a:t>Clarification</a:t>
            </a:r>
            <a:r>
              <a:rPr lang="de-CH" altLang="de-DE" dirty="0">
                <a:latin typeface="Times New Roman" panose="02020603050405020304" pitchFamily="18" charset="0"/>
                <a:ea typeface="ＭＳ Ｐゴシック" panose="020B0600070205080204" pitchFamily="34" charset="-128"/>
              </a:rPr>
              <a:t>:  The purpose of clarification is to remove as much as possible </a:t>
            </a:r>
          </a:p>
          <a:p>
            <a:r>
              <a:rPr lang="de-CH" altLang="de-DE" dirty="0">
                <a:latin typeface="Times New Roman" panose="02020603050405020304" pitchFamily="18" charset="0"/>
                <a:ea typeface="ＭＳ Ｐゴシック" panose="020B0600070205080204" pitchFamily="34" charset="-128"/>
              </a:rPr>
              <a:t>particulate material.  The conventional treatment sytsems usually apply </a:t>
            </a:r>
          </a:p>
          <a:p>
            <a:r>
              <a:rPr lang="de-CH" altLang="de-DE" dirty="0">
                <a:latin typeface="Times New Roman" panose="02020603050405020304" pitchFamily="18" charset="0"/>
                <a:ea typeface="ＭＳ Ｐゴシック" panose="020B0600070205080204" pitchFamily="34" charset="-128"/>
              </a:rPr>
              <a:t>coagulation/flucclation combined with sedimentation or filtration. </a:t>
            </a:r>
          </a:p>
          <a:p>
            <a:endParaRPr lang="de-CH" altLang="de-DE" dirty="0">
              <a:latin typeface="Times New Roman" panose="02020603050405020304" pitchFamily="18" charset="0"/>
              <a:ea typeface="ＭＳ Ｐゴシック" panose="020B0600070205080204" pitchFamily="34" charset="-128"/>
            </a:endParaRPr>
          </a:p>
          <a:p>
            <a:r>
              <a:rPr lang="de-CH" altLang="de-DE" b="1" dirty="0">
                <a:latin typeface="Times New Roman" panose="02020603050405020304" pitchFamily="18" charset="0"/>
                <a:ea typeface="ＭＳ Ｐゴシック" panose="020B0600070205080204" pitchFamily="34" charset="-128"/>
              </a:rPr>
              <a:t>Filtration: </a:t>
            </a:r>
            <a:r>
              <a:rPr lang="de-CH" altLang="de-DE" dirty="0">
                <a:latin typeface="Times New Roman" panose="02020603050405020304" pitchFamily="18" charset="0"/>
                <a:ea typeface="ＭＳ Ｐゴシック" panose="020B0600070205080204" pitchFamily="34" charset="-128"/>
              </a:rPr>
              <a:t>Rapid sand filtration without coagulation is used as well on large </a:t>
            </a:r>
          </a:p>
          <a:p>
            <a:r>
              <a:rPr lang="de-CH" altLang="de-DE" dirty="0">
                <a:latin typeface="Times New Roman" panose="02020603050405020304" pitchFamily="18" charset="0"/>
                <a:ea typeface="ＭＳ Ｐゴシック" panose="020B0600070205080204" pitchFamily="34" charset="-128"/>
              </a:rPr>
              <a:t>centrazied drinking water tretament plants or community supplies. </a:t>
            </a:r>
          </a:p>
          <a:p>
            <a:r>
              <a:rPr lang="de-CH" altLang="de-DE" dirty="0">
                <a:latin typeface="Times New Roman" panose="02020603050405020304" pitchFamily="18" charset="0"/>
                <a:ea typeface="ＭＳ Ｐゴシック" panose="020B0600070205080204" pitchFamily="34" charset="-128"/>
              </a:rPr>
              <a:t>In community supplies, roughing filtration has been used successfully as</a:t>
            </a:r>
          </a:p>
          <a:p>
            <a:r>
              <a:rPr lang="de-CH" altLang="de-DE" dirty="0">
                <a:latin typeface="Times New Roman" panose="02020603050405020304" pitchFamily="18" charset="0"/>
                <a:ea typeface="ＭＳ Ｐゴシック" panose="020B0600070205080204" pitchFamily="34" charset="-128"/>
              </a:rPr>
              <a:t>efficient and low maintenance pre-treatment. </a:t>
            </a:r>
          </a:p>
          <a:p>
            <a:pPr>
              <a:spcBef>
                <a:spcPct val="0"/>
              </a:spcBef>
            </a:pPr>
            <a:endParaRPr lang="en-GB" altLang="fr-FR" b="1" dirty="0">
              <a:ea typeface="ＭＳ Ｐゴシック" panose="020B0600070205080204" pitchFamily="34" charset="-128"/>
            </a:endParaRPr>
          </a:p>
          <a:p>
            <a:pPr>
              <a:spcBef>
                <a:spcPct val="0"/>
              </a:spcBef>
            </a:pPr>
            <a:r>
              <a:rPr lang="en-GB" altLang="fr-FR" b="1" dirty="0">
                <a:ea typeface="ＭＳ Ｐゴシック" panose="020B0600070205080204" pitchFamily="34" charset="-128"/>
              </a:rPr>
              <a:t>Disinfection: </a:t>
            </a:r>
            <a:r>
              <a:rPr lang="en-GB" altLang="fr-FR" b="0" dirty="0">
                <a:ea typeface="ＭＳ Ｐゴシック" panose="020B0600070205080204" pitchFamily="34" charset="-128"/>
              </a:rPr>
              <a:t>Usually via </a:t>
            </a:r>
            <a:r>
              <a:rPr lang="en-GB" altLang="fr-FR" dirty="0">
                <a:ea typeface="ＭＳ Ｐゴシック" panose="020B0600070205080204" pitchFamily="34" charset="-128"/>
              </a:rPr>
              <a:t>chlorine or </a:t>
            </a:r>
            <a:r>
              <a:rPr lang="en-GB" altLang="fr-FR" dirty="0" err="1">
                <a:ea typeface="ＭＳ Ｐゴシック" panose="020B0600070205080204" pitchFamily="34" charset="-128"/>
              </a:rPr>
              <a:t>ozon</a:t>
            </a:r>
            <a:r>
              <a:rPr lang="en-GB" altLang="fr-FR" dirty="0">
                <a:ea typeface="ＭＳ Ｐゴシック" panose="020B0600070205080204" pitchFamily="34" charset="-128"/>
              </a:rPr>
              <a:t> </a:t>
            </a:r>
            <a:endParaRPr lang="en-GB" altLang="fr-FR" sz="4000" b="1" dirty="0">
              <a:ea typeface="ＭＳ Ｐゴシック" panose="020B0600070205080204" pitchFamily="34" charset="-128"/>
            </a:endParaRPr>
          </a:p>
          <a:p>
            <a:endParaRPr lang="de-CH" altLang="de-DE" dirty="0">
              <a:latin typeface="Times New Roman" panose="02020603050405020304" pitchFamily="18" charset="0"/>
              <a:ea typeface="ＭＳ Ｐゴシック" panose="020B0600070205080204" pitchFamily="34" charset="-128"/>
            </a:endParaRPr>
          </a:p>
          <a:p>
            <a:endParaRPr lang="en-US" altLang="fr-FR"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940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BB9D64-2055-485A-9CCE-4B313864AB37}" type="slidenum">
              <a:rPr lang="en-GB" altLang="fr-FR" smtClean="0">
                <a:ea typeface="Arial Unicode MS" panose="020B0604020202020204" pitchFamily="34" charset="-128"/>
              </a:rPr>
              <a:pPr>
                <a:spcBef>
                  <a:spcPct val="0"/>
                </a:spcBef>
                <a:buClrTx/>
                <a:buFontTx/>
                <a:buNone/>
              </a:pPr>
              <a:t>40</a:t>
            </a:fld>
            <a:endParaRPr lang="en-GB" altLang="fr-FR">
              <a:ea typeface="Arial Unicode MS" panose="020B0604020202020204" pitchFamily="34" charset="-128"/>
            </a:endParaRPr>
          </a:p>
        </p:txBody>
      </p:sp>
      <p:sp>
        <p:nvSpPr>
          <p:cNvPr id="10243" name="Rectangle 1"/>
          <p:cNvSpPr>
            <a:spLocks noGrp="1" noRot="1" noChangeAspect="1" noChangeArrowheads="1" noTextEdit="1"/>
          </p:cNvSpPr>
          <p:nvPr>
            <p:ph type="sldImg"/>
          </p:nvPr>
        </p:nvSpPr>
        <p:spPr>
          <a:xfrm>
            <a:off x="1314450" y="5715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1314450" y="3194050"/>
            <a:ext cx="47392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95996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9671B7-D417-4228-843B-6AB9CFB22705}" type="slidenum">
              <a:rPr lang="en-GB" altLang="fr-FR" smtClean="0">
                <a:ea typeface="Arial Unicode MS" panose="020B0604020202020204" pitchFamily="34" charset="-128"/>
              </a:rPr>
              <a:pPr>
                <a:spcBef>
                  <a:spcPct val="0"/>
                </a:spcBef>
                <a:buClrTx/>
                <a:buFontTx/>
                <a:buNone/>
              </a:pPr>
              <a:t>41</a:t>
            </a:fld>
            <a:endParaRPr lang="en-GB" altLang="fr-FR">
              <a:ea typeface="Arial Unicode MS" panose="020B0604020202020204" pitchFamily="34" charset="-128"/>
            </a:endParaRPr>
          </a:p>
        </p:txBody>
      </p:sp>
      <p:sp>
        <p:nvSpPr>
          <p:cNvPr id="14339" name="Rectangle 1"/>
          <p:cNvSpPr>
            <a:spLocks noGrp="1" noRot="1" noChangeAspect="1" noChangeArrowheads="1" noTextEdit="1"/>
          </p:cNvSpPr>
          <p:nvPr>
            <p:ph type="sldImg"/>
          </p:nvPr>
        </p:nvSpPr>
        <p:spPr>
          <a:xfrm>
            <a:off x="1443038" y="461963"/>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Grp="1" noChangeArrowheads="1"/>
          </p:cNvSpPr>
          <p:nvPr>
            <p:ph type="body" idx="1"/>
          </p:nvPr>
        </p:nvSpPr>
        <p:spPr>
          <a:xfrm>
            <a:off x="1314450" y="3194050"/>
            <a:ext cx="44815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118491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3A183B-9F15-438E-9B20-9ACD0EA80849}" type="slidenum">
              <a:rPr lang="en-GB" altLang="fr-FR" smtClean="0">
                <a:ea typeface="Arial Unicode MS" panose="020B0604020202020204" pitchFamily="34" charset="-128"/>
              </a:rPr>
              <a:pPr>
                <a:spcBef>
                  <a:spcPct val="0"/>
                </a:spcBef>
                <a:buClrTx/>
                <a:buFontTx/>
                <a:buNone/>
              </a:pPr>
              <a:t>42</a:t>
            </a:fld>
            <a:endParaRPr lang="en-GB" altLang="fr-FR">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1570038" y="496888"/>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1314451" y="3194050"/>
            <a:ext cx="5086350"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64545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BBC45B3-22DE-4444-8566-6E886F0E79D7}" type="slidenum">
              <a:rPr lang="en-GB" altLang="fr-FR" smtClean="0">
                <a:ea typeface="Arial Unicode MS" panose="020B0604020202020204" pitchFamily="34" charset="-128"/>
              </a:rPr>
              <a:pPr>
                <a:spcBef>
                  <a:spcPct val="0"/>
                </a:spcBef>
                <a:buClrTx/>
                <a:buFontTx/>
                <a:buNone/>
              </a:pPr>
              <a:t>43</a:t>
            </a:fld>
            <a:endParaRPr lang="en-GB" altLang="fr-FR">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1314450" y="461963"/>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1314450" y="3194050"/>
            <a:ext cx="474768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17092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5</a:t>
            </a:fld>
            <a:endParaRPr lang="fr-CH"/>
          </a:p>
        </p:txBody>
      </p:sp>
    </p:spTree>
    <p:extLst>
      <p:ext uri="{BB962C8B-B14F-4D97-AF65-F5344CB8AC3E}">
        <p14:creationId xmlns:p14="http://schemas.microsoft.com/office/powerpoint/2010/main" val="223053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BC56A1BF-1CC1-4BBD-88CF-BFED76E52D9D}" type="slidenum">
              <a:rPr lang="fr-CH" smtClean="0"/>
              <a:t>44</a:t>
            </a:fld>
            <a:endParaRPr lang="fr-CH"/>
          </a:p>
        </p:txBody>
      </p:sp>
    </p:spTree>
    <p:extLst>
      <p:ext uri="{BB962C8B-B14F-4D97-AF65-F5344CB8AC3E}">
        <p14:creationId xmlns:p14="http://schemas.microsoft.com/office/powerpoint/2010/main" val="220539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Boiling:</a:t>
            </a:r>
            <a:r>
              <a:rPr lang="en-GB" noProof="0" dirty="0"/>
              <a:t> A simple and effective method, but it’s very expensive and not efficient for large quantities. Used mainly at household level</a:t>
            </a:r>
          </a:p>
          <a:p>
            <a:r>
              <a:rPr lang="en-GB" b="1" noProof="0" dirty="0"/>
              <a:t>Chemical Disinfection (i.e. chlorine, ozone):</a:t>
            </a:r>
            <a:r>
              <a:rPr lang="en-GB" noProof="0" dirty="0"/>
              <a:t> Relatively cheap and effective method, also for large quantities.</a:t>
            </a:r>
          </a:p>
          <a:p>
            <a:r>
              <a:rPr lang="en-GB" b="1" noProof="0" dirty="0"/>
              <a:t>UV-radiation (via sun or lamp): </a:t>
            </a:r>
            <a:r>
              <a:rPr lang="en-GB" noProof="0" dirty="0"/>
              <a:t>possible method but needs good management. Often used in combination with other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Micro-filtration (Ceramic filters): </a:t>
            </a:r>
            <a:r>
              <a:rPr lang="en-GB" noProof="0" dirty="0"/>
              <a:t>Also a simple method but </a:t>
            </a:r>
            <a:r>
              <a:rPr lang="en-GB" noProof="0" dirty="0" err="1"/>
              <a:t>relatiely</a:t>
            </a:r>
            <a:r>
              <a:rPr lang="en-GB" noProof="0" dirty="0"/>
              <a:t> slow. Filters have to be cleaned. Used mainly at household level. [Formally, filtration is not considered a disinfection, as it only removes, but doesn’t kill off the pathogens. It is still listed here as an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1" noProof="0" dirty="0">
                <a:solidFill>
                  <a:srgbClr val="FFFFFF"/>
                </a:solidFill>
                <a:ea typeface="ＭＳ Ｐゴシック" panose="020B0600070205080204" pitchFamily="34" charset="-128"/>
                <a:sym typeface="Wingdings" panose="05000000000000000000" pitchFamily="2" charset="2"/>
              </a:rPr>
              <a:t> Chlorine </a:t>
            </a:r>
            <a:r>
              <a:rPr lang="en-GB" altLang="fr-FR" b="0" noProof="0" dirty="0">
                <a:solidFill>
                  <a:srgbClr val="FFFFFF"/>
                </a:solidFill>
                <a:ea typeface="ＭＳ Ｐゴシック" panose="020B0600070205080204" pitchFamily="34" charset="-128"/>
                <a:sym typeface="Wingdings" panose="05000000000000000000" pitchFamily="2" charset="2"/>
              </a:rPr>
              <a:t>i</a:t>
            </a:r>
            <a:r>
              <a:rPr lang="en-GB" altLang="fr-FR" noProof="0" dirty="0">
                <a:solidFill>
                  <a:srgbClr val="FFFFFF"/>
                </a:solidFill>
                <a:ea typeface="ＭＳ Ｐゴシック" panose="020B0600070205080204" pitchFamily="34" charset="-128"/>
              </a:rPr>
              <a:t>s easy to use, generally available, cheap and quite effective. (pros and cons of chlorine are discussed in the following)</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45</a:t>
            </a:fld>
            <a:endParaRPr lang="fr-CH"/>
          </a:p>
        </p:txBody>
      </p:sp>
    </p:spTree>
    <p:extLst>
      <p:ext uri="{BB962C8B-B14F-4D97-AF65-F5344CB8AC3E}">
        <p14:creationId xmlns:p14="http://schemas.microsoft.com/office/powerpoint/2010/main" val="1084477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D68E8F5-7E77-4022-972D-B7B46FF27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1pPr>
            <a:lvl2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2pPr>
            <a:lvl3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3pPr>
            <a:lvl4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4pPr>
            <a:lvl5pPr defTabSz="1079500">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tabLst>
                <a:tab pos="0" algn="l"/>
                <a:tab pos="920750" algn="l"/>
                <a:tab pos="1844675" algn="l"/>
                <a:tab pos="2768600" algn="l"/>
                <a:tab pos="3692525" algn="l"/>
                <a:tab pos="4616450" algn="l"/>
                <a:tab pos="5540375" algn="l"/>
                <a:tab pos="6464300" algn="l"/>
                <a:tab pos="7388225" algn="l"/>
                <a:tab pos="8312150" algn="l"/>
                <a:tab pos="9236075" algn="l"/>
                <a:tab pos="10160000" algn="l"/>
              </a:tabLst>
              <a:defRPr sz="5700">
                <a:solidFill>
                  <a:schemeClr val="tx1"/>
                </a:solidFill>
                <a:latin typeface="Arial" panose="020B0604020202020204" pitchFamily="34" charset="0"/>
                <a:ea typeface="ＭＳ Ｐゴシック" panose="020B0600070205080204" pitchFamily="34" charset="-128"/>
              </a:defRPr>
            </a:lvl9pPr>
          </a:lstStyle>
          <a:p>
            <a:pPr>
              <a:buSzPct val="100000"/>
            </a:pPr>
            <a:fld id="{08A6F5EE-E817-4963-B762-86497DD66ABB}" type="slidenum">
              <a:rPr lang="en-GB" altLang="fr-FR" sz="1200" smtClean="0">
                <a:solidFill>
                  <a:srgbClr val="000000"/>
                </a:solidFill>
                <a:latin typeface="Times New Roman" panose="02020603050405020304" pitchFamily="18" charset="0"/>
              </a:rPr>
              <a:pPr>
                <a:buSzPct val="100000"/>
              </a:pPr>
              <a:t>46</a:t>
            </a:fld>
            <a:endParaRPr lang="en-GB" altLang="fr-FR" sz="1200">
              <a:solidFill>
                <a:srgbClr val="000000"/>
              </a:solidFill>
              <a:latin typeface="Times New Roman" panose="02020603050405020304" pitchFamily="18" charset="0"/>
            </a:endParaRPr>
          </a:p>
        </p:txBody>
      </p:sp>
      <p:sp>
        <p:nvSpPr>
          <p:cNvPr id="77827" name="Rectangle 1">
            <a:extLst>
              <a:ext uri="{FF2B5EF4-FFF2-40B4-BE49-F238E27FC236}">
                <a16:creationId xmlns:a16="http://schemas.microsoft.com/office/drawing/2014/main" id="{9AB1BB40-9534-4E1C-A268-FF7DEA2FD07B}"/>
              </a:ext>
            </a:extLst>
          </p:cNvPr>
          <p:cNvSpPr>
            <a:spLocks noGrp="1" noRot="1" noChangeAspect="1" noChangeArrowheads="1" noTextEdit="1"/>
          </p:cNvSpPr>
          <p:nvPr>
            <p:ph type="sldImg"/>
          </p:nvPr>
        </p:nvSpPr>
        <p:spPr bwMode="auto">
          <a:xfrm>
            <a:off x="87313" y="746125"/>
            <a:ext cx="663257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a:extLst>
              <a:ext uri="{FF2B5EF4-FFF2-40B4-BE49-F238E27FC236}">
                <a16:creationId xmlns:a16="http://schemas.microsoft.com/office/drawing/2014/main" id="{46A84BA4-DA56-4771-9ECA-C9222814B7C2}"/>
              </a:ext>
            </a:extLst>
          </p:cNvPr>
          <p:cNvSpPr>
            <a:spLocks noGrp="1" noChangeArrowheads="1"/>
          </p:cNvSpPr>
          <p:nvPr>
            <p:ph type="body" idx="1"/>
          </p:nvPr>
        </p:nvSpPr>
        <p:spPr bwMode="auto">
          <a:xfrm>
            <a:off x="908050" y="4722813"/>
            <a:ext cx="5687483"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1" kern="1200" dirty="0">
                <a:solidFill>
                  <a:schemeClr val="tx1"/>
                </a:solidFill>
                <a:effectLst/>
                <a:latin typeface="+mn-lt"/>
                <a:ea typeface="+mn-ea"/>
                <a:cs typeface="+mn-cs"/>
              </a:rPr>
              <a:t>Chlorine gas </a:t>
            </a:r>
            <a:r>
              <a:rPr lang="en-US" b="0" kern="1200" dirty="0">
                <a:solidFill>
                  <a:schemeClr val="tx1"/>
                </a:solidFill>
                <a:effectLst/>
                <a:latin typeface="+mn-lt"/>
                <a:ea typeface="+mn-ea"/>
                <a:cs typeface="+mn-cs"/>
              </a:rPr>
              <a:t>is only used for large scale water treatment as it requires complex</a:t>
            </a:r>
          </a:p>
          <a:p>
            <a:r>
              <a:rPr lang="en-US" b="0" kern="1200" dirty="0">
                <a:solidFill>
                  <a:schemeClr val="tx1"/>
                </a:solidFill>
                <a:effectLst/>
                <a:latin typeface="+mn-lt"/>
                <a:ea typeface="+mn-ea"/>
                <a:cs typeface="+mn-cs"/>
              </a:rPr>
              <a:t> and expensive equipment.</a:t>
            </a:r>
            <a:endParaRPr lang="en-US"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Calcium hypochlorite (HTH) </a:t>
            </a:r>
            <a:r>
              <a:rPr lang="en-US" b="0" kern="1200" dirty="0">
                <a:solidFill>
                  <a:schemeClr val="tx1"/>
                </a:solidFill>
                <a:effectLst/>
                <a:latin typeface="+mn-lt"/>
                <a:ea typeface="+mn-ea"/>
                <a:cs typeface="+mn-cs"/>
              </a:rPr>
              <a:t>powder is the most commonly used type for bulk water </a:t>
            </a:r>
          </a:p>
          <a:p>
            <a:r>
              <a:rPr lang="en-US" b="0" kern="1200" dirty="0">
                <a:solidFill>
                  <a:schemeClr val="tx1"/>
                </a:solidFill>
                <a:effectLst/>
                <a:latin typeface="+mn-lt"/>
                <a:ea typeface="+mn-ea"/>
                <a:cs typeface="+mn-cs"/>
              </a:rPr>
              <a:t>disinfection. High concentrated but still easy to use.</a:t>
            </a:r>
          </a:p>
          <a:p>
            <a:r>
              <a:rPr lang="en-US" b="1" kern="1200" dirty="0">
                <a:solidFill>
                  <a:schemeClr val="tx1"/>
                </a:solidFill>
                <a:effectLst/>
                <a:latin typeface="+mn-lt"/>
                <a:ea typeface="+mn-ea"/>
                <a:cs typeface="+mn-cs"/>
              </a:rPr>
              <a:t>Sodium hypochlorite </a:t>
            </a:r>
            <a:r>
              <a:rPr lang="en-US" b="0" kern="1200" dirty="0">
                <a:solidFill>
                  <a:schemeClr val="tx1"/>
                </a:solidFill>
                <a:effectLst/>
                <a:latin typeface="+mn-lt"/>
                <a:ea typeface="+mn-ea"/>
                <a:cs typeface="+mn-cs"/>
              </a:rPr>
              <a:t>is often used for pools or for water disinfection at household level. </a:t>
            </a:r>
          </a:p>
          <a:p>
            <a:r>
              <a:rPr lang="en-US" b="0" kern="1200" dirty="0">
                <a:solidFill>
                  <a:schemeClr val="tx1"/>
                </a:solidFill>
                <a:effectLst/>
                <a:latin typeface="+mn-lt"/>
                <a:ea typeface="+mn-ea"/>
                <a:cs typeface="+mn-cs"/>
              </a:rPr>
              <a:t>Widely available and less dangerous than HTH. But less concentrated, thus more quantity</a:t>
            </a:r>
          </a:p>
          <a:p>
            <a:r>
              <a:rPr lang="en-US" b="0" kern="1200" dirty="0">
                <a:solidFill>
                  <a:schemeClr val="tx1"/>
                </a:solidFill>
                <a:effectLst/>
                <a:latin typeface="+mn-lt"/>
                <a:ea typeface="+mn-ea"/>
                <a:cs typeface="+mn-cs"/>
              </a:rPr>
              <a:t>needed.</a:t>
            </a:r>
            <a:endParaRPr lang="de-CH" altLang="de-DE"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34376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47</a:t>
            </a:fld>
            <a:endParaRPr lang="fr-CH"/>
          </a:p>
        </p:txBody>
      </p:sp>
    </p:spTree>
    <p:extLst>
      <p:ext uri="{BB962C8B-B14F-4D97-AF65-F5344CB8AC3E}">
        <p14:creationId xmlns:p14="http://schemas.microsoft.com/office/powerpoint/2010/main" val="1992496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5A45DC-C10C-40D2-820F-30F0401D0615}" type="slidenum">
              <a:rPr lang="en-GB" altLang="fr-FR" smtClean="0">
                <a:ea typeface="Arial Unicode MS" panose="020B0604020202020204" pitchFamily="34" charset="-128"/>
              </a:rPr>
              <a:pPr>
                <a:spcBef>
                  <a:spcPct val="0"/>
                </a:spcBef>
                <a:buClrTx/>
                <a:buFontTx/>
                <a:buNone/>
              </a:pPr>
              <a:t>48</a:t>
            </a:fld>
            <a:endParaRPr lang="en-GB" altLang="fr-FR">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1146175" y="673100"/>
            <a:ext cx="4481513"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1314450" y="3194050"/>
            <a:ext cx="7224713"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rPr>
              <a:t>The jar-test is a series of test on </a:t>
            </a:r>
          </a:p>
        </p:txBody>
      </p:sp>
    </p:spTree>
    <p:extLst>
      <p:ext uri="{BB962C8B-B14F-4D97-AF65-F5344CB8AC3E}">
        <p14:creationId xmlns:p14="http://schemas.microsoft.com/office/powerpoint/2010/main" val="263170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4BD397-BFA5-45FB-A57E-81CFBEAE0C56}" type="slidenum">
              <a:rPr lang="en-GB" altLang="fr-FR" smtClean="0">
                <a:ea typeface="Arial Unicode MS" panose="020B0604020202020204" pitchFamily="34" charset="-128"/>
              </a:rPr>
              <a:pPr>
                <a:spcBef>
                  <a:spcPct val="0"/>
                </a:spcBef>
                <a:buClrTx/>
                <a:buFontTx/>
                <a:buNone/>
              </a:pPr>
              <a:t>49</a:t>
            </a:fld>
            <a:endParaRPr lang="en-GB" altLang="fr-FR">
              <a:ea typeface="Arial Unicode MS" panose="020B0604020202020204" pitchFamily="34" charset="-128"/>
            </a:endParaRPr>
          </a:p>
        </p:txBody>
      </p:sp>
      <p:sp>
        <p:nvSpPr>
          <p:cNvPr id="57347" name="Rectangle 1"/>
          <p:cNvSpPr>
            <a:spLocks noGrp="1" noRot="1" noChangeAspect="1" noChangeArrowheads="1" noTextEdit="1"/>
          </p:cNvSpPr>
          <p:nvPr>
            <p:ph type="sldImg"/>
          </p:nvPr>
        </p:nvSpPr>
        <p:spPr>
          <a:xfrm>
            <a:off x="1443038" y="571500"/>
            <a:ext cx="4481512" cy="25209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1314450" y="3194050"/>
            <a:ext cx="4891617" cy="3025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fr-FR" dirty="0">
                <a:latin typeface="Times New Roman" panose="02020603050405020304" pitchFamily="18" charset="0"/>
                <a:ea typeface="ＭＳ Ｐゴシック" panose="020B0600070205080204" pitchFamily="34" charset="-128"/>
              </a:rPr>
              <a:t>In Emergencies, we often use c</a:t>
            </a:r>
            <a:r>
              <a:rPr lang="de-CH" altLang="de-DE" dirty="0">
                <a:latin typeface="Times New Roman" panose="02020603050405020304" pitchFamily="18" charset="0"/>
                <a:ea typeface="ＭＳ Ｐゴシック" panose="020B0600070205080204" pitchFamily="34" charset="-128"/>
              </a:rPr>
              <a:t>oagulation/flocculation combined with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altLang="de-DE" dirty="0">
                <a:latin typeface="Times New Roman" panose="02020603050405020304" pitchFamily="18" charset="0"/>
                <a:ea typeface="ＭＳ Ｐゴシック" panose="020B0600070205080204" pitchFamily="34" charset="-128"/>
              </a:rPr>
              <a:t>sedimentation or filtration. Then the water is disinfected with chlorine.</a:t>
            </a:r>
          </a:p>
          <a:p>
            <a:pPr marL="0" indent="0">
              <a:buFont typeface="Arial" panose="020B0604020202020204" pitchFamily="34" charset="0"/>
              <a:buNone/>
            </a:pPr>
            <a:endParaRPr lang="en-US" altLang="fr-FR" dirty="0">
              <a:latin typeface="Times New Roman" panose="02020603050405020304" pitchFamily="18" charset="0"/>
            </a:endParaRPr>
          </a:p>
          <a:p>
            <a:pPr marL="0" indent="0">
              <a:buFont typeface="Arial" panose="020B0604020202020204" pitchFamily="34" charset="0"/>
              <a:buNone/>
            </a:pPr>
            <a:r>
              <a:rPr lang="en-US" altLang="fr-FR" dirty="0">
                <a:latin typeface="Times New Roman" panose="02020603050405020304" pitchFamily="18" charset="0"/>
              </a:rPr>
              <a:t>Mobile equipment is often the most practical solution, as for example:</a:t>
            </a:r>
          </a:p>
          <a:p>
            <a:pPr marL="171450" indent="-171450">
              <a:buFont typeface="Arial" panose="020B0604020202020204" pitchFamily="34" charset="0"/>
              <a:buChar char="•"/>
            </a:pPr>
            <a:r>
              <a:rPr lang="en-US" altLang="fr-FR" dirty="0">
                <a:latin typeface="Times New Roman" panose="02020603050405020304" pitchFamily="18" charset="0"/>
              </a:rPr>
              <a:t>Mobile water treatment system (LMS), mounted on a trailer. Available </a:t>
            </a:r>
          </a:p>
          <a:p>
            <a:r>
              <a:rPr lang="en-US" altLang="fr-FR" dirty="0">
                <a:latin typeface="Times New Roman" panose="02020603050405020304" pitchFamily="18" charset="0"/>
              </a:rPr>
              <a:t>in 4-10 m3/h. </a:t>
            </a:r>
          </a:p>
          <a:p>
            <a:pPr marL="171450" indent="-171450">
              <a:buFont typeface="Arial" panose="020B0604020202020204" pitchFamily="34" charset="0"/>
              <a:buChar char="•"/>
            </a:pPr>
            <a:r>
              <a:rPr lang="en-US" altLang="fr-FR" dirty="0">
                <a:latin typeface="Times New Roman" panose="02020603050405020304" pitchFamily="18" charset="0"/>
              </a:rPr>
              <a:t>Flexible onion tanks (e.g. for coagulation and sedimentation) and flexible </a:t>
            </a:r>
          </a:p>
          <a:p>
            <a:r>
              <a:rPr lang="en-US" altLang="fr-FR" dirty="0">
                <a:latin typeface="Times New Roman" panose="02020603050405020304" pitchFamily="18" charset="0"/>
              </a:rPr>
              <a:t>bladder tanks or Oxfam tanks for storage. </a:t>
            </a:r>
          </a:p>
          <a:p>
            <a:pPr marL="171450" indent="-171450">
              <a:buFont typeface="Arial" panose="020B0604020202020204" pitchFamily="34" charset="0"/>
              <a:buChar char="•"/>
            </a:pPr>
            <a:r>
              <a:rPr lang="en-US" altLang="fr-FR" dirty="0">
                <a:latin typeface="Times New Roman" panose="02020603050405020304" pitchFamily="18" charset="0"/>
              </a:rPr>
              <a:t>Mobile water test kit for water analysis and to adjust the water </a:t>
            </a:r>
          </a:p>
          <a:p>
            <a:r>
              <a:rPr lang="en-US" altLang="fr-FR" dirty="0">
                <a:latin typeface="Times New Roman" panose="02020603050405020304" pitchFamily="18" charset="0"/>
              </a:rPr>
              <a:t>treatment methods.</a:t>
            </a:r>
          </a:p>
        </p:txBody>
      </p:sp>
    </p:spTree>
    <p:extLst>
      <p:ext uri="{BB962C8B-B14F-4D97-AF65-F5344CB8AC3E}">
        <p14:creationId xmlns:p14="http://schemas.microsoft.com/office/powerpoint/2010/main" val="1617564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50</a:t>
            </a:fld>
            <a:endParaRPr lang="fr-CH"/>
          </a:p>
        </p:txBody>
      </p:sp>
    </p:spTree>
    <p:extLst>
      <p:ext uri="{BB962C8B-B14F-4D97-AF65-F5344CB8AC3E}">
        <p14:creationId xmlns:p14="http://schemas.microsoft.com/office/powerpoint/2010/main" val="33451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92B6080-0381-482F-80D5-533250370B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519FD0-54A1-470A-9E92-7E99A08EC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err="1">
                <a:ea typeface="ＭＳ Ｐゴシック" panose="020B0600070205080204" pitchFamily="34" charset="-128"/>
              </a:rPr>
              <a:t>However</a:t>
            </a:r>
            <a:r>
              <a:rPr lang="fr-CH" altLang="fr-FR" dirty="0">
                <a:ea typeface="ＭＳ Ｐゴシック" panose="020B0600070205080204" pitchFamily="34" charset="-128"/>
              </a:rPr>
              <a:t> </a:t>
            </a:r>
            <a:r>
              <a:rPr lang="fr-CH" altLang="fr-FR" dirty="0" err="1">
                <a:ea typeface="ＭＳ Ｐゴシック" panose="020B0600070205080204" pitchFamily="34" charset="-128"/>
              </a:rPr>
              <a:t>be</a:t>
            </a:r>
            <a:r>
              <a:rPr lang="fr-CH" altLang="fr-FR" dirty="0">
                <a:ea typeface="ＭＳ Ｐゴシック" panose="020B0600070205080204" pitchFamily="34" charset="-128"/>
              </a:rPr>
              <a:t> </a:t>
            </a:r>
            <a:r>
              <a:rPr lang="fr-CH" altLang="fr-FR" dirty="0" err="1">
                <a:ea typeface="ＭＳ Ｐゴシック" panose="020B0600070205080204" pitchFamily="34" charset="-128"/>
              </a:rPr>
              <a:t>careful</a:t>
            </a:r>
            <a:r>
              <a:rPr lang="fr-CH" altLang="fr-FR" dirty="0">
                <a:ea typeface="ＭＳ Ｐゴシック" panose="020B0600070205080204" pitchFamily="34" charset="-128"/>
              </a:rPr>
              <a:t> </a:t>
            </a:r>
            <a:r>
              <a:rPr lang="fr-CH" altLang="fr-FR" dirty="0" err="1">
                <a:ea typeface="ＭＳ Ｐゴシック" panose="020B0600070205080204" pitchFamily="34" charset="-128"/>
              </a:rPr>
              <a:t>with</a:t>
            </a:r>
            <a:r>
              <a:rPr lang="fr-CH" altLang="fr-FR" dirty="0">
                <a:ea typeface="ＭＳ Ｐゴシック" panose="020B0600070205080204" pitchFamily="34" charset="-128"/>
              </a:rPr>
              <a:t> water </a:t>
            </a:r>
            <a:r>
              <a:rPr lang="fr-CH" altLang="fr-FR" dirty="0" err="1">
                <a:ea typeface="ＭＳ Ｐゴシック" panose="020B0600070205080204" pitchFamily="34" charset="-128"/>
              </a:rPr>
              <a:t>analysis</a:t>
            </a:r>
            <a:r>
              <a:rPr lang="fr-CH" altLang="fr-FR" dirty="0">
                <a:ea typeface="ＭＳ Ｐゴシック" panose="020B0600070205080204" pitchFamily="34" charset="-128"/>
              </a:rPr>
              <a:t>:</a:t>
            </a:r>
          </a:p>
          <a:p>
            <a:endParaRPr lang="fr-CH"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It is only a snapshot which gives single results at a given time and given location.</a:t>
            </a:r>
            <a:r>
              <a:rPr lang="fr-CH" altLang="fr-FR" dirty="0">
                <a:ea typeface="ＭＳ Ｐゴシック" panose="020B0600070205080204" pitchFamily="34" charset="-128"/>
              </a:rPr>
              <a:t> </a:t>
            </a:r>
            <a:r>
              <a:rPr lang="en-US" altLang="fr-FR" dirty="0">
                <a:ea typeface="ＭＳ Ｐゴシック" panose="020B0600070205080204" pitchFamily="34" charset="-128"/>
              </a:rPr>
              <a:t>Some parameters can vary strongly: for instance in some contexts turbidity &amp; fecal pollution occurs more often in  rainy season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 Some microbial and chemical parameters can be easily measured in the field with specifically designed portable laboratory and equipment, however not all the parameters can be measured like that. Some analysis require specific equipment in laboratory. Also, laboratories are not always reliable.</a:t>
            </a:r>
          </a:p>
          <a:p>
            <a:endParaRPr lang="en-US" altLang="fr-FR" dirty="0">
              <a:ea typeface="ＭＳ Ｐゴシック" panose="020B0600070205080204" pitchFamily="34" charset="-128"/>
            </a:endParaRPr>
          </a:p>
          <a:p>
            <a:r>
              <a:rPr lang="fr-CH" altLang="fr-FR" dirty="0">
                <a:ea typeface="ＭＳ Ｐゴシック" panose="020B0600070205080204" pitchFamily="34" charset="-128"/>
              </a:rPr>
              <a:t>This </a:t>
            </a:r>
            <a:r>
              <a:rPr lang="fr-CH" altLang="fr-FR" dirty="0" err="1">
                <a:ea typeface="ＭＳ Ｐゴシック" panose="020B0600070205080204" pitchFamily="34" charset="-128"/>
              </a:rPr>
              <a:t>is</a:t>
            </a:r>
            <a:r>
              <a:rPr lang="fr-CH" altLang="fr-FR" dirty="0">
                <a:ea typeface="ＭＳ Ｐゴシック" panose="020B0600070205080204" pitchFamily="34" charset="-128"/>
              </a:rPr>
              <a:t> </a:t>
            </a:r>
            <a:r>
              <a:rPr lang="fr-CH" altLang="fr-FR" dirty="0" err="1">
                <a:ea typeface="ＭＳ Ｐゴシック" panose="020B0600070205080204" pitchFamily="34" charset="-128"/>
              </a:rPr>
              <a:t>why</a:t>
            </a:r>
            <a:r>
              <a:rPr lang="fr-CH" altLang="fr-FR" dirty="0">
                <a:ea typeface="ＭＳ Ｐゴシック" panose="020B0600070205080204" pitchFamily="34" charset="-128"/>
              </a:rPr>
              <a:t> </a:t>
            </a:r>
            <a:r>
              <a:rPr lang="fr-CH" altLang="fr-FR" dirty="0" err="1">
                <a:ea typeface="ＭＳ Ｐゴシック" panose="020B0600070205080204" pitchFamily="34" charset="-128"/>
              </a:rPr>
              <a:t>Complementary</a:t>
            </a:r>
            <a:r>
              <a:rPr lang="fr-CH" altLang="fr-FR" dirty="0">
                <a:ea typeface="ＭＳ Ｐゴシック" panose="020B0600070205080204" pitchFamily="34" charset="-128"/>
              </a:rPr>
              <a:t> investigations are </a:t>
            </a:r>
            <a:r>
              <a:rPr lang="fr-CH" altLang="fr-FR" dirty="0" err="1">
                <a:ea typeface="ＭＳ Ｐゴシック" panose="020B0600070205080204" pitchFamily="34" charset="-128"/>
              </a:rPr>
              <a:t>requiered</a:t>
            </a:r>
            <a:r>
              <a:rPr lang="fr-CH" altLang="fr-FR" dirty="0">
                <a:ea typeface="ＭＳ Ｐゴシック" panose="020B0600070205080204" pitchFamily="34" charset="-128"/>
              </a:rPr>
              <a:t>. </a:t>
            </a:r>
            <a:r>
              <a:rPr lang="en-US" altLang="fr-FR" dirty="0">
                <a:ea typeface="ＭＳ Ｐゴシック" panose="020B0600070205080204" pitchFamily="34" charset="-128"/>
              </a:rPr>
              <a:t>Local knowledge, including medical information is very valuable. As well as a Good understanding of water resources, through hydrogeological studies for instance</a:t>
            </a:r>
          </a:p>
          <a:p>
            <a:r>
              <a:rPr lang="fr-CH" altLang="fr-FR" dirty="0">
                <a:ea typeface="ＭＳ Ｐゴシック" panose="020B0600070205080204" pitchFamily="34" charset="-128"/>
              </a:rPr>
              <a:t>– </a:t>
            </a:r>
            <a:r>
              <a:rPr lang="fr-CH" altLang="fr-FR" dirty="0" err="1">
                <a:ea typeface="ＭＳ Ｐゴシック" panose="020B0600070205080204" pitchFamily="34" charset="-128"/>
              </a:rPr>
              <a:t>Finally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sanitary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survey</a:t>
            </a:r>
            <a:r>
              <a:rPr lang="fr-CH" altLang="fr-FR" dirty="0">
                <a:ea typeface="ＭＳ Ｐゴシック" panose="020B0600070205080204" pitchFamily="34" charset="-128"/>
              </a:rPr>
              <a:t> and </a:t>
            </a:r>
            <a:r>
              <a:rPr lang="fr-CH" altLang="fr-FR" dirty="0" err="1">
                <a:ea typeface="ＭＳ Ｐゴシック" panose="020B0600070205080204" pitchFamily="34" charset="-128"/>
              </a:rPr>
              <a:t>assessment</a:t>
            </a:r>
            <a:r>
              <a:rPr lang="fr-CH" altLang="fr-FR" dirty="0">
                <a:ea typeface="ＭＳ Ｐゴシック" panose="020B0600070205080204" pitchFamily="34" charset="-128"/>
              </a:rPr>
              <a:t> of </a:t>
            </a:r>
            <a:r>
              <a:rPr lang="fr-CH" altLang="fr-FR" dirty="0" err="1">
                <a:ea typeface="ＭＳ Ｐゴシック" panose="020B0600070205080204" pitchFamily="34" charset="-128"/>
              </a:rPr>
              <a:t>rsik</a:t>
            </a:r>
            <a:r>
              <a:rPr lang="fr-CH" altLang="fr-FR" dirty="0">
                <a:ea typeface="ＭＳ Ｐゴシック" panose="020B0600070205080204" pitchFamily="34" charset="-128"/>
              </a:rPr>
              <a:t> of contamination are </a:t>
            </a:r>
            <a:r>
              <a:rPr lang="fr-CH" altLang="fr-FR" dirty="0" err="1">
                <a:ea typeface="ＭＳ Ｐゴシック" panose="020B0600070205080204" pitchFamily="34" charset="-128"/>
              </a:rPr>
              <a:t>needed</a:t>
            </a:r>
            <a:r>
              <a:rPr lang="fr-CH" altLang="fr-FR" dirty="0">
                <a:ea typeface="ＭＳ Ｐゴシック" panose="020B0600070205080204" pitchFamily="34" charset="-128"/>
              </a:rPr>
              <a:t>. </a:t>
            </a:r>
          </a:p>
          <a:p>
            <a:r>
              <a:rPr lang="fr-CH" altLang="fr-FR" dirty="0">
                <a:ea typeface="ＭＳ Ｐゴシック" panose="020B0600070205080204" pitchFamily="34" charset="-128"/>
              </a:rPr>
              <a:t>For </a:t>
            </a:r>
            <a:r>
              <a:rPr lang="fr-CH" altLang="fr-FR" dirty="0" err="1">
                <a:ea typeface="ＭＳ Ｐゴシック" panose="020B0600070205080204" pitchFamily="34" charset="-128"/>
              </a:rPr>
              <a:t>further</a:t>
            </a:r>
            <a:r>
              <a:rPr lang="fr-CH" altLang="fr-FR" dirty="0">
                <a:ea typeface="ＭＳ Ｐゴシック" panose="020B0600070205080204" pitchFamily="34" charset="-128"/>
              </a:rPr>
              <a:t> information, </a:t>
            </a:r>
            <a:r>
              <a:rPr lang="fr-CH" altLang="fr-FR" dirty="0" err="1">
                <a:ea typeface="ＭＳ Ｐゴシック" panose="020B0600070205080204" pitchFamily="34" charset="-128"/>
              </a:rPr>
              <a:t>you</a:t>
            </a:r>
            <a:r>
              <a:rPr lang="fr-CH" altLang="fr-FR" dirty="0">
                <a:ea typeface="ＭＳ Ｐゴシック" panose="020B0600070205080204" pitchFamily="34" charset="-128"/>
              </a:rPr>
              <a:t> can </a:t>
            </a:r>
            <a:r>
              <a:rPr lang="fr-CH" altLang="fr-FR" dirty="0" err="1">
                <a:ea typeface="ＭＳ Ｐゴシック" panose="020B0600070205080204" pitchFamily="34" charset="-128"/>
              </a:rPr>
              <a:t>refer</a:t>
            </a:r>
            <a:r>
              <a:rPr lang="fr-CH" altLang="fr-FR" dirty="0">
                <a:ea typeface="ＭＳ Ｐゴシック" panose="020B0600070205080204" pitchFamily="34" charset="-128"/>
              </a:rPr>
              <a:t> to WHO Water </a:t>
            </a:r>
            <a:r>
              <a:rPr lang="fr-CH" altLang="fr-FR" dirty="0" err="1">
                <a:ea typeface="ＭＳ Ｐゴシック" panose="020B0600070205080204" pitchFamily="34" charset="-128"/>
              </a:rPr>
              <a:t>Safety</a:t>
            </a:r>
            <a:r>
              <a:rPr lang="fr-CH" altLang="fr-FR" dirty="0">
                <a:ea typeface="ＭＳ Ｐゴシック" panose="020B0600070205080204" pitchFamily="34" charset="-128"/>
              </a:rPr>
              <a:t> Plans (WSP) </a:t>
            </a:r>
            <a:r>
              <a:rPr lang="fr-CH" altLang="fr-FR" dirty="0" err="1">
                <a:ea typeface="ＭＳ Ｐゴシック" panose="020B0600070205080204" pitchFamily="34" charset="-128"/>
              </a:rPr>
              <a:t>which</a:t>
            </a:r>
            <a:r>
              <a:rPr lang="fr-CH" altLang="fr-FR" dirty="0">
                <a:ea typeface="ＭＳ Ｐゴシック" panose="020B0600070205080204" pitchFamily="34" charset="-128"/>
              </a:rPr>
              <a:t> are </a:t>
            </a:r>
            <a:r>
              <a:rPr lang="fr-CH" altLang="fr-FR" dirty="0" err="1">
                <a:ea typeface="ＭＳ Ｐゴシック" panose="020B0600070205080204" pitchFamily="34" charset="-128"/>
              </a:rPr>
              <a:t>quite</a:t>
            </a:r>
            <a:r>
              <a:rPr lang="fr-CH" altLang="fr-FR" dirty="0">
                <a:ea typeface="ＭＳ Ｐゴシック" panose="020B0600070205080204" pitchFamily="34" charset="-128"/>
              </a:rPr>
              <a:t> </a:t>
            </a:r>
            <a:r>
              <a:rPr lang="fr-CH" altLang="fr-FR" dirty="0" err="1">
                <a:ea typeface="ＭＳ Ｐゴシック" panose="020B0600070205080204" pitchFamily="34" charset="-128"/>
              </a:rPr>
              <a:t>comprehensive</a:t>
            </a:r>
            <a:endParaRPr lang="fr-CH" altLang="fr-FR"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E5E7782B-D9F5-4351-84D8-06C2AE66B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D78CC0C-90A1-477B-A6EE-8193B0E38E06}" type="slidenum">
              <a:rPr lang="fr-FR" altLang="de-DE" sz="1200" smtClean="0">
                <a:latin typeface="Calibri" panose="020F0502020204030204" pitchFamily="34" charset="0"/>
              </a:rPr>
              <a:pPr/>
              <a:t>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46510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C7A1691-C23A-41B0-9E85-167FDBEC7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8C1980-2A78-4F17-AA7C-81DAE08BC50B}"/>
              </a:ext>
            </a:extLst>
          </p:cNvPr>
          <p:cNvSpPr>
            <a:spLocks noGrp="1"/>
          </p:cNvSpPr>
          <p:nvPr>
            <p:ph type="body" idx="1"/>
          </p:nvPr>
        </p:nvSpPr>
        <p:spPr/>
        <p:txBody>
          <a:bodyPr/>
          <a:lstStyle/>
          <a:p>
            <a:pPr>
              <a:defRPr/>
            </a:pPr>
            <a:r>
              <a:rPr lang="en-US" altLang="fr-FR" dirty="0">
                <a:ea typeface="ＭＳ Ｐゴシック" panose="020B0600070205080204" pitchFamily="34" charset="-128"/>
              </a:rPr>
              <a:t>If we focus on public health aspects, water  is needed for:</a:t>
            </a:r>
          </a:p>
          <a:p>
            <a:pPr marL="171450" indent="-171450">
              <a:buFont typeface="Arial" panose="020B0604020202020204" pitchFamily="34" charset="0"/>
              <a:buChar char="•"/>
              <a:defRPr/>
            </a:pPr>
            <a:r>
              <a:rPr lang="en-US" altLang="fr-FR" dirty="0">
                <a:ea typeface="ＭＳ Ｐゴシック" panose="020B0600070205080204" pitchFamily="34" charset="-128"/>
              </a:rPr>
              <a:t>Drinking</a:t>
            </a:r>
          </a:p>
          <a:p>
            <a:pPr marL="171450" indent="-171450">
              <a:buFont typeface="Arial" panose="020B0604020202020204" pitchFamily="34" charset="0"/>
              <a:buChar char="•"/>
              <a:defRPr/>
            </a:pPr>
            <a:r>
              <a:rPr lang="en-US" altLang="fr-FR" dirty="0">
                <a:ea typeface="ＭＳ Ｐゴシック" panose="020B0600070205080204" pitchFamily="34" charset="-128"/>
              </a:rPr>
              <a:t>Cooking</a:t>
            </a:r>
          </a:p>
          <a:p>
            <a:pPr marL="171450" indent="-171450">
              <a:buFont typeface="Arial" panose="020B0604020202020204" pitchFamily="34" charset="0"/>
              <a:buChar char="•"/>
              <a:defRPr/>
            </a:pPr>
            <a:r>
              <a:rPr lang="en-US" altLang="fr-FR" dirty="0">
                <a:ea typeface="ＭＳ Ｐゴシック" panose="020B0600070205080204" pitchFamily="34" charset="-128"/>
              </a:rPr>
              <a:t>Washing clothes </a:t>
            </a:r>
          </a:p>
          <a:p>
            <a:pPr marL="171450" indent="-171450">
              <a:buFont typeface="Arial" panose="020B0604020202020204" pitchFamily="34" charset="0"/>
              <a:buChar char="•"/>
              <a:defRPr/>
            </a:pPr>
            <a:r>
              <a:rPr lang="en-US" altLang="fr-FR" dirty="0">
                <a:ea typeface="ＭＳ Ｐゴシック" panose="020B0600070205080204" pitchFamily="34" charset="-128"/>
              </a:rPr>
              <a:t>Cleaning building</a:t>
            </a:r>
          </a:p>
          <a:p>
            <a:pPr marL="171450" indent="-171450">
              <a:buFont typeface="Arial" panose="020B0604020202020204" pitchFamily="34" charset="0"/>
              <a:buChar char="•"/>
              <a:defRPr/>
            </a:pPr>
            <a:r>
              <a:rPr lang="en-US" altLang="fr-FR" dirty="0">
                <a:ea typeface="ＭＳ Ｐゴシック" panose="020B0600070205080204" pitchFamily="34" charset="-128"/>
              </a:rPr>
              <a:t>Waste disposal (sanitation)</a:t>
            </a:r>
          </a:p>
          <a:p>
            <a:pPr marL="171450" indent="-171450">
              <a:buFont typeface="Arial" panose="020B0604020202020204" pitchFamily="34" charset="0"/>
              <a:buChar char="•"/>
              <a:defRPr/>
            </a:pPr>
            <a:r>
              <a:rPr lang="en-US" altLang="fr-FR" dirty="0">
                <a:ea typeface="ＭＳ Ｐゴシック" panose="020B0600070205080204" pitchFamily="34" charset="-128"/>
              </a:rPr>
              <a:t>Personal washing</a:t>
            </a:r>
          </a:p>
          <a:p>
            <a:pPr>
              <a:defRPr/>
            </a:pPr>
            <a:endParaRPr lang="fr-CH" altLang="fr-FR" dirty="0">
              <a:ea typeface="ＭＳ Ｐゴシック" panose="020B0600070205080204" pitchFamily="34" charset="-128"/>
            </a:endParaRPr>
          </a:p>
          <a:p>
            <a:pPr marL="457200" indent="-457200">
              <a:buFont typeface="Arial" panose="020B0604020202020204" pitchFamily="34" charset="0"/>
              <a:buChar char="•"/>
              <a:defRPr/>
            </a:pPr>
            <a:endParaRPr lang="en-US" altLang="fr-FR" dirty="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3A20FCB5-6691-45AD-A5CA-AE948A8A5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73813CC-A860-4F2F-86F4-4690E3FAC963}" type="slidenum">
              <a:rPr lang="fr-FR" altLang="de-DE" sz="1200" smtClean="0">
                <a:latin typeface="Calibri" panose="020F0502020204030204" pitchFamily="34" charset="0"/>
              </a:rPr>
              <a:pPr/>
              <a:t>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04206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811CFC0-BF65-4EC8-AF80-290B38FC0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3E203AC-8C9F-4B06-B99E-413D843A9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Water is also needed for many other purposes: </a:t>
            </a:r>
          </a:p>
          <a:p>
            <a:pPr marL="171450" indent="-171450">
              <a:buFont typeface="Arial" panose="020B0604020202020204" pitchFamily="34" charset="0"/>
              <a:buChar char="•"/>
            </a:pPr>
            <a:r>
              <a:rPr lang="en-US" altLang="fr-FR" dirty="0">
                <a:ea typeface="ＭＳ Ｐゴシック" panose="020B0600070205080204" pitchFamily="34" charset="-128"/>
              </a:rPr>
              <a:t>Adequate quantity of water can also be crucial to ensure livelihood. Providing water to livestock (as here in Darfur, Sudan) or irrigating plantations allows many people to earn their livelihood and supplies food to the population</a:t>
            </a:r>
          </a:p>
          <a:p>
            <a:pPr marL="171450" indent="-171450">
              <a:buFont typeface="Arial" panose="020B0604020202020204" pitchFamily="34" charset="0"/>
              <a:buChar char="•"/>
            </a:pPr>
            <a:r>
              <a:rPr lang="en-US" altLang="fr-FR" dirty="0">
                <a:ea typeface="ＭＳ Ｐゴシック" panose="020B0600070205080204" pitchFamily="34" charset="-128"/>
              </a:rPr>
              <a:t>Availability of water is also vital for some cultural and religious practices</a:t>
            </a:r>
          </a:p>
          <a:p>
            <a:pPr marL="0" indent="0">
              <a:buFont typeface="Arial" panose="020B0604020202020204" pitchFamily="34" charset="0"/>
              <a:buNone/>
            </a:pPr>
            <a:r>
              <a:rPr lang="en-US" altLang="fr-FR" dirty="0">
                <a:ea typeface="ＭＳ Ｐゴシック" panose="020B0600070205080204" pitchFamily="34" charset="-128"/>
              </a:rPr>
              <a:t>The list of water uses can be very long and competition for water between these different uses and users exist. It should be taken into account in the assessment of water needs. </a:t>
            </a:r>
          </a:p>
          <a:p>
            <a:endParaRPr lang="fr-CH" altLang="fr-FR" dirty="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8B15793A-E284-499C-9EA0-BFBCD254E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14EE8A-F82C-4441-BBF0-65322EAA53D9}" type="slidenum">
              <a:rPr lang="fr-FR" altLang="de-DE" sz="1200" smtClean="0">
                <a:latin typeface="Calibri" panose="020F0502020204030204" pitchFamily="34" charset="0"/>
              </a:rPr>
              <a:pPr/>
              <a:t>9</a:t>
            </a:fld>
            <a:endParaRPr lang="fr-FR" altLang="de-DE" sz="1200">
              <a:latin typeface="Calibri" panose="020F0502020204030204" pitchFamily="34" charset="0"/>
            </a:endParaRPr>
          </a:p>
        </p:txBody>
      </p:sp>
    </p:spTree>
    <p:extLst>
      <p:ext uri="{BB962C8B-B14F-4D97-AF65-F5344CB8AC3E}">
        <p14:creationId xmlns:p14="http://schemas.microsoft.com/office/powerpoint/2010/main" val="23617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48DEFB4-AFA8-464D-B987-7A50AF047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7A6C4C8-8FC2-4040-8C57-A06B2875142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Sphere</a:t>
            </a:r>
            <a:r>
              <a:rPr lang="en-US" sz="1200" kern="1200" dirty="0">
                <a:solidFill>
                  <a:schemeClr val="tx1"/>
                </a:solidFill>
                <a:effectLst/>
                <a:latin typeface="+mn-lt"/>
                <a:ea typeface="+mn-ea"/>
                <a:cs typeface="+mn-cs"/>
              </a:rPr>
              <a:t> movement was started in 1997 by a group of humanitarian professionals aiming to improve the quality of humanitarian work during disaster response.</a:t>
            </a:r>
          </a:p>
          <a:p>
            <a:pPr>
              <a:defRPr/>
            </a:pPr>
            <a:r>
              <a:rPr lang="en-US" dirty="0"/>
              <a:t>Initially developed by non-governmental organizations, along with the Red Cross and Red Crescent Movement, the Sphere standards have become a primary reference tool for national and international NGOs, volunteers, UN agencies, governments, donors, the private sector, and many others</a:t>
            </a:r>
            <a:endParaRPr lang="en-US" sz="1200" kern="1200" dirty="0">
              <a:solidFill>
                <a:schemeClr val="tx1"/>
              </a:solidFill>
              <a:effectLst/>
              <a:latin typeface="+mn-lt"/>
              <a:ea typeface="+mn-ea"/>
              <a:cs typeface="+mn-cs"/>
            </a:endParaRPr>
          </a:p>
          <a:p>
            <a:pPr>
              <a:defRPr/>
            </a:pPr>
            <a:endParaRPr lang="en-US" altLang="fr-FR" dirty="0">
              <a:ea typeface="ＭＳ Ｐゴシック" panose="020B0600070205080204" pitchFamily="34" charset="-128"/>
            </a:endParaRPr>
          </a:p>
          <a:p>
            <a:pPr>
              <a:defRPr/>
            </a:pPr>
            <a:r>
              <a:rPr lang="en-US" altLang="fr-FR" dirty="0">
                <a:ea typeface="ＭＳ Ｐゴシック" panose="020B0600070205080204" pitchFamily="34" charset="-128"/>
              </a:rPr>
              <a:t>*/ According to the Sphere project standards, in humanitarian assistance at least 15 </a:t>
            </a:r>
            <a:r>
              <a:rPr lang="en-US" altLang="fr-FR" dirty="0" err="1">
                <a:ea typeface="ＭＳ Ｐゴシック" panose="020B0600070205080204" pitchFamily="34" charset="-128"/>
              </a:rPr>
              <a:t>ldp</a:t>
            </a:r>
            <a:r>
              <a:rPr lang="en-US" altLang="fr-FR" dirty="0">
                <a:ea typeface="ＭＳ Ｐゴシック" panose="020B0600070205080204" pitchFamily="34" charset="-128"/>
              </a:rPr>
              <a:t> is required for basic survival water needs. It includes:</a:t>
            </a:r>
          </a:p>
          <a:p>
            <a:pPr marL="457200" indent="-457200">
              <a:buFont typeface="Arial" panose="020B0604020202020204" pitchFamily="34" charset="0"/>
              <a:buChar char="•"/>
              <a:defRPr/>
            </a:pPr>
            <a:r>
              <a:rPr lang="en-US" altLang="fr-FR" dirty="0">
                <a:ea typeface="ＭＳ Ｐゴシック" panose="020B0600070205080204" pitchFamily="34" charset="-128"/>
              </a:rPr>
              <a:t>3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drinking</a:t>
            </a:r>
          </a:p>
          <a:p>
            <a:pPr marL="457200" indent="-457200">
              <a:buFont typeface="Arial" panose="020B0604020202020204" pitchFamily="34" charset="0"/>
              <a:buChar char="•"/>
              <a:defRPr/>
            </a:pPr>
            <a:r>
              <a:rPr lang="en-US" altLang="fr-FR" dirty="0">
                <a:ea typeface="ＭＳ Ｐゴシック" panose="020B0600070205080204" pitchFamily="34" charset="-128"/>
              </a:rPr>
              <a:t>6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basic hygiene practices</a:t>
            </a:r>
          </a:p>
          <a:p>
            <a:pPr marL="457200" indent="-457200">
              <a:buFont typeface="Arial" panose="020B0604020202020204" pitchFamily="34" charset="0"/>
              <a:buChar char="•"/>
              <a:defRPr/>
            </a:pPr>
            <a:r>
              <a:rPr lang="en-US" altLang="fr-FR" dirty="0">
                <a:ea typeface="ＭＳ Ｐゴシック" panose="020B0600070205080204" pitchFamily="34" charset="-128"/>
              </a:rPr>
              <a:t>6 </a:t>
            </a:r>
            <a:r>
              <a:rPr lang="en-US" altLang="fr-FR" dirty="0" err="1">
                <a:ea typeface="ＭＳ Ｐゴシック" panose="020B0600070205080204" pitchFamily="34" charset="-128"/>
              </a:rPr>
              <a:t>lpd</a:t>
            </a:r>
            <a:r>
              <a:rPr lang="en-US" altLang="fr-FR" dirty="0">
                <a:ea typeface="ＭＳ Ｐゴシック" panose="020B0600070205080204" pitchFamily="34" charset="-128"/>
              </a:rPr>
              <a:t> for cooking</a:t>
            </a:r>
          </a:p>
          <a:p>
            <a:pPr marL="457200" indent="-457200">
              <a:buFont typeface="Arial" panose="020B0604020202020204" pitchFamily="34" charset="0"/>
              <a:buChar char="•"/>
              <a:defRPr/>
            </a:pPr>
            <a:endParaRPr lang="en-US" altLang="fr-FR" dirty="0">
              <a:ea typeface="ＭＳ Ｐゴシック" panose="020B0600070205080204" pitchFamily="34" charset="-128"/>
            </a:endParaRPr>
          </a:p>
          <a:p>
            <a:pPr>
              <a:buFont typeface="Arial" panose="020B0604020202020204" pitchFamily="34" charset="0"/>
              <a:buNone/>
              <a:defRPr/>
            </a:pPr>
            <a:r>
              <a:rPr lang="en-US" altLang="fr-FR" dirty="0">
                <a:ea typeface="ＭＳ Ｐゴシック" panose="020B0600070205080204" pitchFamily="34" charset="-128"/>
              </a:rPr>
              <a:t>BE CAREFUL! These figures should be considered as a minimum for survival during a very acute emergency and not as a satisfactory situation.  </a:t>
            </a:r>
          </a:p>
        </p:txBody>
      </p:sp>
      <p:sp>
        <p:nvSpPr>
          <p:cNvPr id="35844" name="Slide Number Placeholder 3">
            <a:extLst>
              <a:ext uri="{FF2B5EF4-FFF2-40B4-BE49-F238E27FC236}">
                <a16:creationId xmlns:a16="http://schemas.microsoft.com/office/drawing/2014/main" id="{BA33EB23-A4DE-4038-927E-AB7FBDF701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0688121-BD36-4C7E-864B-61929CB13198}"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65107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33BDA5B-9ECC-4B03-9DF6-6A4E58F96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2FCD0D7-04AE-4F9E-8C9E-1CB9EE82A6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fr-FR" dirty="0">
                <a:ea typeface="ＭＳ Ｐゴシック" panose="020B0600070205080204" pitchFamily="34" charset="-128"/>
              </a:rPr>
              <a:t>*/  Indeed, priority should be given to quantity while respecting quality in order to tackle water washed diseases that are due to the lack of water for hygiene purposes. </a:t>
            </a:r>
          </a:p>
          <a:p>
            <a:pPr lvl="1"/>
            <a:r>
              <a:rPr lang="en-US" altLang="fr-FR" dirty="0">
                <a:ea typeface="ＭＳ Ｐゴシック" panose="020B0600070205080204" pitchFamily="34" charset="-128"/>
              </a:rPr>
              <a:t>If you look at the figures from the WHO, we see that with 20l/c/d, you should be able to assure drinking, cooking and very basic hygiene needs. However, it would be difficult to ensure laundry and bathing and other hygiene needs. As such, the level of health concern remains high due to the risk of spread of infectious diseases.</a:t>
            </a:r>
          </a:p>
          <a:p>
            <a:pPr lvl="1"/>
            <a:r>
              <a:rPr lang="en-US" altLang="fr-FR" dirty="0">
                <a:ea typeface="ＭＳ Ｐゴシック" panose="020B0600070205080204" pitchFamily="34" charset="-128"/>
              </a:rPr>
              <a:t>In order to lower this risk to less concerning levels, at lest 50 l/c/d would be needed according to WHO</a:t>
            </a:r>
          </a:p>
        </p:txBody>
      </p:sp>
      <p:sp>
        <p:nvSpPr>
          <p:cNvPr id="37892" name="Slide Number Placeholder 3">
            <a:extLst>
              <a:ext uri="{FF2B5EF4-FFF2-40B4-BE49-F238E27FC236}">
                <a16:creationId xmlns:a16="http://schemas.microsoft.com/office/drawing/2014/main" id="{5AC9DB6D-C84A-460C-BBDC-E438604017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B412033-CF9A-49DC-9E5E-5B59CE052E13}"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291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
        <p:nvSpPr>
          <p:cNvPr id="7" name="Rectangle 6">
            <a:extLst>
              <a:ext uri="{FF2B5EF4-FFF2-40B4-BE49-F238E27FC236}">
                <a16:creationId xmlns:a16="http://schemas.microsoft.com/office/drawing/2014/main" id="{53BD42FE-510C-41EC-9898-313E5FD3BB7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69E633C7-5E31-45F2-B563-9FDDFF7B0F58}"/>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
        <p:nvSpPr>
          <p:cNvPr id="7" name="Rectangle 6">
            <a:extLst>
              <a:ext uri="{FF2B5EF4-FFF2-40B4-BE49-F238E27FC236}">
                <a16:creationId xmlns:a16="http://schemas.microsoft.com/office/drawing/2014/main" id="{3C8EC6B8-3613-405F-BD82-571A07320FE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EB633CE2-D644-4244-B7A7-902E8D62E062}"/>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
        <p:nvSpPr>
          <p:cNvPr id="7" name="Rectangle 6">
            <a:extLst>
              <a:ext uri="{FF2B5EF4-FFF2-40B4-BE49-F238E27FC236}">
                <a16:creationId xmlns:a16="http://schemas.microsoft.com/office/drawing/2014/main" id="{B61AEFCA-29E2-4112-BE86-680012E5E4CC}"/>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CD50EDE8-63C3-4085-B277-AFD2544ABD0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6D7410-38F5-4201-8115-080813B83249}"/>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a:extLst>
              <a:ext uri="{FF2B5EF4-FFF2-40B4-BE49-F238E27FC236}">
                <a16:creationId xmlns:a16="http://schemas.microsoft.com/office/drawing/2014/main" id="{9270E16B-BB46-4536-99AB-E6A2891A2D29}"/>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163000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7760" y="3714115"/>
            <a:ext cx="10515600" cy="1842136"/>
          </a:xfrm>
        </p:spPr>
        <p:txBody>
          <a:bodyPr anchor="b"/>
          <a:lstStyle>
            <a:lvl1pPr>
              <a:defRPr sz="5399" cap="all" baseline="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0DAE65E-9A7C-4427-BB2F-490F785CF65A}"/>
              </a:ext>
            </a:extLst>
          </p:cNvPr>
          <p:cNvSpPr>
            <a:spLocks noGrp="1"/>
          </p:cNvSpPr>
          <p:nvPr>
            <p:ph type="dt" sz="half" idx="10"/>
          </p:nvPr>
        </p:nvSpPr>
        <p:spPr/>
        <p:txBody>
          <a:bodyPr/>
          <a:lstStyle>
            <a:lvl1pPr>
              <a:defRPr/>
            </a:lvl1pPr>
          </a:lstStyle>
          <a:p>
            <a:pPr>
              <a:defRPr/>
            </a:pPr>
            <a:fld id="{B51ECE77-8EAA-4AA4-99FD-B69D7EA43802}" type="datetimeFigureOut">
              <a:rPr lang="fr-CH"/>
              <a:pPr>
                <a:defRPr/>
              </a:pPr>
              <a:t>03.02.2023</a:t>
            </a:fld>
            <a:endParaRPr lang="fr-CH"/>
          </a:p>
        </p:txBody>
      </p:sp>
      <p:sp>
        <p:nvSpPr>
          <p:cNvPr id="4" name="Footer Placeholder 4">
            <a:extLst>
              <a:ext uri="{FF2B5EF4-FFF2-40B4-BE49-F238E27FC236}">
                <a16:creationId xmlns:a16="http://schemas.microsoft.com/office/drawing/2014/main" id="{58A5122D-7EE3-4292-8F1D-D65C681AC864}"/>
              </a:ext>
            </a:extLst>
          </p:cNvPr>
          <p:cNvSpPr>
            <a:spLocks noGrp="1"/>
          </p:cNvSpPr>
          <p:nvPr>
            <p:ph type="ftr" sz="quarter" idx="11"/>
          </p:nvPr>
        </p:nvSpPr>
        <p:spPr/>
        <p:txBody>
          <a:bodyPr/>
          <a:lstStyle>
            <a:lvl1pPr>
              <a:defRPr/>
            </a:lvl1pPr>
          </a:lstStyle>
          <a:p>
            <a:pPr>
              <a:defRPr/>
            </a:pPr>
            <a:endParaRPr lang="fr-CH"/>
          </a:p>
        </p:txBody>
      </p:sp>
      <p:sp>
        <p:nvSpPr>
          <p:cNvPr id="5" name="Slide Number Placeholder 5">
            <a:extLst>
              <a:ext uri="{FF2B5EF4-FFF2-40B4-BE49-F238E27FC236}">
                <a16:creationId xmlns:a16="http://schemas.microsoft.com/office/drawing/2014/main" id="{E32B98A9-7C21-489A-8425-0DDB398B3584}"/>
              </a:ext>
            </a:extLst>
          </p:cNvPr>
          <p:cNvSpPr>
            <a:spLocks noGrp="1"/>
          </p:cNvSpPr>
          <p:nvPr>
            <p:ph type="sldNum" sz="quarter" idx="12"/>
          </p:nvPr>
        </p:nvSpPr>
        <p:spPr/>
        <p:txBody>
          <a:bodyPr/>
          <a:lstStyle>
            <a:lvl1pPr>
              <a:defRPr/>
            </a:lvl1pPr>
          </a:lstStyle>
          <a:p>
            <a:pPr>
              <a:defRPr/>
            </a:pPr>
            <a:fld id="{CA47CBB8-A62D-4002-9E57-BFEFA89D2E09}" type="slidenum">
              <a:rPr lang="fr-CH"/>
              <a:pPr>
                <a:defRPr/>
              </a:pPr>
              <a:t>‹Nr.›</a:t>
            </a:fld>
            <a:endParaRPr lang="fr-CH"/>
          </a:p>
        </p:txBody>
      </p:sp>
      <p:sp>
        <p:nvSpPr>
          <p:cNvPr id="6" name="Rectangle 5">
            <a:extLst>
              <a:ext uri="{FF2B5EF4-FFF2-40B4-BE49-F238E27FC236}">
                <a16:creationId xmlns:a16="http://schemas.microsoft.com/office/drawing/2014/main" id="{7F1539E3-2C15-49A7-8601-6952C415F233}"/>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1B36583-0DCD-4A88-AB64-67869CB4EDC5}"/>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79102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10970684"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4964"/>
            <a:ext cx="5382684"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604964"/>
            <a:ext cx="5384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990DEDD-2D6F-4C21-9042-CAE60058F995}"/>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C4AF01EA-5D5F-46E7-92E7-4CF318CDFC7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1489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
        <p:nvSpPr>
          <p:cNvPr id="7" name="Rectangle 6">
            <a:extLst>
              <a:ext uri="{FF2B5EF4-FFF2-40B4-BE49-F238E27FC236}">
                <a16:creationId xmlns:a16="http://schemas.microsoft.com/office/drawing/2014/main" id="{1370ADE1-3788-4C41-B919-E80664A98168}"/>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594B2F11-A6D8-4783-8A8C-82133211132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
        <p:nvSpPr>
          <p:cNvPr id="7" name="Rectangle 6">
            <a:extLst>
              <a:ext uri="{FF2B5EF4-FFF2-40B4-BE49-F238E27FC236}">
                <a16:creationId xmlns:a16="http://schemas.microsoft.com/office/drawing/2014/main" id="{60ADF4D4-43F5-4E6B-BBBA-0AF8CE7B7CAB}"/>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AB93A7C4-4CB1-4303-8102-F9132CD756B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
        <p:nvSpPr>
          <p:cNvPr id="8" name="Rectangle 7">
            <a:extLst>
              <a:ext uri="{FF2B5EF4-FFF2-40B4-BE49-F238E27FC236}">
                <a16:creationId xmlns:a16="http://schemas.microsoft.com/office/drawing/2014/main" id="{3DAD3A27-82C4-4E1E-B3A2-2F55F1F4371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69DD66C6-352D-4679-B721-73845370A94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t>03.02.2023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‹Nr.›</a:t>
            </a:fld>
            <a:endParaRPr lang="fr-CH"/>
          </a:p>
        </p:txBody>
      </p:sp>
      <p:sp>
        <p:nvSpPr>
          <p:cNvPr id="10" name="Rectangle 9">
            <a:extLst>
              <a:ext uri="{FF2B5EF4-FFF2-40B4-BE49-F238E27FC236}">
                <a16:creationId xmlns:a16="http://schemas.microsoft.com/office/drawing/2014/main" id="{6FD97612-FCA3-418F-8E50-75156FD37C6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AFB53DBF-983D-41CD-B9A8-B11D00F69A5E}"/>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t>03.02.2023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‹Nr.›</a:t>
            </a:fld>
            <a:endParaRPr lang="fr-CH"/>
          </a:p>
        </p:txBody>
      </p:sp>
      <p:sp>
        <p:nvSpPr>
          <p:cNvPr id="6" name="Rectangle 5">
            <a:extLst>
              <a:ext uri="{FF2B5EF4-FFF2-40B4-BE49-F238E27FC236}">
                <a16:creationId xmlns:a16="http://schemas.microsoft.com/office/drawing/2014/main" id="{8EF87FCB-B3E9-49B5-B4F0-84686B93A00E}"/>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9A91540-20AD-479C-A7F5-F30FEA942541}"/>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t>03.02.2023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‹Nr.›</a:t>
            </a:fld>
            <a:endParaRPr lang="fr-CH"/>
          </a:p>
        </p:txBody>
      </p:sp>
      <p:sp>
        <p:nvSpPr>
          <p:cNvPr id="5" name="Rectangle 4">
            <a:extLst>
              <a:ext uri="{FF2B5EF4-FFF2-40B4-BE49-F238E27FC236}">
                <a16:creationId xmlns:a16="http://schemas.microsoft.com/office/drawing/2014/main" id="{67DE7E90-7131-452B-BD71-9EBB14F3902A}"/>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6356462-19EB-4F2F-9ADC-94A8EC34B000}"/>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
        <p:nvSpPr>
          <p:cNvPr id="8" name="Rectangle 7">
            <a:extLst>
              <a:ext uri="{FF2B5EF4-FFF2-40B4-BE49-F238E27FC236}">
                <a16:creationId xmlns:a16="http://schemas.microsoft.com/office/drawing/2014/main" id="{41D04DF5-E966-4CD1-AA9F-888688248894}"/>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DA50A4E-91B1-4866-B17B-AC3A6CEA2D9B}"/>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
        <p:nvSpPr>
          <p:cNvPr id="8" name="Rectangle 7">
            <a:extLst>
              <a:ext uri="{FF2B5EF4-FFF2-40B4-BE49-F238E27FC236}">
                <a16:creationId xmlns:a16="http://schemas.microsoft.com/office/drawing/2014/main" id="{EEAD46B2-F0BB-415F-AB8D-902DBA53F7AD}"/>
              </a:ext>
            </a:extLst>
          </p:cNvPr>
          <p:cNvSpPr/>
          <p:nvPr userDrawn="1"/>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4939706F-1E8C-46E2-95F1-76C4D0000FA4}"/>
              </a:ext>
            </a:extLst>
          </p:cNvPr>
          <p:cNvSpPr txBox="1"/>
          <p:nvPr userDrawn="1"/>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t>03.02.2023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‹Nr.›</a:t>
            </a:fld>
            <a:endParaRPr lang="fr-CH"/>
          </a:p>
        </p:txBody>
      </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andbook.spherestandards.org/en/sphere/#ch00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usgcrp.gov/usgcrp/images/ocp2003/ocpfy2003-fig5-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ho.int/water_sanitation_health/publications/drinking-water-quality-guidelines-4-including-1st-addendum/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wsportal/wsp/e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524000" y="1578538"/>
            <a:ext cx="9144000" cy="1030165"/>
          </a:xfrm>
        </p:spPr>
        <p:txBody>
          <a:bodyPr>
            <a:normAutofit/>
          </a:bodyPr>
          <a:lstStyle/>
          <a:p>
            <a:r>
              <a:rPr lang="fr-FR" sz="4400"/>
              <a:t>Eau et santé</a:t>
            </a:r>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grpSp>
        <p:nvGrpSpPr>
          <p:cNvPr id="28" name="Group 27">
            <a:extLst>
              <a:ext uri="{FF2B5EF4-FFF2-40B4-BE49-F238E27FC236}">
                <a16:creationId xmlns:a16="http://schemas.microsoft.com/office/drawing/2014/main" id="{B18B6C85-C1FF-4B09-93CA-8C54DAECE21B}"/>
              </a:ext>
            </a:extLst>
          </p:cNvPr>
          <p:cNvGrpSpPr/>
          <p:nvPr/>
        </p:nvGrpSpPr>
        <p:grpSpPr>
          <a:xfrm>
            <a:off x="1601554" y="2608703"/>
            <a:ext cx="9263733" cy="2019391"/>
            <a:chOff x="1601554" y="2608703"/>
            <a:chExt cx="9263733" cy="2019391"/>
          </a:xfrm>
        </p:grpSpPr>
        <p:pic>
          <p:nvPicPr>
            <p:cNvPr id="17" name="Picture 16">
              <a:extLst>
                <a:ext uri="{FF2B5EF4-FFF2-40B4-BE49-F238E27FC236}">
                  <a16:creationId xmlns:a16="http://schemas.microsoft.com/office/drawing/2014/main" id="{21BD2930-6729-4A2F-89B3-E6896211E7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6185" y="2618141"/>
              <a:ext cx="2847126" cy="1996384"/>
            </a:xfrm>
            <a:prstGeom prst="rect">
              <a:avLst/>
            </a:prstGeom>
            <a:ln w="12700">
              <a:solidFill>
                <a:schemeClr val="tx1"/>
              </a:solidFill>
            </a:ln>
          </p:spPr>
        </p:pic>
        <p:pic>
          <p:nvPicPr>
            <p:cNvPr id="19" name="Picture 18">
              <a:extLst>
                <a:ext uri="{FF2B5EF4-FFF2-40B4-BE49-F238E27FC236}">
                  <a16:creationId xmlns:a16="http://schemas.microsoft.com/office/drawing/2014/main" id="{2366A836-6190-4712-A745-444BAA02654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870283" y="2608703"/>
              <a:ext cx="2995004" cy="2019391"/>
            </a:xfrm>
            <a:prstGeom prst="rect">
              <a:avLst/>
            </a:prstGeom>
            <a:ln w="12700">
              <a:solidFill>
                <a:schemeClr val="tx1"/>
              </a:solidFill>
            </a:ln>
          </p:spPr>
        </p:pic>
        <p:pic>
          <p:nvPicPr>
            <p:cNvPr id="27" name="Picture 26">
              <a:extLst>
                <a:ext uri="{FF2B5EF4-FFF2-40B4-BE49-F238E27FC236}">
                  <a16:creationId xmlns:a16="http://schemas.microsoft.com/office/drawing/2014/main" id="{DAB2B8D4-A8C2-4228-8E88-F119894D2A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01554" y="2618141"/>
              <a:ext cx="2967659" cy="1978440"/>
            </a:xfrm>
            <a:prstGeom prst="rect">
              <a:avLst/>
            </a:prstGeom>
            <a:ln w="12700">
              <a:solidFill>
                <a:schemeClr val="tx1"/>
              </a:solidFill>
            </a:ln>
          </p:spPr>
        </p:pic>
      </p:grpSp>
      <p:sp>
        <p:nvSpPr>
          <p:cNvPr id="13" name="TextBox 12">
            <a:extLst>
              <a:ext uri="{FF2B5EF4-FFF2-40B4-BE49-F238E27FC236}">
                <a16:creationId xmlns:a16="http://schemas.microsoft.com/office/drawing/2014/main" id="{D3BA1239-E981-4619-874A-E9727B2D4479}"/>
              </a:ext>
            </a:extLst>
          </p:cNvPr>
          <p:cNvSpPr txBox="1"/>
          <p:nvPr/>
        </p:nvSpPr>
        <p:spPr>
          <a:xfrm>
            <a:off x="838200" y="6213863"/>
            <a:ext cx="3327127" cy="461665"/>
          </a:xfrm>
          <a:prstGeom prst="rect">
            <a:avLst/>
          </a:prstGeom>
          <a:noFill/>
        </p:spPr>
        <p:txBody>
          <a:bodyPr wrap="square" rtlCol="0">
            <a:spAutoFit/>
          </a:bodyPr>
          <a:lstStyle/>
          <a:p>
            <a:pPr algn="r"/>
            <a:r>
              <a:rPr lang="fr-FR" sz="1200" dirty="0">
                <a:solidFill>
                  <a:srgbClr val="0070C0"/>
                </a:solidFill>
              </a:rPr>
              <a:t>Ces supports pédagogiques ont été créés par les collègues de l’équipe Eau et habitat</a:t>
            </a:r>
          </a:p>
        </p:txBody>
      </p:sp>
      <p:sp>
        <p:nvSpPr>
          <p:cNvPr id="15" name="TextBox 14">
            <a:extLst>
              <a:ext uri="{FF2B5EF4-FFF2-40B4-BE49-F238E27FC236}">
                <a16:creationId xmlns:a16="http://schemas.microsoft.com/office/drawing/2014/main" id="{C68E3552-4A04-4011-A27B-5BD076B83EAE}"/>
              </a:ext>
            </a:extLst>
          </p:cNvPr>
          <p:cNvSpPr txBox="1"/>
          <p:nvPr/>
        </p:nvSpPr>
        <p:spPr>
          <a:xfrm>
            <a:off x="8472462" y="411120"/>
            <a:ext cx="3949992" cy="369332"/>
          </a:xfrm>
          <a:prstGeom prst="rect">
            <a:avLst/>
          </a:prstGeom>
          <a:noFill/>
        </p:spPr>
        <p:txBody>
          <a:bodyPr wrap="none" rtlCol="0">
            <a:spAutoFit/>
          </a:bodyPr>
          <a:lstStyle/>
          <a:p>
            <a:r>
              <a:rPr lang="fr-FR" sz="1800" dirty="0">
                <a:effectLst/>
                <a:highlight>
                  <a:srgbClr val="FFFF00"/>
                </a:highlight>
                <a:latin typeface="Calibri (Textkörper)"/>
                <a:ea typeface="Calibri" panose="020F0502020204030204" pitchFamily="34" charset="0"/>
              </a:rPr>
              <a:t>Logo de l’organisation de l’</a:t>
            </a:r>
            <a:r>
              <a:rPr lang="fr-FR" sz="1800">
                <a:effectLst/>
                <a:highlight>
                  <a:srgbClr val="FFFF00"/>
                </a:highlight>
                <a:latin typeface="Calibri (Textkörper)"/>
                <a:ea typeface="Calibri" panose="020F0502020204030204" pitchFamily="34" charset="0"/>
              </a:rPr>
              <a:t>intervenant·e</a:t>
            </a:r>
            <a:endParaRPr lang="de-CH" sz="1800" dirty="0">
              <a:effectLst/>
              <a:highlight>
                <a:srgbClr val="FFFF00"/>
              </a:highlight>
              <a:latin typeface="Calibri (Textkörper)"/>
              <a:ea typeface="Calibri" panose="020F0502020204030204" pitchFamily="34" charset="0"/>
            </a:endParaRPr>
          </a:p>
        </p:txBody>
      </p:sp>
      <p:sp>
        <p:nvSpPr>
          <p:cNvPr id="16" name="TextBox 15">
            <a:extLst>
              <a:ext uri="{FF2B5EF4-FFF2-40B4-BE49-F238E27FC236}">
                <a16:creationId xmlns:a16="http://schemas.microsoft.com/office/drawing/2014/main" id="{01C5143A-544D-4A9C-8531-0A504AD0521F}"/>
              </a:ext>
            </a:extLst>
          </p:cNvPr>
          <p:cNvSpPr txBox="1"/>
          <p:nvPr/>
        </p:nvSpPr>
        <p:spPr>
          <a:xfrm>
            <a:off x="7884160" y="6075364"/>
            <a:ext cx="4202304" cy="369332"/>
          </a:xfrm>
          <a:prstGeom prst="rect">
            <a:avLst/>
          </a:prstGeom>
          <a:noFill/>
        </p:spPr>
        <p:txBody>
          <a:bodyPr wrap="none" rtlCol="0">
            <a:spAutoFit/>
          </a:bodyPr>
          <a:lstStyle/>
          <a:p>
            <a:r>
              <a:rPr lang="fr-FR" dirty="0">
                <a:highlight>
                  <a:srgbClr val="FFFF00"/>
                </a:highlight>
              </a:rPr>
              <a:t>Nom(s) de l’</a:t>
            </a:r>
            <a:r>
              <a:rPr lang="fr-FR" dirty="0" err="1">
                <a:highlight>
                  <a:srgbClr val="FFFF00"/>
                </a:highlight>
              </a:rPr>
              <a:t>intervenant·e</a:t>
            </a:r>
            <a:r>
              <a:rPr lang="fr-FR">
                <a:highlight>
                  <a:srgbClr val="FFFF00"/>
                </a:highlight>
              </a:rPr>
              <a:t> + organisation(s)</a:t>
            </a:r>
            <a:endParaRPr lang="fr-FR" dirty="0">
              <a:highlight>
                <a:srgbClr val="FFFF00"/>
              </a:highlight>
            </a:endParaRP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10</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Rectangle 6">
            <a:extLst>
              <a:ext uri="{FF2B5EF4-FFF2-40B4-BE49-F238E27FC236}">
                <a16:creationId xmlns:a16="http://schemas.microsoft.com/office/drawing/2014/main" id="{1142F885-1ED8-4D03-832A-8188543F9D31}"/>
              </a:ext>
            </a:extLst>
          </p:cNvPr>
          <p:cNvSpPr>
            <a:spLocks noChangeArrowheads="1"/>
          </p:cNvSpPr>
          <p:nvPr/>
        </p:nvSpPr>
        <p:spPr bwMode="auto">
          <a:xfrm>
            <a:off x="1032785" y="5245289"/>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t>Quelles sont les normes minimales en matière de quantité d’eau ?</a:t>
            </a:r>
          </a:p>
        </p:txBody>
      </p:sp>
    </p:spTree>
    <p:extLst>
      <p:ext uri="{BB962C8B-B14F-4D97-AF65-F5344CB8AC3E}">
        <p14:creationId xmlns:p14="http://schemas.microsoft.com/office/powerpoint/2010/main" val="214352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725B9C-4F24-4DD3-9668-DBCF6F8FC7F3}"/>
              </a:ext>
            </a:extLst>
          </p:cNvPr>
          <p:cNvGraphicFramePr>
            <a:graphicFrameLocks noGrp="1"/>
          </p:cNvGraphicFramePr>
          <p:nvPr>
            <p:ph sz="half" idx="1"/>
            <p:extLst>
              <p:ext uri="{D42A27DB-BD31-4B8C-83A1-F6EECF244321}">
                <p14:modId xmlns:p14="http://schemas.microsoft.com/office/powerpoint/2010/main" val="3156861408"/>
              </p:ext>
            </p:extLst>
          </p:nvPr>
        </p:nvGraphicFramePr>
        <p:xfrm>
          <a:off x="746257" y="1505905"/>
          <a:ext cx="8215304" cy="4359719"/>
        </p:xfrm>
        <a:graphic>
          <a:graphicData uri="http://schemas.openxmlformats.org/drawingml/2006/table">
            <a:tbl>
              <a:tblPr/>
              <a:tblGrid>
                <a:gridCol w="3240876">
                  <a:extLst>
                    <a:ext uri="{9D8B030D-6E8A-4147-A177-3AD203B41FA5}">
                      <a16:colId xmlns:a16="http://schemas.microsoft.com/office/drawing/2014/main" val="20000"/>
                    </a:ext>
                  </a:extLst>
                </a:gridCol>
                <a:gridCol w="2473843">
                  <a:extLst>
                    <a:ext uri="{9D8B030D-6E8A-4147-A177-3AD203B41FA5}">
                      <a16:colId xmlns:a16="http://schemas.microsoft.com/office/drawing/2014/main" val="20001"/>
                    </a:ext>
                  </a:extLst>
                </a:gridCol>
                <a:gridCol w="2500585">
                  <a:extLst>
                    <a:ext uri="{9D8B030D-6E8A-4147-A177-3AD203B41FA5}">
                      <a16:colId xmlns:a16="http://schemas.microsoft.com/office/drawing/2014/main" val="20002"/>
                    </a:ext>
                  </a:extLst>
                </a:gridCol>
              </a:tblGrid>
              <a:tr h="1418705">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Besoins de survie : consommation d’eau (boisson et nourriture)</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2,5-3 litres/jour</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Dépend du climat et de la physiologie de chaque personne</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133060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Mesures élémentaires d’hygiène</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2-6 litres/jour</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Dépend des normes sociales et culturelles</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1509424">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rPr>
                        <a:t>Besoins élémentaires pour cuisiner</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07950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07950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07950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07950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07950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0795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3-6 litres/jour</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Dépend du type de nourriture et des normes socioculturelles</a:t>
                      </a:r>
                    </a:p>
                  </a:txBody>
                  <a:tcPr marL="45116" marR="45116" marT="25759" marB="257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bl>
          </a:graphicData>
        </a:graphic>
      </p:graphicFrame>
      <p:sp>
        <p:nvSpPr>
          <p:cNvPr id="34837" name="TextBox 7">
            <a:extLst>
              <a:ext uri="{FF2B5EF4-FFF2-40B4-BE49-F238E27FC236}">
                <a16:creationId xmlns:a16="http://schemas.microsoft.com/office/drawing/2014/main" id="{43902587-BEF9-49B0-BAE6-3B5A25B4FEB2}"/>
              </a:ext>
            </a:extLst>
          </p:cNvPr>
          <p:cNvSpPr txBox="1">
            <a:spLocks noChangeArrowheads="1"/>
          </p:cNvSpPr>
          <p:nvPr/>
        </p:nvSpPr>
        <p:spPr bwMode="auto">
          <a:xfrm>
            <a:off x="9410135" y="5394536"/>
            <a:ext cx="2379819" cy="37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805" i="1" dirty="0"/>
              <a:t>Standards Sphère, 2018</a:t>
            </a:r>
          </a:p>
        </p:txBody>
      </p:sp>
      <p:sp>
        <p:nvSpPr>
          <p:cNvPr id="5" name="Title 3">
            <a:extLst>
              <a:ext uri="{FF2B5EF4-FFF2-40B4-BE49-F238E27FC236}">
                <a16:creationId xmlns:a16="http://schemas.microsoft.com/office/drawing/2014/main" id="{B401ECF3-91AB-48BD-8BAB-3609EEB9DD72}"/>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Normes minimales en matière de quantité d’eau</a:t>
            </a:r>
          </a:p>
        </p:txBody>
      </p:sp>
      <p:pic>
        <p:nvPicPr>
          <p:cNvPr id="7" name="Picture 6">
            <a:extLst>
              <a:ext uri="{FF2B5EF4-FFF2-40B4-BE49-F238E27FC236}">
                <a16:creationId xmlns:a16="http://schemas.microsoft.com/office/drawing/2014/main" id="{535A1A4E-AD94-4305-9ABF-854335F8215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661" r="13311"/>
          <a:stretch/>
        </p:blipFill>
        <p:spPr>
          <a:xfrm>
            <a:off x="9077453" y="1471225"/>
            <a:ext cx="3133949" cy="3635613"/>
          </a:xfrm>
          <a:prstGeom prst="rect">
            <a:avLst/>
          </a:prstGeom>
        </p:spPr>
      </p:pic>
      <p:sp>
        <p:nvSpPr>
          <p:cNvPr id="9" name="Rectangle 8">
            <a:extLst>
              <a:ext uri="{FF2B5EF4-FFF2-40B4-BE49-F238E27FC236}">
                <a16:creationId xmlns:a16="http://schemas.microsoft.com/office/drawing/2014/main" id="{96BC324C-DBB1-4E28-9071-2D3CD995EF76}"/>
              </a:ext>
            </a:extLst>
          </p:cNvPr>
          <p:cNvSpPr/>
          <p:nvPr/>
        </p:nvSpPr>
        <p:spPr>
          <a:xfrm>
            <a:off x="6280781" y="6308209"/>
            <a:ext cx="5666359" cy="369332"/>
          </a:xfrm>
          <a:prstGeom prst="rect">
            <a:avLst/>
          </a:prstGeom>
        </p:spPr>
        <p:txBody>
          <a:bodyPr wrap="none">
            <a:spAutoFit/>
          </a:bodyPr>
          <a:lstStyle/>
          <a:p>
            <a:r>
              <a:rPr lang="fr-FR">
                <a:hlinkClick r:id="rId4"/>
              </a:rPr>
              <a:t>https://handbook.spherestandards.org/en/sphere/#ch006</a:t>
            </a:r>
          </a:p>
        </p:txBody>
      </p:sp>
    </p:spTree>
    <p:extLst>
      <p:ext uri="{BB962C8B-B14F-4D97-AF65-F5344CB8AC3E}">
        <p14:creationId xmlns:p14="http://schemas.microsoft.com/office/powerpoint/2010/main" val="3924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C33266F9-C129-4EC4-8D49-B1982A8E09EB}"/>
              </a:ext>
            </a:extLst>
          </p:cNvPr>
          <p:cNvGraphicFramePr>
            <a:graphicFrameLocks noGrp="1"/>
          </p:cNvGraphicFramePr>
          <p:nvPr>
            <p:ph idx="1"/>
            <p:extLst>
              <p:ext uri="{D42A27DB-BD31-4B8C-83A1-F6EECF244321}">
                <p14:modId xmlns:p14="http://schemas.microsoft.com/office/powerpoint/2010/main" val="52470203"/>
              </p:ext>
            </p:extLst>
          </p:nvPr>
        </p:nvGraphicFramePr>
        <p:xfrm>
          <a:off x="635000" y="1261533"/>
          <a:ext cx="11548533" cy="5329234"/>
        </p:xfrm>
        <a:graphic>
          <a:graphicData uri="http://schemas.openxmlformats.org/drawingml/2006/table">
            <a:tbl>
              <a:tblPr/>
              <a:tblGrid>
                <a:gridCol w="2211028">
                  <a:extLst>
                    <a:ext uri="{9D8B030D-6E8A-4147-A177-3AD203B41FA5}">
                      <a16:colId xmlns:a16="http://schemas.microsoft.com/office/drawing/2014/main" val="20000"/>
                    </a:ext>
                  </a:extLst>
                </a:gridCol>
                <a:gridCol w="6953965">
                  <a:extLst>
                    <a:ext uri="{9D8B030D-6E8A-4147-A177-3AD203B41FA5}">
                      <a16:colId xmlns:a16="http://schemas.microsoft.com/office/drawing/2014/main" val="20001"/>
                    </a:ext>
                  </a:extLst>
                </a:gridCol>
                <a:gridCol w="2383540">
                  <a:extLst>
                    <a:ext uri="{9D8B030D-6E8A-4147-A177-3AD203B41FA5}">
                      <a16:colId xmlns:a16="http://schemas.microsoft.com/office/drawing/2014/main" val="20002"/>
                    </a:ext>
                  </a:extLst>
                </a:gridCol>
              </a:tblGrid>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Niveau de service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Satisfaction des besoins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Niveau de préoccupation sanitaire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4657">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Aucun accès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(&lt; 5 l/pers./j)</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Consommation : ne peut pas être assurée</a:t>
                      </a:r>
                    </a:p>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Hygiène : presque impossible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Très élevé</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1089220">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Accès élémentaire</a:t>
                      </a:r>
                    </a:p>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(&lt; 20 l/pers./j)</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Consommation : devrait être assurée</a:t>
                      </a:r>
                    </a:p>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Hygiène : possibilité de se laver les mains et d’assurer une hygiène alimentaire de base ; lessive et douche difficiles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Élevé</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200688">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Accès intermédiaire </a:t>
                      </a:r>
                    </a:p>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(env. 50 l/pers./j)</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Consommation : assurée</a:t>
                      </a:r>
                    </a:p>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Hygiène : lavage des mains et hygiène alimentaire assurés ; lessive et douche normalement possibles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Faible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206723">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Accès optimal</a:t>
                      </a:r>
                    </a:p>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(&gt; 100 l/pers./j)</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Consommation : tous les besoins sont couverts</a:t>
                      </a:r>
                    </a:p>
                    <a:p>
                      <a:pPr marL="0" marR="0" lvl="0" indent="0" algn="l"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Hygiène : tous les besoins devraient être couverts</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619250">
                        <a:lnSpc>
                          <a:spcPct val="90000"/>
                        </a:lnSpc>
                        <a:spcBef>
                          <a:spcPts val="1775"/>
                        </a:spcBef>
                        <a:buFont typeface="Arial" panose="020B0604020202020204" pitchFamily="34" charset="0"/>
                        <a:defRPr sz="4500">
                          <a:solidFill>
                            <a:schemeClr val="tx1"/>
                          </a:solidFill>
                          <a:latin typeface="Calibri" panose="020F0502020204030204" pitchFamily="34" charset="0"/>
                        </a:defRPr>
                      </a:lvl1pPr>
                      <a:lvl2pPr marL="809625" defTabSz="1619250">
                        <a:lnSpc>
                          <a:spcPct val="90000"/>
                        </a:lnSpc>
                        <a:spcBef>
                          <a:spcPts val="888"/>
                        </a:spcBef>
                        <a:buFont typeface="Arial" panose="020B0604020202020204" pitchFamily="34" charset="0"/>
                        <a:defRPr sz="3800">
                          <a:solidFill>
                            <a:schemeClr val="tx1"/>
                          </a:solidFill>
                          <a:latin typeface="Calibri" panose="020F0502020204030204" pitchFamily="34" charset="0"/>
                        </a:defRPr>
                      </a:lvl2pPr>
                      <a:lvl3pPr marL="1619250" defTabSz="1619250">
                        <a:lnSpc>
                          <a:spcPct val="90000"/>
                        </a:lnSpc>
                        <a:spcBef>
                          <a:spcPts val="888"/>
                        </a:spcBef>
                        <a:buFont typeface="Arial" panose="020B0604020202020204" pitchFamily="34" charset="0"/>
                        <a:defRPr sz="3100">
                          <a:solidFill>
                            <a:schemeClr val="tx1"/>
                          </a:solidFill>
                          <a:latin typeface="Calibri" panose="020F0502020204030204" pitchFamily="34" charset="0"/>
                        </a:defRPr>
                      </a:lvl3pPr>
                      <a:lvl4pPr marL="2430463"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4pPr>
                      <a:lvl5pPr marL="3240088" defTabSz="1619250">
                        <a:lnSpc>
                          <a:spcPct val="90000"/>
                        </a:lnSpc>
                        <a:spcBef>
                          <a:spcPts val="888"/>
                        </a:spcBef>
                        <a:buFont typeface="Arial" panose="020B0604020202020204" pitchFamily="34" charset="0"/>
                        <a:defRPr sz="2700">
                          <a:solidFill>
                            <a:schemeClr val="tx1"/>
                          </a:solidFill>
                          <a:latin typeface="Calibri" panose="020F0502020204030204" pitchFamily="34" charset="0"/>
                        </a:defRPr>
                      </a:lvl5pPr>
                      <a:lvl6pPr marL="36972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6pPr>
                      <a:lvl7pPr marL="41544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7pPr>
                      <a:lvl8pPr marL="46116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8pPr>
                      <a:lvl9pPr marL="5068888" indent="-2486025" defTabSz="1619250" eaLnBrk="0" fontAlgn="base" hangingPunct="0">
                        <a:lnSpc>
                          <a:spcPct val="90000"/>
                        </a:lnSpc>
                        <a:spcBef>
                          <a:spcPts val="888"/>
                        </a:spcBef>
                        <a:spcAft>
                          <a:spcPct val="0"/>
                        </a:spcAft>
                        <a:buFont typeface="Arial" panose="020B0604020202020204" pitchFamily="34" charset="0"/>
                        <a:defRPr sz="2700">
                          <a:solidFill>
                            <a:schemeClr val="tx1"/>
                          </a:solidFill>
                          <a:latin typeface="Calibri" panose="020F0502020204030204" pitchFamily="34" charset="0"/>
                        </a:defRPr>
                      </a:lvl9pPr>
                    </a:lstStyle>
                    <a:p>
                      <a:pPr marL="0" marR="0" lvl="0" indent="0" algn="ctr" defTabSz="161925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Très faible</a:t>
                      </a:r>
                    </a:p>
                  </a:txBody>
                  <a:tcPr marL="104751" marR="104751" marT="21053" marB="2105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A2824BF8-150A-4B9E-9B61-688BA560CFA9}"/>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Impact de la quantité d’eau sur la santé</a:t>
            </a:r>
          </a:p>
        </p:txBody>
      </p:sp>
    </p:spTree>
    <p:extLst>
      <p:ext uri="{BB962C8B-B14F-4D97-AF65-F5344CB8AC3E}">
        <p14:creationId xmlns:p14="http://schemas.microsoft.com/office/powerpoint/2010/main" val="327708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E99BBCA-70AE-4580-94A9-25CA1B16EE4A}"/>
              </a:ext>
            </a:extLst>
          </p:cNvPr>
          <p:cNvSpPr txBox="1">
            <a:spLocks/>
          </p:cNvSpPr>
          <p:nvPr/>
        </p:nvSpPr>
        <p:spPr>
          <a:xfrm>
            <a:off x="607799" y="2016857"/>
            <a:ext cx="5810253" cy="2979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8405" defTabSz="914183">
              <a:spcBef>
                <a:spcPct val="0"/>
              </a:spcBef>
              <a:defRPr/>
            </a:pPr>
            <a:r>
              <a:rPr lang="fr-FR" sz="2800" dirty="0">
                <a:solidFill>
                  <a:schemeClr val="tx1"/>
                </a:solidFill>
                <a:ea typeface="ＭＳ Ｐゴシック" panose="020B0600070205080204" pitchFamily="34" charset="-128"/>
              </a:rPr>
              <a:t>Aspects à prendre en compte :</a:t>
            </a:r>
          </a:p>
          <a:p>
            <a:pPr marL="745605" indent="-457200" defTabSz="914183">
              <a:spcBef>
                <a:spcPct val="0"/>
              </a:spcBef>
              <a:buFont typeface="Arial" panose="020B0604020202020204" pitchFamily="34" charset="0"/>
              <a:buChar char="•"/>
              <a:defRPr/>
            </a:pPr>
            <a:r>
              <a:rPr lang="fr-FR" sz="2800" dirty="0">
                <a:solidFill>
                  <a:schemeClr val="tx1"/>
                </a:solidFill>
                <a:ea typeface="ＭＳ Ｐゴシック" panose="020B0600070205080204" pitchFamily="34" charset="-128"/>
              </a:rPr>
              <a:t>sécurité</a:t>
            </a:r>
          </a:p>
          <a:p>
            <a:pPr marL="745605" indent="-457200" defTabSz="914183">
              <a:spcBef>
                <a:spcPct val="0"/>
              </a:spcBef>
              <a:buFont typeface="Arial" panose="020B0604020202020204" pitchFamily="34" charset="0"/>
              <a:buChar char="•"/>
              <a:defRPr/>
            </a:pPr>
            <a:r>
              <a:rPr lang="fr-FR" sz="2800" dirty="0">
                <a:solidFill>
                  <a:schemeClr val="tx1"/>
                </a:solidFill>
                <a:ea typeface="ＭＳ Ｐゴシック" panose="020B0600070205080204" pitchFamily="34" charset="-128"/>
              </a:rPr>
              <a:t>éléments sociaux et culturels</a:t>
            </a:r>
          </a:p>
          <a:p>
            <a:pPr marL="745605" indent="-457200" defTabSz="914183">
              <a:spcBef>
                <a:spcPct val="0"/>
              </a:spcBef>
              <a:buFont typeface="Arial" panose="020B0604020202020204" pitchFamily="34" charset="0"/>
              <a:buChar char="•"/>
              <a:defRPr/>
            </a:pPr>
            <a:r>
              <a:rPr lang="fr-FR" sz="2800" dirty="0">
                <a:solidFill>
                  <a:schemeClr val="tx1"/>
                </a:solidFill>
                <a:ea typeface="ＭＳ Ｐゴシック" panose="020B0600070205080204" pitchFamily="34" charset="-128"/>
              </a:rPr>
              <a:t>questions d’ordre physique</a:t>
            </a:r>
          </a:p>
          <a:p>
            <a:pPr marL="745605" indent="-457200" defTabSz="914183">
              <a:spcBef>
                <a:spcPct val="0"/>
              </a:spcBef>
              <a:buFont typeface="Arial" panose="020B0604020202020204" pitchFamily="34" charset="0"/>
              <a:buChar char="•"/>
              <a:defRPr/>
            </a:pPr>
            <a:r>
              <a:rPr lang="fr-FR" sz="2800" dirty="0">
                <a:solidFill>
                  <a:schemeClr val="tx1"/>
                </a:solidFill>
                <a:ea typeface="ＭＳ Ｐゴシック" panose="020B0600070205080204" pitchFamily="34" charset="-128"/>
              </a:rPr>
              <a:t>questions d’ordre économique</a:t>
            </a:r>
          </a:p>
          <a:p>
            <a:pPr marL="745605" indent="-457200" defTabSz="914183">
              <a:spcBef>
                <a:spcPct val="0"/>
              </a:spcBef>
              <a:buFont typeface="Arial" panose="020B0604020202020204" pitchFamily="34" charset="0"/>
              <a:buChar char="•"/>
              <a:defRPr/>
            </a:pPr>
            <a:r>
              <a:rPr lang="fr-FR" sz="2800" dirty="0">
                <a:solidFill>
                  <a:schemeClr val="tx1"/>
                </a:solidFill>
                <a:ea typeface="ＭＳ Ｐゴシック" panose="020B0600070205080204" pitchFamily="34" charset="-128"/>
              </a:rPr>
              <a:t>temps nécessaire / distance</a:t>
            </a:r>
          </a:p>
          <a:p>
            <a:pPr marL="745605" indent="-457200" defTabSz="914183">
              <a:spcBef>
                <a:spcPct val="0"/>
              </a:spcBef>
              <a:buFont typeface="Arial" panose="020B0604020202020204" pitchFamily="34" charset="0"/>
              <a:buChar char="•"/>
              <a:defRPr/>
            </a:pPr>
            <a:endParaRPr lang="en-US" altLang="en-US" sz="2800" dirty="0">
              <a:solidFill>
                <a:schemeClr val="tx1"/>
              </a:solidFill>
              <a:ea typeface="ＭＳ Ｐゴシック" panose="020B0600070205080204" pitchFamily="34" charset="-128"/>
            </a:endParaRPr>
          </a:p>
        </p:txBody>
      </p:sp>
      <p:sp>
        <p:nvSpPr>
          <p:cNvPr id="5" name="Title 3">
            <a:extLst>
              <a:ext uri="{FF2B5EF4-FFF2-40B4-BE49-F238E27FC236}">
                <a16:creationId xmlns:a16="http://schemas.microsoft.com/office/drawing/2014/main" id="{F8407A44-9AF9-4447-8DB5-EFE29B115D0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Accès à l’eau</a:t>
            </a:r>
          </a:p>
        </p:txBody>
      </p:sp>
      <p:pic>
        <p:nvPicPr>
          <p:cNvPr id="11" name="Picture 10">
            <a:extLst>
              <a:ext uri="{FF2B5EF4-FFF2-40B4-BE49-F238E27FC236}">
                <a16:creationId xmlns:a16="http://schemas.microsoft.com/office/drawing/2014/main" id="{6994364D-EA25-4A08-8858-3985F24705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7109" y="1426153"/>
            <a:ext cx="5331143" cy="3570464"/>
          </a:xfrm>
          <a:prstGeom prst="rect">
            <a:avLst/>
          </a:prstGeom>
          <a:ln>
            <a:solidFill>
              <a:schemeClr val="tx1"/>
            </a:solidFill>
          </a:ln>
        </p:spPr>
      </p:pic>
    </p:spTree>
    <p:extLst>
      <p:ext uri="{BB962C8B-B14F-4D97-AF65-F5344CB8AC3E}">
        <p14:creationId xmlns:p14="http://schemas.microsoft.com/office/powerpoint/2010/main" val="103954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14</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57B766E4-B1E4-4938-9EDD-CD61D255EC53}"/>
              </a:ext>
            </a:extLst>
          </p:cNvPr>
          <p:cNvSpPr>
            <a:spLocks noChangeArrowheads="1"/>
          </p:cNvSpPr>
          <p:nvPr/>
        </p:nvSpPr>
        <p:spPr bwMode="auto">
          <a:xfrm>
            <a:off x="598806" y="5086263"/>
            <a:ext cx="10994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a:t>Comment évaluer le temps nécessaire pour aller chercher de l’eau ?</a:t>
            </a:r>
          </a:p>
        </p:txBody>
      </p:sp>
    </p:spTree>
    <p:extLst>
      <p:ext uri="{BB962C8B-B14F-4D97-AF65-F5344CB8AC3E}">
        <p14:creationId xmlns:p14="http://schemas.microsoft.com/office/powerpoint/2010/main" val="49397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Content Placeholder 5">
            <a:extLst>
              <a:ext uri="{FF2B5EF4-FFF2-40B4-BE49-F238E27FC236}">
                <a16:creationId xmlns:a16="http://schemas.microsoft.com/office/drawing/2014/main" id="{A1FB1889-808B-4A8F-A6DF-D79941A3955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a:ext>
            </a:extLst>
          </a:blip>
          <a:srcRect l="6126" t="12525" r="9238" b="4299"/>
          <a:stretch/>
        </p:blipFill>
        <p:spPr>
          <a:xfrm>
            <a:off x="1662940" y="3954934"/>
            <a:ext cx="4433059" cy="2903065"/>
          </a:xfrm>
          <a:noFill/>
        </p:spPr>
      </p:pic>
      <p:pic>
        <p:nvPicPr>
          <p:cNvPr id="43012" name="Content Placeholder 4">
            <a:extLst>
              <a:ext uri="{FF2B5EF4-FFF2-40B4-BE49-F238E27FC236}">
                <a16:creationId xmlns:a16="http://schemas.microsoft.com/office/drawing/2014/main" id="{30149513-C8E7-49ED-B220-5B02E75DECD9}"/>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1066801" y="1344935"/>
            <a:ext cx="3739662" cy="3086573"/>
          </a:xfrm>
          <a:noFill/>
        </p:spPr>
      </p:pic>
      <p:sp>
        <p:nvSpPr>
          <p:cNvPr id="5" name="Title 3">
            <a:extLst>
              <a:ext uri="{FF2B5EF4-FFF2-40B4-BE49-F238E27FC236}">
                <a16:creationId xmlns:a16="http://schemas.microsoft.com/office/drawing/2014/main" id="{B8F8A1D6-1491-49B4-B622-A2A289A47DE4}"/>
              </a:ext>
            </a:extLst>
          </p:cNvPr>
          <p:cNvSpPr txBox="1">
            <a:spLocks/>
          </p:cNvSpPr>
          <p:nvPr/>
        </p:nvSpPr>
        <p:spPr>
          <a:xfrm>
            <a:off x="1218479" y="244852"/>
            <a:ext cx="9755039" cy="83107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Le temps nécessaire à la collecte d’eau dépend des éléments suivants :</a:t>
            </a:r>
          </a:p>
        </p:txBody>
      </p:sp>
      <p:sp>
        <p:nvSpPr>
          <p:cNvPr id="6" name="Rectangle 5">
            <a:extLst>
              <a:ext uri="{FF2B5EF4-FFF2-40B4-BE49-F238E27FC236}">
                <a16:creationId xmlns:a16="http://schemas.microsoft.com/office/drawing/2014/main" id="{9210D2CC-47CC-4E83-A461-59AA02F9B88D}"/>
              </a:ext>
            </a:extLst>
          </p:cNvPr>
          <p:cNvSpPr/>
          <p:nvPr/>
        </p:nvSpPr>
        <p:spPr>
          <a:xfrm>
            <a:off x="2884971" y="3722914"/>
            <a:ext cx="1882972" cy="525846"/>
          </a:xfrm>
          <a:prstGeom prst="rect">
            <a:avLst/>
          </a:prstGeom>
        </p:spPr>
        <p:txBody>
          <a:bodyPr wrap="square">
            <a:spAutoFit/>
          </a:bodyPr>
          <a:lstStyle/>
          <a:p>
            <a:pPr marL="288405" algn="ctr" defTabSz="914183">
              <a:spcBef>
                <a:spcPct val="0"/>
              </a:spcBef>
              <a:defRPr/>
            </a:pPr>
            <a:r>
              <a:rPr lang="fr-FR" sz="2800">
                <a:solidFill>
                  <a:schemeClr val="bg1"/>
                </a:solidFill>
                <a:ea typeface="ＭＳ Ｐゴシック" panose="020B0600070205080204" pitchFamily="34" charset="-128"/>
              </a:rPr>
              <a:t>Distance</a:t>
            </a:r>
          </a:p>
        </p:txBody>
      </p:sp>
      <p:sp>
        <p:nvSpPr>
          <p:cNvPr id="9" name="Rectangle 8">
            <a:extLst>
              <a:ext uri="{FF2B5EF4-FFF2-40B4-BE49-F238E27FC236}">
                <a16:creationId xmlns:a16="http://schemas.microsoft.com/office/drawing/2014/main" id="{570107B3-00D9-443A-AD22-BE5D90BC9B11}"/>
              </a:ext>
            </a:extLst>
          </p:cNvPr>
          <p:cNvSpPr/>
          <p:nvPr/>
        </p:nvSpPr>
        <p:spPr>
          <a:xfrm>
            <a:off x="1228940" y="6335539"/>
            <a:ext cx="1921492" cy="523220"/>
          </a:xfrm>
          <a:prstGeom prst="rect">
            <a:avLst/>
          </a:prstGeom>
        </p:spPr>
        <p:txBody>
          <a:bodyPr wrap="square">
            <a:spAutoFit/>
          </a:bodyPr>
          <a:lstStyle/>
          <a:p>
            <a:pPr marL="288405" algn="ctr" defTabSz="914183">
              <a:spcBef>
                <a:spcPct val="0"/>
              </a:spcBef>
              <a:defRPr/>
            </a:pPr>
            <a:r>
              <a:rPr lang="fr-FR" sz="2800">
                <a:solidFill>
                  <a:schemeClr val="bg1"/>
                </a:solidFill>
                <a:ea typeface="ＭＳ Ｐゴシック" panose="020B0600070205080204" pitchFamily="34" charset="-128"/>
              </a:rPr>
              <a:t>Queue</a:t>
            </a:r>
          </a:p>
        </p:txBody>
      </p:sp>
      <p:pic>
        <p:nvPicPr>
          <p:cNvPr id="7" name="Content Placeholder 3">
            <a:extLst>
              <a:ext uri="{FF2B5EF4-FFF2-40B4-BE49-F238E27FC236}">
                <a16:creationId xmlns:a16="http://schemas.microsoft.com/office/drawing/2014/main" id="{BDC9D082-3B68-4F0F-9106-4AB6B653B71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 t="3349" r="11417" b="14603"/>
          <a:stretch/>
        </p:blipFill>
        <p:spPr>
          <a:xfrm>
            <a:off x="6095999" y="4248759"/>
            <a:ext cx="4217676" cy="2609240"/>
          </a:xfrm>
          <a:prstGeom prst="rect">
            <a:avLst/>
          </a:prstGeom>
          <a:noFill/>
        </p:spPr>
      </p:pic>
      <p:pic>
        <p:nvPicPr>
          <p:cNvPr id="8" name="Content Placeholder 4">
            <a:extLst>
              <a:ext uri="{FF2B5EF4-FFF2-40B4-BE49-F238E27FC236}">
                <a16:creationId xmlns:a16="http://schemas.microsoft.com/office/drawing/2014/main" id="{4CEA64FD-3DB2-4D08-BCDB-4455869830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7863549" y="1344935"/>
            <a:ext cx="4203876" cy="2933132"/>
          </a:xfrm>
          <a:prstGeom prst="rect">
            <a:avLst/>
          </a:prstGeom>
          <a:noFill/>
        </p:spPr>
      </p:pic>
      <p:sp>
        <p:nvSpPr>
          <p:cNvPr id="10" name="Rectangle 9">
            <a:extLst>
              <a:ext uri="{FF2B5EF4-FFF2-40B4-BE49-F238E27FC236}">
                <a16:creationId xmlns:a16="http://schemas.microsoft.com/office/drawing/2014/main" id="{FBD942D1-7593-40F9-B2FA-0EB18C9AC829}"/>
              </a:ext>
            </a:extLst>
          </p:cNvPr>
          <p:cNvSpPr/>
          <p:nvPr/>
        </p:nvSpPr>
        <p:spPr>
          <a:xfrm>
            <a:off x="7652884" y="3725539"/>
            <a:ext cx="1921492" cy="523220"/>
          </a:xfrm>
          <a:prstGeom prst="rect">
            <a:avLst/>
          </a:prstGeom>
        </p:spPr>
        <p:txBody>
          <a:bodyPr wrap="square">
            <a:spAutoFit/>
          </a:bodyPr>
          <a:lstStyle/>
          <a:p>
            <a:pPr marL="288405" algn="ctr" defTabSz="914183">
              <a:spcBef>
                <a:spcPct val="0"/>
              </a:spcBef>
              <a:defRPr/>
            </a:pPr>
            <a:r>
              <a:rPr lang="fr-FR" sz="2800">
                <a:solidFill>
                  <a:schemeClr val="bg1"/>
                </a:solidFill>
                <a:ea typeface="ＭＳ Ｐゴシック" panose="020B0600070205080204" pitchFamily="34" charset="-128"/>
              </a:rPr>
              <a:t>Débit</a:t>
            </a:r>
          </a:p>
        </p:txBody>
      </p:sp>
      <p:sp>
        <p:nvSpPr>
          <p:cNvPr id="11" name="Rectangle 10">
            <a:extLst>
              <a:ext uri="{FF2B5EF4-FFF2-40B4-BE49-F238E27FC236}">
                <a16:creationId xmlns:a16="http://schemas.microsoft.com/office/drawing/2014/main" id="{9A7F7E12-DD5D-4F9F-A670-8E8DC3AB7AE8}"/>
              </a:ext>
            </a:extLst>
          </p:cNvPr>
          <p:cNvSpPr/>
          <p:nvPr/>
        </p:nvSpPr>
        <p:spPr>
          <a:xfrm>
            <a:off x="5731391" y="6334779"/>
            <a:ext cx="2132157" cy="523220"/>
          </a:xfrm>
          <a:prstGeom prst="rect">
            <a:avLst/>
          </a:prstGeom>
        </p:spPr>
        <p:txBody>
          <a:bodyPr wrap="square">
            <a:spAutoFit/>
          </a:bodyPr>
          <a:lstStyle/>
          <a:p>
            <a:pPr marL="288405" algn="ctr" defTabSz="914183">
              <a:spcBef>
                <a:spcPct val="0"/>
              </a:spcBef>
              <a:defRPr/>
            </a:pPr>
            <a:r>
              <a:rPr lang="fr-FR" sz="2800" dirty="0">
                <a:solidFill>
                  <a:schemeClr val="bg1"/>
                </a:solidFill>
                <a:ea typeface="ＭＳ Ｐゴシック" panose="020B0600070205080204" pitchFamily="34" charset="-128"/>
              </a:rPr>
              <a:t>Contenant</a:t>
            </a:r>
          </a:p>
        </p:txBody>
      </p:sp>
    </p:spTree>
    <p:extLst>
      <p:ext uri="{BB962C8B-B14F-4D97-AF65-F5344CB8AC3E}">
        <p14:creationId xmlns:p14="http://schemas.microsoft.com/office/powerpoint/2010/main" val="550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2">
            <a:extLst>
              <a:ext uri="{FF2B5EF4-FFF2-40B4-BE49-F238E27FC236}">
                <a16:creationId xmlns:a16="http://schemas.microsoft.com/office/drawing/2014/main" id="{47B4C951-CA3E-470A-8D5C-7A19D54D17A9}"/>
              </a:ext>
            </a:extLst>
          </p:cNvPr>
          <p:cNvPicPr>
            <a:picLocks noChangeAspect="1"/>
          </p:cNvPicPr>
          <p:nvPr/>
        </p:nvPicPr>
        <p:blipFill rotWithShape="1">
          <a:blip r:embed="rId3">
            <a:extLst>
              <a:ext uri="{28A0092B-C50C-407E-A947-70E740481C1C}">
                <a14:useLocalDpi xmlns:a14="http://schemas.microsoft.com/office/drawing/2010/main"/>
              </a:ext>
            </a:extLst>
          </a:blip>
          <a:srcRect l="1917" r="2873"/>
          <a:stretch/>
        </p:blipFill>
        <p:spPr bwMode="auto">
          <a:xfrm>
            <a:off x="632030" y="1289817"/>
            <a:ext cx="6948055" cy="55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273B25E4-D018-4E0E-9E68-F276B7F092FD}"/>
              </a:ext>
            </a:extLst>
          </p:cNvPr>
          <p:cNvSpPr txBox="1">
            <a:spLocks/>
          </p:cNvSpPr>
          <p:nvPr/>
        </p:nvSpPr>
        <p:spPr>
          <a:xfrm>
            <a:off x="838200" y="123212"/>
            <a:ext cx="10515600" cy="83107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Rapport entre temps de collecte de l’eau et consommation</a:t>
            </a:r>
          </a:p>
        </p:txBody>
      </p:sp>
      <p:graphicFrame>
        <p:nvGraphicFramePr>
          <p:cNvPr id="9" name="Content Placeholder 6">
            <a:extLst>
              <a:ext uri="{FF2B5EF4-FFF2-40B4-BE49-F238E27FC236}">
                <a16:creationId xmlns:a16="http://schemas.microsoft.com/office/drawing/2014/main" id="{A39A8B2C-A514-41DE-B9C1-B0292A304960}"/>
              </a:ext>
            </a:extLst>
          </p:cNvPr>
          <p:cNvGraphicFramePr>
            <a:graphicFrameLocks noGrp="1"/>
          </p:cNvGraphicFramePr>
          <p:nvPr>
            <p:ph idx="1"/>
            <p:extLst>
              <p:ext uri="{D42A27DB-BD31-4B8C-83A1-F6EECF244321}">
                <p14:modId xmlns:p14="http://schemas.microsoft.com/office/powerpoint/2010/main" val="774785469"/>
              </p:ext>
            </p:extLst>
          </p:nvPr>
        </p:nvGraphicFramePr>
        <p:xfrm>
          <a:off x="7476566" y="1406769"/>
          <a:ext cx="4611916" cy="4469131"/>
        </p:xfrm>
        <a:graphic>
          <a:graphicData uri="http://schemas.openxmlformats.org/drawingml/2006/table">
            <a:tbl>
              <a:tblPr firstRow="1" firstCol="1" bandRow="1">
                <a:tableStyleId>{BDBED569-4797-4DF1-A0F4-6AAB3CD982D8}</a:tableStyleId>
              </a:tblPr>
              <a:tblGrid>
                <a:gridCol w="2305958">
                  <a:extLst>
                    <a:ext uri="{9D8B030D-6E8A-4147-A177-3AD203B41FA5}">
                      <a16:colId xmlns:a16="http://schemas.microsoft.com/office/drawing/2014/main" val="20000"/>
                    </a:ext>
                  </a:extLst>
                </a:gridCol>
                <a:gridCol w="2305958">
                  <a:extLst>
                    <a:ext uri="{9D8B030D-6E8A-4147-A177-3AD203B41FA5}">
                      <a16:colId xmlns:a16="http://schemas.microsoft.com/office/drawing/2014/main" val="20001"/>
                    </a:ext>
                  </a:extLst>
                </a:gridCol>
              </a:tblGrid>
              <a:tr h="767159">
                <a:tc>
                  <a:txBody>
                    <a:bodyPr/>
                    <a:lstStyle/>
                    <a:p>
                      <a:pPr algn="ctr">
                        <a:lnSpc>
                          <a:spcPct val="115000"/>
                        </a:lnSpc>
                        <a:spcAft>
                          <a:spcPts val="600"/>
                        </a:spcAft>
                      </a:pPr>
                      <a:r>
                        <a:rPr lang="fr-FR" sz="2000">
                          <a:effectLst/>
                        </a:rPr>
                        <a:t>Distance aller-retour à pied</a:t>
                      </a:r>
                    </a:p>
                  </a:txBody>
                  <a:tcPr marL="68577" marR="68577" marT="0" marB="0" anchor="ctr">
                    <a:solidFill>
                      <a:schemeClr val="accent1"/>
                    </a:solidFill>
                  </a:tcPr>
                </a:tc>
                <a:tc>
                  <a:txBody>
                    <a:bodyPr/>
                    <a:lstStyle/>
                    <a:p>
                      <a:pPr algn="ctr">
                        <a:lnSpc>
                          <a:spcPct val="115000"/>
                        </a:lnSpc>
                        <a:spcAft>
                          <a:spcPts val="600"/>
                        </a:spcAft>
                      </a:pPr>
                      <a:r>
                        <a:rPr lang="fr-FR" sz="2000" dirty="0">
                          <a:effectLst/>
                        </a:rPr>
                        <a:t>Fourchette de consommation (l/pers./j)</a:t>
                      </a:r>
                    </a:p>
                  </a:txBody>
                  <a:tcPr marL="68577" marR="68577" marT="0" marB="0" anchor="ctr">
                    <a:solidFill>
                      <a:schemeClr val="accent1"/>
                    </a:solidFill>
                  </a:tcPr>
                </a:tc>
                <a:extLst>
                  <a:ext uri="{0D108BD9-81ED-4DB2-BD59-A6C34878D82A}">
                    <a16:rowId xmlns:a16="http://schemas.microsoft.com/office/drawing/2014/main" val="10000"/>
                  </a:ext>
                </a:extLst>
              </a:tr>
              <a:tr h="565709">
                <a:tc>
                  <a:txBody>
                    <a:bodyPr/>
                    <a:lstStyle/>
                    <a:p>
                      <a:pPr algn="ctr">
                        <a:lnSpc>
                          <a:spcPct val="115000"/>
                        </a:lnSpc>
                        <a:spcAft>
                          <a:spcPts val="600"/>
                        </a:spcAft>
                      </a:pPr>
                      <a:r>
                        <a:rPr lang="fr-FR" sz="2000" dirty="0">
                          <a:effectLst/>
                        </a:rPr>
                        <a:t>&gt; 1000 m</a:t>
                      </a:r>
                    </a:p>
                  </a:txBody>
                  <a:tcPr marL="68577" marR="68577" marT="0" marB="0"/>
                </a:tc>
                <a:tc>
                  <a:txBody>
                    <a:bodyPr/>
                    <a:lstStyle/>
                    <a:p>
                      <a:pPr algn="ctr">
                        <a:lnSpc>
                          <a:spcPct val="115000"/>
                        </a:lnSpc>
                        <a:spcAft>
                          <a:spcPts val="600"/>
                        </a:spcAft>
                      </a:pPr>
                      <a:r>
                        <a:rPr lang="fr-FR" sz="2000" dirty="0">
                          <a:effectLst/>
                        </a:rPr>
                        <a:t>5–10</a:t>
                      </a:r>
                    </a:p>
                  </a:txBody>
                  <a:tcPr marL="68577" marR="68577" marT="0" marB="0"/>
                </a:tc>
                <a:extLst>
                  <a:ext uri="{0D108BD9-81ED-4DB2-BD59-A6C34878D82A}">
                    <a16:rowId xmlns:a16="http://schemas.microsoft.com/office/drawing/2014/main" val="10001"/>
                  </a:ext>
                </a:extLst>
              </a:tr>
              <a:tr h="565709">
                <a:tc>
                  <a:txBody>
                    <a:bodyPr/>
                    <a:lstStyle/>
                    <a:p>
                      <a:pPr algn="ctr">
                        <a:lnSpc>
                          <a:spcPct val="115000"/>
                        </a:lnSpc>
                        <a:spcAft>
                          <a:spcPts val="600"/>
                        </a:spcAft>
                      </a:pPr>
                      <a:r>
                        <a:rPr lang="fr-FR" sz="2000">
                          <a:effectLst/>
                        </a:rPr>
                        <a:t>De 500 à 1000 m</a:t>
                      </a:r>
                    </a:p>
                  </a:txBody>
                  <a:tcPr marL="68577" marR="68577" marT="0" marB="0"/>
                </a:tc>
                <a:tc>
                  <a:txBody>
                    <a:bodyPr/>
                    <a:lstStyle/>
                    <a:p>
                      <a:pPr algn="ctr">
                        <a:lnSpc>
                          <a:spcPct val="115000"/>
                        </a:lnSpc>
                        <a:spcAft>
                          <a:spcPts val="600"/>
                        </a:spcAft>
                      </a:pPr>
                      <a:r>
                        <a:rPr lang="fr-FR" sz="2000" dirty="0">
                          <a:effectLst/>
                        </a:rPr>
                        <a:t>10–15</a:t>
                      </a:r>
                    </a:p>
                  </a:txBody>
                  <a:tcPr marL="68577" marR="68577" marT="0" marB="0"/>
                </a:tc>
                <a:extLst>
                  <a:ext uri="{0D108BD9-81ED-4DB2-BD59-A6C34878D82A}">
                    <a16:rowId xmlns:a16="http://schemas.microsoft.com/office/drawing/2014/main" val="10002"/>
                  </a:ext>
                </a:extLst>
              </a:tr>
              <a:tr h="565709">
                <a:tc>
                  <a:txBody>
                    <a:bodyPr/>
                    <a:lstStyle/>
                    <a:p>
                      <a:pPr algn="ctr">
                        <a:lnSpc>
                          <a:spcPct val="100000"/>
                        </a:lnSpc>
                        <a:spcAft>
                          <a:spcPts val="0"/>
                        </a:spcAft>
                      </a:pPr>
                      <a:r>
                        <a:rPr lang="fr-FR" sz="2000" dirty="0">
                          <a:effectLst/>
                        </a:rPr>
                        <a:t>Borne fontaine</a:t>
                      </a:r>
                    </a:p>
                    <a:p>
                      <a:pPr algn="ctr">
                        <a:lnSpc>
                          <a:spcPct val="100000"/>
                        </a:lnSpc>
                        <a:spcAft>
                          <a:spcPts val="0"/>
                        </a:spcAft>
                      </a:pPr>
                      <a:r>
                        <a:rPr lang="fr-FR" sz="2000" dirty="0">
                          <a:effectLst/>
                        </a:rPr>
                        <a:t>&lt; 250 m</a:t>
                      </a:r>
                    </a:p>
                  </a:txBody>
                  <a:tcPr marL="68577" marR="68577" marT="0" marB="0"/>
                </a:tc>
                <a:tc>
                  <a:txBody>
                    <a:bodyPr/>
                    <a:lstStyle/>
                    <a:p>
                      <a:pPr algn="ctr">
                        <a:lnSpc>
                          <a:spcPct val="115000"/>
                        </a:lnSpc>
                        <a:spcAft>
                          <a:spcPts val="600"/>
                        </a:spcAft>
                      </a:pPr>
                      <a:r>
                        <a:rPr lang="fr-FR" sz="2000" dirty="0">
                          <a:effectLst/>
                        </a:rPr>
                        <a:t>20–50</a:t>
                      </a:r>
                    </a:p>
                  </a:txBody>
                  <a:tcPr marL="68577" marR="68577" marT="0" marB="0"/>
                </a:tc>
                <a:extLst>
                  <a:ext uri="{0D108BD9-81ED-4DB2-BD59-A6C34878D82A}">
                    <a16:rowId xmlns:a16="http://schemas.microsoft.com/office/drawing/2014/main" val="10003"/>
                  </a:ext>
                </a:extLst>
              </a:tr>
              <a:tr h="565709">
                <a:tc>
                  <a:txBody>
                    <a:bodyPr/>
                    <a:lstStyle/>
                    <a:p>
                      <a:pPr algn="ctr">
                        <a:lnSpc>
                          <a:spcPct val="115000"/>
                        </a:lnSpc>
                        <a:spcAft>
                          <a:spcPts val="600"/>
                        </a:spcAft>
                      </a:pPr>
                      <a:r>
                        <a:rPr lang="fr-FR" sz="2000">
                          <a:effectLst/>
                        </a:rPr>
                        <a:t>Robinet de cour</a:t>
                      </a:r>
                    </a:p>
                  </a:txBody>
                  <a:tcPr marL="68577" marR="68577" marT="0" marB="0"/>
                </a:tc>
                <a:tc>
                  <a:txBody>
                    <a:bodyPr/>
                    <a:lstStyle/>
                    <a:p>
                      <a:pPr algn="ctr">
                        <a:lnSpc>
                          <a:spcPct val="115000"/>
                        </a:lnSpc>
                        <a:spcAft>
                          <a:spcPts val="600"/>
                        </a:spcAft>
                      </a:pPr>
                      <a:r>
                        <a:rPr lang="fr-FR" sz="2000" dirty="0">
                          <a:effectLst/>
                        </a:rPr>
                        <a:t>20–80</a:t>
                      </a:r>
                    </a:p>
                  </a:txBody>
                  <a:tcPr marL="68577" marR="68577" marT="0" marB="0"/>
                </a:tc>
                <a:extLst>
                  <a:ext uri="{0D108BD9-81ED-4DB2-BD59-A6C34878D82A}">
                    <a16:rowId xmlns:a16="http://schemas.microsoft.com/office/drawing/2014/main" val="10004"/>
                  </a:ext>
                </a:extLst>
              </a:tr>
              <a:tr h="565709">
                <a:tc>
                  <a:txBody>
                    <a:bodyPr/>
                    <a:lstStyle/>
                    <a:p>
                      <a:pPr algn="ctr">
                        <a:lnSpc>
                          <a:spcPct val="115000"/>
                        </a:lnSpc>
                        <a:spcAft>
                          <a:spcPts val="600"/>
                        </a:spcAft>
                      </a:pPr>
                      <a:r>
                        <a:rPr lang="fr-FR" sz="2000">
                          <a:effectLst/>
                        </a:rPr>
                        <a:t>Robinet individuel</a:t>
                      </a:r>
                    </a:p>
                  </a:txBody>
                  <a:tcPr marL="68577" marR="68577" marT="0" marB="0"/>
                </a:tc>
                <a:tc>
                  <a:txBody>
                    <a:bodyPr/>
                    <a:lstStyle/>
                    <a:p>
                      <a:pPr algn="ctr">
                        <a:lnSpc>
                          <a:spcPct val="115000"/>
                        </a:lnSpc>
                        <a:spcAft>
                          <a:spcPts val="600"/>
                        </a:spcAft>
                      </a:pPr>
                      <a:r>
                        <a:rPr lang="fr-FR" sz="2000" dirty="0">
                          <a:effectLst/>
                        </a:rPr>
                        <a:t>30–60 </a:t>
                      </a:r>
                    </a:p>
                  </a:txBody>
                  <a:tcPr marL="68577" marR="68577" marT="0" marB="0"/>
                </a:tc>
                <a:extLst>
                  <a:ext uri="{0D108BD9-81ED-4DB2-BD59-A6C34878D82A}">
                    <a16:rowId xmlns:a16="http://schemas.microsoft.com/office/drawing/2014/main" val="10005"/>
                  </a:ext>
                </a:extLst>
              </a:tr>
              <a:tr h="565709">
                <a:tc>
                  <a:txBody>
                    <a:bodyPr/>
                    <a:lstStyle/>
                    <a:p>
                      <a:pPr algn="ctr">
                        <a:lnSpc>
                          <a:spcPct val="115000"/>
                        </a:lnSpc>
                        <a:spcAft>
                          <a:spcPts val="600"/>
                        </a:spcAft>
                      </a:pPr>
                      <a:r>
                        <a:rPr lang="fr-FR" sz="2000">
                          <a:effectLst/>
                        </a:rPr>
                        <a:t>Plusieurs robinets</a:t>
                      </a:r>
                    </a:p>
                  </a:txBody>
                  <a:tcPr marL="68577" marR="68577" marT="0" marB="0"/>
                </a:tc>
                <a:tc>
                  <a:txBody>
                    <a:bodyPr/>
                    <a:lstStyle/>
                    <a:p>
                      <a:pPr algn="ctr">
                        <a:lnSpc>
                          <a:spcPct val="115000"/>
                        </a:lnSpc>
                        <a:spcAft>
                          <a:spcPts val="600"/>
                        </a:spcAft>
                      </a:pPr>
                      <a:r>
                        <a:rPr lang="fr-FR" sz="2000" dirty="0">
                          <a:effectLst/>
                        </a:rPr>
                        <a:t>70–250 </a:t>
                      </a:r>
                    </a:p>
                  </a:txBody>
                  <a:tcPr marL="68577" marR="68577" marT="0" marB="0"/>
                </a:tc>
                <a:extLst>
                  <a:ext uri="{0D108BD9-81ED-4DB2-BD59-A6C34878D82A}">
                    <a16:rowId xmlns:a16="http://schemas.microsoft.com/office/drawing/2014/main" val="10006"/>
                  </a:ext>
                </a:extLst>
              </a:tr>
            </a:tbl>
          </a:graphicData>
        </a:graphic>
      </p:graphicFrame>
      <p:sp>
        <p:nvSpPr>
          <p:cNvPr id="10" name="Rectangle 1">
            <a:extLst>
              <a:ext uri="{FF2B5EF4-FFF2-40B4-BE49-F238E27FC236}">
                <a16:creationId xmlns:a16="http://schemas.microsoft.com/office/drawing/2014/main" id="{B291AD7F-5A60-4ED2-AED3-18F87B15E6BA}"/>
              </a:ext>
            </a:extLst>
          </p:cNvPr>
          <p:cNvSpPr>
            <a:spLocks noChangeArrowheads="1"/>
          </p:cNvSpPr>
          <p:nvPr/>
        </p:nvSpPr>
        <p:spPr bwMode="auto">
          <a:xfrm>
            <a:off x="8324065" y="6020667"/>
            <a:ext cx="354037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0000"/>
              </a:buClr>
              <a:buSzPct val="100000"/>
              <a:buFont typeface="Times New Roman" panose="02020603050405020304" pitchFamily="18" charset="0"/>
              <a:buNone/>
              <a:defRPr/>
            </a:pPr>
            <a:r>
              <a:rPr lang="fr-FR" sz="2000" i="1" dirty="0">
                <a:latin typeface="Calibri" panose="020F0502020204030204" pitchFamily="34" charset="0"/>
              </a:rPr>
              <a:t>SMET and WIJK (WEDC, 2002)</a:t>
            </a:r>
          </a:p>
        </p:txBody>
      </p:sp>
    </p:spTree>
    <p:extLst>
      <p:ext uri="{BB962C8B-B14F-4D97-AF65-F5344CB8AC3E}">
        <p14:creationId xmlns:p14="http://schemas.microsoft.com/office/powerpoint/2010/main" val="376508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8629ACB-DC7A-478C-9003-D220C983C5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04442" y="2166188"/>
            <a:ext cx="3865032" cy="37064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
            <a:extLst>
              <a:ext uri="{FF2B5EF4-FFF2-40B4-BE49-F238E27FC236}">
                <a16:creationId xmlns:a16="http://schemas.microsoft.com/office/drawing/2014/main" id="{9DF9BFF2-7062-439E-9D42-04DB2B77CB4D}"/>
              </a:ext>
            </a:extLst>
          </p:cNvPr>
          <p:cNvPicPr>
            <a:picLocks noGrp="1" noChangeAspect="1"/>
          </p:cNvPicPr>
          <p:nvPr>
            <p:ph idx="1"/>
          </p:nvPr>
        </p:nvPicPr>
        <p:blipFill>
          <a:blip r:embed="rId4" cstate="hqprint">
            <a:extLst>
              <a:ext uri="{28A0092B-C50C-407E-A947-70E740481C1C}">
                <a14:useLocalDpi xmlns:a14="http://schemas.microsoft.com/office/drawing/2010/main"/>
              </a:ext>
            </a:extLst>
          </a:blip>
          <a:srcRect/>
          <a:stretch>
            <a:fillRect/>
          </a:stretch>
        </p:blipFill>
        <p:spPr bwMode="auto">
          <a:xfrm>
            <a:off x="1322273" y="2565190"/>
            <a:ext cx="6104467" cy="30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a:extLst>
              <a:ext uri="{FF2B5EF4-FFF2-40B4-BE49-F238E27FC236}">
                <a16:creationId xmlns:a16="http://schemas.microsoft.com/office/drawing/2014/main" id="{51BF2E07-280D-4195-A7BE-187A0F11D712}"/>
              </a:ext>
            </a:extLst>
          </p:cNvPr>
          <p:cNvSpPr txBox="1">
            <a:spLocks/>
          </p:cNvSpPr>
          <p:nvPr/>
        </p:nvSpPr>
        <p:spPr>
          <a:xfrm>
            <a:off x="838200" y="47445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Ressources mondiales en eau</a:t>
            </a:r>
          </a:p>
        </p:txBody>
      </p:sp>
    </p:spTree>
    <p:extLst>
      <p:ext uri="{BB962C8B-B14F-4D97-AF65-F5344CB8AC3E}">
        <p14:creationId xmlns:p14="http://schemas.microsoft.com/office/powerpoint/2010/main" val="116178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4BA06127-A114-4DDD-9C8F-144B9F898180}"/>
              </a:ext>
            </a:extLst>
          </p:cNvPr>
          <p:cNvSpPr>
            <a:spLocks noChangeArrowheads="1"/>
          </p:cNvSpPr>
          <p:nvPr/>
        </p:nvSpPr>
        <p:spPr bwMode="auto">
          <a:xfrm>
            <a:off x="8095930" y="6492875"/>
            <a:ext cx="40960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000"/>
              <a:t>(</a:t>
            </a:r>
            <a:r>
              <a:rPr lang="fr-FR" sz="1000">
                <a:hlinkClick r:id="rId3"/>
              </a:rPr>
              <a:t>http://www.usgcrp.gov/usgcrp/images/ocp2003/ocpfy2003-fig5-1.htm</a:t>
            </a:r>
            <a:r>
              <a:rPr lang="fr-FR" sz="1000"/>
              <a:t>)</a:t>
            </a:r>
          </a:p>
        </p:txBody>
      </p:sp>
      <p:pic>
        <p:nvPicPr>
          <p:cNvPr id="61444" name="Picture 2">
            <a:extLst>
              <a:ext uri="{FF2B5EF4-FFF2-40B4-BE49-F238E27FC236}">
                <a16:creationId xmlns:a16="http://schemas.microsoft.com/office/drawing/2014/main" id="{2419A626-703F-486F-9008-55F75F36653F}"/>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5274733" y="1203966"/>
            <a:ext cx="6706997" cy="5269709"/>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AA573156-283C-4686-BF4A-EBEDC3A76633}"/>
              </a:ext>
            </a:extLst>
          </p:cNvPr>
          <p:cNvSpPr txBox="1">
            <a:spLocks/>
          </p:cNvSpPr>
          <p:nvPr/>
        </p:nvSpPr>
        <p:spPr>
          <a:xfrm>
            <a:off x="599661" y="11890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 cycle de l’eau</a:t>
            </a:r>
          </a:p>
        </p:txBody>
      </p:sp>
      <p:sp>
        <p:nvSpPr>
          <p:cNvPr id="6" name="Rectangle 5">
            <a:extLst>
              <a:ext uri="{FF2B5EF4-FFF2-40B4-BE49-F238E27FC236}">
                <a16:creationId xmlns:a16="http://schemas.microsoft.com/office/drawing/2014/main" id="{A04B61BD-77D3-44FA-8B09-50EB89ED4D2C}"/>
              </a:ext>
            </a:extLst>
          </p:cNvPr>
          <p:cNvSpPr/>
          <p:nvPr/>
        </p:nvSpPr>
        <p:spPr>
          <a:xfrm>
            <a:off x="745067" y="1934401"/>
            <a:ext cx="3886200" cy="3108543"/>
          </a:xfrm>
          <a:prstGeom prst="rect">
            <a:avLst/>
          </a:prstGeom>
        </p:spPr>
        <p:txBody>
          <a:bodyPr wrap="square">
            <a:spAutoFit/>
          </a:bodyPr>
          <a:lstStyle/>
          <a:p>
            <a:r>
              <a:rPr lang="fr-FR" sz="2800">
                <a:solidFill>
                  <a:srgbClr val="000000"/>
                </a:solidFill>
              </a:rPr>
              <a:t>Le cycle de l’eau décrit le mouvement continu de l’eau </a:t>
            </a:r>
          </a:p>
          <a:p>
            <a:pPr marL="914400" lvl="1" indent="-457200">
              <a:buFont typeface="Arial" panose="020B0604020202020204" pitchFamily="34" charset="0"/>
              <a:buChar char="•"/>
            </a:pPr>
            <a:r>
              <a:rPr lang="fr-FR" sz="2800">
                <a:solidFill>
                  <a:srgbClr val="000000"/>
                </a:solidFill>
              </a:rPr>
              <a:t>sur </a:t>
            </a:r>
          </a:p>
          <a:p>
            <a:pPr marL="914400" lvl="1" indent="-457200">
              <a:buFont typeface="Arial" panose="020B0604020202020204" pitchFamily="34" charset="0"/>
              <a:buChar char="•"/>
            </a:pPr>
            <a:r>
              <a:rPr lang="fr-FR" sz="2800">
                <a:solidFill>
                  <a:srgbClr val="000000"/>
                </a:solidFill>
              </a:rPr>
              <a:t>au-dessus de</a:t>
            </a:r>
          </a:p>
          <a:p>
            <a:pPr marL="914400" lvl="1" indent="-457200">
              <a:buFont typeface="Arial" panose="020B0604020202020204" pitchFamily="34" charset="0"/>
              <a:buChar char="•"/>
            </a:pPr>
            <a:r>
              <a:rPr lang="fr-FR" sz="2800">
                <a:solidFill>
                  <a:srgbClr val="000000"/>
                </a:solidFill>
              </a:rPr>
              <a:t>sous </a:t>
            </a:r>
          </a:p>
          <a:p>
            <a:r>
              <a:rPr lang="fr-FR" sz="2800">
                <a:solidFill>
                  <a:srgbClr val="000000"/>
                </a:solidFill>
              </a:rPr>
              <a:t>la surface de la Terre</a:t>
            </a:r>
          </a:p>
        </p:txBody>
      </p:sp>
    </p:spTree>
    <p:extLst>
      <p:ext uri="{BB962C8B-B14F-4D97-AF65-F5344CB8AC3E}">
        <p14:creationId xmlns:p14="http://schemas.microsoft.com/office/powerpoint/2010/main" val="90573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1542440-4899-4A04-AEC0-1CC528CBA54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Différentes sources d’eau :</a:t>
            </a:r>
          </a:p>
        </p:txBody>
      </p:sp>
      <p:pic>
        <p:nvPicPr>
          <p:cNvPr id="4" name="Picture 2">
            <a:extLst>
              <a:ext uri="{FF2B5EF4-FFF2-40B4-BE49-F238E27FC236}">
                <a16:creationId xmlns:a16="http://schemas.microsoft.com/office/drawing/2014/main" id="{5F175BA6-D48B-4007-A6D3-BDE4C02C7DB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264196" y="1611731"/>
            <a:ext cx="6631470" cy="4050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C2C76C89-FF87-447D-A8F8-08602DA54655}"/>
              </a:ext>
            </a:extLst>
          </p:cNvPr>
          <p:cNvSpPr/>
          <p:nvPr/>
        </p:nvSpPr>
        <p:spPr>
          <a:xfrm>
            <a:off x="1096107" y="1611731"/>
            <a:ext cx="4076699" cy="4401205"/>
          </a:xfrm>
          <a:prstGeom prst="rect">
            <a:avLst/>
          </a:prstGeom>
        </p:spPr>
        <p:txBody>
          <a:bodyPr wrap="square">
            <a:spAutoFit/>
          </a:bodyPr>
          <a:lstStyle/>
          <a:p>
            <a:r>
              <a:rPr lang="fr-FR" sz="2800" dirty="0">
                <a:sym typeface="Wingdings" panose="05000000000000000000" pitchFamily="2" charset="2"/>
              </a:rPr>
              <a:t></a:t>
            </a:r>
            <a:r>
              <a:rPr lang="fr-FR" sz="2800" dirty="0"/>
              <a:t> </a:t>
            </a:r>
            <a:r>
              <a:rPr lang="fr-FR" sz="2800" u="sng" dirty="0"/>
              <a:t>Eau de surface</a:t>
            </a:r>
            <a:r>
              <a:rPr lang="fr-FR" sz="2800" dirty="0"/>
              <a:t> : </a:t>
            </a:r>
          </a:p>
          <a:p>
            <a:pPr marL="914400" lvl="1" indent="-457200">
              <a:buFont typeface="Arial" panose="020B0604020202020204" pitchFamily="34" charset="0"/>
              <a:buChar char="•"/>
            </a:pPr>
            <a:r>
              <a:rPr lang="fr-FR" sz="2800" dirty="0"/>
              <a:t> rivière, lac, mer</a:t>
            </a:r>
          </a:p>
          <a:p>
            <a:endParaRPr lang="en-029" sz="2800" u="sng" dirty="0"/>
          </a:p>
          <a:p>
            <a:r>
              <a:rPr lang="fr-FR" sz="2800" dirty="0">
                <a:sym typeface="Wingdings" panose="05000000000000000000" pitchFamily="2" charset="2"/>
              </a:rPr>
              <a:t></a:t>
            </a:r>
            <a:r>
              <a:rPr lang="fr-FR" sz="2800" dirty="0"/>
              <a:t> </a:t>
            </a:r>
            <a:r>
              <a:rPr lang="fr-FR" sz="2800" u="sng" dirty="0"/>
              <a:t>Eau souterraine</a:t>
            </a:r>
            <a:r>
              <a:rPr lang="fr-FR" sz="2800" dirty="0"/>
              <a:t> : </a:t>
            </a:r>
          </a:p>
          <a:p>
            <a:pPr marL="903288" indent="-457200">
              <a:buFont typeface="Arial" panose="020B0604020202020204" pitchFamily="34" charset="0"/>
              <a:buChar char="•"/>
            </a:pPr>
            <a:r>
              <a:rPr lang="fr-FR" sz="2800" dirty="0"/>
              <a:t>source</a:t>
            </a:r>
          </a:p>
          <a:p>
            <a:pPr marL="903288" indent="-457200">
              <a:buFont typeface="Arial" panose="020B0604020202020204" pitchFamily="34" charset="0"/>
              <a:buChar char="•"/>
            </a:pPr>
            <a:r>
              <a:rPr lang="fr-FR" sz="2800" dirty="0"/>
              <a:t>puits peu profond </a:t>
            </a:r>
          </a:p>
          <a:p>
            <a:pPr marL="903288" indent="-457200">
              <a:buFont typeface="Arial" panose="020B0604020202020204" pitchFamily="34" charset="0"/>
              <a:buChar char="•"/>
            </a:pPr>
            <a:r>
              <a:rPr lang="fr-FR" sz="2800" dirty="0"/>
              <a:t>eau de forage </a:t>
            </a:r>
          </a:p>
          <a:p>
            <a:endParaRPr lang="en-029" sz="2800" dirty="0"/>
          </a:p>
          <a:p>
            <a:pPr marL="457200" indent="-457200">
              <a:buFont typeface="Wingdings" panose="05000000000000000000" pitchFamily="2" charset="2"/>
              <a:buChar char="à"/>
            </a:pPr>
            <a:r>
              <a:rPr lang="fr-FR" sz="2800" u="sng" dirty="0"/>
              <a:t>Eau de pluie</a:t>
            </a:r>
          </a:p>
          <a:p>
            <a:endParaRPr lang="en-029" sz="2800" dirty="0"/>
          </a:p>
        </p:txBody>
      </p:sp>
    </p:spTree>
    <p:extLst>
      <p:ext uri="{BB962C8B-B14F-4D97-AF65-F5344CB8AC3E}">
        <p14:creationId xmlns:p14="http://schemas.microsoft.com/office/powerpoint/2010/main" val="11130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C166-8B09-4E7D-8EAE-432E0AFF7952}"/>
              </a:ext>
            </a:extLst>
          </p:cNvPr>
          <p:cNvSpPr>
            <a:spLocks noGrp="1"/>
          </p:cNvSpPr>
          <p:nvPr>
            <p:ph type="title"/>
          </p:nvPr>
        </p:nvSpPr>
        <p:spPr/>
        <p:txBody>
          <a:bodyPr/>
          <a:lstStyle/>
          <a:p>
            <a:pPr algn="ctr"/>
            <a:r>
              <a:rPr lang="fr-FR" u="sng">
                <a:latin typeface="+mn-lt"/>
              </a:rPr>
              <a:t>Objectifs</a:t>
            </a:r>
          </a:p>
        </p:txBody>
      </p:sp>
      <p:sp>
        <p:nvSpPr>
          <p:cNvPr id="3" name="Content Placeholder 2">
            <a:extLst>
              <a:ext uri="{FF2B5EF4-FFF2-40B4-BE49-F238E27FC236}">
                <a16:creationId xmlns:a16="http://schemas.microsoft.com/office/drawing/2014/main" id="{21169A6C-50A8-4E4F-91FB-FC9463C5BD8A}"/>
              </a:ext>
            </a:extLst>
          </p:cNvPr>
          <p:cNvSpPr>
            <a:spLocks noGrp="1"/>
          </p:cNvSpPr>
          <p:nvPr>
            <p:ph idx="1"/>
          </p:nvPr>
        </p:nvSpPr>
        <p:spPr>
          <a:xfrm>
            <a:off x="1325217" y="2007428"/>
            <a:ext cx="10515600" cy="3014732"/>
          </a:xfrm>
        </p:spPr>
        <p:txBody>
          <a:bodyPr>
            <a:normAutofit lnSpcReduction="10000"/>
          </a:bodyPr>
          <a:lstStyle/>
          <a:p>
            <a:pPr marL="0" indent="0">
              <a:buNone/>
            </a:pPr>
            <a:r>
              <a:rPr lang="fr-FR" i="1">
                <a:solidFill>
                  <a:srgbClr val="0000FF"/>
                </a:solidFill>
              </a:rPr>
              <a:t>Savoir</a:t>
            </a:r>
          </a:p>
          <a:p>
            <a:r>
              <a:rPr lang="fr-FR"/>
              <a:t>expliquer les exigences en matière de quantité et de qualité de l’eau </a:t>
            </a:r>
          </a:p>
          <a:p>
            <a:r>
              <a:rPr lang="fr-FR"/>
              <a:t>comparer différentes sources d’eau et risques de contamination</a:t>
            </a:r>
          </a:p>
          <a:p>
            <a:r>
              <a:rPr lang="fr-FR"/>
              <a:t>recommander un processus de traitement de l’eau fondé sur les indicateurs de qualité de l’eau</a:t>
            </a:r>
          </a:p>
          <a:p>
            <a:r>
              <a:rPr lang="fr-FR"/>
              <a:t>analyser les différentes étapes depuis l’approvisionnement en eau jusqu’à la distribution</a:t>
            </a:r>
          </a:p>
        </p:txBody>
      </p:sp>
      <p:sp>
        <p:nvSpPr>
          <p:cNvPr id="4" name="Slide Number Placeholder 3">
            <a:extLst>
              <a:ext uri="{FF2B5EF4-FFF2-40B4-BE49-F238E27FC236}">
                <a16:creationId xmlns:a16="http://schemas.microsoft.com/office/drawing/2014/main" id="{D3690678-F17F-4FE0-9E82-B2F5D49E0C38}"/>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403302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62467" name="TextBox 5">
            <a:extLst>
              <a:ext uri="{FF2B5EF4-FFF2-40B4-BE49-F238E27FC236}">
                <a16:creationId xmlns:a16="http://schemas.microsoft.com/office/drawing/2014/main" id="{1C573764-FDDA-4188-B35F-A0913A85C71A}"/>
              </a:ext>
            </a:extLst>
          </p:cNvPr>
          <p:cNvSpPr txBox="1">
            <a:spLocks noChangeArrowheads="1"/>
          </p:cNvSpPr>
          <p:nvPr/>
        </p:nvSpPr>
        <p:spPr bwMode="auto">
          <a:xfrm>
            <a:off x="1622356" y="2521059"/>
            <a:ext cx="94030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dirty="0">
                <a:solidFill>
                  <a:srgbClr val="000000"/>
                </a:solidFill>
              </a:rPr>
              <a:t>Quels sont les avantages et les inconvénients</a:t>
            </a:r>
          </a:p>
          <a:p>
            <a:pPr algn="ctr"/>
            <a:r>
              <a:rPr lang="fr-FR" sz="2800" dirty="0">
                <a:solidFill>
                  <a:srgbClr val="000000"/>
                </a:solidFill>
              </a:rPr>
              <a:t>des différentes sources d’eau ? </a:t>
            </a:r>
          </a:p>
          <a:p>
            <a:pPr algn="ctr"/>
            <a:r>
              <a:rPr lang="fr-FR" sz="2800" dirty="0">
                <a:solidFill>
                  <a:srgbClr val="000000"/>
                </a:solidFill>
              </a:rPr>
              <a:t>(p. ex. eau de pluie, eau de surface, eau salée,</a:t>
            </a:r>
          </a:p>
          <a:p>
            <a:pPr algn="ctr"/>
            <a:r>
              <a:rPr lang="fr-FR" sz="2800" dirty="0">
                <a:solidFill>
                  <a:srgbClr val="000000"/>
                </a:solidFill>
              </a:rPr>
              <a:t>source naturelle, puits peu profond et eau de forage)</a:t>
            </a:r>
          </a:p>
        </p:txBody>
      </p:sp>
      <p:sp>
        <p:nvSpPr>
          <p:cNvPr id="2" name="TextBox 1">
            <a:extLst>
              <a:ext uri="{FF2B5EF4-FFF2-40B4-BE49-F238E27FC236}">
                <a16:creationId xmlns:a16="http://schemas.microsoft.com/office/drawing/2014/main" id="{C3DC76C7-A680-40D7-8D0F-A4256BD71089}"/>
              </a:ext>
            </a:extLst>
          </p:cNvPr>
          <p:cNvSpPr txBox="1"/>
          <p:nvPr/>
        </p:nvSpPr>
        <p:spPr>
          <a:xfrm>
            <a:off x="2216426" y="1451113"/>
            <a:ext cx="2207271" cy="584775"/>
          </a:xfrm>
          <a:prstGeom prst="rect">
            <a:avLst/>
          </a:prstGeom>
          <a:noFill/>
        </p:spPr>
        <p:txBody>
          <a:bodyPr wrap="none" rtlCol="0">
            <a:spAutoFit/>
          </a:bodyPr>
          <a:lstStyle/>
          <a:p>
            <a:r>
              <a:rPr lang="fr-FR" sz="3200" b="1">
                <a:solidFill>
                  <a:srgbClr val="0000FF"/>
                </a:solidFill>
              </a:rPr>
              <a:t>Travail de groupe</a:t>
            </a:r>
          </a:p>
        </p:txBody>
      </p:sp>
      <p:sp>
        <p:nvSpPr>
          <p:cNvPr id="3" name="TextBox 2">
            <a:extLst>
              <a:ext uri="{FF2B5EF4-FFF2-40B4-BE49-F238E27FC236}">
                <a16:creationId xmlns:a16="http://schemas.microsoft.com/office/drawing/2014/main" id="{D4E5F006-5CB3-43CA-A484-97F1FAD02094}"/>
              </a:ext>
            </a:extLst>
          </p:cNvPr>
          <p:cNvSpPr txBox="1"/>
          <p:nvPr/>
        </p:nvSpPr>
        <p:spPr>
          <a:xfrm>
            <a:off x="2216426" y="4821867"/>
            <a:ext cx="4107471" cy="523220"/>
          </a:xfrm>
          <a:prstGeom prst="rect">
            <a:avLst/>
          </a:prstGeom>
          <a:noFill/>
        </p:spPr>
        <p:txBody>
          <a:bodyPr wrap="none" rtlCol="0">
            <a:spAutoFit/>
          </a:bodyPr>
          <a:lstStyle/>
          <a:p>
            <a:r>
              <a:rPr lang="fr-FR" sz="2800" b="1">
                <a:solidFill>
                  <a:srgbClr val="FF0000"/>
                </a:solidFill>
              </a:rPr>
              <a:t>Durée de l’exercice : 10 minutes</a:t>
            </a:r>
          </a:p>
        </p:txBody>
      </p:sp>
    </p:spTree>
    <p:extLst>
      <p:ext uri="{BB962C8B-B14F-4D97-AF65-F5344CB8AC3E}">
        <p14:creationId xmlns:p14="http://schemas.microsoft.com/office/powerpoint/2010/main" val="423810618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a:extLst>
              <a:ext uri="{FF2B5EF4-FFF2-40B4-BE49-F238E27FC236}">
                <a16:creationId xmlns:a16="http://schemas.microsoft.com/office/drawing/2014/main" id="{FA2A0A9F-784A-484E-9E8C-2E1D9DB09F12}"/>
              </a:ext>
            </a:extLst>
          </p:cNvPr>
          <p:cNvSpPr>
            <a:spLocks noGrp="1"/>
          </p:cNvSpPr>
          <p:nvPr>
            <p:ph sz="half" idx="1"/>
          </p:nvPr>
        </p:nvSpPr>
        <p:spPr>
          <a:xfrm>
            <a:off x="677333" y="1318063"/>
            <a:ext cx="11347890" cy="5438337"/>
          </a:xfrm>
        </p:spPr>
        <p:txBody>
          <a:bodyPr rtlCol="0">
            <a:noAutofit/>
          </a:bodyPr>
          <a:lstStyle/>
          <a:p>
            <a:pPr marL="608909" indent="-320573" defTabSz="449156">
              <a:spcBef>
                <a:spcPct val="0"/>
              </a:spcBef>
              <a:buFont typeface="Arial" charset="0"/>
              <a:buChar char="•"/>
              <a:defRPr/>
            </a:pPr>
            <a:r>
              <a:rPr lang="fr-FR" sz="2400" u="sng" dirty="0">
                <a:ea typeface="ＭＳ Ｐゴシック" pitchFamily="34" charset="-128"/>
              </a:rPr>
              <a:t>Quantité</a:t>
            </a:r>
            <a:r>
              <a:rPr lang="fr-FR" sz="2400" dirty="0">
                <a:ea typeface="ＭＳ Ｐゴシック" pitchFamily="34" charset="-128"/>
              </a:rPr>
              <a:t> d’eau</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Capacité immédiate</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Fiabilité dans le temps</a:t>
            </a:r>
          </a:p>
          <a:p>
            <a:pPr marL="608909" indent="-320573" defTabSz="449156">
              <a:spcBef>
                <a:spcPct val="0"/>
              </a:spcBef>
              <a:buFont typeface="Arial" charset="0"/>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fr-FR" sz="2400" u="sng" dirty="0">
                <a:ea typeface="ＭＳ Ｐゴシック" pitchFamily="34" charset="-128"/>
              </a:rPr>
              <a:t>Qualité</a:t>
            </a:r>
            <a:r>
              <a:rPr lang="fr-FR" sz="2400" dirty="0">
                <a:ea typeface="ＭＳ Ｐゴシック" pitchFamily="34" charset="-128"/>
              </a:rPr>
              <a:t> de l’eau</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Qualité de l’eau actuelle</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Risque de contamination</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fr-FR" sz="2400" u="sng" dirty="0">
                <a:ea typeface="ＭＳ Ｐゴシック" pitchFamily="34" charset="-128"/>
              </a:rPr>
              <a:t>Faisabilité technique et financière</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Critères de développement et d’installation d</a:t>
            </a:r>
            <a:r>
              <a:rPr lang="fr-FR" sz="2400" dirty="0"/>
              <a:t>’</a:t>
            </a:r>
            <a:r>
              <a:rPr lang="fr-FR" sz="2400" dirty="0">
                <a:ea typeface="ＭＳ Ｐゴシック" pitchFamily="34" charset="-128"/>
              </a:rPr>
              <a:t>une solution technologique</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Critères de fonctionnement et de maintenance</a:t>
            </a:r>
          </a:p>
          <a:p>
            <a:pPr marL="1903199" lvl="3" indent="-457200" defTabSz="449156">
              <a:spcBef>
                <a:spcPct val="0"/>
              </a:spcBef>
              <a:buFont typeface="Wingdings" panose="05000000000000000000" pitchFamily="2" charset="2"/>
              <a:buChar char="§"/>
              <a:defRPr/>
            </a:pPr>
            <a:endParaRPr lang="en-US" altLang="fr-FR" sz="2400" dirty="0">
              <a:ea typeface="ＭＳ Ｐゴシック" pitchFamily="34" charset="-128"/>
            </a:endParaRPr>
          </a:p>
          <a:p>
            <a:pPr marL="608909" indent="-320573" defTabSz="449156">
              <a:spcBef>
                <a:spcPct val="0"/>
              </a:spcBef>
              <a:buFont typeface="Arial" charset="0"/>
              <a:buChar char="•"/>
              <a:defRPr/>
            </a:pPr>
            <a:r>
              <a:rPr lang="fr-FR" sz="2400" u="sng" dirty="0">
                <a:ea typeface="ＭＳ Ｐゴシック" pitchFamily="34" charset="-128"/>
              </a:rPr>
              <a:t>Accessibilité et acceptation</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Accès physique et sécurité </a:t>
            </a:r>
          </a:p>
          <a:p>
            <a:pPr marL="1903199" lvl="3" indent="-457200" defTabSz="449156">
              <a:spcBef>
                <a:spcPct val="0"/>
              </a:spcBef>
              <a:buFont typeface="Wingdings" panose="05000000000000000000" pitchFamily="2" charset="2"/>
              <a:buChar char="§"/>
              <a:defRPr/>
            </a:pPr>
            <a:r>
              <a:rPr lang="fr-FR" sz="2400" dirty="0">
                <a:ea typeface="ＭＳ Ｐゴシック" pitchFamily="34" charset="-128"/>
              </a:rPr>
              <a:t>Dimension socioculturelle</a:t>
            </a:r>
          </a:p>
        </p:txBody>
      </p:sp>
      <p:sp>
        <p:nvSpPr>
          <p:cNvPr id="5" name="Title 3">
            <a:extLst>
              <a:ext uri="{FF2B5EF4-FFF2-40B4-BE49-F238E27FC236}">
                <a16:creationId xmlns:a16="http://schemas.microsoft.com/office/drawing/2014/main" id="{E907757C-A65F-4E6D-B4C4-14B0765A19FC}"/>
              </a:ext>
            </a:extLst>
          </p:cNvPr>
          <p:cNvSpPr txBox="1">
            <a:spLocks/>
          </p:cNvSpPr>
          <p:nvPr/>
        </p:nvSpPr>
        <p:spPr>
          <a:xfrm>
            <a:off x="965200" y="10160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Critères de sélection d’une source d’eau</a:t>
            </a:r>
          </a:p>
        </p:txBody>
      </p:sp>
    </p:spTree>
    <p:extLst>
      <p:ext uri="{BB962C8B-B14F-4D97-AF65-F5344CB8AC3E}">
        <p14:creationId xmlns:p14="http://schemas.microsoft.com/office/powerpoint/2010/main" val="274959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nodeType="clickEffect">
                                  <p:stCondLst>
                                    <p:cond delay="0"/>
                                  </p:stCondLst>
                                  <p:childTnLst>
                                    <p:animClr clrSpc="hsl" dir="cw">
                                      <p:cBhvr override="childStyle">
                                        <p:cTn id="6" dur="500" fill="hold"/>
                                        <p:tgtEl>
                                          <p:spTgt spid="9218">
                                            <p:txEl>
                                              <p:pRg st="0" end="0"/>
                                            </p:txEl>
                                          </p:spTgt>
                                        </p:tgtEl>
                                        <p:attrNameLst>
                                          <p:attrName>style.color</p:attrName>
                                        </p:attrNameLst>
                                      </p:cBhvr>
                                      <p:by>
                                        <p:hsl h="0" s="-12549" l="-25098"/>
                                      </p:by>
                                    </p:animClr>
                                    <p:animClr clrSpc="hsl" dir="cw">
                                      <p:cBhvr>
                                        <p:cTn id="7" dur="500" fill="hold"/>
                                        <p:tgtEl>
                                          <p:spTgt spid="9218">
                                            <p:txEl>
                                              <p:pRg st="0" end="0"/>
                                            </p:txEl>
                                          </p:spTgt>
                                        </p:tgtEl>
                                        <p:attrNameLst>
                                          <p:attrName>fillcolor</p:attrName>
                                        </p:attrNameLst>
                                      </p:cBhvr>
                                      <p:by>
                                        <p:hsl h="0" s="-12549" l="-25098"/>
                                      </p:by>
                                    </p:animClr>
                                    <p:animClr clrSpc="hsl" dir="cw">
                                      <p:cBhvr>
                                        <p:cTn id="8" dur="500" fill="hold"/>
                                        <p:tgtEl>
                                          <p:spTgt spid="9218">
                                            <p:txEl>
                                              <p:pRg st="0" end="0"/>
                                            </p:txEl>
                                          </p:spTgt>
                                        </p:tgtEl>
                                        <p:attrNameLst>
                                          <p:attrName>stroke.color</p:attrName>
                                        </p:attrNameLst>
                                      </p:cBhvr>
                                      <p:by>
                                        <p:hsl h="0" s="-12549" l="-25098"/>
                                      </p:by>
                                    </p:animClr>
                                    <p:set>
                                      <p:cBhvr>
                                        <p:cTn id="9" dur="500" fill="hold"/>
                                        <p:tgtEl>
                                          <p:spTgt spid="9218">
                                            <p:txEl>
                                              <p:pRg st="0" end="0"/>
                                            </p:txEl>
                                          </p:spTgt>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9218">
                                            <p:txEl>
                                              <p:pRg st="1" end="1"/>
                                            </p:txEl>
                                          </p:spTgt>
                                        </p:tgtEl>
                                        <p:attrNameLst>
                                          <p:attrName>style.color</p:attrName>
                                        </p:attrNameLst>
                                      </p:cBhvr>
                                      <p:by>
                                        <p:hsl h="0" s="-12549" l="-25098"/>
                                      </p:by>
                                    </p:animClr>
                                    <p:animClr clrSpc="hsl" dir="cw">
                                      <p:cBhvr>
                                        <p:cTn id="12" dur="500" fill="hold"/>
                                        <p:tgtEl>
                                          <p:spTgt spid="9218">
                                            <p:txEl>
                                              <p:pRg st="1" end="1"/>
                                            </p:txEl>
                                          </p:spTgt>
                                        </p:tgtEl>
                                        <p:attrNameLst>
                                          <p:attrName>fillcolor</p:attrName>
                                        </p:attrNameLst>
                                      </p:cBhvr>
                                      <p:by>
                                        <p:hsl h="0" s="-12549" l="-25098"/>
                                      </p:by>
                                    </p:animClr>
                                    <p:animClr clrSpc="hsl" dir="cw">
                                      <p:cBhvr>
                                        <p:cTn id="13" dur="500" fill="hold"/>
                                        <p:tgtEl>
                                          <p:spTgt spid="9218">
                                            <p:txEl>
                                              <p:pRg st="1" end="1"/>
                                            </p:txEl>
                                          </p:spTgt>
                                        </p:tgtEl>
                                        <p:attrNameLst>
                                          <p:attrName>stroke.color</p:attrName>
                                        </p:attrNameLst>
                                      </p:cBhvr>
                                      <p:by>
                                        <p:hsl h="0" s="-12549" l="-25098"/>
                                      </p:by>
                                    </p:animClr>
                                    <p:set>
                                      <p:cBhvr>
                                        <p:cTn id="14" dur="500" fill="hold"/>
                                        <p:tgtEl>
                                          <p:spTgt spid="9218">
                                            <p:txEl>
                                              <p:pRg st="1" end="1"/>
                                            </p:txEl>
                                          </p:spTgt>
                                        </p:tgtEl>
                                        <p:attrNameLst>
                                          <p:attrName>fill.type</p:attrName>
                                        </p:attrNameLst>
                                      </p:cBhvr>
                                      <p:to>
                                        <p:strVal val="solid"/>
                                      </p:to>
                                    </p:set>
                                  </p:childTnLst>
                                </p:cTn>
                              </p:par>
                              <p:par>
                                <p:cTn id="15" presetID="24" presetClass="emph" presetSubtype="0" fill="hold" nodeType="withEffect">
                                  <p:stCondLst>
                                    <p:cond delay="0"/>
                                  </p:stCondLst>
                                  <p:childTnLst>
                                    <p:animClr clrSpc="hsl" dir="cw">
                                      <p:cBhvr override="childStyle">
                                        <p:cTn id="16" dur="500" fill="hold"/>
                                        <p:tgtEl>
                                          <p:spTgt spid="9218">
                                            <p:txEl>
                                              <p:pRg st="2" end="2"/>
                                            </p:txEl>
                                          </p:spTgt>
                                        </p:tgtEl>
                                        <p:attrNameLst>
                                          <p:attrName>style.color</p:attrName>
                                        </p:attrNameLst>
                                      </p:cBhvr>
                                      <p:by>
                                        <p:hsl h="0" s="-12549" l="-25098"/>
                                      </p:by>
                                    </p:animClr>
                                    <p:animClr clrSpc="hsl" dir="cw">
                                      <p:cBhvr>
                                        <p:cTn id="17" dur="500" fill="hold"/>
                                        <p:tgtEl>
                                          <p:spTgt spid="9218">
                                            <p:txEl>
                                              <p:pRg st="2" end="2"/>
                                            </p:txEl>
                                          </p:spTgt>
                                        </p:tgtEl>
                                        <p:attrNameLst>
                                          <p:attrName>fillcolor</p:attrName>
                                        </p:attrNameLst>
                                      </p:cBhvr>
                                      <p:by>
                                        <p:hsl h="0" s="-12549" l="-25098"/>
                                      </p:by>
                                    </p:animClr>
                                    <p:animClr clrSpc="hsl" dir="cw">
                                      <p:cBhvr>
                                        <p:cTn id="18" dur="500" fill="hold"/>
                                        <p:tgtEl>
                                          <p:spTgt spid="9218">
                                            <p:txEl>
                                              <p:pRg st="2" end="2"/>
                                            </p:txEl>
                                          </p:spTgt>
                                        </p:tgtEl>
                                        <p:attrNameLst>
                                          <p:attrName>stroke.color</p:attrName>
                                        </p:attrNameLst>
                                      </p:cBhvr>
                                      <p:by>
                                        <p:hsl h="0" s="-12549" l="-25098"/>
                                      </p:by>
                                    </p:animClr>
                                    <p:set>
                                      <p:cBhvr>
                                        <p:cTn id="19" dur="500" fill="hold"/>
                                        <p:tgtEl>
                                          <p:spTgt spid="921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01727D6-E51B-4952-845B-12603091CD3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Systèmes d’approvisionnement en eau :</a:t>
            </a:r>
          </a:p>
        </p:txBody>
      </p:sp>
      <p:pic>
        <p:nvPicPr>
          <p:cNvPr id="11" name="Picture 10">
            <a:extLst>
              <a:ext uri="{FF2B5EF4-FFF2-40B4-BE49-F238E27FC236}">
                <a16:creationId xmlns:a16="http://schemas.microsoft.com/office/drawing/2014/main" id="{2FE77C89-5B48-4E4D-81CC-803E5D3E3CC7}"/>
              </a:ext>
            </a:extLst>
          </p:cNvPr>
          <p:cNvPicPr>
            <a:picLocks noChangeAspect="1"/>
          </p:cNvPicPr>
          <p:nvPr/>
        </p:nvPicPr>
        <p:blipFill>
          <a:blip r:embed="rId3"/>
          <a:stretch>
            <a:fillRect/>
          </a:stretch>
        </p:blipFill>
        <p:spPr>
          <a:xfrm>
            <a:off x="2531534" y="1128712"/>
            <a:ext cx="6544734" cy="5348742"/>
          </a:xfrm>
          <a:prstGeom prst="rect">
            <a:avLst/>
          </a:prstGeom>
        </p:spPr>
      </p:pic>
      <p:sp>
        <p:nvSpPr>
          <p:cNvPr id="12" name="Rectangle 11">
            <a:extLst>
              <a:ext uri="{FF2B5EF4-FFF2-40B4-BE49-F238E27FC236}">
                <a16:creationId xmlns:a16="http://schemas.microsoft.com/office/drawing/2014/main" id="{06DCD202-B49E-408F-98F8-283F7B4EC45F}"/>
              </a:ext>
            </a:extLst>
          </p:cNvPr>
          <p:cNvSpPr/>
          <p:nvPr/>
        </p:nvSpPr>
        <p:spPr>
          <a:xfrm>
            <a:off x="2413000" y="6578600"/>
            <a:ext cx="6663268" cy="215444"/>
          </a:xfrm>
          <a:prstGeom prst="rect">
            <a:avLst/>
          </a:prstGeom>
        </p:spPr>
        <p:txBody>
          <a:bodyPr wrap="square">
            <a:spAutoFit/>
          </a:bodyPr>
          <a:lstStyle/>
          <a:p>
            <a:r>
              <a:rPr lang="fr-FR" sz="800" i="1"/>
              <a:t>Références Queensland Environmental Protection Agency and Wide Bay Water Corporation (2004): Managing and Reducing Losses from Water Distribution </a:t>
            </a:r>
          </a:p>
        </p:txBody>
      </p:sp>
    </p:spTree>
    <p:extLst>
      <p:ext uri="{BB962C8B-B14F-4D97-AF65-F5344CB8AC3E}">
        <p14:creationId xmlns:p14="http://schemas.microsoft.com/office/powerpoint/2010/main" val="378635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1203" name="TextBox 5">
            <a:extLst>
              <a:ext uri="{FF2B5EF4-FFF2-40B4-BE49-F238E27FC236}">
                <a16:creationId xmlns:a16="http://schemas.microsoft.com/office/drawing/2014/main" id="{E3D528E6-C6E5-4601-9391-86383A1C0358}"/>
              </a:ext>
            </a:extLst>
          </p:cNvPr>
          <p:cNvSpPr txBox="1">
            <a:spLocks noChangeArrowheads="1"/>
          </p:cNvSpPr>
          <p:nvPr/>
        </p:nvSpPr>
        <p:spPr bwMode="auto">
          <a:xfrm>
            <a:off x="1242205" y="2736502"/>
            <a:ext cx="106622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dirty="0">
                <a:solidFill>
                  <a:srgbClr val="000000"/>
                </a:solidFill>
              </a:rPr>
              <a:t>Comment assurer l’approvisionnement de ces différents camps en eau ? </a:t>
            </a:r>
          </a:p>
          <a:p>
            <a:r>
              <a:rPr lang="fr-FR" sz="2800" dirty="0">
                <a:solidFill>
                  <a:srgbClr val="000000"/>
                </a:solidFill>
              </a:rPr>
              <a:t>Quelles seraient les solutions possibles ?</a:t>
            </a:r>
          </a:p>
          <a:p>
            <a:endParaRPr lang="en-US" altLang="fr-FR" sz="2800" b="1" dirty="0">
              <a:solidFill>
                <a:srgbClr val="0070C0"/>
              </a:solidFill>
            </a:endParaRPr>
          </a:p>
        </p:txBody>
      </p:sp>
      <p:sp>
        <p:nvSpPr>
          <p:cNvPr id="9" name="TextBox 8">
            <a:extLst>
              <a:ext uri="{FF2B5EF4-FFF2-40B4-BE49-F238E27FC236}">
                <a16:creationId xmlns:a16="http://schemas.microsoft.com/office/drawing/2014/main" id="{130E9E23-A1CA-46BF-9DB3-64A9A5EA3697}"/>
              </a:ext>
            </a:extLst>
          </p:cNvPr>
          <p:cNvSpPr txBox="1"/>
          <p:nvPr/>
        </p:nvSpPr>
        <p:spPr>
          <a:xfrm>
            <a:off x="2216426" y="1451113"/>
            <a:ext cx="2207271" cy="584775"/>
          </a:xfrm>
          <a:prstGeom prst="rect">
            <a:avLst/>
          </a:prstGeom>
          <a:noFill/>
        </p:spPr>
        <p:txBody>
          <a:bodyPr wrap="none" rtlCol="0">
            <a:spAutoFit/>
          </a:bodyPr>
          <a:lstStyle/>
          <a:p>
            <a:r>
              <a:rPr lang="fr-FR" sz="3200" b="1">
                <a:solidFill>
                  <a:srgbClr val="0000FF"/>
                </a:solidFill>
              </a:rPr>
              <a:t>Travail de groupe</a:t>
            </a:r>
          </a:p>
        </p:txBody>
      </p:sp>
      <p:sp>
        <p:nvSpPr>
          <p:cNvPr id="2" name="Rectangle 1">
            <a:extLst>
              <a:ext uri="{FF2B5EF4-FFF2-40B4-BE49-F238E27FC236}">
                <a16:creationId xmlns:a16="http://schemas.microsoft.com/office/drawing/2014/main" id="{DCBD5F0A-3ED8-4344-AFBC-FE01ABE442F7}"/>
              </a:ext>
            </a:extLst>
          </p:cNvPr>
          <p:cNvSpPr/>
          <p:nvPr/>
        </p:nvSpPr>
        <p:spPr>
          <a:xfrm>
            <a:off x="2216426" y="4814717"/>
            <a:ext cx="4107471" cy="523220"/>
          </a:xfrm>
          <a:prstGeom prst="rect">
            <a:avLst/>
          </a:prstGeom>
        </p:spPr>
        <p:txBody>
          <a:bodyPr wrap="none">
            <a:spAutoFit/>
          </a:bodyPr>
          <a:lstStyle/>
          <a:p>
            <a:r>
              <a:rPr lang="fr-FR" sz="2800" b="1">
                <a:solidFill>
                  <a:srgbClr val="FF0000"/>
                </a:solidFill>
              </a:rPr>
              <a:t>Durée de l’exercice : 10 minutes</a:t>
            </a:r>
          </a:p>
        </p:txBody>
      </p:sp>
    </p:spTree>
    <p:extLst>
      <p:ext uri="{BB962C8B-B14F-4D97-AF65-F5344CB8AC3E}">
        <p14:creationId xmlns:p14="http://schemas.microsoft.com/office/powerpoint/2010/main" val="323118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115806" y="242015"/>
            <a:ext cx="11900536" cy="6571441"/>
            <a:chOff x="-714783" y="73983"/>
            <a:chExt cx="13183569" cy="6880379"/>
          </a:xfrm>
        </p:grpSpPr>
        <p:sp>
          <p:nvSpPr>
            <p:cNvPr id="124" name="Freihandform 8198">
              <a:extLst>
                <a:ext uri="{FF2B5EF4-FFF2-40B4-BE49-F238E27FC236}">
                  <a16:creationId xmlns:a16="http://schemas.microsoft.com/office/drawing/2014/main" id="{3C89EAF6-B384-4CF0-992A-8159F5E78677}"/>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9" name="Freihandform 8198">
              <a:extLst>
                <a:ext uri="{FF2B5EF4-FFF2-40B4-BE49-F238E27FC236}">
                  <a16:creationId xmlns:a16="http://schemas.microsoft.com/office/drawing/2014/main" id="{92DD015D-0329-4C54-B543-850BA529872E}"/>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8" name="Freihandform 8197">
              <a:extLst>
                <a:ext uri="{FF2B5EF4-FFF2-40B4-BE49-F238E27FC236}">
                  <a16:creationId xmlns:a16="http://schemas.microsoft.com/office/drawing/2014/main" id="{125FC8A5-962D-47E5-80EA-F8E191052858}"/>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8" name="Freihandform 67">
              <a:extLst>
                <a:ext uri="{FF2B5EF4-FFF2-40B4-BE49-F238E27FC236}">
                  <a16:creationId xmlns:a16="http://schemas.microsoft.com/office/drawing/2014/main" id="{1669408A-9145-483F-A0D9-02541763E228}"/>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85" name="Freihandform 84">
              <a:extLst>
                <a:ext uri="{FF2B5EF4-FFF2-40B4-BE49-F238E27FC236}">
                  <a16:creationId xmlns:a16="http://schemas.microsoft.com/office/drawing/2014/main" id="{6BB4C15D-824F-457A-B9F2-EF5F9CA0AE12}"/>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8193" name="Gerade Verbindung 8192">
              <a:extLst>
                <a:ext uri="{FF2B5EF4-FFF2-40B4-BE49-F238E27FC236}">
                  <a16:creationId xmlns:a16="http://schemas.microsoft.com/office/drawing/2014/main" id="{A5DA37D5-2F3F-4279-A60F-33A69F6558DF}"/>
                </a:ext>
              </a:extLst>
            </p:cNvPr>
            <p:cNvCxnSpPr>
              <a:endCxn id="85"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52314" name="TextBox 2">
              <a:extLst>
                <a:ext uri="{FF2B5EF4-FFF2-40B4-BE49-F238E27FC236}">
                  <a16:creationId xmlns:a16="http://schemas.microsoft.com/office/drawing/2014/main" id="{45B79CB7-A3BC-45D3-9963-9AA5B7A97E75}"/>
                </a:ext>
              </a:extLst>
            </p:cNvPr>
            <p:cNvSpPr txBox="1">
              <a:spLocks noChangeArrowheads="1"/>
            </p:cNvSpPr>
            <p:nvPr/>
          </p:nvSpPr>
          <p:spPr bwMode="auto">
            <a:xfrm>
              <a:off x="3386158" y="1317771"/>
              <a:ext cx="2633411" cy="8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558ED5"/>
                  </a:solidFill>
                </a:rPr>
                <a:t>Source </a:t>
              </a:r>
            </a:p>
            <a:p>
              <a:r>
                <a:rPr lang="fr-FR" sz="2482">
                  <a:solidFill>
                    <a:srgbClr val="558ED5"/>
                  </a:solidFill>
                </a:rPr>
                <a:t>dans les montagnes</a:t>
              </a:r>
            </a:p>
          </p:txBody>
        </p:sp>
        <p:sp>
          <p:nvSpPr>
            <p:cNvPr id="52316" name="TextBox 118">
              <a:extLst>
                <a:ext uri="{FF2B5EF4-FFF2-40B4-BE49-F238E27FC236}">
                  <a16:creationId xmlns:a16="http://schemas.microsoft.com/office/drawing/2014/main" id="{941CD21B-EDB3-4105-9F3F-E8482FD151F7}"/>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10253F"/>
                  </a:solidFill>
                </a:rPr>
                <a:t>Aquifère</a:t>
              </a:r>
            </a:p>
          </p:txBody>
        </p:sp>
        <p:sp>
          <p:nvSpPr>
            <p:cNvPr id="122" name="Freihandform 8197">
              <a:extLst>
                <a:ext uri="{FF2B5EF4-FFF2-40B4-BE49-F238E27FC236}">
                  <a16:creationId xmlns:a16="http://schemas.microsoft.com/office/drawing/2014/main" id="{5A66FA1E-551F-401B-BFA8-511478F7D40E}"/>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7" name="Freihandform 8196">
              <a:extLst>
                <a:ext uri="{FF2B5EF4-FFF2-40B4-BE49-F238E27FC236}">
                  <a16:creationId xmlns:a16="http://schemas.microsoft.com/office/drawing/2014/main" id="{3CCE92C2-919B-49D1-8389-7A05431835F3}"/>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102" name="Freihandform 66">
            <a:extLst>
              <a:ext uri="{FF2B5EF4-FFF2-40B4-BE49-F238E27FC236}">
                <a16:creationId xmlns:a16="http://schemas.microsoft.com/office/drawing/2014/main" id="{65AA1190-4389-46C2-AFD0-2A00F35A7FB6}"/>
              </a:ext>
            </a:extLst>
          </p:cNvPr>
          <p:cNvSpPr/>
          <p:nvPr/>
        </p:nvSpPr>
        <p:spPr>
          <a:xfrm>
            <a:off x="1326217" y="969305"/>
            <a:ext cx="2805744" cy="4766134"/>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9" name="Freihandform 8195">
            <a:extLst>
              <a:ext uri="{FF2B5EF4-FFF2-40B4-BE49-F238E27FC236}">
                <a16:creationId xmlns:a16="http://schemas.microsoft.com/office/drawing/2014/main" id="{C51B806E-4650-46A0-9ABC-BA94552908A2}"/>
              </a:ext>
            </a:extLst>
          </p:cNvPr>
          <p:cNvSpPr/>
          <p:nvPr/>
        </p:nvSpPr>
        <p:spPr>
          <a:xfrm>
            <a:off x="705234" y="5720895"/>
            <a:ext cx="721246" cy="206182"/>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0" name="TextBox 101">
            <a:extLst>
              <a:ext uri="{FF2B5EF4-FFF2-40B4-BE49-F238E27FC236}">
                <a16:creationId xmlns:a16="http://schemas.microsoft.com/office/drawing/2014/main" id="{5AEE20AD-C0D9-433F-9FC0-090146F7AED2}"/>
              </a:ext>
            </a:extLst>
          </p:cNvPr>
          <p:cNvSpPr txBox="1">
            <a:spLocks noChangeArrowheads="1"/>
          </p:cNvSpPr>
          <p:nvPr/>
        </p:nvSpPr>
        <p:spPr bwMode="auto">
          <a:xfrm>
            <a:off x="1038857" y="4708167"/>
            <a:ext cx="760079" cy="4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558ED5"/>
                </a:solidFill>
              </a:rPr>
              <a:t>Rivière</a:t>
            </a:r>
          </a:p>
        </p:txBody>
      </p:sp>
      <p:sp>
        <p:nvSpPr>
          <p:cNvPr id="121" name="Freihandform 66">
            <a:extLst>
              <a:ext uri="{FF2B5EF4-FFF2-40B4-BE49-F238E27FC236}">
                <a16:creationId xmlns:a16="http://schemas.microsoft.com/office/drawing/2014/main" id="{FE92FBFB-ACF8-4EFC-BD31-DCF11FC0AF46}"/>
              </a:ext>
            </a:extLst>
          </p:cNvPr>
          <p:cNvSpPr/>
          <p:nvPr/>
        </p:nvSpPr>
        <p:spPr>
          <a:xfrm>
            <a:off x="554031" y="985303"/>
            <a:ext cx="3759298" cy="4595286"/>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 name="Freeform: Shape 3">
            <a:extLst>
              <a:ext uri="{FF2B5EF4-FFF2-40B4-BE49-F238E27FC236}">
                <a16:creationId xmlns:a16="http://schemas.microsoft.com/office/drawing/2014/main" id="{CE3E5795-8798-4A80-989C-E8A1495D365B}"/>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3" name="Freihandform 8196">
            <a:extLst>
              <a:ext uri="{FF2B5EF4-FFF2-40B4-BE49-F238E27FC236}">
                <a16:creationId xmlns:a16="http://schemas.microsoft.com/office/drawing/2014/main" id="{0205EB07-E488-4E07-A73F-0FAC30A609A7}"/>
              </a:ext>
            </a:extLst>
          </p:cNvPr>
          <p:cNvSpPr/>
          <p:nvPr/>
        </p:nvSpPr>
        <p:spPr>
          <a:xfrm>
            <a:off x="5286600" y="465491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5" name="TextBox 118">
            <a:extLst>
              <a:ext uri="{FF2B5EF4-FFF2-40B4-BE49-F238E27FC236}">
                <a16:creationId xmlns:a16="http://schemas.microsoft.com/office/drawing/2014/main" id="{2CC0F5C9-49F6-4BA1-BD37-ADB47DD89E32}"/>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10253F"/>
                </a:solidFill>
              </a:rPr>
              <a:t>Aquifère</a:t>
            </a:r>
          </a:p>
        </p:txBody>
      </p:sp>
    </p:spTree>
    <p:extLst>
      <p:ext uri="{BB962C8B-B14F-4D97-AF65-F5344CB8AC3E}">
        <p14:creationId xmlns:p14="http://schemas.microsoft.com/office/powerpoint/2010/main" val="193950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C80E03-FBF9-481B-933C-882A9CA1990D}"/>
              </a:ext>
            </a:extLst>
          </p:cNvPr>
          <p:cNvGrpSpPr/>
          <p:nvPr/>
        </p:nvGrpSpPr>
        <p:grpSpPr>
          <a:xfrm>
            <a:off x="554031" y="79109"/>
            <a:ext cx="10873672" cy="5847968"/>
            <a:chOff x="-229311" y="-133404"/>
            <a:chExt cx="12045994" cy="6122895"/>
          </a:xfrm>
        </p:grpSpPr>
        <p:sp>
          <p:nvSpPr>
            <p:cNvPr id="21" name="Freihandform 20">
              <a:extLst>
                <a:ext uri="{FF2B5EF4-FFF2-40B4-BE49-F238E27FC236}">
                  <a16:creationId xmlns:a16="http://schemas.microsoft.com/office/drawing/2014/main" id="{67135ED6-670A-44DA-BDFF-D2C1F1CC5EB6}"/>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 name="Freihandform 21">
              <a:extLst>
                <a:ext uri="{FF2B5EF4-FFF2-40B4-BE49-F238E27FC236}">
                  <a16:creationId xmlns:a16="http://schemas.microsoft.com/office/drawing/2014/main" id="{9C05B1F0-E901-4D83-9778-4F273130481A}"/>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 name="Freihandform 22">
              <a:extLst>
                <a:ext uri="{FF2B5EF4-FFF2-40B4-BE49-F238E27FC236}">
                  <a16:creationId xmlns:a16="http://schemas.microsoft.com/office/drawing/2014/main" id="{AC1C66EA-581F-401A-AC7F-438D60DE3FD1}"/>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 name="Freihandform 23">
              <a:extLst>
                <a:ext uri="{FF2B5EF4-FFF2-40B4-BE49-F238E27FC236}">
                  <a16:creationId xmlns:a16="http://schemas.microsoft.com/office/drawing/2014/main" id="{247FA6F6-DEF7-4A74-92B6-8F104E6EECA3}"/>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 name="Rechteck 24">
              <a:extLst>
                <a:ext uri="{FF2B5EF4-FFF2-40B4-BE49-F238E27FC236}">
                  <a16:creationId xmlns:a16="http://schemas.microsoft.com/office/drawing/2014/main" id="{48BDCCD1-03A9-418C-9FD6-F7724649D59A}"/>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 name="Gleichschenkliges Dreieck 25">
              <a:extLst>
                <a:ext uri="{FF2B5EF4-FFF2-40B4-BE49-F238E27FC236}">
                  <a16:creationId xmlns:a16="http://schemas.microsoft.com/office/drawing/2014/main" id="{1B1F6B2A-D973-4D4E-9C16-A74444106BBE}"/>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 name="Rechteck 27">
              <a:extLst>
                <a:ext uri="{FF2B5EF4-FFF2-40B4-BE49-F238E27FC236}">
                  <a16:creationId xmlns:a16="http://schemas.microsoft.com/office/drawing/2014/main" id="{12089233-D994-4C54-AD63-C68B2840CF1D}"/>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 name="Gleichschenkliges Dreieck 28">
              <a:extLst>
                <a:ext uri="{FF2B5EF4-FFF2-40B4-BE49-F238E27FC236}">
                  <a16:creationId xmlns:a16="http://schemas.microsoft.com/office/drawing/2014/main" id="{9FBE9887-3517-45F5-9E2A-5574F613E877}"/>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0" name="Rechteck 29">
              <a:extLst>
                <a:ext uri="{FF2B5EF4-FFF2-40B4-BE49-F238E27FC236}">
                  <a16:creationId xmlns:a16="http://schemas.microsoft.com/office/drawing/2014/main" id="{5119712B-C8E4-4A94-AD8F-16C663129E5E}"/>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1" name="Gleichschenkliges Dreieck 30">
              <a:extLst>
                <a:ext uri="{FF2B5EF4-FFF2-40B4-BE49-F238E27FC236}">
                  <a16:creationId xmlns:a16="http://schemas.microsoft.com/office/drawing/2014/main" id="{E466585A-6929-4BDF-A059-939F6D26AA21}"/>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2" name="Rechteck 31">
              <a:extLst>
                <a:ext uri="{FF2B5EF4-FFF2-40B4-BE49-F238E27FC236}">
                  <a16:creationId xmlns:a16="http://schemas.microsoft.com/office/drawing/2014/main" id="{623F49D7-CB4D-49C5-A554-1CC82966B65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3" name="Gleichschenkliges Dreieck 32">
              <a:extLst>
                <a:ext uri="{FF2B5EF4-FFF2-40B4-BE49-F238E27FC236}">
                  <a16:creationId xmlns:a16="http://schemas.microsoft.com/office/drawing/2014/main" id="{0BDE0177-EB01-4293-ABAC-029D4F60A18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4" name="Rechteck 33">
              <a:extLst>
                <a:ext uri="{FF2B5EF4-FFF2-40B4-BE49-F238E27FC236}">
                  <a16:creationId xmlns:a16="http://schemas.microsoft.com/office/drawing/2014/main" id="{0A3EDAF5-953B-41E6-A9D5-7837CD133EE3}"/>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5" name="Gleichschenkliges Dreieck 34">
              <a:extLst>
                <a:ext uri="{FF2B5EF4-FFF2-40B4-BE49-F238E27FC236}">
                  <a16:creationId xmlns:a16="http://schemas.microsoft.com/office/drawing/2014/main" id="{68B16270-3ADB-4441-9938-0A139CD2F1C6}"/>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6" name="Rechteck 35">
              <a:extLst>
                <a:ext uri="{FF2B5EF4-FFF2-40B4-BE49-F238E27FC236}">
                  <a16:creationId xmlns:a16="http://schemas.microsoft.com/office/drawing/2014/main" id="{4805499B-89A8-4E8C-B839-8E8D1A5DC40A}"/>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37" name="Gleichschenkliges Dreieck 36">
              <a:extLst>
                <a:ext uri="{FF2B5EF4-FFF2-40B4-BE49-F238E27FC236}">
                  <a16:creationId xmlns:a16="http://schemas.microsoft.com/office/drawing/2014/main" id="{77D3FF37-53C6-4941-A846-699F8BDA6D1F}"/>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0" name="Rechteck 39">
              <a:extLst>
                <a:ext uri="{FF2B5EF4-FFF2-40B4-BE49-F238E27FC236}">
                  <a16:creationId xmlns:a16="http://schemas.microsoft.com/office/drawing/2014/main" id="{E03894D0-C827-4B59-A658-8D44036E07C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1" name="Gleichschenkliges Dreieck 40">
              <a:extLst>
                <a:ext uri="{FF2B5EF4-FFF2-40B4-BE49-F238E27FC236}">
                  <a16:creationId xmlns:a16="http://schemas.microsoft.com/office/drawing/2014/main" id="{4B3AF9E3-5CD3-468A-9742-F04D1F381CDB}"/>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4" name="Rechteck 43">
              <a:extLst>
                <a:ext uri="{FF2B5EF4-FFF2-40B4-BE49-F238E27FC236}">
                  <a16:creationId xmlns:a16="http://schemas.microsoft.com/office/drawing/2014/main" id="{67172864-BECC-4FAD-8398-9957950B7A6D}"/>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45" name="Gleichschenkliges Dreieck 44">
              <a:extLst>
                <a:ext uri="{FF2B5EF4-FFF2-40B4-BE49-F238E27FC236}">
                  <a16:creationId xmlns:a16="http://schemas.microsoft.com/office/drawing/2014/main" id="{45B49EF7-1FBF-4CB7-BE7D-2BB343132505}"/>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8" name="Rechteck 57">
              <a:extLst>
                <a:ext uri="{FF2B5EF4-FFF2-40B4-BE49-F238E27FC236}">
                  <a16:creationId xmlns:a16="http://schemas.microsoft.com/office/drawing/2014/main" id="{DBBCA5DD-8084-4D84-A5E5-E4133BFDE03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9" name="Gleichschenkliges Dreieck 58">
              <a:extLst>
                <a:ext uri="{FF2B5EF4-FFF2-40B4-BE49-F238E27FC236}">
                  <a16:creationId xmlns:a16="http://schemas.microsoft.com/office/drawing/2014/main" id="{A6BCF47A-8B8C-4E68-BB03-BEEAC367765B}"/>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0" name="Rechteck 59">
              <a:extLst>
                <a:ext uri="{FF2B5EF4-FFF2-40B4-BE49-F238E27FC236}">
                  <a16:creationId xmlns:a16="http://schemas.microsoft.com/office/drawing/2014/main" id="{9EBE06AC-453A-40BE-84F3-A548A747ED23}"/>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1" name="Gleichschenkliges Dreieck 60">
              <a:extLst>
                <a:ext uri="{FF2B5EF4-FFF2-40B4-BE49-F238E27FC236}">
                  <a16:creationId xmlns:a16="http://schemas.microsoft.com/office/drawing/2014/main" id="{4B25DB60-A7D7-45F1-AD1B-BFDB18080CC0}"/>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 name="Rechteck 26">
              <a:extLst>
                <a:ext uri="{FF2B5EF4-FFF2-40B4-BE49-F238E27FC236}">
                  <a16:creationId xmlns:a16="http://schemas.microsoft.com/office/drawing/2014/main" id="{1D5F5633-D8F8-4D46-AAEB-8B0B268476F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 name="Gleichschenkliges Dreieck 51">
              <a:extLst>
                <a:ext uri="{FF2B5EF4-FFF2-40B4-BE49-F238E27FC236}">
                  <a16:creationId xmlns:a16="http://schemas.microsoft.com/office/drawing/2014/main" id="{E5532137-FFA7-465D-918A-82B379E27B2A}"/>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2" name="Rechteck 61">
              <a:extLst>
                <a:ext uri="{FF2B5EF4-FFF2-40B4-BE49-F238E27FC236}">
                  <a16:creationId xmlns:a16="http://schemas.microsoft.com/office/drawing/2014/main" id="{DEDF8623-FD1A-4CDA-99C1-D6255147928D}"/>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3" name="Gleichschenkliges Dreieck 62">
              <a:extLst>
                <a:ext uri="{FF2B5EF4-FFF2-40B4-BE49-F238E27FC236}">
                  <a16:creationId xmlns:a16="http://schemas.microsoft.com/office/drawing/2014/main" id="{31F54D0C-F5E2-44A3-86E2-D5D4F3A10335}"/>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4" name="Rechteck 63">
              <a:extLst>
                <a:ext uri="{FF2B5EF4-FFF2-40B4-BE49-F238E27FC236}">
                  <a16:creationId xmlns:a16="http://schemas.microsoft.com/office/drawing/2014/main" id="{0F1D7039-C071-4A66-BEE6-20A78FE354D8}"/>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5" name="Gleichschenkliges Dreieck 64">
              <a:extLst>
                <a:ext uri="{FF2B5EF4-FFF2-40B4-BE49-F238E27FC236}">
                  <a16:creationId xmlns:a16="http://schemas.microsoft.com/office/drawing/2014/main" id="{45316BD7-9F9B-4F79-95F4-30F859CF3529}"/>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7" name="Freihandform 66">
              <a:extLst>
                <a:ext uri="{FF2B5EF4-FFF2-40B4-BE49-F238E27FC236}">
                  <a16:creationId xmlns:a16="http://schemas.microsoft.com/office/drawing/2014/main" id="{9BD2DEB7-17E8-4A0F-BAAA-E8CA767599E0}"/>
                </a:ext>
              </a:extLst>
            </p:cNvPr>
            <p:cNvSpPr/>
            <p:nvPr/>
          </p:nvSpPr>
          <p:spPr>
            <a:xfrm>
              <a:off x="626127" y="798642"/>
              <a:ext cx="3108239" cy="499020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69" name="Rechteck 68">
              <a:extLst>
                <a:ext uri="{FF2B5EF4-FFF2-40B4-BE49-F238E27FC236}">
                  <a16:creationId xmlns:a16="http://schemas.microsoft.com/office/drawing/2014/main" id="{BDAD27D5-A2B6-4273-96A5-C8B6A1064E81}"/>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0" name="Gleichschenkliges Dreieck 69">
              <a:extLst>
                <a:ext uri="{FF2B5EF4-FFF2-40B4-BE49-F238E27FC236}">
                  <a16:creationId xmlns:a16="http://schemas.microsoft.com/office/drawing/2014/main" id="{4C495ECA-2C15-4279-9C57-91EBD03A8836}"/>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1" name="Rechteck 70">
              <a:extLst>
                <a:ext uri="{FF2B5EF4-FFF2-40B4-BE49-F238E27FC236}">
                  <a16:creationId xmlns:a16="http://schemas.microsoft.com/office/drawing/2014/main" id="{EA37698F-2184-41DF-9883-BE2780044B90}"/>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2" name="Gleichschenkliges Dreieck 71">
              <a:extLst>
                <a:ext uri="{FF2B5EF4-FFF2-40B4-BE49-F238E27FC236}">
                  <a16:creationId xmlns:a16="http://schemas.microsoft.com/office/drawing/2014/main" id="{725065CA-3545-444D-AF60-A599078DDACF}"/>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3" name="Rechteck 72">
              <a:extLst>
                <a:ext uri="{FF2B5EF4-FFF2-40B4-BE49-F238E27FC236}">
                  <a16:creationId xmlns:a16="http://schemas.microsoft.com/office/drawing/2014/main" id="{169FA1FD-B4E2-4DCA-A739-F4E4CDBCBC40}"/>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74" name="Gleichschenkliges Dreieck 73">
              <a:extLst>
                <a:ext uri="{FF2B5EF4-FFF2-40B4-BE49-F238E27FC236}">
                  <a16:creationId xmlns:a16="http://schemas.microsoft.com/office/drawing/2014/main" id="{0BE8F3DA-384B-47D5-8AF3-83B076B54803}"/>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 name="Rechteck 80">
              <a:extLst>
                <a:ext uri="{FF2B5EF4-FFF2-40B4-BE49-F238E27FC236}">
                  <a16:creationId xmlns:a16="http://schemas.microsoft.com/office/drawing/2014/main" id="{96EA14AF-FACB-40CE-AB52-680FB097A056}"/>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2" name="Gleichschenkliges Dreieck 81">
              <a:extLst>
                <a:ext uri="{FF2B5EF4-FFF2-40B4-BE49-F238E27FC236}">
                  <a16:creationId xmlns:a16="http://schemas.microsoft.com/office/drawing/2014/main" id="{8A0857D4-14C3-463B-8A69-641CBFAC62B3}"/>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3" name="Rechteck 82">
              <a:extLst>
                <a:ext uri="{FF2B5EF4-FFF2-40B4-BE49-F238E27FC236}">
                  <a16:creationId xmlns:a16="http://schemas.microsoft.com/office/drawing/2014/main" id="{179545D8-9E99-4CF3-B9EB-8FE66D6B781C}"/>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4" name="Gleichschenkliges Dreieck 83">
              <a:extLst>
                <a:ext uri="{FF2B5EF4-FFF2-40B4-BE49-F238E27FC236}">
                  <a16:creationId xmlns:a16="http://schemas.microsoft.com/office/drawing/2014/main" id="{E3C48CD4-D150-484A-A17F-9B1B0EDD62E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9" name="Rechteck 88">
              <a:extLst>
                <a:ext uri="{FF2B5EF4-FFF2-40B4-BE49-F238E27FC236}">
                  <a16:creationId xmlns:a16="http://schemas.microsoft.com/office/drawing/2014/main" id="{63FBD533-ED26-40D2-9760-12FFBCCD623A}"/>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0" name="Gleichschenkliges Dreieck 89">
              <a:extLst>
                <a:ext uri="{FF2B5EF4-FFF2-40B4-BE49-F238E27FC236}">
                  <a16:creationId xmlns:a16="http://schemas.microsoft.com/office/drawing/2014/main" id="{56411D2B-59DA-44CC-9131-EA2DCA2D5A55}"/>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1" name="Rechteck 90">
              <a:extLst>
                <a:ext uri="{FF2B5EF4-FFF2-40B4-BE49-F238E27FC236}">
                  <a16:creationId xmlns:a16="http://schemas.microsoft.com/office/drawing/2014/main" id="{066106F1-55A0-46C5-A508-CDEB36E8693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2" name="Gleichschenkliges Dreieck 91">
              <a:extLst>
                <a:ext uri="{FF2B5EF4-FFF2-40B4-BE49-F238E27FC236}">
                  <a16:creationId xmlns:a16="http://schemas.microsoft.com/office/drawing/2014/main" id="{1BB78145-CC96-4517-8AAD-1FB9DF2DAD13}"/>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3" name="Rechteck 92">
              <a:extLst>
                <a:ext uri="{FF2B5EF4-FFF2-40B4-BE49-F238E27FC236}">
                  <a16:creationId xmlns:a16="http://schemas.microsoft.com/office/drawing/2014/main" id="{AB0A1CE3-E95B-4DE2-BE94-18CB74FC6E9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4" name="Gleichschenkliges Dreieck 93">
              <a:extLst>
                <a:ext uri="{FF2B5EF4-FFF2-40B4-BE49-F238E27FC236}">
                  <a16:creationId xmlns:a16="http://schemas.microsoft.com/office/drawing/2014/main" id="{CBAEFDE7-4ED7-4D42-8626-9F7C11BD4058}"/>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5" name="Rechteck 94">
              <a:extLst>
                <a:ext uri="{FF2B5EF4-FFF2-40B4-BE49-F238E27FC236}">
                  <a16:creationId xmlns:a16="http://schemas.microsoft.com/office/drawing/2014/main" id="{ACA50589-08B6-4DE7-90D5-346231D3B785}"/>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6" name="Gleichschenkliges Dreieck 95">
              <a:extLst>
                <a:ext uri="{FF2B5EF4-FFF2-40B4-BE49-F238E27FC236}">
                  <a16:creationId xmlns:a16="http://schemas.microsoft.com/office/drawing/2014/main" id="{04302E27-0F23-43B2-96AE-EF7FE9F4C2F7}"/>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7" name="Rechteck 96">
              <a:extLst>
                <a:ext uri="{FF2B5EF4-FFF2-40B4-BE49-F238E27FC236}">
                  <a16:creationId xmlns:a16="http://schemas.microsoft.com/office/drawing/2014/main" id="{2EA2328E-7E68-4E2A-A50D-FF55024063F7}"/>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8" name="Gleichschenkliges Dreieck 97">
              <a:extLst>
                <a:ext uri="{FF2B5EF4-FFF2-40B4-BE49-F238E27FC236}">
                  <a16:creationId xmlns:a16="http://schemas.microsoft.com/office/drawing/2014/main" id="{C42678A1-1529-4149-859C-7F3618237440}"/>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8" name="Freihandform 87">
              <a:extLst>
                <a:ext uri="{FF2B5EF4-FFF2-40B4-BE49-F238E27FC236}">
                  <a16:creationId xmlns:a16="http://schemas.microsoft.com/office/drawing/2014/main" id="{8398BCB2-312C-45DF-8BD4-442F33400255}"/>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99" name="Freihandform 98">
              <a:extLst>
                <a:ext uri="{FF2B5EF4-FFF2-40B4-BE49-F238E27FC236}">
                  <a16:creationId xmlns:a16="http://schemas.microsoft.com/office/drawing/2014/main" id="{5FB2F29E-4EB2-4479-A668-0CFE7CEE0842}"/>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0" name="Freihandform 99">
              <a:extLst>
                <a:ext uri="{FF2B5EF4-FFF2-40B4-BE49-F238E27FC236}">
                  <a16:creationId xmlns:a16="http://schemas.microsoft.com/office/drawing/2014/main" id="{D2F87389-3A91-4F5D-900F-E436EB4524F0}"/>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1" name="Freihandform 100">
              <a:extLst>
                <a:ext uri="{FF2B5EF4-FFF2-40B4-BE49-F238E27FC236}">
                  <a16:creationId xmlns:a16="http://schemas.microsoft.com/office/drawing/2014/main" id="{EE56027E-9C9C-44D9-AF3A-70955B46CD59}"/>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3" name="Rechteck 102">
              <a:extLst>
                <a:ext uri="{FF2B5EF4-FFF2-40B4-BE49-F238E27FC236}">
                  <a16:creationId xmlns:a16="http://schemas.microsoft.com/office/drawing/2014/main" id="{F30AF4F4-0D6E-4EA9-A9D8-E28347369A3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4" name="Gleichschenkliges Dreieck 103">
              <a:extLst>
                <a:ext uri="{FF2B5EF4-FFF2-40B4-BE49-F238E27FC236}">
                  <a16:creationId xmlns:a16="http://schemas.microsoft.com/office/drawing/2014/main" id="{FE9B37AF-01FB-4BE5-8AF1-58F53ED683C0}"/>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5" name="Rechteck 104">
              <a:extLst>
                <a:ext uri="{FF2B5EF4-FFF2-40B4-BE49-F238E27FC236}">
                  <a16:creationId xmlns:a16="http://schemas.microsoft.com/office/drawing/2014/main" id="{9212C90F-5CD9-4A19-983F-57B7865ADF54}"/>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6" name="Gleichschenkliges Dreieck 105">
              <a:extLst>
                <a:ext uri="{FF2B5EF4-FFF2-40B4-BE49-F238E27FC236}">
                  <a16:creationId xmlns:a16="http://schemas.microsoft.com/office/drawing/2014/main" id="{668830D4-8490-49AE-8421-91EF33D27600}"/>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7" name="Rechteck 106">
              <a:extLst>
                <a:ext uri="{FF2B5EF4-FFF2-40B4-BE49-F238E27FC236}">
                  <a16:creationId xmlns:a16="http://schemas.microsoft.com/office/drawing/2014/main" id="{DBC982F9-44BA-40C1-941D-BCB1ECF670FE}"/>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8" name="Gleichschenkliges Dreieck 107">
              <a:extLst>
                <a:ext uri="{FF2B5EF4-FFF2-40B4-BE49-F238E27FC236}">
                  <a16:creationId xmlns:a16="http://schemas.microsoft.com/office/drawing/2014/main" id="{8FC0F444-EA80-49E1-BFC3-1DA49CE22BC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09" name="Rechteck 108">
              <a:extLst>
                <a:ext uri="{FF2B5EF4-FFF2-40B4-BE49-F238E27FC236}">
                  <a16:creationId xmlns:a16="http://schemas.microsoft.com/office/drawing/2014/main" id="{F8C02F40-57F3-463F-9E42-CA0974CF0FF7}"/>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0" name="Gleichschenkliges Dreieck 109">
              <a:extLst>
                <a:ext uri="{FF2B5EF4-FFF2-40B4-BE49-F238E27FC236}">
                  <a16:creationId xmlns:a16="http://schemas.microsoft.com/office/drawing/2014/main" id="{DBFA1392-6259-457B-94F0-699A34CFFCB2}"/>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1" name="Rechteck 110">
              <a:extLst>
                <a:ext uri="{FF2B5EF4-FFF2-40B4-BE49-F238E27FC236}">
                  <a16:creationId xmlns:a16="http://schemas.microsoft.com/office/drawing/2014/main" id="{5D4BAD42-F87F-4777-B261-C6C0DB48EBEE}"/>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12" name="Gleichschenkliges Dreieck 111">
              <a:extLst>
                <a:ext uri="{FF2B5EF4-FFF2-40B4-BE49-F238E27FC236}">
                  <a16:creationId xmlns:a16="http://schemas.microsoft.com/office/drawing/2014/main" id="{206B789E-6912-4E3C-A692-40B5FEAEB68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8196" name="Freihandform 8195">
              <a:extLst>
                <a:ext uri="{FF2B5EF4-FFF2-40B4-BE49-F238E27FC236}">
                  <a16:creationId xmlns:a16="http://schemas.microsoft.com/office/drawing/2014/main" id="{02B1E9F1-BD10-4A27-A2AE-B429655D2F78}"/>
                </a:ext>
              </a:extLst>
            </p:cNvPr>
            <p:cNvSpPr/>
            <p:nvPr/>
          </p:nvSpPr>
          <p:spPr>
            <a:xfrm>
              <a:off x="-61806" y="5773616"/>
              <a:ext cx="799006" cy="215875"/>
            </a:xfrm>
            <a:custGeom>
              <a:avLst/>
              <a:gdLst>
                <a:gd name="connsiteX0" fmla="*/ 1415143 w 1415143"/>
                <a:gd name="connsiteY0" fmla="*/ 0 h 68133"/>
                <a:gd name="connsiteX1" fmla="*/ 631371 w 1415143"/>
                <a:gd name="connsiteY1" fmla="*/ 21771 h 68133"/>
                <a:gd name="connsiteX2" fmla="*/ 522514 w 1415143"/>
                <a:gd name="connsiteY2" fmla="*/ 43543 h 68133"/>
                <a:gd name="connsiteX3" fmla="*/ 457200 w 1415143"/>
                <a:gd name="connsiteY3" fmla="*/ 65314 h 68133"/>
                <a:gd name="connsiteX4" fmla="*/ 0 w 1415143"/>
                <a:gd name="connsiteY4" fmla="*/ 65314 h 6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143" h="68133">
                  <a:moveTo>
                    <a:pt x="1415143" y="0"/>
                  </a:moveTo>
                  <a:cubicBezTo>
                    <a:pt x="1153886" y="7257"/>
                    <a:pt x="892419" y="9037"/>
                    <a:pt x="631371" y="21771"/>
                  </a:cubicBezTo>
                  <a:cubicBezTo>
                    <a:pt x="594411" y="23574"/>
                    <a:pt x="558413" y="34568"/>
                    <a:pt x="522514" y="43543"/>
                  </a:cubicBezTo>
                  <a:cubicBezTo>
                    <a:pt x="500250" y="49109"/>
                    <a:pt x="480129" y="64359"/>
                    <a:pt x="457200" y="65314"/>
                  </a:cubicBezTo>
                  <a:cubicBezTo>
                    <a:pt x="304932" y="71658"/>
                    <a:pt x="152400" y="65314"/>
                    <a:pt x="0" y="65314"/>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52315" name="TextBox 101">
              <a:extLst>
                <a:ext uri="{FF2B5EF4-FFF2-40B4-BE49-F238E27FC236}">
                  <a16:creationId xmlns:a16="http://schemas.microsoft.com/office/drawing/2014/main" id="{35B21E1D-0847-4B46-9AFC-54D1FDC00480}"/>
                </a:ext>
              </a:extLst>
            </p:cNvPr>
            <p:cNvSpPr txBox="1">
              <a:spLocks noChangeArrowheads="1"/>
            </p:cNvSpPr>
            <p:nvPr/>
          </p:nvSpPr>
          <p:spPr bwMode="auto">
            <a:xfrm>
              <a:off x="307786" y="4713277"/>
              <a:ext cx="842025"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558ED5"/>
                  </a:solidFill>
                </a:rPr>
                <a:t>Rivière</a:t>
              </a:r>
            </a:p>
          </p:txBody>
        </p:sp>
        <p:sp>
          <p:nvSpPr>
            <p:cNvPr id="130" name="TextBox 2">
              <a:extLst>
                <a:ext uri="{FF2B5EF4-FFF2-40B4-BE49-F238E27FC236}">
                  <a16:creationId xmlns:a16="http://schemas.microsoft.com/office/drawing/2014/main" id="{C181DE91-F800-44B8-B842-75287CABCC8C}"/>
                </a:ext>
              </a:extLst>
            </p:cNvPr>
            <p:cNvSpPr txBox="1">
              <a:spLocks noChangeArrowheads="1"/>
            </p:cNvSpPr>
            <p:nvPr/>
          </p:nvSpPr>
          <p:spPr bwMode="auto">
            <a:xfrm>
              <a:off x="4750956" y="-133404"/>
              <a:ext cx="3867017" cy="74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dirty="0">
                  <a:solidFill>
                    <a:srgbClr val="558ED5"/>
                  </a:solidFill>
                </a:rPr>
                <a:t>Point de captage de la source, réservoir et canalisations </a:t>
              </a:r>
            </a:p>
          </p:txBody>
        </p:sp>
        <p:sp>
          <p:nvSpPr>
            <p:cNvPr id="133" name="Freihandform 66">
              <a:extLst>
                <a:ext uri="{FF2B5EF4-FFF2-40B4-BE49-F238E27FC236}">
                  <a16:creationId xmlns:a16="http://schemas.microsoft.com/office/drawing/2014/main" id="{1479D080-9D86-430C-B94A-FBFDD5A2314D}"/>
                </a:ext>
              </a:extLst>
            </p:cNvPr>
            <p:cNvSpPr/>
            <p:nvPr/>
          </p:nvSpPr>
          <p:spPr>
            <a:xfrm>
              <a:off x="-229311" y="815392"/>
              <a:ext cx="4164599" cy="4811321"/>
            </a:xfrm>
            <a:custGeom>
              <a:avLst/>
              <a:gdLst>
                <a:gd name="connsiteX0" fmla="*/ 4419600 w 5508171"/>
                <a:gd name="connsiteY0" fmla="*/ 0 h 8843398"/>
                <a:gd name="connsiteX1" fmla="*/ 4528457 w 5508171"/>
                <a:gd name="connsiteY1" fmla="*/ 43543 h 8843398"/>
                <a:gd name="connsiteX2" fmla="*/ 4593771 w 5508171"/>
                <a:gd name="connsiteY2" fmla="*/ 87086 h 8843398"/>
                <a:gd name="connsiteX3" fmla="*/ 4724400 w 5508171"/>
                <a:gd name="connsiteY3" fmla="*/ 130629 h 8843398"/>
                <a:gd name="connsiteX4" fmla="*/ 4789714 w 5508171"/>
                <a:gd name="connsiteY4" fmla="*/ 152400 h 8843398"/>
                <a:gd name="connsiteX5" fmla="*/ 4920343 w 5508171"/>
                <a:gd name="connsiteY5" fmla="*/ 217714 h 8843398"/>
                <a:gd name="connsiteX6" fmla="*/ 4985657 w 5508171"/>
                <a:gd name="connsiteY6" fmla="*/ 261257 h 8843398"/>
                <a:gd name="connsiteX7" fmla="*/ 5050971 w 5508171"/>
                <a:gd name="connsiteY7" fmla="*/ 283029 h 8843398"/>
                <a:gd name="connsiteX8" fmla="*/ 5181600 w 5508171"/>
                <a:gd name="connsiteY8" fmla="*/ 370114 h 8843398"/>
                <a:gd name="connsiteX9" fmla="*/ 5290457 w 5508171"/>
                <a:gd name="connsiteY9" fmla="*/ 566057 h 8843398"/>
                <a:gd name="connsiteX10" fmla="*/ 5268686 w 5508171"/>
                <a:gd name="connsiteY10" fmla="*/ 696686 h 8843398"/>
                <a:gd name="connsiteX11" fmla="*/ 5050971 w 5508171"/>
                <a:gd name="connsiteY11" fmla="*/ 914400 h 8843398"/>
                <a:gd name="connsiteX12" fmla="*/ 4920343 w 5508171"/>
                <a:gd name="connsiteY12" fmla="*/ 957943 h 8843398"/>
                <a:gd name="connsiteX13" fmla="*/ 4855028 w 5508171"/>
                <a:gd name="connsiteY13" fmla="*/ 1001486 h 8843398"/>
                <a:gd name="connsiteX14" fmla="*/ 4659086 w 5508171"/>
                <a:gd name="connsiteY14" fmla="*/ 1066800 h 8843398"/>
                <a:gd name="connsiteX15" fmla="*/ 4593771 w 5508171"/>
                <a:gd name="connsiteY15" fmla="*/ 1088571 h 8843398"/>
                <a:gd name="connsiteX16" fmla="*/ 4463143 w 5508171"/>
                <a:gd name="connsiteY16" fmla="*/ 1175657 h 8843398"/>
                <a:gd name="connsiteX17" fmla="*/ 4267200 w 5508171"/>
                <a:gd name="connsiteY17" fmla="*/ 1240971 h 8843398"/>
                <a:gd name="connsiteX18" fmla="*/ 4136571 w 5508171"/>
                <a:gd name="connsiteY18" fmla="*/ 1284514 h 8843398"/>
                <a:gd name="connsiteX19" fmla="*/ 4071257 w 5508171"/>
                <a:gd name="connsiteY19" fmla="*/ 1306286 h 8843398"/>
                <a:gd name="connsiteX20" fmla="*/ 4005943 w 5508171"/>
                <a:gd name="connsiteY20" fmla="*/ 1349829 h 8843398"/>
                <a:gd name="connsiteX21" fmla="*/ 3853543 w 5508171"/>
                <a:gd name="connsiteY21" fmla="*/ 1393371 h 8843398"/>
                <a:gd name="connsiteX22" fmla="*/ 3788228 w 5508171"/>
                <a:gd name="connsiteY22" fmla="*/ 1436914 h 8843398"/>
                <a:gd name="connsiteX23" fmla="*/ 3548743 w 5508171"/>
                <a:gd name="connsiteY23" fmla="*/ 1502229 h 8843398"/>
                <a:gd name="connsiteX24" fmla="*/ 3396343 w 5508171"/>
                <a:gd name="connsiteY24" fmla="*/ 1567543 h 8843398"/>
                <a:gd name="connsiteX25" fmla="*/ 3331028 w 5508171"/>
                <a:gd name="connsiteY25" fmla="*/ 1611086 h 8843398"/>
                <a:gd name="connsiteX26" fmla="*/ 3265714 w 5508171"/>
                <a:gd name="connsiteY26" fmla="*/ 1632857 h 8843398"/>
                <a:gd name="connsiteX27" fmla="*/ 3156857 w 5508171"/>
                <a:gd name="connsiteY27" fmla="*/ 1741714 h 8843398"/>
                <a:gd name="connsiteX28" fmla="*/ 3091543 w 5508171"/>
                <a:gd name="connsiteY28" fmla="*/ 1785257 h 8843398"/>
                <a:gd name="connsiteX29" fmla="*/ 3069771 w 5508171"/>
                <a:gd name="connsiteY29" fmla="*/ 1850571 h 8843398"/>
                <a:gd name="connsiteX30" fmla="*/ 3026228 w 5508171"/>
                <a:gd name="connsiteY30" fmla="*/ 1915886 h 8843398"/>
                <a:gd name="connsiteX31" fmla="*/ 3004457 w 5508171"/>
                <a:gd name="connsiteY31" fmla="*/ 2002971 h 8843398"/>
                <a:gd name="connsiteX32" fmla="*/ 3069771 w 5508171"/>
                <a:gd name="connsiteY32" fmla="*/ 2220686 h 8843398"/>
                <a:gd name="connsiteX33" fmla="*/ 3135086 w 5508171"/>
                <a:gd name="connsiteY33" fmla="*/ 2264229 h 8843398"/>
                <a:gd name="connsiteX34" fmla="*/ 3243943 w 5508171"/>
                <a:gd name="connsiteY34" fmla="*/ 2373086 h 8843398"/>
                <a:gd name="connsiteX35" fmla="*/ 3374571 w 5508171"/>
                <a:gd name="connsiteY35" fmla="*/ 2416629 h 8843398"/>
                <a:gd name="connsiteX36" fmla="*/ 3439886 w 5508171"/>
                <a:gd name="connsiteY36" fmla="*/ 2460171 h 8843398"/>
                <a:gd name="connsiteX37" fmla="*/ 3614057 w 5508171"/>
                <a:gd name="connsiteY37" fmla="*/ 2503714 h 8843398"/>
                <a:gd name="connsiteX38" fmla="*/ 3831771 w 5508171"/>
                <a:gd name="connsiteY38" fmla="*/ 2547257 h 8843398"/>
                <a:gd name="connsiteX39" fmla="*/ 4920343 w 5508171"/>
                <a:gd name="connsiteY39" fmla="*/ 2569029 h 8843398"/>
                <a:gd name="connsiteX40" fmla="*/ 4985657 w 5508171"/>
                <a:gd name="connsiteY40" fmla="*/ 2590800 h 8843398"/>
                <a:gd name="connsiteX41" fmla="*/ 5246914 w 5508171"/>
                <a:gd name="connsiteY41" fmla="*/ 2808514 h 8843398"/>
                <a:gd name="connsiteX42" fmla="*/ 5355771 w 5508171"/>
                <a:gd name="connsiteY42" fmla="*/ 2917371 h 8843398"/>
                <a:gd name="connsiteX43" fmla="*/ 5442857 w 5508171"/>
                <a:gd name="connsiteY43" fmla="*/ 3048000 h 8843398"/>
                <a:gd name="connsiteX44" fmla="*/ 5508171 w 5508171"/>
                <a:gd name="connsiteY44" fmla="*/ 3265714 h 8843398"/>
                <a:gd name="connsiteX45" fmla="*/ 5464628 w 5508171"/>
                <a:gd name="connsiteY45" fmla="*/ 3548743 h 8843398"/>
                <a:gd name="connsiteX46" fmla="*/ 5421086 w 5508171"/>
                <a:gd name="connsiteY46" fmla="*/ 3614057 h 8843398"/>
                <a:gd name="connsiteX47" fmla="*/ 5355771 w 5508171"/>
                <a:gd name="connsiteY47" fmla="*/ 3635829 h 8843398"/>
                <a:gd name="connsiteX48" fmla="*/ 5312228 w 5508171"/>
                <a:gd name="connsiteY48" fmla="*/ 3701143 h 8843398"/>
                <a:gd name="connsiteX49" fmla="*/ 5290457 w 5508171"/>
                <a:gd name="connsiteY49" fmla="*/ 3766457 h 8843398"/>
                <a:gd name="connsiteX50" fmla="*/ 5029200 w 5508171"/>
                <a:gd name="connsiteY50" fmla="*/ 3897086 h 8843398"/>
                <a:gd name="connsiteX51" fmla="*/ 4898571 w 5508171"/>
                <a:gd name="connsiteY51" fmla="*/ 3918857 h 8843398"/>
                <a:gd name="connsiteX52" fmla="*/ 4724400 w 5508171"/>
                <a:gd name="connsiteY52" fmla="*/ 3962400 h 8843398"/>
                <a:gd name="connsiteX53" fmla="*/ 4659086 w 5508171"/>
                <a:gd name="connsiteY53" fmla="*/ 3984171 h 8843398"/>
                <a:gd name="connsiteX54" fmla="*/ 4397828 w 5508171"/>
                <a:gd name="connsiteY54" fmla="*/ 4027714 h 8843398"/>
                <a:gd name="connsiteX55" fmla="*/ 4332514 w 5508171"/>
                <a:gd name="connsiteY55" fmla="*/ 4049486 h 8843398"/>
                <a:gd name="connsiteX56" fmla="*/ 4245428 w 5508171"/>
                <a:gd name="connsiteY56" fmla="*/ 4071257 h 8843398"/>
                <a:gd name="connsiteX57" fmla="*/ 4180114 w 5508171"/>
                <a:gd name="connsiteY57" fmla="*/ 4093029 h 8843398"/>
                <a:gd name="connsiteX58" fmla="*/ 4049486 w 5508171"/>
                <a:gd name="connsiteY58" fmla="*/ 4114800 h 8843398"/>
                <a:gd name="connsiteX59" fmla="*/ 3853543 w 5508171"/>
                <a:gd name="connsiteY59" fmla="*/ 4158343 h 8843398"/>
                <a:gd name="connsiteX60" fmla="*/ 3722914 w 5508171"/>
                <a:gd name="connsiteY60" fmla="*/ 4223657 h 8843398"/>
                <a:gd name="connsiteX61" fmla="*/ 3657600 w 5508171"/>
                <a:gd name="connsiteY61" fmla="*/ 4267200 h 8843398"/>
                <a:gd name="connsiteX62" fmla="*/ 3570514 w 5508171"/>
                <a:gd name="connsiteY62" fmla="*/ 4288971 h 8843398"/>
                <a:gd name="connsiteX63" fmla="*/ 3439886 w 5508171"/>
                <a:gd name="connsiteY63" fmla="*/ 4332514 h 8843398"/>
                <a:gd name="connsiteX64" fmla="*/ 3374571 w 5508171"/>
                <a:gd name="connsiteY64" fmla="*/ 4354286 h 8843398"/>
                <a:gd name="connsiteX65" fmla="*/ 3222171 w 5508171"/>
                <a:gd name="connsiteY65" fmla="*/ 4550229 h 8843398"/>
                <a:gd name="connsiteX66" fmla="*/ 3178628 w 5508171"/>
                <a:gd name="connsiteY66" fmla="*/ 4615543 h 8843398"/>
                <a:gd name="connsiteX67" fmla="*/ 3048000 w 5508171"/>
                <a:gd name="connsiteY67" fmla="*/ 4702629 h 8843398"/>
                <a:gd name="connsiteX68" fmla="*/ 3048000 w 5508171"/>
                <a:gd name="connsiteY68" fmla="*/ 5072743 h 8843398"/>
                <a:gd name="connsiteX69" fmla="*/ 3113314 w 5508171"/>
                <a:gd name="connsiteY69" fmla="*/ 5094514 h 8843398"/>
                <a:gd name="connsiteX70" fmla="*/ 3200400 w 5508171"/>
                <a:gd name="connsiteY70" fmla="*/ 5203371 h 8843398"/>
                <a:gd name="connsiteX71" fmla="*/ 3331028 w 5508171"/>
                <a:gd name="connsiteY71" fmla="*/ 5290457 h 8843398"/>
                <a:gd name="connsiteX72" fmla="*/ 3461657 w 5508171"/>
                <a:gd name="connsiteY72" fmla="*/ 5355771 h 8843398"/>
                <a:gd name="connsiteX73" fmla="*/ 3526971 w 5508171"/>
                <a:gd name="connsiteY73" fmla="*/ 5399314 h 8843398"/>
                <a:gd name="connsiteX74" fmla="*/ 3614057 w 5508171"/>
                <a:gd name="connsiteY74" fmla="*/ 5486400 h 8843398"/>
                <a:gd name="connsiteX75" fmla="*/ 3657600 w 5508171"/>
                <a:gd name="connsiteY75" fmla="*/ 5551714 h 8843398"/>
                <a:gd name="connsiteX76" fmla="*/ 3722914 w 5508171"/>
                <a:gd name="connsiteY76" fmla="*/ 5617029 h 8843398"/>
                <a:gd name="connsiteX77" fmla="*/ 3810000 w 5508171"/>
                <a:gd name="connsiteY77" fmla="*/ 5747657 h 8843398"/>
                <a:gd name="connsiteX78" fmla="*/ 3831771 w 5508171"/>
                <a:gd name="connsiteY78" fmla="*/ 5812971 h 8843398"/>
                <a:gd name="connsiteX79" fmla="*/ 3897086 w 5508171"/>
                <a:gd name="connsiteY79" fmla="*/ 5943600 h 8843398"/>
                <a:gd name="connsiteX80" fmla="*/ 3940628 w 5508171"/>
                <a:gd name="connsiteY80" fmla="*/ 6117771 h 8843398"/>
                <a:gd name="connsiteX81" fmla="*/ 3918857 w 5508171"/>
                <a:gd name="connsiteY81" fmla="*/ 6357257 h 8843398"/>
                <a:gd name="connsiteX82" fmla="*/ 3897086 w 5508171"/>
                <a:gd name="connsiteY82" fmla="*/ 6444343 h 8843398"/>
                <a:gd name="connsiteX83" fmla="*/ 3810000 w 5508171"/>
                <a:gd name="connsiteY83" fmla="*/ 6574971 h 8843398"/>
                <a:gd name="connsiteX84" fmla="*/ 3744686 w 5508171"/>
                <a:gd name="connsiteY84" fmla="*/ 6618514 h 8843398"/>
                <a:gd name="connsiteX85" fmla="*/ 3701143 w 5508171"/>
                <a:gd name="connsiteY85" fmla="*/ 6683829 h 8843398"/>
                <a:gd name="connsiteX86" fmla="*/ 3570514 w 5508171"/>
                <a:gd name="connsiteY86" fmla="*/ 6770914 h 8843398"/>
                <a:gd name="connsiteX87" fmla="*/ 3526971 w 5508171"/>
                <a:gd name="connsiteY87" fmla="*/ 6836229 h 8843398"/>
                <a:gd name="connsiteX88" fmla="*/ 3396343 w 5508171"/>
                <a:gd name="connsiteY88" fmla="*/ 6923314 h 8843398"/>
                <a:gd name="connsiteX89" fmla="*/ 3265714 w 5508171"/>
                <a:gd name="connsiteY89" fmla="*/ 7010400 h 8843398"/>
                <a:gd name="connsiteX90" fmla="*/ 3178628 w 5508171"/>
                <a:gd name="connsiteY90" fmla="*/ 7075714 h 8843398"/>
                <a:gd name="connsiteX91" fmla="*/ 3113314 w 5508171"/>
                <a:gd name="connsiteY91" fmla="*/ 7141029 h 8843398"/>
                <a:gd name="connsiteX92" fmla="*/ 3069771 w 5508171"/>
                <a:gd name="connsiteY92" fmla="*/ 7206343 h 8843398"/>
                <a:gd name="connsiteX93" fmla="*/ 2939143 w 5508171"/>
                <a:gd name="connsiteY93" fmla="*/ 7293429 h 8843398"/>
                <a:gd name="connsiteX94" fmla="*/ 2895600 w 5508171"/>
                <a:gd name="connsiteY94" fmla="*/ 7358743 h 8843398"/>
                <a:gd name="connsiteX95" fmla="*/ 2830286 w 5508171"/>
                <a:gd name="connsiteY95" fmla="*/ 7380514 h 8843398"/>
                <a:gd name="connsiteX96" fmla="*/ 2764971 w 5508171"/>
                <a:gd name="connsiteY96" fmla="*/ 7424057 h 8843398"/>
                <a:gd name="connsiteX97" fmla="*/ 2699657 w 5508171"/>
                <a:gd name="connsiteY97" fmla="*/ 7554686 h 8843398"/>
                <a:gd name="connsiteX98" fmla="*/ 2634343 w 5508171"/>
                <a:gd name="connsiteY98" fmla="*/ 7598229 h 8843398"/>
                <a:gd name="connsiteX99" fmla="*/ 2590800 w 5508171"/>
                <a:gd name="connsiteY99" fmla="*/ 7663543 h 8843398"/>
                <a:gd name="connsiteX100" fmla="*/ 2416628 w 5508171"/>
                <a:gd name="connsiteY100" fmla="*/ 7750629 h 8843398"/>
                <a:gd name="connsiteX101" fmla="*/ 2264228 w 5508171"/>
                <a:gd name="connsiteY101" fmla="*/ 7815943 h 8843398"/>
                <a:gd name="connsiteX102" fmla="*/ 2090057 w 5508171"/>
                <a:gd name="connsiteY102" fmla="*/ 7881257 h 8843398"/>
                <a:gd name="connsiteX103" fmla="*/ 1959428 w 5508171"/>
                <a:gd name="connsiteY103" fmla="*/ 7924800 h 8843398"/>
                <a:gd name="connsiteX104" fmla="*/ 1894114 w 5508171"/>
                <a:gd name="connsiteY104" fmla="*/ 7968343 h 8843398"/>
                <a:gd name="connsiteX105" fmla="*/ 1828800 w 5508171"/>
                <a:gd name="connsiteY105" fmla="*/ 8033657 h 8843398"/>
                <a:gd name="connsiteX106" fmla="*/ 1763486 w 5508171"/>
                <a:gd name="connsiteY106" fmla="*/ 8055429 h 8843398"/>
                <a:gd name="connsiteX107" fmla="*/ 1632857 w 5508171"/>
                <a:gd name="connsiteY107" fmla="*/ 8142514 h 8843398"/>
                <a:gd name="connsiteX108" fmla="*/ 1567543 w 5508171"/>
                <a:gd name="connsiteY108" fmla="*/ 8207829 h 8843398"/>
                <a:gd name="connsiteX109" fmla="*/ 1436914 w 5508171"/>
                <a:gd name="connsiteY109" fmla="*/ 8251371 h 8843398"/>
                <a:gd name="connsiteX110" fmla="*/ 1371600 w 5508171"/>
                <a:gd name="connsiteY110" fmla="*/ 8294914 h 8843398"/>
                <a:gd name="connsiteX111" fmla="*/ 1306286 w 5508171"/>
                <a:gd name="connsiteY111" fmla="*/ 8316686 h 8843398"/>
                <a:gd name="connsiteX112" fmla="*/ 1197428 w 5508171"/>
                <a:gd name="connsiteY112" fmla="*/ 8403771 h 8843398"/>
                <a:gd name="connsiteX113" fmla="*/ 1066800 w 5508171"/>
                <a:gd name="connsiteY113" fmla="*/ 8490857 h 8843398"/>
                <a:gd name="connsiteX114" fmla="*/ 1001486 w 5508171"/>
                <a:gd name="connsiteY114" fmla="*/ 8534400 h 8843398"/>
                <a:gd name="connsiteX115" fmla="*/ 936171 w 5508171"/>
                <a:gd name="connsiteY115" fmla="*/ 8556171 h 8843398"/>
                <a:gd name="connsiteX116" fmla="*/ 762000 w 5508171"/>
                <a:gd name="connsiteY116" fmla="*/ 8621486 h 8843398"/>
                <a:gd name="connsiteX117" fmla="*/ 566057 w 5508171"/>
                <a:gd name="connsiteY117" fmla="*/ 8708571 h 8843398"/>
                <a:gd name="connsiteX118" fmla="*/ 348343 w 5508171"/>
                <a:gd name="connsiteY118" fmla="*/ 8752114 h 8843398"/>
                <a:gd name="connsiteX119" fmla="*/ 283028 w 5508171"/>
                <a:gd name="connsiteY119" fmla="*/ 8773886 h 8843398"/>
                <a:gd name="connsiteX120" fmla="*/ 195943 w 5508171"/>
                <a:gd name="connsiteY120" fmla="*/ 8795657 h 8843398"/>
                <a:gd name="connsiteX121" fmla="*/ 130628 w 5508171"/>
                <a:gd name="connsiteY121" fmla="*/ 8839200 h 8843398"/>
                <a:gd name="connsiteX122" fmla="*/ 0 w 5508171"/>
                <a:gd name="connsiteY122" fmla="*/ 8839200 h 884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8171" h="8843398">
                  <a:moveTo>
                    <a:pt x="4419600" y="0"/>
                  </a:moveTo>
                  <a:cubicBezTo>
                    <a:pt x="4455886" y="14514"/>
                    <a:pt x="4493502" y="26065"/>
                    <a:pt x="4528457" y="43543"/>
                  </a:cubicBezTo>
                  <a:cubicBezTo>
                    <a:pt x="4551861" y="55245"/>
                    <a:pt x="4569860" y="76459"/>
                    <a:pt x="4593771" y="87086"/>
                  </a:cubicBezTo>
                  <a:cubicBezTo>
                    <a:pt x="4635713" y="105727"/>
                    <a:pt x="4680857" y="116115"/>
                    <a:pt x="4724400" y="130629"/>
                  </a:cubicBezTo>
                  <a:lnTo>
                    <a:pt x="4789714" y="152400"/>
                  </a:lnTo>
                  <a:cubicBezTo>
                    <a:pt x="4976894" y="277187"/>
                    <a:pt x="4740068" y="127577"/>
                    <a:pt x="4920343" y="217714"/>
                  </a:cubicBezTo>
                  <a:cubicBezTo>
                    <a:pt x="4943747" y="229416"/>
                    <a:pt x="4962254" y="249555"/>
                    <a:pt x="4985657" y="261257"/>
                  </a:cubicBezTo>
                  <a:cubicBezTo>
                    <a:pt x="5006183" y="271520"/>
                    <a:pt x="5030910" y="271884"/>
                    <a:pt x="5050971" y="283029"/>
                  </a:cubicBezTo>
                  <a:cubicBezTo>
                    <a:pt x="5096717" y="308444"/>
                    <a:pt x="5181600" y="370114"/>
                    <a:pt x="5181600" y="370114"/>
                  </a:cubicBezTo>
                  <a:cubicBezTo>
                    <a:pt x="5281416" y="519838"/>
                    <a:pt x="5252137" y="451096"/>
                    <a:pt x="5290457" y="566057"/>
                  </a:cubicBezTo>
                  <a:cubicBezTo>
                    <a:pt x="5283200" y="609600"/>
                    <a:pt x="5285664" y="655938"/>
                    <a:pt x="5268686" y="696686"/>
                  </a:cubicBezTo>
                  <a:cubicBezTo>
                    <a:pt x="5212862" y="830663"/>
                    <a:pt x="5164851" y="838480"/>
                    <a:pt x="5050971" y="914400"/>
                  </a:cubicBezTo>
                  <a:cubicBezTo>
                    <a:pt x="5012782" y="939860"/>
                    <a:pt x="4963886" y="943429"/>
                    <a:pt x="4920343" y="957943"/>
                  </a:cubicBezTo>
                  <a:cubicBezTo>
                    <a:pt x="4895520" y="966218"/>
                    <a:pt x="4878939" y="990859"/>
                    <a:pt x="4855028" y="1001486"/>
                  </a:cubicBezTo>
                  <a:cubicBezTo>
                    <a:pt x="4855019" y="1001490"/>
                    <a:pt x="4691748" y="1055913"/>
                    <a:pt x="4659086" y="1066800"/>
                  </a:cubicBezTo>
                  <a:lnTo>
                    <a:pt x="4593771" y="1088571"/>
                  </a:lnTo>
                  <a:lnTo>
                    <a:pt x="4463143" y="1175657"/>
                  </a:lnTo>
                  <a:cubicBezTo>
                    <a:pt x="4463139" y="1175660"/>
                    <a:pt x="4299860" y="1230084"/>
                    <a:pt x="4267200" y="1240971"/>
                  </a:cubicBezTo>
                  <a:lnTo>
                    <a:pt x="4136571" y="1284514"/>
                  </a:lnTo>
                  <a:cubicBezTo>
                    <a:pt x="4114800" y="1291771"/>
                    <a:pt x="4090352" y="1293556"/>
                    <a:pt x="4071257" y="1306286"/>
                  </a:cubicBezTo>
                  <a:cubicBezTo>
                    <a:pt x="4049486" y="1320800"/>
                    <a:pt x="4029347" y="1338127"/>
                    <a:pt x="4005943" y="1349829"/>
                  </a:cubicBezTo>
                  <a:cubicBezTo>
                    <a:pt x="3974712" y="1365444"/>
                    <a:pt x="3881442" y="1386396"/>
                    <a:pt x="3853543" y="1393371"/>
                  </a:cubicBezTo>
                  <a:cubicBezTo>
                    <a:pt x="3831771" y="1407885"/>
                    <a:pt x="3812139" y="1426287"/>
                    <a:pt x="3788228" y="1436914"/>
                  </a:cubicBezTo>
                  <a:cubicBezTo>
                    <a:pt x="3697828" y="1477092"/>
                    <a:pt x="3641870" y="1483603"/>
                    <a:pt x="3548743" y="1502229"/>
                  </a:cubicBezTo>
                  <a:cubicBezTo>
                    <a:pt x="3384761" y="1611547"/>
                    <a:pt x="3593172" y="1483187"/>
                    <a:pt x="3396343" y="1567543"/>
                  </a:cubicBezTo>
                  <a:cubicBezTo>
                    <a:pt x="3372292" y="1577850"/>
                    <a:pt x="3354432" y="1599384"/>
                    <a:pt x="3331028" y="1611086"/>
                  </a:cubicBezTo>
                  <a:cubicBezTo>
                    <a:pt x="3310502" y="1621349"/>
                    <a:pt x="3287485" y="1625600"/>
                    <a:pt x="3265714" y="1632857"/>
                  </a:cubicBezTo>
                  <a:cubicBezTo>
                    <a:pt x="3091543" y="1748972"/>
                    <a:pt x="3302000" y="1596571"/>
                    <a:pt x="3156857" y="1741714"/>
                  </a:cubicBezTo>
                  <a:cubicBezTo>
                    <a:pt x="3138355" y="1760216"/>
                    <a:pt x="3113314" y="1770743"/>
                    <a:pt x="3091543" y="1785257"/>
                  </a:cubicBezTo>
                  <a:cubicBezTo>
                    <a:pt x="3084286" y="1807028"/>
                    <a:pt x="3080034" y="1830045"/>
                    <a:pt x="3069771" y="1850571"/>
                  </a:cubicBezTo>
                  <a:cubicBezTo>
                    <a:pt x="3058069" y="1873975"/>
                    <a:pt x="3036535" y="1891835"/>
                    <a:pt x="3026228" y="1915886"/>
                  </a:cubicBezTo>
                  <a:cubicBezTo>
                    <a:pt x="3014441" y="1943388"/>
                    <a:pt x="3011714" y="1973943"/>
                    <a:pt x="3004457" y="2002971"/>
                  </a:cubicBezTo>
                  <a:cubicBezTo>
                    <a:pt x="3018160" y="2098896"/>
                    <a:pt x="3003764" y="2154679"/>
                    <a:pt x="3069771" y="2220686"/>
                  </a:cubicBezTo>
                  <a:cubicBezTo>
                    <a:pt x="3088273" y="2239188"/>
                    <a:pt x="3113314" y="2249715"/>
                    <a:pt x="3135086" y="2264229"/>
                  </a:cubicBezTo>
                  <a:cubicBezTo>
                    <a:pt x="3174810" y="2323815"/>
                    <a:pt x="3175190" y="2342529"/>
                    <a:pt x="3243943" y="2373086"/>
                  </a:cubicBezTo>
                  <a:cubicBezTo>
                    <a:pt x="3285885" y="2391727"/>
                    <a:pt x="3336381" y="2391170"/>
                    <a:pt x="3374571" y="2416629"/>
                  </a:cubicBezTo>
                  <a:cubicBezTo>
                    <a:pt x="3396343" y="2431143"/>
                    <a:pt x="3416482" y="2448469"/>
                    <a:pt x="3439886" y="2460171"/>
                  </a:cubicBezTo>
                  <a:cubicBezTo>
                    <a:pt x="3489659" y="2485057"/>
                    <a:pt x="3564362" y="2491290"/>
                    <a:pt x="3614057" y="2503714"/>
                  </a:cubicBezTo>
                  <a:cubicBezTo>
                    <a:pt x="3732990" y="2533447"/>
                    <a:pt x="3645614" y="2540725"/>
                    <a:pt x="3831771" y="2547257"/>
                  </a:cubicBezTo>
                  <a:cubicBezTo>
                    <a:pt x="4194478" y="2559984"/>
                    <a:pt x="4557486" y="2561772"/>
                    <a:pt x="4920343" y="2569029"/>
                  </a:cubicBezTo>
                  <a:cubicBezTo>
                    <a:pt x="4942114" y="2576286"/>
                    <a:pt x="4965596" y="2579655"/>
                    <a:pt x="4985657" y="2590800"/>
                  </a:cubicBezTo>
                  <a:cubicBezTo>
                    <a:pt x="5122056" y="2666577"/>
                    <a:pt x="5132782" y="2694382"/>
                    <a:pt x="5246914" y="2808514"/>
                  </a:cubicBezTo>
                  <a:cubicBezTo>
                    <a:pt x="5392056" y="2953656"/>
                    <a:pt x="5181602" y="2801260"/>
                    <a:pt x="5355771" y="2917371"/>
                  </a:cubicBezTo>
                  <a:cubicBezTo>
                    <a:pt x="5427800" y="3133456"/>
                    <a:pt x="5306952" y="2803370"/>
                    <a:pt x="5442857" y="3048000"/>
                  </a:cubicBezTo>
                  <a:cubicBezTo>
                    <a:pt x="5466951" y="3091369"/>
                    <a:pt x="5494116" y="3209492"/>
                    <a:pt x="5508171" y="3265714"/>
                  </a:cubicBezTo>
                  <a:cubicBezTo>
                    <a:pt x="5501926" y="3328166"/>
                    <a:pt x="5503860" y="3470278"/>
                    <a:pt x="5464628" y="3548743"/>
                  </a:cubicBezTo>
                  <a:cubicBezTo>
                    <a:pt x="5452926" y="3572146"/>
                    <a:pt x="5441518" y="3597711"/>
                    <a:pt x="5421086" y="3614057"/>
                  </a:cubicBezTo>
                  <a:cubicBezTo>
                    <a:pt x="5403166" y="3628393"/>
                    <a:pt x="5377543" y="3628572"/>
                    <a:pt x="5355771" y="3635829"/>
                  </a:cubicBezTo>
                  <a:cubicBezTo>
                    <a:pt x="5341257" y="3657600"/>
                    <a:pt x="5323930" y="3677739"/>
                    <a:pt x="5312228" y="3701143"/>
                  </a:cubicBezTo>
                  <a:cubicBezTo>
                    <a:pt x="5301965" y="3721669"/>
                    <a:pt x="5306684" y="3750230"/>
                    <a:pt x="5290457" y="3766457"/>
                  </a:cubicBezTo>
                  <a:cubicBezTo>
                    <a:pt x="5206048" y="3850866"/>
                    <a:pt x="5135443" y="3861671"/>
                    <a:pt x="5029200" y="3897086"/>
                  </a:cubicBezTo>
                  <a:cubicBezTo>
                    <a:pt x="4987322" y="3911046"/>
                    <a:pt x="4942114" y="3911600"/>
                    <a:pt x="4898571" y="3918857"/>
                  </a:cubicBezTo>
                  <a:cubicBezTo>
                    <a:pt x="4749281" y="3968622"/>
                    <a:pt x="4934562" y="3909860"/>
                    <a:pt x="4724400" y="3962400"/>
                  </a:cubicBezTo>
                  <a:cubicBezTo>
                    <a:pt x="4702136" y="3967966"/>
                    <a:pt x="4681589" y="3979670"/>
                    <a:pt x="4659086" y="3984171"/>
                  </a:cubicBezTo>
                  <a:cubicBezTo>
                    <a:pt x="4474789" y="4021031"/>
                    <a:pt x="4553590" y="3988773"/>
                    <a:pt x="4397828" y="4027714"/>
                  </a:cubicBezTo>
                  <a:cubicBezTo>
                    <a:pt x="4375564" y="4033280"/>
                    <a:pt x="4354580" y="4043181"/>
                    <a:pt x="4332514" y="4049486"/>
                  </a:cubicBezTo>
                  <a:cubicBezTo>
                    <a:pt x="4303743" y="4057706"/>
                    <a:pt x="4274199" y="4063037"/>
                    <a:pt x="4245428" y="4071257"/>
                  </a:cubicBezTo>
                  <a:cubicBezTo>
                    <a:pt x="4223362" y="4077562"/>
                    <a:pt x="4202517" y="4088051"/>
                    <a:pt x="4180114" y="4093029"/>
                  </a:cubicBezTo>
                  <a:cubicBezTo>
                    <a:pt x="4137022" y="4102605"/>
                    <a:pt x="4092917" y="4106904"/>
                    <a:pt x="4049486" y="4114800"/>
                  </a:cubicBezTo>
                  <a:cubicBezTo>
                    <a:pt x="3948130" y="4133228"/>
                    <a:pt x="3946737" y="4135044"/>
                    <a:pt x="3853543" y="4158343"/>
                  </a:cubicBezTo>
                  <a:cubicBezTo>
                    <a:pt x="3666353" y="4283135"/>
                    <a:pt x="3903195" y="4133517"/>
                    <a:pt x="3722914" y="4223657"/>
                  </a:cubicBezTo>
                  <a:cubicBezTo>
                    <a:pt x="3699510" y="4235359"/>
                    <a:pt x="3681650" y="4256893"/>
                    <a:pt x="3657600" y="4267200"/>
                  </a:cubicBezTo>
                  <a:cubicBezTo>
                    <a:pt x="3630097" y="4278987"/>
                    <a:pt x="3599174" y="4280373"/>
                    <a:pt x="3570514" y="4288971"/>
                  </a:cubicBezTo>
                  <a:cubicBezTo>
                    <a:pt x="3526552" y="4302160"/>
                    <a:pt x="3483429" y="4318000"/>
                    <a:pt x="3439886" y="4332514"/>
                  </a:cubicBezTo>
                  <a:lnTo>
                    <a:pt x="3374571" y="4354286"/>
                  </a:lnTo>
                  <a:cubicBezTo>
                    <a:pt x="3272252" y="4456605"/>
                    <a:pt x="3326337" y="4393981"/>
                    <a:pt x="3222171" y="4550229"/>
                  </a:cubicBezTo>
                  <a:cubicBezTo>
                    <a:pt x="3207657" y="4572000"/>
                    <a:pt x="3200399" y="4601029"/>
                    <a:pt x="3178628" y="4615543"/>
                  </a:cubicBezTo>
                  <a:lnTo>
                    <a:pt x="3048000" y="4702629"/>
                  </a:lnTo>
                  <a:cubicBezTo>
                    <a:pt x="3002025" y="4840551"/>
                    <a:pt x="2989049" y="4851679"/>
                    <a:pt x="3048000" y="5072743"/>
                  </a:cubicBezTo>
                  <a:cubicBezTo>
                    <a:pt x="3053913" y="5094917"/>
                    <a:pt x="3091543" y="5087257"/>
                    <a:pt x="3113314" y="5094514"/>
                  </a:cubicBezTo>
                  <a:cubicBezTo>
                    <a:pt x="3155700" y="5221670"/>
                    <a:pt x="3101922" y="5104893"/>
                    <a:pt x="3200400" y="5203371"/>
                  </a:cubicBezTo>
                  <a:cubicBezTo>
                    <a:pt x="3300635" y="5303606"/>
                    <a:pt x="3172709" y="5250878"/>
                    <a:pt x="3331028" y="5290457"/>
                  </a:cubicBezTo>
                  <a:cubicBezTo>
                    <a:pt x="3518218" y="5415249"/>
                    <a:pt x="3281376" y="5265631"/>
                    <a:pt x="3461657" y="5355771"/>
                  </a:cubicBezTo>
                  <a:cubicBezTo>
                    <a:pt x="3485061" y="5367473"/>
                    <a:pt x="3505200" y="5384800"/>
                    <a:pt x="3526971" y="5399314"/>
                  </a:cubicBezTo>
                  <a:cubicBezTo>
                    <a:pt x="3574474" y="5541820"/>
                    <a:pt x="3508498" y="5401954"/>
                    <a:pt x="3614057" y="5486400"/>
                  </a:cubicBezTo>
                  <a:cubicBezTo>
                    <a:pt x="3634489" y="5502746"/>
                    <a:pt x="3640849" y="5531613"/>
                    <a:pt x="3657600" y="5551714"/>
                  </a:cubicBezTo>
                  <a:cubicBezTo>
                    <a:pt x="3677311" y="5575367"/>
                    <a:pt x="3704011" y="5592725"/>
                    <a:pt x="3722914" y="5617029"/>
                  </a:cubicBezTo>
                  <a:cubicBezTo>
                    <a:pt x="3755043" y="5658337"/>
                    <a:pt x="3810000" y="5747657"/>
                    <a:pt x="3810000" y="5747657"/>
                  </a:cubicBezTo>
                  <a:cubicBezTo>
                    <a:pt x="3817257" y="5769428"/>
                    <a:pt x="3821508" y="5792445"/>
                    <a:pt x="3831771" y="5812971"/>
                  </a:cubicBezTo>
                  <a:cubicBezTo>
                    <a:pt x="3891220" y="5931870"/>
                    <a:pt x="3864253" y="5823214"/>
                    <a:pt x="3897086" y="5943600"/>
                  </a:cubicBezTo>
                  <a:cubicBezTo>
                    <a:pt x="3912832" y="6001335"/>
                    <a:pt x="3940628" y="6117771"/>
                    <a:pt x="3940628" y="6117771"/>
                  </a:cubicBezTo>
                  <a:cubicBezTo>
                    <a:pt x="3933371" y="6197600"/>
                    <a:pt x="3929451" y="6277802"/>
                    <a:pt x="3918857" y="6357257"/>
                  </a:cubicBezTo>
                  <a:cubicBezTo>
                    <a:pt x="3914902" y="6386917"/>
                    <a:pt x="3910468" y="6417580"/>
                    <a:pt x="3897086" y="6444343"/>
                  </a:cubicBezTo>
                  <a:cubicBezTo>
                    <a:pt x="3873682" y="6491150"/>
                    <a:pt x="3853543" y="6545942"/>
                    <a:pt x="3810000" y="6574971"/>
                  </a:cubicBezTo>
                  <a:lnTo>
                    <a:pt x="3744686" y="6618514"/>
                  </a:lnTo>
                  <a:cubicBezTo>
                    <a:pt x="3730172" y="6640286"/>
                    <a:pt x="3720835" y="6666598"/>
                    <a:pt x="3701143" y="6683829"/>
                  </a:cubicBezTo>
                  <a:cubicBezTo>
                    <a:pt x="3661759" y="6718290"/>
                    <a:pt x="3570514" y="6770914"/>
                    <a:pt x="3570514" y="6770914"/>
                  </a:cubicBezTo>
                  <a:cubicBezTo>
                    <a:pt x="3556000" y="6792686"/>
                    <a:pt x="3546663" y="6818998"/>
                    <a:pt x="3526971" y="6836229"/>
                  </a:cubicBezTo>
                  <a:cubicBezTo>
                    <a:pt x="3487587" y="6870690"/>
                    <a:pt x="3439886" y="6894286"/>
                    <a:pt x="3396343" y="6923314"/>
                  </a:cubicBezTo>
                  <a:cubicBezTo>
                    <a:pt x="3396332" y="6923321"/>
                    <a:pt x="3265725" y="7010392"/>
                    <a:pt x="3265714" y="7010400"/>
                  </a:cubicBezTo>
                  <a:cubicBezTo>
                    <a:pt x="3236685" y="7032171"/>
                    <a:pt x="3206178" y="7052100"/>
                    <a:pt x="3178628" y="7075714"/>
                  </a:cubicBezTo>
                  <a:cubicBezTo>
                    <a:pt x="3155251" y="7095752"/>
                    <a:pt x="3133025" y="7117376"/>
                    <a:pt x="3113314" y="7141029"/>
                  </a:cubicBezTo>
                  <a:cubicBezTo>
                    <a:pt x="3096563" y="7161130"/>
                    <a:pt x="3089463" y="7189113"/>
                    <a:pt x="3069771" y="7206343"/>
                  </a:cubicBezTo>
                  <a:cubicBezTo>
                    <a:pt x="3030387" y="7240804"/>
                    <a:pt x="2939143" y="7293429"/>
                    <a:pt x="2939143" y="7293429"/>
                  </a:cubicBezTo>
                  <a:cubicBezTo>
                    <a:pt x="2924629" y="7315200"/>
                    <a:pt x="2916032" y="7342397"/>
                    <a:pt x="2895600" y="7358743"/>
                  </a:cubicBezTo>
                  <a:cubicBezTo>
                    <a:pt x="2877680" y="7373079"/>
                    <a:pt x="2850812" y="7370251"/>
                    <a:pt x="2830286" y="7380514"/>
                  </a:cubicBezTo>
                  <a:cubicBezTo>
                    <a:pt x="2806882" y="7392216"/>
                    <a:pt x="2786743" y="7409543"/>
                    <a:pt x="2764971" y="7424057"/>
                  </a:cubicBezTo>
                  <a:cubicBezTo>
                    <a:pt x="2747264" y="7477179"/>
                    <a:pt x="2741862" y="7512481"/>
                    <a:pt x="2699657" y="7554686"/>
                  </a:cubicBezTo>
                  <a:cubicBezTo>
                    <a:pt x="2681155" y="7573188"/>
                    <a:pt x="2656114" y="7583715"/>
                    <a:pt x="2634343" y="7598229"/>
                  </a:cubicBezTo>
                  <a:cubicBezTo>
                    <a:pt x="2619829" y="7620000"/>
                    <a:pt x="2609302" y="7645041"/>
                    <a:pt x="2590800" y="7663543"/>
                  </a:cubicBezTo>
                  <a:cubicBezTo>
                    <a:pt x="2540359" y="7713984"/>
                    <a:pt x="2478999" y="7719444"/>
                    <a:pt x="2416628" y="7750629"/>
                  </a:cubicBezTo>
                  <a:cubicBezTo>
                    <a:pt x="2266275" y="7825804"/>
                    <a:pt x="2445474" y="7770630"/>
                    <a:pt x="2264228" y="7815943"/>
                  </a:cubicBezTo>
                  <a:cubicBezTo>
                    <a:pt x="2150565" y="7891719"/>
                    <a:pt x="2249406" y="7837799"/>
                    <a:pt x="2090057" y="7881257"/>
                  </a:cubicBezTo>
                  <a:cubicBezTo>
                    <a:pt x="2045776" y="7893334"/>
                    <a:pt x="1959428" y="7924800"/>
                    <a:pt x="1959428" y="7924800"/>
                  </a:cubicBezTo>
                  <a:cubicBezTo>
                    <a:pt x="1937657" y="7939314"/>
                    <a:pt x="1914215" y="7951592"/>
                    <a:pt x="1894114" y="7968343"/>
                  </a:cubicBezTo>
                  <a:cubicBezTo>
                    <a:pt x="1870461" y="7988054"/>
                    <a:pt x="1854418" y="8016578"/>
                    <a:pt x="1828800" y="8033657"/>
                  </a:cubicBezTo>
                  <a:cubicBezTo>
                    <a:pt x="1809705" y="8046387"/>
                    <a:pt x="1783547" y="8044284"/>
                    <a:pt x="1763486" y="8055429"/>
                  </a:cubicBezTo>
                  <a:cubicBezTo>
                    <a:pt x="1717740" y="8080844"/>
                    <a:pt x="1676400" y="8113486"/>
                    <a:pt x="1632857" y="8142514"/>
                  </a:cubicBezTo>
                  <a:cubicBezTo>
                    <a:pt x="1607238" y="8159593"/>
                    <a:pt x="1594458" y="8192876"/>
                    <a:pt x="1567543" y="8207829"/>
                  </a:cubicBezTo>
                  <a:cubicBezTo>
                    <a:pt x="1527421" y="8230119"/>
                    <a:pt x="1436914" y="8251371"/>
                    <a:pt x="1436914" y="8251371"/>
                  </a:cubicBezTo>
                  <a:cubicBezTo>
                    <a:pt x="1415143" y="8265885"/>
                    <a:pt x="1395003" y="8283212"/>
                    <a:pt x="1371600" y="8294914"/>
                  </a:cubicBezTo>
                  <a:cubicBezTo>
                    <a:pt x="1351074" y="8305177"/>
                    <a:pt x="1324206" y="8302350"/>
                    <a:pt x="1306286" y="8316686"/>
                  </a:cubicBezTo>
                  <a:cubicBezTo>
                    <a:pt x="1165608" y="8429229"/>
                    <a:pt x="1361595" y="8349050"/>
                    <a:pt x="1197428" y="8403771"/>
                  </a:cubicBezTo>
                  <a:cubicBezTo>
                    <a:pt x="1073614" y="8527587"/>
                    <a:pt x="1192831" y="8427841"/>
                    <a:pt x="1066800" y="8490857"/>
                  </a:cubicBezTo>
                  <a:cubicBezTo>
                    <a:pt x="1043396" y="8502559"/>
                    <a:pt x="1024890" y="8522698"/>
                    <a:pt x="1001486" y="8534400"/>
                  </a:cubicBezTo>
                  <a:cubicBezTo>
                    <a:pt x="980960" y="8544663"/>
                    <a:pt x="957265" y="8547131"/>
                    <a:pt x="936171" y="8556171"/>
                  </a:cubicBezTo>
                  <a:cubicBezTo>
                    <a:pt x="709053" y="8653507"/>
                    <a:pt x="985003" y="8554585"/>
                    <a:pt x="762000" y="8621486"/>
                  </a:cubicBezTo>
                  <a:cubicBezTo>
                    <a:pt x="481163" y="8705738"/>
                    <a:pt x="741041" y="8621079"/>
                    <a:pt x="566057" y="8708571"/>
                  </a:cubicBezTo>
                  <a:cubicBezTo>
                    <a:pt x="505255" y="8738972"/>
                    <a:pt x="404515" y="8744090"/>
                    <a:pt x="348343" y="8752114"/>
                  </a:cubicBezTo>
                  <a:cubicBezTo>
                    <a:pt x="326571" y="8759371"/>
                    <a:pt x="305094" y="8767581"/>
                    <a:pt x="283028" y="8773886"/>
                  </a:cubicBezTo>
                  <a:cubicBezTo>
                    <a:pt x="254258" y="8782106"/>
                    <a:pt x="223445" y="8783870"/>
                    <a:pt x="195943" y="8795657"/>
                  </a:cubicBezTo>
                  <a:cubicBezTo>
                    <a:pt x="171892" y="8805964"/>
                    <a:pt x="156171" y="8833524"/>
                    <a:pt x="130628" y="8839200"/>
                  </a:cubicBezTo>
                  <a:cubicBezTo>
                    <a:pt x="88122" y="8848646"/>
                    <a:pt x="43543" y="8839200"/>
                    <a:pt x="0" y="8839200"/>
                  </a:cubicBezTo>
                </a:path>
              </a:pathLst>
            </a:custGeom>
            <a:noFill/>
            <a:ln w="1016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cxnSp>
        <p:nvCxnSpPr>
          <p:cNvPr id="4" name="Straight Arrow Connector 3">
            <a:extLst>
              <a:ext uri="{FF2B5EF4-FFF2-40B4-BE49-F238E27FC236}">
                <a16:creationId xmlns:a16="http://schemas.microsoft.com/office/drawing/2014/main" id="{4D1DD228-B5E8-4E43-B7B6-14BF41C29875}"/>
              </a:ext>
            </a:extLst>
          </p:cNvPr>
          <p:cNvCxnSpPr>
            <a:cxnSpLocks/>
            <a:stCxn id="67" idx="41"/>
          </p:cNvCxnSpPr>
          <p:nvPr/>
        </p:nvCxnSpPr>
        <p:spPr>
          <a:xfrm flipV="1">
            <a:off x="3998882" y="2169943"/>
            <a:ext cx="2269882" cy="31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5060A75-71D4-406D-AE43-AF19156B5849}"/>
              </a:ext>
            </a:extLst>
          </p:cNvPr>
          <p:cNvSpPr/>
          <p:nvPr/>
        </p:nvSpPr>
        <p:spPr>
          <a:xfrm>
            <a:off x="5764270" y="1943518"/>
            <a:ext cx="1414796" cy="869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Station d</a:t>
            </a:r>
            <a:r>
              <a:rPr lang="fr-FR" sz="1800" dirty="0">
                <a:latin typeface="+mn-lt"/>
              </a:rPr>
              <a:t>’</a:t>
            </a:r>
            <a:r>
              <a:rPr lang="fr-FR" dirty="0"/>
              <a:t>épuration</a:t>
            </a:r>
          </a:p>
        </p:txBody>
      </p:sp>
      <p:sp>
        <p:nvSpPr>
          <p:cNvPr id="102" name="Rectangle 101">
            <a:extLst>
              <a:ext uri="{FF2B5EF4-FFF2-40B4-BE49-F238E27FC236}">
                <a16:creationId xmlns:a16="http://schemas.microsoft.com/office/drawing/2014/main" id="{EC802A10-9489-4E99-95CA-A0F96DEE6B1C}"/>
              </a:ext>
            </a:extLst>
          </p:cNvPr>
          <p:cNvSpPr/>
          <p:nvPr/>
        </p:nvSpPr>
        <p:spPr>
          <a:xfrm>
            <a:off x="7376618" y="1628631"/>
            <a:ext cx="1087123" cy="58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Réservoir</a:t>
            </a:r>
          </a:p>
        </p:txBody>
      </p:sp>
      <p:cxnSp>
        <p:nvCxnSpPr>
          <p:cNvPr id="8" name="Straight Arrow Connector 7">
            <a:extLst>
              <a:ext uri="{FF2B5EF4-FFF2-40B4-BE49-F238E27FC236}">
                <a16:creationId xmlns:a16="http://schemas.microsoft.com/office/drawing/2014/main" id="{7B2345ED-A31D-4FDE-BDF0-BF59E561213D}"/>
              </a:ext>
            </a:extLst>
          </p:cNvPr>
          <p:cNvCxnSpPr/>
          <p:nvPr/>
        </p:nvCxnSpPr>
        <p:spPr>
          <a:xfrm>
            <a:off x="7873221" y="2175936"/>
            <a:ext cx="3052358" cy="56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EB1558-DD58-4904-A987-F9E07039F6EC}"/>
              </a:ext>
            </a:extLst>
          </p:cNvPr>
          <p:cNvCxnSpPr>
            <a:cxnSpLocks/>
          </p:cNvCxnSpPr>
          <p:nvPr/>
        </p:nvCxnSpPr>
        <p:spPr>
          <a:xfrm flipH="1">
            <a:off x="7740265" y="2178163"/>
            <a:ext cx="109508" cy="103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655FAB-11FF-40DB-8AF0-99C5B0E2620F}"/>
              </a:ext>
            </a:extLst>
          </p:cNvPr>
          <p:cNvCxnSpPr>
            <a:cxnSpLocks/>
          </p:cNvCxnSpPr>
          <p:nvPr/>
        </p:nvCxnSpPr>
        <p:spPr>
          <a:xfrm>
            <a:off x="7760481" y="3092934"/>
            <a:ext cx="3452142" cy="6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6F7858-27DD-43ED-B5DF-6D70F7AFC0C3}"/>
              </a:ext>
            </a:extLst>
          </p:cNvPr>
          <p:cNvCxnSpPr>
            <a:cxnSpLocks/>
            <a:stCxn id="5" idx="3"/>
            <a:endCxn id="102" idx="1"/>
          </p:cNvCxnSpPr>
          <p:nvPr/>
        </p:nvCxnSpPr>
        <p:spPr>
          <a:xfrm flipV="1">
            <a:off x="7179066" y="1921435"/>
            <a:ext cx="197552" cy="457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75F1ABA-44EB-4254-A5C9-CDE69EB393A0}"/>
              </a:ext>
            </a:extLst>
          </p:cNvPr>
          <p:cNvCxnSpPr>
            <a:cxnSpLocks/>
            <a:stCxn id="67" idx="0"/>
          </p:cNvCxnSpPr>
          <p:nvPr/>
        </p:nvCxnSpPr>
        <p:spPr>
          <a:xfrm>
            <a:off x="3577466" y="969305"/>
            <a:ext cx="2905396" cy="492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D8FBA8C-1EE3-4F48-AE65-0B2B71FCA04C}"/>
              </a:ext>
            </a:extLst>
          </p:cNvPr>
          <p:cNvSpPr/>
          <p:nvPr/>
        </p:nvSpPr>
        <p:spPr>
          <a:xfrm>
            <a:off x="8894044" y="4185137"/>
            <a:ext cx="496463" cy="189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Rectangle 56">
            <a:extLst>
              <a:ext uri="{FF2B5EF4-FFF2-40B4-BE49-F238E27FC236}">
                <a16:creationId xmlns:a16="http://schemas.microsoft.com/office/drawing/2014/main" id="{B4315CCD-5347-4273-9998-70E992C06204}"/>
              </a:ext>
            </a:extLst>
          </p:cNvPr>
          <p:cNvSpPr/>
          <p:nvPr/>
        </p:nvSpPr>
        <p:spPr>
          <a:xfrm>
            <a:off x="9104273" y="4037987"/>
            <a:ext cx="80048" cy="22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5" name="Straight Connector 74">
            <a:extLst>
              <a:ext uri="{FF2B5EF4-FFF2-40B4-BE49-F238E27FC236}">
                <a16:creationId xmlns:a16="http://schemas.microsoft.com/office/drawing/2014/main" id="{E9BBD2E7-6ABD-4C6B-95E6-2CAB325BDC01}"/>
              </a:ext>
            </a:extLst>
          </p:cNvPr>
          <p:cNvCxnSpPr>
            <a:cxnSpLocks/>
            <a:stCxn id="57" idx="0"/>
          </p:cNvCxnSpPr>
          <p:nvPr/>
        </p:nvCxnSpPr>
        <p:spPr>
          <a:xfrm>
            <a:off x="9144297" y="4037987"/>
            <a:ext cx="149990" cy="78394"/>
          </a:xfrm>
          <a:prstGeom prst="line">
            <a:avLst/>
          </a:prstGeom>
          <a:ln w="31750" cmpd="sng"/>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54EA032-3031-44CD-B843-E7E3E44B3920}"/>
              </a:ext>
            </a:extLst>
          </p:cNvPr>
          <p:cNvSpPr txBox="1"/>
          <p:nvPr/>
        </p:nvSpPr>
        <p:spPr>
          <a:xfrm>
            <a:off x="6922247" y="3517227"/>
            <a:ext cx="2413201" cy="1015663"/>
          </a:xfrm>
          <a:prstGeom prst="rect">
            <a:avLst/>
          </a:prstGeom>
          <a:noFill/>
        </p:spPr>
        <p:txBody>
          <a:bodyPr wrap="square" rtlCol="0">
            <a:spAutoFit/>
          </a:bodyPr>
          <a:lstStyle/>
          <a:p>
            <a:r>
              <a:rPr lang="fr-FR" sz="2000" dirty="0">
                <a:solidFill>
                  <a:srgbClr val="0070C0"/>
                </a:solidFill>
              </a:rPr>
              <a:t>Puits, </a:t>
            </a:r>
          </a:p>
          <a:p>
            <a:r>
              <a:rPr lang="fr-FR" sz="2000" dirty="0">
                <a:solidFill>
                  <a:srgbClr val="0070C0"/>
                </a:solidFill>
              </a:rPr>
              <a:t>pompe manuelle et</a:t>
            </a:r>
          </a:p>
          <a:p>
            <a:r>
              <a:rPr lang="fr-FR" sz="2000" dirty="0">
                <a:solidFill>
                  <a:srgbClr val="0070C0"/>
                </a:solidFill>
              </a:rPr>
              <a:t>jerrycans</a:t>
            </a:r>
          </a:p>
        </p:txBody>
      </p:sp>
      <p:sp>
        <p:nvSpPr>
          <p:cNvPr id="125" name="Rectangle 124">
            <a:extLst>
              <a:ext uri="{FF2B5EF4-FFF2-40B4-BE49-F238E27FC236}">
                <a16:creationId xmlns:a16="http://schemas.microsoft.com/office/drawing/2014/main" id="{E384E9D1-BCB7-4FB3-BB3A-686263A46199}"/>
              </a:ext>
            </a:extLst>
          </p:cNvPr>
          <p:cNvSpPr/>
          <p:nvPr/>
        </p:nvSpPr>
        <p:spPr>
          <a:xfrm>
            <a:off x="4467930" y="5137603"/>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6" name="Rectangle 125">
            <a:extLst>
              <a:ext uri="{FF2B5EF4-FFF2-40B4-BE49-F238E27FC236}">
                <a16:creationId xmlns:a16="http://schemas.microsoft.com/office/drawing/2014/main" id="{8D05302F-4A8C-46CB-8C42-EBCD2F688317}"/>
              </a:ext>
            </a:extLst>
          </p:cNvPr>
          <p:cNvSpPr/>
          <p:nvPr/>
        </p:nvSpPr>
        <p:spPr>
          <a:xfrm>
            <a:off x="3790484" y="5323320"/>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7" name="Rectangle 126">
            <a:extLst>
              <a:ext uri="{FF2B5EF4-FFF2-40B4-BE49-F238E27FC236}">
                <a16:creationId xmlns:a16="http://schemas.microsoft.com/office/drawing/2014/main" id="{E5C2C193-BA12-4E62-8BA0-FB0595547A82}"/>
              </a:ext>
            </a:extLst>
          </p:cNvPr>
          <p:cNvSpPr/>
          <p:nvPr/>
        </p:nvSpPr>
        <p:spPr>
          <a:xfrm>
            <a:off x="2799912" y="5147081"/>
            <a:ext cx="179358" cy="18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8" name="TextBox 127">
            <a:extLst>
              <a:ext uri="{FF2B5EF4-FFF2-40B4-BE49-F238E27FC236}">
                <a16:creationId xmlns:a16="http://schemas.microsoft.com/office/drawing/2014/main" id="{7E31717D-EC90-42CB-950E-16BD1399AA8F}"/>
              </a:ext>
            </a:extLst>
          </p:cNvPr>
          <p:cNvSpPr txBox="1"/>
          <p:nvPr/>
        </p:nvSpPr>
        <p:spPr>
          <a:xfrm>
            <a:off x="4055339" y="3066121"/>
            <a:ext cx="2391798" cy="1631216"/>
          </a:xfrm>
          <a:prstGeom prst="rect">
            <a:avLst/>
          </a:prstGeom>
          <a:noFill/>
        </p:spPr>
        <p:txBody>
          <a:bodyPr wrap="square" rtlCol="0">
            <a:spAutoFit/>
          </a:bodyPr>
          <a:lstStyle/>
          <a:p>
            <a:r>
              <a:rPr lang="fr-FR" sz="2000" dirty="0">
                <a:solidFill>
                  <a:srgbClr val="0070C0"/>
                </a:solidFill>
              </a:rPr>
              <a:t>Puits creusé à la main / Collecte d’eau de pluie, stockage et traitement par les ménages</a:t>
            </a:r>
          </a:p>
        </p:txBody>
      </p:sp>
      <p:sp>
        <p:nvSpPr>
          <p:cNvPr id="135" name="Rectangle 134">
            <a:extLst>
              <a:ext uri="{FF2B5EF4-FFF2-40B4-BE49-F238E27FC236}">
                <a16:creationId xmlns:a16="http://schemas.microsoft.com/office/drawing/2014/main" id="{1F3E3A4F-2431-40A0-8A2B-6F0456469E99}"/>
              </a:ext>
            </a:extLst>
          </p:cNvPr>
          <p:cNvSpPr/>
          <p:nvPr/>
        </p:nvSpPr>
        <p:spPr>
          <a:xfrm>
            <a:off x="5214229" y="1198726"/>
            <a:ext cx="1194533" cy="55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Réservoir</a:t>
            </a:r>
          </a:p>
        </p:txBody>
      </p:sp>
      <p:sp>
        <p:nvSpPr>
          <p:cNvPr id="141" name="Rectangle 140">
            <a:extLst>
              <a:ext uri="{FF2B5EF4-FFF2-40B4-BE49-F238E27FC236}">
                <a16:creationId xmlns:a16="http://schemas.microsoft.com/office/drawing/2014/main" id="{ABFC4949-6263-4DD0-BF75-CEBD289EC367}"/>
              </a:ext>
            </a:extLst>
          </p:cNvPr>
          <p:cNvSpPr/>
          <p:nvPr/>
        </p:nvSpPr>
        <p:spPr>
          <a:xfrm>
            <a:off x="3900650" y="888466"/>
            <a:ext cx="338959" cy="224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nvGrpSpPr>
          <p:cNvPr id="142" name="Group 141">
            <a:extLst>
              <a:ext uri="{FF2B5EF4-FFF2-40B4-BE49-F238E27FC236}">
                <a16:creationId xmlns:a16="http://schemas.microsoft.com/office/drawing/2014/main" id="{FF1AD623-0836-4BEF-B716-6F8FF08BE57B}"/>
              </a:ext>
            </a:extLst>
          </p:cNvPr>
          <p:cNvGrpSpPr/>
          <p:nvPr/>
        </p:nvGrpSpPr>
        <p:grpSpPr>
          <a:xfrm>
            <a:off x="421349" y="242015"/>
            <a:ext cx="11594993" cy="6397433"/>
            <a:chOff x="-376298" y="73983"/>
            <a:chExt cx="12845084" cy="6698190"/>
          </a:xfrm>
        </p:grpSpPr>
        <p:sp>
          <p:nvSpPr>
            <p:cNvPr id="143" name="Freihandform 8198">
              <a:extLst>
                <a:ext uri="{FF2B5EF4-FFF2-40B4-BE49-F238E27FC236}">
                  <a16:creationId xmlns:a16="http://schemas.microsoft.com/office/drawing/2014/main" id="{D268389B-9ACD-4F00-9BF1-4B0A36503C0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5" name="Freihandform 20">
              <a:extLst>
                <a:ext uri="{FF2B5EF4-FFF2-40B4-BE49-F238E27FC236}">
                  <a16:creationId xmlns:a16="http://schemas.microsoft.com/office/drawing/2014/main" id="{6ADCA387-2444-47E6-821E-02877B70C1D2}"/>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6" name="Freihandform 21">
              <a:extLst>
                <a:ext uri="{FF2B5EF4-FFF2-40B4-BE49-F238E27FC236}">
                  <a16:creationId xmlns:a16="http://schemas.microsoft.com/office/drawing/2014/main" id="{524F4755-ED13-4561-9AE1-CE1E4B677FA2}"/>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7" name="Freihandform 22">
              <a:extLst>
                <a:ext uri="{FF2B5EF4-FFF2-40B4-BE49-F238E27FC236}">
                  <a16:creationId xmlns:a16="http://schemas.microsoft.com/office/drawing/2014/main" id="{2DBDA5FC-8EFA-4526-BAD1-6A46FB3608B3}"/>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8" name="Freihandform 23">
              <a:extLst>
                <a:ext uri="{FF2B5EF4-FFF2-40B4-BE49-F238E27FC236}">
                  <a16:creationId xmlns:a16="http://schemas.microsoft.com/office/drawing/2014/main" id="{2FD3F57F-E483-493C-B545-6F420B7BD7D2}"/>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49" name="Rechteck 24">
              <a:extLst>
                <a:ext uri="{FF2B5EF4-FFF2-40B4-BE49-F238E27FC236}">
                  <a16:creationId xmlns:a16="http://schemas.microsoft.com/office/drawing/2014/main" id="{A7637F4C-31F5-4886-8FA1-5DF8969793B6}"/>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0" name="Gleichschenkliges Dreieck 25">
              <a:extLst>
                <a:ext uri="{FF2B5EF4-FFF2-40B4-BE49-F238E27FC236}">
                  <a16:creationId xmlns:a16="http://schemas.microsoft.com/office/drawing/2014/main" id="{91C1E46B-AD51-4815-8EFC-69285026CBEB}"/>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1" name="Rechteck 27">
              <a:extLst>
                <a:ext uri="{FF2B5EF4-FFF2-40B4-BE49-F238E27FC236}">
                  <a16:creationId xmlns:a16="http://schemas.microsoft.com/office/drawing/2014/main" id="{DA4A64E0-56E5-476A-8869-69225D3D263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2" name="Gleichschenkliges Dreieck 28">
              <a:extLst>
                <a:ext uri="{FF2B5EF4-FFF2-40B4-BE49-F238E27FC236}">
                  <a16:creationId xmlns:a16="http://schemas.microsoft.com/office/drawing/2014/main" id="{E4A2AE01-F39D-425A-9D13-A98595985FF8}"/>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3" name="Rechteck 29">
              <a:extLst>
                <a:ext uri="{FF2B5EF4-FFF2-40B4-BE49-F238E27FC236}">
                  <a16:creationId xmlns:a16="http://schemas.microsoft.com/office/drawing/2014/main" id="{7371CC94-BB10-40D9-9D6F-AD9B6F526F84}"/>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4" name="Gleichschenkliges Dreieck 30">
              <a:extLst>
                <a:ext uri="{FF2B5EF4-FFF2-40B4-BE49-F238E27FC236}">
                  <a16:creationId xmlns:a16="http://schemas.microsoft.com/office/drawing/2014/main" id="{BD5ECCEC-4746-47FD-B37B-E4014F51FA46}"/>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5" name="Rechteck 31">
              <a:extLst>
                <a:ext uri="{FF2B5EF4-FFF2-40B4-BE49-F238E27FC236}">
                  <a16:creationId xmlns:a16="http://schemas.microsoft.com/office/drawing/2014/main" id="{2B2B79D6-674B-47BF-8CE4-84F0EFB1D278}"/>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6" name="Gleichschenkliges Dreieck 32">
              <a:extLst>
                <a:ext uri="{FF2B5EF4-FFF2-40B4-BE49-F238E27FC236}">
                  <a16:creationId xmlns:a16="http://schemas.microsoft.com/office/drawing/2014/main" id="{3364F3A5-C7B4-42B1-9545-38E5F023219E}"/>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7" name="Rechteck 33">
              <a:extLst>
                <a:ext uri="{FF2B5EF4-FFF2-40B4-BE49-F238E27FC236}">
                  <a16:creationId xmlns:a16="http://schemas.microsoft.com/office/drawing/2014/main" id="{B67B69DD-3BDA-49DF-AC4B-CC15241E4F66}"/>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8" name="Gleichschenkliges Dreieck 34">
              <a:extLst>
                <a:ext uri="{FF2B5EF4-FFF2-40B4-BE49-F238E27FC236}">
                  <a16:creationId xmlns:a16="http://schemas.microsoft.com/office/drawing/2014/main" id="{47797763-9138-44A8-9E5B-1F424500B3EF}"/>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59" name="Rechteck 35">
              <a:extLst>
                <a:ext uri="{FF2B5EF4-FFF2-40B4-BE49-F238E27FC236}">
                  <a16:creationId xmlns:a16="http://schemas.microsoft.com/office/drawing/2014/main" id="{8E7A3B35-269A-4ECC-A32D-DC401AFDCE84}"/>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0" name="Gleichschenkliges Dreieck 36">
              <a:extLst>
                <a:ext uri="{FF2B5EF4-FFF2-40B4-BE49-F238E27FC236}">
                  <a16:creationId xmlns:a16="http://schemas.microsoft.com/office/drawing/2014/main" id="{E494A2E9-25E5-4E94-B817-44B9C09CDB96}"/>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1" name="Rechteck 39">
              <a:extLst>
                <a:ext uri="{FF2B5EF4-FFF2-40B4-BE49-F238E27FC236}">
                  <a16:creationId xmlns:a16="http://schemas.microsoft.com/office/drawing/2014/main" id="{DA678521-CA70-49C2-A19E-DB72EAEEDDC4}"/>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2" name="Gleichschenkliges Dreieck 40">
              <a:extLst>
                <a:ext uri="{FF2B5EF4-FFF2-40B4-BE49-F238E27FC236}">
                  <a16:creationId xmlns:a16="http://schemas.microsoft.com/office/drawing/2014/main" id="{92BBA796-A6FE-44B4-A8D6-D04027BE0569}"/>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3" name="Rechteck 43">
              <a:extLst>
                <a:ext uri="{FF2B5EF4-FFF2-40B4-BE49-F238E27FC236}">
                  <a16:creationId xmlns:a16="http://schemas.microsoft.com/office/drawing/2014/main" id="{A7ACD206-57B1-48B6-B224-22491D775F75}"/>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4" name="Gleichschenkliges Dreieck 44">
              <a:extLst>
                <a:ext uri="{FF2B5EF4-FFF2-40B4-BE49-F238E27FC236}">
                  <a16:creationId xmlns:a16="http://schemas.microsoft.com/office/drawing/2014/main" id="{6F7B0682-3C6A-479F-8508-AD655BA54FFB}"/>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5" name="Rechteck 57">
              <a:extLst>
                <a:ext uri="{FF2B5EF4-FFF2-40B4-BE49-F238E27FC236}">
                  <a16:creationId xmlns:a16="http://schemas.microsoft.com/office/drawing/2014/main" id="{7FF04222-1ACC-42EC-A0BD-C2C857443CDA}"/>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6" name="Gleichschenkliges Dreieck 58">
              <a:extLst>
                <a:ext uri="{FF2B5EF4-FFF2-40B4-BE49-F238E27FC236}">
                  <a16:creationId xmlns:a16="http://schemas.microsoft.com/office/drawing/2014/main" id="{88B45037-4EAC-42DE-96E6-186E2E8FAECD}"/>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7" name="Rechteck 59">
              <a:extLst>
                <a:ext uri="{FF2B5EF4-FFF2-40B4-BE49-F238E27FC236}">
                  <a16:creationId xmlns:a16="http://schemas.microsoft.com/office/drawing/2014/main" id="{636450BA-848C-4342-9899-954E6C1AA0F0}"/>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8" name="Gleichschenkliges Dreieck 60">
              <a:extLst>
                <a:ext uri="{FF2B5EF4-FFF2-40B4-BE49-F238E27FC236}">
                  <a16:creationId xmlns:a16="http://schemas.microsoft.com/office/drawing/2014/main" id="{B2333C5F-77B2-4873-BFB9-833CB478242D}"/>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69" name="Rechteck 26">
              <a:extLst>
                <a:ext uri="{FF2B5EF4-FFF2-40B4-BE49-F238E27FC236}">
                  <a16:creationId xmlns:a16="http://schemas.microsoft.com/office/drawing/2014/main" id="{B6C9A098-12EC-4CA2-80F8-A3FC97A88354}"/>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0" name="Gleichschenkliges Dreieck 51">
              <a:extLst>
                <a:ext uri="{FF2B5EF4-FFF2-40B4-BE49-F238E27FC236}">
                  <a16:creationId xmlns:a16="http://schemas.microsoft.com/office/drawing/2014/main" id="{AABF4D02-45C1-4278-A61C-94B2595A7421}"/>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1" name="Rechteck 61">
              <a:extLst>
                <a:ext uri="{FF2B5EF4-FFF2-40B4-BE49-F238E27FC236}">
                  <a16:creationId xmlns:a16="http://schemas.microsoft.com/office/drawing/2014/main" id="{8EFF6C67-E480-4557-B9DD-9ACE8F0A72B7}"/>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2" name="Gleichschenkliges Dreieck 62">
              <a:extLst>
                <a:ext uri="{FF2B5EF4-FFF2-40B4-BE49-F238E27FC236}">
                  <a16:creationId xmlns:a16="http://schemas.microsoft.com/office/drawing/2014/main" id="{D2228957-EBDE-4BFE-9359-39E92DD56D88}"/>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3" name="Rechteck 63">
              <a:extLst>
                <a:ext uri="{FF2B5EF4-FFF2-40B4-BE49-F238E27FC236}">
                  <a16:creationId xmlns:a16="http://schemas.microsoft.com/office/drawing/2014/main" id="{17A2976C-4CEC-438D-B5D1-89D7D78CDB04}"/>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4" name="Gleichschenkliges Dreieck 64">
              <a:extLst>
                <a:ext uri="{FF2B5EF4-FFF2-40B4-BE49-F238E27FC236}">
                  <a16:creationId xmlns:a16="http://schemas.microsoft.com/office/drawing/2014/main" id="{5721254F-0587-4553-B379-69FC286ECF1B}"/>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5" name="Rechteck 68">
              <a:extLst>
                <a:ext uri="{FF2B5EF4-FFF2-40B4-BE49-F238E27FC236}">
                  <a16:creationId xmlns:a16="http://schemas.microsoft.com/office/drawing/2014/main" id="{C6C1C6AB-1816-4762-9C46-99625859DA59}"/>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6" name="Gleichschenkliges Dreieck 69">
              <a:extLst>
                <a:ext uri="{FF2B5EF4-FFF2-40B4-BE49-F238E27FC236}">
                  <a16:creationId xmlns:a16="http://schemas.microsoft.com/office/drawing/2014/main" id="{C51E7960-0DF5-446A-8FBF-6B88E8B8EF5A}"/>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7" name="Rechteck 70">
              <a:extLst>
                <a:ext uri="{FF2B5EF4-FFF2-40B4-BE49-F238E27FC236}">
                  <a16:creationId xmlns:a16="http://schemas.microsoft.com/office/drawing/2014/main" id="{3AA76009-78CC-4669-8393-C652502FA03D}"/>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8" name="Gleichschenkliges Dreieck 71">
              <a:extLst>
                <a:ext uri="{FF2B5EF4-FFF2-40B4-BE49-F238E27FC236}">
                  <a16:creationId xmlns:a16="http://schemas.microsoft.com/office/drawing/2014/main" id="{423EE9BD-5F6F-4628-B212-44F36D12EC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79" name="Rechteck 72">
              <a:extLst>
                <a:ext uri="{FF2B5EF4-FFF2-40B4-BE49-F238E27FC236}">
                  <a16:creationId xmlns:a16="http://schemas.microsoft.com/office/drawing/2014/main" id="{93EA8B47-931C-417E-BC18-24DD09EFF682}"/>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0" name="Gleichschenkliges Dreieck 73">
              <a:extLst>
                <a:ext uri="{FF2B5EF4-FFF2-40B4-BE49-F238E27FC236}">
                  <a16:creationId xmlns:a16="http://schemas.microsoft.com/office/drawing/2014/main" id="{9FA49E34-FEE4-45E4-A0A8-CA0ABF697308}"/>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1" name="Rechteck 80">
              <a:extLst>
                <a:ext uri="{FF2B5EF4-FFF2-40B4-BE49-F238E27FC236}">
                  <a16:creationId xmlns:a16="http://schemas.microsoft.com/office/drawing/2014/main" id="{B3177A60-A642-4AEF-941F-9063116EA1A1}"/>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2" name="Gleichschenkliges Dreieck 81">
              <a:extLst>
                <a:ext uri="{FF2B5EF4-FFF2-40B4-BE49-F238E27FC236}">
                  <a16:creationId xmlns:a16="http://schemas.microsoft.com/office/drawing/2014/main" id="{B58A5557-DF9E-4A9B-A941-6F7ADD642D6D}"/>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3" name="Rechteck 82">
              <a:extLst>
                <a:ext uri="{FF2B5EF4-FFF2-40B4-BE49-F238E27FC236}">
                  <a16:creationId xmlns:a16="http://schemas.microsoft.com/office/drawing/2014/main" id="{43260460-DA0B-4702-A0C7-E73916504AC7}"/>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4" name="Gleichschenkliges Dreieck 83">
              <a:extLst>
                <a:ext uri="{FF2B5EF4-FFF2-40B4-BE49-F238E27FC236}">
                  <a16:creationId xmlns:a16="http://schemas.microsoft.com/office/drawing/2014/main" id="{DDA9A674-08BF-4268-A564-A1C4663B5F34}"/>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5" name="Freihandform 67">
              <a:extLst>
                <a:ext uri="{FF2B5EF4-FFF2-40B4-BE49-F238E27FC236}">
                  <a16:creationId xmlns:a16="http://schemas.microsoft.com/office/drawing/2014/main" id="{D1E55724-5398-4DCB-92D5-A0D5D474399E}"/>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186" name="Freihandform 84">
              <a:extLst>
                <a:ext uri="{FF2B5EF4-FFF2-40B4-BE49-F238E27FC236}">
                  <a16:creationId xmlns:a16="http://schemas.microsoft.com/office/drawing/2014/main" id="{192CC9CC-D6F1-4290-9003-7B20D56054AF}"/>
                </a:ext>
              </a:extLst>
            </p:cNvPr>
            <p:cNvSpPr/>
            <p:nvPr/>
          </p:nvSpPr>
          <p:spPr>
            <a:xfrm>
              <a:off x="5847431" y="5123304"/>
              <a:ext cx="6350840" cy="945908"/>
            </a:xfrm>
            <a:custGeom>
              <a:avLst/>
              <a:gdLst>
                <a:gd name="connsiteX0" fmla="*/ 0 w 11255829"/>
                <a:gd name="connsiteY0" fmla="*/ 1676450 h 1676450"/>
                <a:gd name="connsiteX1" fmla="*/ 87086 w 11255829"/>
                <a:gd name="connsiteY1" fmla="*/ 1567593 h 1676450"/>
                <a:gd name="connsiteX2" fmla="*/ 152400 w 11255829"/>
                <a:gd name="connsiteY2" fmla="*/ 1524050 h 1676450"/>
                <a:gd name="connsiteX3" fmla="*/ 370114 w 11255829"/>
                <a:gd name="connsiteY3" fmla="*/ 1458735 h 1676450"/>
                <a:gd name="connsiteX4" fmla="*/ 435429 w 11255829"/>
                <a:gd name="connsiteY4" fmla="*/ 1436964 h 1676450"/>
                <a:gd name="connsiteX5" fmla="*/ 544286 w 11255829"/>
                <a:gd name="connsiteY5" fmla="*/ 1415193 h 1676450"/>
                <a:gd name="connsiteX6" fmla="*/ 674914 w 11255829"/>
                <a:gd name="connsiteY6" fmla="*/ 1371650 h 1676450"/>
                <a:gd name="connsiteX7" fmla="*/ 805543 w 11255829"/>
                <a:gd name="connsiteY7" fmla="*/ 1262793 h 1676450"/>
                <a:gd name="connsiteX8" fmla="*/ 936171 w 11255829"/>
                <a:gd name="connsiteY8" fmla="*/ 1197478 h 1676450"/>
                <a:gd name="connsiteX9" fmla="*/ 1045029 w 11255829"/>
                <a:gd name="connsiteY9" fmla="*/ 1110393 h 1676450"/>
                <a:gd name="connsiteX10" fmla="*/ 1110343 w 11255829"/>
                <a:gd name="connsiteY10" fmla="*/ 1066850 h 1676450"/>
                <a:gd name="connsiteX11" fmla="*/ 1240971 w 11255829"/>
                <a:gd name="connsiteY11" fmla="*/ 1023307 h 1676450"/>
                <a:gd name="connsiteX12" fmla="*/ 1284514 w 11255829"/>
                <a:gd name="connsiteY12" fmla="*/ 957993 h 1676450"/>
                <a:gd name="connsiteX13" fmla="*/ 1415143 w 11255829"/>
                <a:gd name="connsiteY13" fmla="*/ 914450 h 1676450"/>
                <a:gd name="connsiteX14" fmla="*/ 1611086 w 11255829"/>
                <a:gd name="connsiteY14" fmla="*/ 805593 h 1676450"/>
                <a:gd name="connsiteX15" fmla="*/ 1741714 w 11255829"/>
                <a:gd name="connsiteY15" fmla="*/ 740278 h 1676450"/>
                <a:gd name="connsiteX16" fmla="*/ 1894114 w 11255829"/>
                <a:gd name="connsiteY16" fmla="*/ 674964 h 1676450"/>
                <a:gd name="connsiteX17" fmla="*/ 1959429 w 11255829"/>
                <a:gd name="connsiteY17" fmla="*/ 631421 h 1676450"/>
                <a:gd name="connsiteX18" fmla="*/ 2024743 w 11255829"/>
                <a:gd name="connsiteY18" fmla="*/ 609650 h 1676450"/>
                <a:gd name="connsiteX19" fmla="*/ 2090057 w 11255829"/>
                <a:gd name="connsiteY19" fmla="*/ 544335 h 1676450"/>
                <a:gd name="connsiteX20" fmla="*/ 2155371 w 11255829"/>
                <a:gd name="connsiteY20" fmla="*/ 500793 h 1676450"/>
                <a:gd name="connsiteX21" fmla="*/ 2198914 w 11255829"/>
                <a:gd name="connsiteY21" fmla="*/ 435478 h 1676450"/>
                <a:gd name="connsiteX22" fmla="*/ 2547257 w 11255829"/>
                <a:gd name="connsiteY22" fmla="*/ 326621 h 1676450"/>
                <a:gd name="connsiteX23" fmla="*/ 3004457 w 11255829"/>
                <a:gd name="connsiteY23" fmla="*/ 283078 h 1676450"/>
                <a:gd name="connsiteX24" fmla="*/ 3788229 w 11255829"/>
                <a:gd name="connsiteY24" fmla="*/ 261307 h 1676450"/>
                <a:gd name="connsiteX25" fmla="*/ 4049486 w 11255829"/>
                <a:gd name="connsiteY25" fmla="*/ 217764 h 1676450"/>
                <a:gd name="connsiteX26" fmla="*/ 4158343 w 11255829"/>
                <a:gd name="connsiteY26" fmla="*/ 195993 h 1676450"/>
                <a:gd name="connsiteX27" fmla="*/ 4506686 w 11255829"/>
                <a:gd name="connsiteY27" fmla="*/ 152450 h 1676450"/>
                <a:gd name="connsiteX28" fmla="*/ 4680857 w 11255829"/>
                <a:gd name="connsiteY28" fmla="*/ 130678 h 1676450"/>
                <a:gd name="connsiteX29" fmla="*/ 5312229 w 11255829"/>
                <a:gd name="connsiteY29" fmla="*/ 108907 h 1676450"/>
                <a:gd name="connsiteX30" fmla="*/ 8033657 w 11255829"/>
                <a:gd name="connsiteY30" fmla="*/ 65364 h 1676450"/>
                <a:gd name="connsiteX31" fmla="*/ 9144000 w 11255829"/>
                <a:gd name="connsiteY31" fmla="*/ 43593 h 1676450"/>
                <a:gd name="connsiteX32" fmla="*/ 11255829 w 11255829"/>
                <a:gd name="connsiteY32" fmla="*/ 50 h 16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55829" h="1676450">
                  <a:moveTo>
                    <a:pt x="0" y="1676450"/>
                  </a:moveTo>
                  <a:cubicBezTo>
                    <a:pt x="29029" y="1640164"/>
                    <a:pt x="54228" y="1600451"/>
                    <a:pt x="87086" y="1567593"/>
                  </a:cubicBezTo>
                  <a:cubicBezTo>
                    <a:pt x="105588" y="1549091"/>
                    <a:pt x="128489" y="1534677"/>
                    <a:pt x="152400" y="1524050"/>
                  </a:cubicBezTo>
                  <a:cubicBezTo>
                    <a:pt x="245518" y="1482664"/>
                    <a:pt x="281460" y="1484065"/>
                    <a:pt x="370114" y="1458735"/>
                  </a:cubicBezTo>
                  <a:cubicBezTo>
                    <a:pt x="392180" y="1452430"/>
                    <a:pt x="413165" y="1442530"/>
                    <a:pt x="435429" y="1436964"/>
                  </a:cubicBezTo>
                  <a:cubicBezTo>
                    <a:pt x="471328" y="1427989"/>
                    <a:pt x="508586" y="1424929"/>
                    <a:pt x="544286" y="1415193"/>
                  </a:cubicBezTo>
                  <a:cubicBezTo>
                    <a:pt x="588567" y="1403116"/>
                    <a:pt x="674914" y="1371650"/>
                    <a:pt x="674914" y="1371650"/>
                  </a:cubicBezTo>
                  <a:cubicBezTo>
                    <a:pt x="723066" y="1323498"/>
                    <a:pt x="744919" y="1293105"/>
                    <a:pt x="805543" y="1262793"/>
                  </a:cubicBezTo>
                  <a:cubicBezTo>
                    <a:pt x="985809" y="1172660"/>
                    <a:pt x="749000" y="1322260"/>
                    <a:pt x="936171" y="1197478"/>
                  </a:cubicBezTo>
                  <a:cubicBezTo>
                    <a:pt x="1009574" y="1087375"/>
                    <a:pt x="939867" y="1162974"/>
                    <a:pt x="1045029" y="1110393"/>
                  </a:cubicBezTo>
                  <a:cubicBezTo>
                    <a:pt x="1068433" y="1098691"/>
                    <a:pt x="1086432" y="1077477"/>
                    <a:pt x="1110343" y="1066850"/>
                  </a:cubicBezTo>
                  <a:cubicBezTo>
                    <a:pt x="1152285" y="1048209"/>
                    <a:pt x="1240971" y="1023307"/>
                    <a:pt x="1240971" y="1023307"/>
                  </a:cubicBezTo>
                  <a:cubicBezTo>
                    <a:pt x="1255485" y="1001536"/>
                    <a:pt x="1262325" y="971861"/>
                    <a:pt x="1284514" y="957993"/>
                  </a:cubicBezTo>
                  <a:cubicBezTo>
                    <a:pt x="1323436" y="933667"/>
                    <a:pt x="1415143" y="914450"/>
                    <a:pt x="1415143" y="914450"/>
                  </a:cubicBezTo>
                  <a:cubicBezTo>
                    <a:pt x="1564866" y="814634"/>
                    <a:pt x="1496124" y="843912"/>
                    <a:pt x="1611086" y="805593"/>
                  </a:cubicBezTo>
                  <a:cubicBezTo>
                    <a:pt x="1798262" y="680808"/>
                    <a:pt x="1561444" y="830414"/>
                    <a:pt x="1741714" y="740278"/>
                  </a:cubicBezTo>
                  <a:cubicBezTo>
                    <a:pt x="1892062" y="665104"/>
                    <a:pt x="1712877" y="720273"/>
                    <a:pt x="1894114" y="674964"/>
                  </a:cubicBezTo>
                  <a:cubicBezTo>
                    <a:pt x="1915886" y="660450"/>
                    <a:pt x="1936025" y="643123"/>
                    <a:pt x="1959429" y="631421"/>
                  </a:cubicBezTo>
                  <a:cubicBezTo>
                    <a:pt x="1979955" y="621158"/>
                    <a:pt x="2005648" y="622380"/>
                    <a:pt x="2024743" y="609650"/>
                  </a:cubicBezTo>
                  <a:cubicBezTo>
                    <a:pt x="2050361" y="592571"/>
                    <a:pt x="2066404" y="564046"/>
                    <a:pt x="2090057" y="544335"/>
                  </a:cubicBezTo>
                  <a:cubicBezTo>
                    <a:pt x="2110158" y="527584"/>
                    <a:pt x="2133600" y="515307"/>
                    <a:pt x="2155371" y="500793"/>
                  </a:cubicBezTo>
                  <a:cubicBezTo>
                    <a:pt x="2169885" y="479021"/>
                    <a:pt x="2179222" y="452709"/>
                    <a:pt x="2198914" y="435478"/>
                  </a:cubicBezTo>
                  <a:cubicBezTo>
                    <a:pt x="2338798" y="313080"/>
                    <a:pt x="2349147" y="346433"/>
                    <a:pt x="2547257" y="326621"/>
                  </a:cubicBezTo>
                  <a:cubicBezTo>
                    <a:pt x="2744616" y="277282"/>
                    <a:pt x="2644213" y="296672"/>
                    <a:pt x="3004457" y="283078"/>
                  </a:cubicBezTo>
                  <a:lnTo>
                    <a:pt x="3788229" y="261307"/>
                  </a:lnTo>
                  <a:cubicBezTo>
                    <a:pt x="3928618" y="214509"/>
                    <a:pt x="3794279" y="254221"/>
                    <a:pt x="4049486" y="217764"/>
                  </a:cubicBezTo>
                  <a:cubicBezTo>
                    <a:pt x="4086118" y="212531"/>
                    <a:pt x="4121711" y="201226"/>
                    <a:pt x="4158343" y="195993"/>
                  </a:cubicBezTo>
                  <a:cubicBezTo>
                    <a:pt x="4274185" y="179444"/>
                    <a:pt x="4390572" y="166964"/>
                    <a:pt x="4506686" y="152450"/>
                  </a:cubicBezTo>
                  <a:cubicBezTo>
                    <a:pt x="4564743" y="145193"/>
                    <a:pt x="4622383" y="132694"/>
                    <a:pt x="4680857" y="130678"/>
                  </a:cubicBezTo>
                  <a:lnTo>
                    <a:pt x="5312229" y="108907"/>
                  </a:lnTo>
                  <a:lnTo>
                    <a:pt x="8033657" y="65364"/>
                  </a:lnTo>
                  <a:lnTo>
                    <a:pt x="9144000" y="43593"/>
                  </a:lnTo>
                  <a:cubicBezTo>
                    <a:pt x="11174133" y="-3256"/>
                    <a:pt x="10249536" y="50"/>
                    <a:pt x="11255829" y="50"/>
                  </a:cubicBezTo>
                </a:path>
              </a:pathLst>
            </a:custGeom>
            <a:noFill/>
            <a:ln w="76200">
              <a:solidFill>
                <a:srgbClr val="29ABE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7" name="Rechteck 88">
              <a:extLst>
                <a:ext uri="{FF2B5EF4-FFF2-40B4-BE49-F238E27FC236}">
                  <a16:creationId xmlns:a16="http://schemas.microsoft.com/office/drawing/2014/main" id="{9D3CE0C8-C67D-4E6F-9FE0-5BE6E540BCE0}"/>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8" name="Gleichschenkliges Dreieck 89">
              <a:extLst>
                <a:ext uri="{FF2B5EF4-FFF2-40B4-BE49-F238E27FC236}">
                  <a16:creationId xmlns:a16="http://schemas.microsoft.com/office/drawing/2014/main" id="{71911DED-280A-4268-9552-2044A274466B}"/>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89" name="Rechteck 90">
              <a:extLst>
                <a:ext uri="{FF2B5EF4-FFF2-40B4-BE49-F238E27FC236}">
                  <a16:creationId xmlns:a16="http://schemas.microsoft.com/office/drawing/2014/main" id="{65ACBAC1-CB97-4599-9F87-805144391509}"/>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0" name="Gleichschenkliges Dreieck 91">
              <a:extLst>
                <a:ext uri="{FF2B5EF4-FFF2-40B4-BE49-F238E27FC236}">
                  <a16:creationId xmlns:a16="http://schemas.microsoft.com/office/drawing/2014/main" id="{9181EA26-545C-48A4-85D8-211409221944}"/>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1" name="Rechteck 92">
              <a:extLst>
                <a:ext uri="{FF2B5EF4-FFF2-40B4-BE49-F238E27FC236}">
                  <a16:creationId xmlns:a16="http://schemas.microsoft.com/office/drawing/2014/main" id="{82768319-8FFA-4483-8AF1-DBF85037574D}"/>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2" name="Gleichschenkliges Dreieck 93">
              <a:extLst>
                <a:ext uri="{FF2B5EF4-FFF2-40B4-BE49-F238E27FC236}">
                  <a16:creationId xmlns:a16="http://schemas.microsoft.com/office/drawing/2014/main" id="{04CD6896-07DD-403E-BA08-C48BEB655E00}"/>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3" name="Rechteck 94">
              <a:extLst>
                <a:ext uri="{FF2B5EF4-FFF2-40B4-BE49-F238E27FC236}">
                  <a16:creationId xmlns:a16="http://schemas.microsoft.com/office/drawing/2014/main" id="{0C6EAA09-914C-456A-90D2-9C151A3A46FB}"/>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4" name="Gleichschenkliges Dreieck 95">
              <a:extLst>
                <a:ext uri="{FF2B5EF4-FFF2-40B4-BE49-F238E27FC236}">
                  <a16:creationId xmlns:a16="http://schemas.microsoft.com/office/drawing/2014/main" id="{FBC40D12-4966-4AA7-AADA-2DEAF976F20B}"/>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5" name="Rechteck 96">
              <a:extLst>
                <a:ext uri="{FF2B5EF4-FFF2-40B4-BE49-F238E27FC236}">
                  <a16:creationId xmlns:a16="http://schemas.microsoft.com/office/drawing/2014/main" id="{049A241E-6F37-4597-8678-260DDA6AEDB0}"/>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6" name="Gleichschenkliges Dreieck 97">
              <a:extLst>
                <a:ext uri="{FF2B5EF4-FFF2-40B4-BE49-F238E27FC236}">
                  <a16:creationId xmlns:a16="http://schemas.microsoft.com/office/drawing/2014/main" id="{168574CE-FEC3-4F81-A3E4-5C36EF423405}"/>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7" name="Freihandform 87">
              <a:extLst>
                <a:ext uri="{FF2B5EF4-FFF2-40B4-BE49-F238E27FC236}">
                  <a16:creationId xmlns:a16="http://schemas.microsoft.com/office/drawing/2014/main" id="{5063CDAE-6114-44E0-BEBC-2B6EEE5A3246}"/>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8" name="Freihandform 98">
              <a:extLst>
                <a:ext uri="{FF2B5EF4-FFF2-40B4-BE49-F238E27FC236}">
                  <a16:creationId xmlns:a16="http://schemas.microsoft.com/office/drawing/2014/main" id="{8495B470-03E7-4FD2-9413-AF86D418A9ED}"/>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99" name="Freihandform 99">
              <a:extLst>
                <a:ext uri="{FF2B5EF4-FFF2-40B4-BE49-F238E27FC236}">
                  <a16:creationId xmlns:a16="http://schemas.microsoft.com/office/drawing/2014/main" id="{20802956-4680-40DC-AB06-7717FD4E86D3}"/>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0" name="Freihandform 100">
              <a:extLst>
                <a:ext uri="{FF2B5EF4-FFF2-40B4-BE49-F238E27FC236}">
                  <a16:creationId xmlns:a16="http://schemas.microsoft.com/office/drawing/2014/main" id="{E312E3CD-63D0-4E7C-BCED-790F94B99841}"/>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1" name="Rechteck 102">
              <a:extLst>
                <a:ext uri="{FF2B5EF4-FFF2-40B4-BE49-F238E27FC236}">
                  <a16:creationId xmlns:a16="http://schemas.microsoft.com/office/drawing/2014/main" id="{60C937EA-DF7D-4CEC-B447-4BE25ED6A14B}"/>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2" name="Gleichschenkliges Dreieck 103">
              <a:extLst>
                <a:ext uri="{FF2B5EF4-FFF2-40B4-BE49-F238E27FC236}">
                  <a16:creationId xmlns:a16="http://schemas.microsoft.com/office/drawing/2014/main" id="{44C3C446-FAE9-4191-A7F8-82F9DA9D7864}"/>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3" name="Rechteck 104">
              <a:extLst>
                <a:ext uri="{FF2B5EF4-FFF2-40B4-BE49-F238E27FC236}">
                  <a16:creationId xmlns:a16="http://schemas.microsoft.com/office/drawing/2014/main" id="{3B397003-1A3E-4391-AE66-9F5602CF7DEC}"/>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4" name="Gleichschenkliges Dreieck 105">
              <a:extLst>
                <a:ext uri="{FF2B5EF4-FFF2-40B4-BE49-F238E27FC236}">
                  <a16:creationId xmlns:a16="http://schemas.microsoft.com/office/drawing/2014/main" id="{8C4D644F-5A27-4BAB-A6E2-84A02BAC8272}"/>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5" name="Rechteck 106">
              <a:extLst>
                <a:ext uri="{FF2B5EF4-FFF2-40B4-BE49-F238E27FC236}">
                  <a16:creationId xmlns:a16="http://schemas.microsoft.com/office/drawing/2014/main" id="{C6014F62-273A-408C-B9E9-B1319B3BF09B}"/>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6" name="Gleichschenkliges Dreieck 107">
              <a:extLst>
                <a:ext uri="{FF2B5EF4-FFF2-40B4-BE49-F238E27FC236}">
                  <a16:creationId xmlns:a16="http://schemas.microsoft.com/office/drawing/2014/main" id="{8EFAC9B5-B726-40EE-B0E5-7FAB92DDCCB2}"/>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7" name="Rechteck 108">
              <a:extLst>
                <a:ext uri="{FF2B5EF4-FFF2-40B4-BE49-F238E27FC236}">
                  <a16:creationId xmlns:a16="http://schemas.microsoft.com/office/drawing/2014/main" id="{50EE950A-A97B-4839-B70B-B5EDFE5F0505}"/>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8" name="Gleichschenkliges Dreieck 109">
              <a:extLst>
                <a:ext uri="{FF2B5EF4-FFF2-40B4-BE49-F238E27FC236}">
                  <a16:creationId xmlns:a16="http://schemas.microsoft.com/office/drawing/2014/main" id="{37E37B4E-9274-4C04-9CD7-2DB50E307FB1}"/>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09" name="Rechteck 110">
              <a:extLst>
                <a:ext uri="{FF2B5EF4-FFF2-40B4-BE49-F238E27FC236}">
                  <a16:creationId xmlns:a16="http://schemas.microsoft.com/office/drawing/2014/main" id="{50C24130-8B39-47B6-8E26-62E6F880A585}"/>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0" name="Gleichschenkliges Dreieck 111">
              <a:extLst>
                <a:ext uri="{FF2B5EF4-FFF2-40B4-BE49-F238E27FC236}">
                  <a16:creationId xmlns:a16="http://schemas.microsoft.com/office/drawing/2014/main" id="{B4643949-7323-4C0B-BE6D-F29D52FBCA22}"/>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11" name="Gerade Verbindung 8192">
              <a:extLst>
                <a:ext uri="{FF2B5EF4-FFF2-40B4-BE49-F238E27FC236}">
                  <a16:creationId xmlns:a16="http://schemas.microsoft.com/office/drawing/2014/main" id="{D350790D-398E-4433-8F60-E8631C82FCA4}"/>
                </a:ext>
              </a:extLst>
            </p:cNvPr>
            <p:cNvCxnSpPr>
              <a:endCxn id="186" idx="32"/>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13" name="TextBox 118">
              <a:extLst>
                <a:ext uri="{FF2B5EF4-FFF2-40B4-BE49-F238E27FC236}">
                  <a16:creationId xmlns:a16="http://schemas.microsoft.com/office/drawing/2014/main" id="{0BF5049A-6A0A-4EAD-912A-FDA34A1FA664}"/>
                </a:ext>
              </a:extLst>
            </p:cNvPr>
            <p:cNvSpPr txBox="1">
              <a:spLocks noChangeArrowheads="1"/>
            </p:cNvSpPr>
            <p:nvPr/>
          </p:nvSpPr>
          <p:spPr bwMode="auto">
            <a:xfrm>
              <a:off x="8560646" y="5374113"/>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10253F"/>
                  </a:solidFill>
                </a:rPr>
                <a:t>Aquifère</a:t>
              </a:r>
            </a:p>
          </p:txBody>
        </p:sp>
        <p:sp>
          <p:nvSpPr>
            <p:cNvPr id="214" name="Freihandform 8197">
              <a:extLst>
                <a:ext uri="{FF2B5EF4-FFF2-40B4-BE49-F238E27FC236}">
                  <a16:creationId xmlns:a16="http://schemas.microsoft.com/office/drawing/2014/main" id="{D90FB405-55B1-4744-9F47-21167D41681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15" name="Freihandform 8196">
              <a:extLst>
                <a:ext uri="{FF2B5EF4-FFF2-40B4-BE49-F238E27FC236}">
                  <a16:creationId xmlns:a16="http://schemas.microsoft.com/office/drawing/2014/main" id="{4BAA1928-E254-4CBB-B7BB-8A96012A58FE}"/>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16" name="Freeform: Shape 215">
            <a:extLst>
              <a:ext uri="{FF2B5EF4-FFF2-40B4-BE49-F238E27FC236}">
                <a16:creationId xmlns:a16="http://schemas.microsoft.com/office/drawing/2014/main" id="{7278EA69-22A0-4721-91BA-4451DC435EF4}"/>
              </a:ext>
            </a:extLst>
          </p:cNvPr>
          <p:cNvSpPr/>
          <p:nvPr/>
        </p:nvSpPr>
        <p:spPr>
          <a:xfrm>
            <a:off x="621323" y="5955323"/>
            <a:ext cx="4700954" cy="152400"/>
          </a:xfrm>
          <a:custGeom>
            <a:avLst/>
            <a:gdLst>
              <a:gd name="connsiteX0" fmla="*/ 4700954 w 4700954"/>
              <a:gd name="connsiteY0" fmla="*/ 0 h 152400"/>
              <a:gd name="connsiteX1" fmla="*/ 4595446 w 4700954"/>
              <a:gd name="connsiteY1" fmla="*/ 35169 h 152400"/>
              <a:gd name="connsiteX2" fmla="*/ 4419600 w 4700954"/>
              <a:gd name="connsiteY2" fmla="*/ 58615 h 152400"/>
              <a:gd name="connsiteX3" fmla="*/ 4278923 w 4700954"/>
              <a:gd name="connsiteY3" fmla="*/ 82061 h 152400"/>
              <a:gd name="connsiteX4" fmla="*/ 4232031 w 4700954"/>
              <a:gd name="connsiteY4" fmla="*/ 93784 h 152400"/>
              <a:gd name="connsiteX5" fmla="*/ 4126523 w 4700954"/>
              <a:gd name="connsiteY5" fmla="*/ 105508 h 152400"/>
              <a:gd name="connsiteX6" fmla="*/ 1430215 w 4700954"/>
              <a:gd name="connsiteY6" fmla="*/ 117231 h 152400"/>
              <a:gd name="connsiteX7" fmla="*/ 1336431 w 4700954"/>
              <a:gd name="connsiteY7" fmla="*/ 128954 h 152400"/>
              <a:gd name="connsiteX8" fmla="*/ 1101969 w 4700954"/>
              <a:gd name="connsiteY8" fmla="*/ 152400 h 152400"/>
              <a:gd name="connsiteX9" fmla="*/ 199292 w 4700954"/>
              <a:gd name="connsiteY9" fmla="*/ 140677 h 152400"/>
              <a:gd name="connsiteX10" fmla="*/ 140677 w 4700954"/>
              <a:gd name="connsiteY10" fmla="*/ 128954 h 152400"/>
              <a:gd name="connsiteX11" fmla="*/ 0 w 4700954"/>
              <a:gd name="connsiteY11" fmla="*/ 105508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0954" h="152400">
                <a:moveTo>
                  <a:pt x="4700954" y="0"/>
                </a:moveTo>
                <a:lnTo>
                  <a:pt x="4595446" y="35169"/>
                </a:lnTo>
                <a:cubicBezTo>
                  <a:pt x="4515636" y="61772"/>
                  <a:pt x="4572594" y="45866"/>
                  <a:pt x="4419600" y="58615"/>
                </a:cubicBezTo>
                <a:cubicBezTo>
                  <a:pt x="4372708" y="66430"/>
                  <a:pt x="4325043" y="70531"/>
                  <a:pt x="4278923" y="82061"/>
                </a:cubicBezTo>
                <a:cubicBezTo>
                  <a:pt x="4263292" y="85969"/>
                  <a:pt x="4247955" y="91334"/>
                  <a:pt x="4232031" y="93784"/>
                </a:cubicBezTo>
                <a:cubicBezTo>
                  <a:pt x="4197057" y="99165"/>
                  <a:pt x="4161908" y="105212"/>
                  <a:pt x="4126523" y="105508"/>
                </a:cubicBezTo>
                <a:lnTo>
                  <a:pt x="1430215" y="117231"/>
                </a:lnTo>
                <a:cubicBezTo>
                  <a:pt x="1398954" y="121139"/>
                  <a:pt x="1367835" y="126442"/>
                  <a:pt x="1336431" y="128954"/>
                </a:cubicBezTo>
                <a:cubicBezTo>
                  <a:pt x="1107112" y="147299"/>
                  <a:pt x="1203555" y="118539"/>
                  <a:pt x="1101969" y="152400"/>
                </a:cubicBezTo>
                <a:lnTo>
                  <a:pt x="199292" y="140677"/>
                </a:lnTo>
                <a:cubicBezTo>
                  <a:pt x="179373" y="140191"/>
                  <a:pt x="160448" y="131425"/>
                  <a:pt x="140677" y="128954"/>
                </a:cubicBezTo>
                <a:cubicBezTo>
                  <a:pt x="981" y="111492"/>
                  <a:pt x="42914" y="148422"/>
                  <a:pt x="0" y="105508"/>
                </a:cubicBezTo>
              </a:path>
            </a:pathLst>
          </a:cu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219" name="Group 218">
            <a:extLst>
              <a:ext uri="{FF2B5EF4-FFF2-40B4-BE49-F238E27FC236}">
                <a16:creationId xmlns:a16="http://schemas.microsoft.com/office/drawing/2014/main" id="{70F7B1BB-810A-4383-BA7C-7F5FEE5EAFEA}"/>
              </a:ext>
            </a:extLst>
          </p:cNvPr>
          <p:cNvGrpSpPr/>
          <p:nvPr/>
        </p:nvGrpSpPr>
        <p:grpSpPr>
          <a:xfrm>
            <a:off x="115806" y="242015"/>
            <a:ext cx="11900536" cy="6571441"/>
            <a:chOff x="-714783" y="73983"/>
            <a:chExt cx="13183569" cy="6880379"/>
          </a:xfrm>
        </p:grpSpPr>
        <p:sp>
          <p:nvSpPr>
            <p:cNvPr id="220" name="Freihandform 8198">
              <a:extLst>
                <a:ext uri="{FF2B5EF4-FFF2-40B4-BE49-F238E27FC236}">
                  <a16:creationId xmlns:a16="http://schemas.microsoft.com/office/drawing/2014/main" id="{7E3F6A4A-F1C6-425F-A7FF-EC2F4F7F7BAF}"/>
                </a:ext>
              </a:extLst>
            </p:cNvPr>
            <p:cNvSpPr/>
            <p:nvPr/>
          </p:nvSpPr>
          <p:spPr>
            <a:xfrm>
              <a:off x="-714783" y="6396734"/>
              <a:ext cx="6151939" cy="557628"/>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1" name="Freihandform 8198">
              <a:extLst>
                <a:ext uri="{FF2B5EF4-FFF2-40B4-BE49-F238E27FC236}">
                  <a16:creationId xmlns:a16="http://schemas.microsoft.com/office/drawing/2014/main" id="{987F10A4-619A-4D30-9207-56D58D0EB046}"/>
                </a:ext>
              </a:extLst>
            </p:cNvPr>
            <p:cNvSpPr/>
            <p:nvPr/>
          </p:nvSpPr>
          <p:spPr>
            <a:xfrm>
              <a:off x="4554221" y="5364739"/>
              <a:ext cx="7914565" cy="1314924"/>
            </a:xfrm>
            <a:custGeom>
              <a:avLst/>
              <a:gdLst>
                <a:gd name="connsiteX0" fmla="*/ 0 w 4789714"/>
                <a:gd name="connsiteY0" fmla="*/ 1088572 h 1175657"/>
                <a:gd name="connsiteX1" fmla="*/ 1415142 w 4789714"/>
                <a:gd name="connsiteY1" fmla="*/ 174172 h 1175657"/>
                <a:gd name="connsiteX2" fmla="*/ 3962400 w 4789714"/>
                <a:gd name="connsiteY2" fmla="*/ 0 h 1175657"/>
                <a:gd name="connsiteX3" fmla="*/ 4789714 w 4789714"/>
                <a:gd name="connsiteY3" fmla="*/ 217715 h 1175657"/>
                <a:gd name="connsiteX4" fmla="*/ 4593771 w 4789714"/>
                <a:gd name="connsiteY4" fmla="*/ 827315 h 1175657"/>
                <a:gd name="connsiteX5" fmla="*/ 2634342 w 4789714"/>
                <a:gd name="connsiteY5" fmla="*/ 1175657 h 1175657"/>
                <a:gd name="connsiteX6" fmla="*/ 239485 w 4789714"/>
                <a:gd name="connsiteY6" fmla="*/ 1066800 h 1175657"/>
                <a:gd name="connsiteX7" fmla="*/ 195942 w 4789714"/>
                <a:gd name="connsiteY7" fmla="*/ 979715 h 1175657"/>
                <a:gd name="connsiteX8" fmla="*/ 108857 w 4789714"/>
                <a:gd name="connsiteY8" fmla="*/ 1066800 h 1175657"/>
                <a:gd name="connsiteX9" fmla="*/ 108857 w 4789714"/>
                <a:gd name="connsiteY9" fmla="*/ 979715 h 1175657"/>
                <a:gd name="connsiteX10" fmla="*/ 65314 w 4789714"/>
                <a:gd name="connsiteY10" fmla="*/ 1110343 h 1175657"/>
                <a:gd name="connsiteX11" fmla="*/ 65314 w 4789714"/>
                <a:gd name="connsiteY11" fmla="*/ 111034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714" h="1175657">
                  <a:moveTo>
                    <a:pt x="0" y="1088572"/>
                  </a:moveTo>
                  <a:lnTo>
                    <a:pt x="1415142" y="174172"/>
                  </a:lnTo>
                  <a:lnTo>
                    <a:pt x="3962400" y="0"/>
                  </a:lnTo>
                  <a:lnTo>
                    <a:pt x="4789714" y="217715"/>
                  </a:lnTo>
                  <a:lnTo>
                    <a:pt x="4593771" y="827315"/>
                  </a:lnTo>
                  <a:lnTo>
                    <a:pt x="2634342" y="1175657"/>
                  </a:lnTo>
                  <a:lnTo>
                    <a:pt x="239485" y="1066800"/>
                  </a:lnTo>
                  <a:lnTo>
                    <a:pt x="195942" y="979715"/>
                  </a:lnTo>
                  <a:lnTo>
                    <a:pt x="108857" y="1066800"/>
                  </a:lnTo>
                  <a:lnTo>
                    <a:pt x="108857" y="979715"/>
                  </a:lnTo>
                  <a:lnTo>
                    <a:pt x="65314" y="1110343"/>
                  </a:lnTo>
                  <a:lnTo>
                    <a:pt x="65314" y="1110343"/>
                  </a:lnTo>
                </a:path>
              </a:pathLst>
            </a:custGeom>
            <a:pattFill prst="wdUpDiag">
              <a:fgClr>
                <a:schemeClr val="tx1">
                  <a:lumMod val="50000"/>
                  <a:lumOff val="50000"/>
                </a:schemeClr>
              </a:fgClr>
              <a:bgClr>
                <a:schemeClr val="bg1">
                  <a:lumMod val="65000"/>
                </a:schemeClr>
              </a:bgClr>
            </a:patt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2" name="Freihandform 8197">
              <a:extLst>
                <a:ext uri="{FF2B5EF4-FFF2-40B4-BE49-F238E27FC236}">
                  <a16:creationId xmlns:a16="http://schemas.microsoft.com/office/drawing/2014/main" id="{6DDFD18C-EE7D-4F16-BC4D-AC3D68C3F005}"/>
                </a:ext>
              </a:extLst>
            </p:cNvPr>
            <p:cNvSpPr/>
            <p:nvPr/>
          </p:nvSpPr>
          <p:spPr>
            <a:xfrm>
              <a:off x="5871616" y="5012232"/>
              <a:ext cx="6597170" cy="1278229"/>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3" name="Freihandform 20">
              <a:extLst>
                <a:ext uri="{FF2B5EF4-FFF2-40B4-BE49-F238E27FC236}">
                  <a16:creationId xmlns:a16="http://schemas.microsoft.com/office/drawing/2014/main" id="{0105488B-77BB-44CC-B4D4-F16DF30CE5DE}"/>
                </a:ext>
              </a:extLst>
            </p:cNvPr>
            <p:cNvSpPr/>
            <p:nvPr/>
          </p:nvSpPr>
          <p:spPr>
            <a:xfrm>
              <a:off x="1019359" y="73983"/>
              <a:ext cx="2063799" cy="1056085"/>
            </a:xfrm>
            <a:custGeom>
              <a:avLst/>
              <a:gdLst>
                <a:gd name="connsiteX0" fmla="*/ 0 w 3657684"/>
                <a:gd name="connsiteY0" fmla="*/ 1872343 h 1872343"/>
                <a:gd name="connsiteX1" fmla="*/ 108857 w 3657684"/>
                <a:gd name="connsiteY1" fmla="*/ 1807028 h 1872343"/>
                <a:gd name="connsiteX2" fmla="*/ 174171 w 3657684"/>
                <a:gd name="connsiteY2" fmla="*/ 1763485 h 1872343"/>
                <a:gd name="connsiteX3" fmla="*/ 283028 w 3657684"/>
                <a:gd name="connsiteY3" fmla="*/ 1654628 h 1872343"/>
                <a:gd name="connsiteX4" fmla="*/ 413657 w 3657684"/>
                <a:gd name="connsiteY4" fmla="*/ 1611085 h 1872343"/>
                <a:gd name="connsiteX5" fmla="*/ 478971 w 3657684"/>
                <a:gd name="connsiteY5" fmla="*/ 1436914 h 1872343"/>
                <a:gd name="connsiteX6" fmla="*/ 587828 w 3657684"/>
                <a:gd name="connsiteY6" fmla="*/ 1240971 h 1872343"/>
                <a:gd name="connsiteX7" fmla="*/ 631371 w 3657684"/>
                <a:gd name="connsiteY7" fmla="*/ 1110343 h 1872343"/>
                <a:gd name="connsiteX8" fmla="*/ 696685 w 3657684"/>
                <a:gd name="connsiteY8" fmla="*/ 936171 h 1872343"/>
                <a:gd name="connsiteX9" fmla="*/ 762000 w 3657684"/>
                <a:gd name="connsiteY9" fmla="*/ 892628 h 1872343"/>
                <a:gd name="connsiteX10" fmla="*/ 805542 w 3657684"/>
                <a:gd name="connsiteY10" fmla="*/ 827314 h 1872343"/>
                <a:gd name="connsiteX11" fmla="*/ 870857 w 3657684"/>
                <a:gd name="connsiteY11" fmla="*/ 805543 h 1872343"/>
                <a:gd name="connsiteX12" fmla="*/ 1023257 w 3657684"/>
                <a:gd name="connsiteY12" fmla="*/ 762000 h 1872343"/>
                <a:gd name="connsiteX13" fmla="*/ 1219200 w 3657684"/>
                <a:gd name="connsiteY13" fmla="*/ 631371 h 1872343"/>
                <a:gd name="connsiteX14" fmla="*/ 1306285 w 3657684"/>
                <a:gd name="connsiteY14" fmla="*/ 609600 h 1872343"/>
                <a:gd name="connsiteX15" fmla="*/ 1436914 w 3657684"/>
                <a:gd name="connsiteY15" fmla="*/ 522514 h 1872343"/>
                <a:gd name="connsiteX16" fmla="*/ 1545771 w 3657684"/>
                <a:gd name="connsiteY16" fmla="*/ 413657 h 1872343"/>
                <a:gd name="connsiteX17" fmla="*/ 1654628 w 3657684"/>
                <a:gd name="connsiteY17" fmla="*/ 283028 h 1872343"/>
                <a:gd name="connsiteX18" fmla="*/ 1698171 w 3657684"/>
                <a:gd name="connsiteY18" fmla="*/ 217714 h 1872343"/>
                <a:gd name="connsiteX19" fmla="*/ 1828800 w 3657684"/>
                <a:gd name="connsiteY19" fmla="*/ 152400 h 1872343"/>
                <a:gd name="connsiteX20" fmla="*/ 1959428 w 3657684"/>
                <a:gd name="connsiteY20" fmla="*/ 65314 h 1872343"/>
                <a:gd name="connsiteX21" fmla="*/ 2286000 w 3657684"/>
                <a:gd name="connsiteY21" fmla="*/ 21771 h 1872343"/>
                <a:gd name="connsiteX22" fmla="*/ 2351314 w 3657684"/>
                <a:gd name="connsiteY22" fmla="*/ 0 h 1872343"/>
                <a:gd name="connsiteX23" fmla="*/ 2438400 w 3657684"/>
                <a:gd name="connsiteY23" fmla="*/ 21771 h 1872343"/>
                <a:gd name="connsiteX24" fmla="*/ 2634342 w 3657684"/>
                <a:gd name="connsiteY24" fmla="*/ 130628 h 1872343"/>
                <a:gd name="connsiteX25" fmla="*/ 2699657 w 3657684"/>
                <a:gd name="connsiteY25" fmla="*/ 195943 h 1872343"/>
                <a:gd name="connsiteX26" fmla="*/ 2895600 w 3657684"/>
                <a:gd name="connsiteY26" fmla="*/ 370114 h 1872343"/>
                <a:gd name="connsiteX27" fmla="*/ 3004457 w 3657684"/>
                <a:gd name="connsiteY27" fmla="*/ 457200 h 1872343"/>
                <a:gd name="connsiteX28" fmla="*/ 3026228 w 3657684"/>
                <a:gd name="connsiteY28" fmla="*/ 522514 h 1872343"/>
                <a:gd name="connsiteX29" fmla="*/ 3113314 w 3657684"/>
                <a:gd name="connsiteY29" fmla="*/ 653143 h 1872343"/>
                <a:gd name="connsiteX30" fmla="*/ 3178628 w 3657684"/>
                <a:gd name="connsiteY30" fmla="*/ 783771 h 1872343"/>
                <a:gd name="connsiteX31" fmla="*/ 3243942 w 3657684"/>
                <a:gd name="connsiteY31" fmla="*/ 914400 h 1872343"/>
                <a:gd name="connsiteX32" fmla="*/ 3309257 w 3657684"/>
                <a:gd name="connsiteY32" fmla="*/ 957943 h 1872343"/>
                <a:gd name="connsiteX33" fmla="*/ 3439885 w 3657684"/>
                <a:gd name="connsiteY33" fmla="*/ 1153885 h 1872343"/>
                <a:gd name="connsiteX34" fmla="*/ 3483428 w 3657684"/>
                <a:gd name="connsiteY34" fmla="*/ 1219200 h 1872343"/>
                <a:gd name="connsiteX35" fmla="*/ 3526971 w 3657684"/>
                <a:gd name="connsiteY35" fmla="*/ 1284514 h 1872343"/>
                <a:gd name="connsiteX36" fmla="*/ 3592285 w 3657684"/>
                <a:gd name="connsiteY36" fmla="*/ 1415143 h 1872343"/>
                <a:gd name="connsiteX37" fmla="*/ 3614057 w 3657684"/>
                <a:gd name="connsiteY37" fmla="*/ 1480457 h 1872343"/>
                <a:gd name="connsiteX38" fmla="*/ 3657600 w 3657684"/>
                <a:gd name="connsiteY38" fmla="*/ 1567543 h 18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84" h="1872343">
                  <a:moveTo>
                    <a:pt x="0" y="1872343"/>
                  </a:moveTo>
                  <a:cubicBezTo>
                    <a:pt x="36286" y="1850571"/>
                    <a:pt x="72973" y="1829456"/>
                    <a:pt x="108857" y="1807028"/>
                  </a:cubicBezTo>
                  <a:cubicBezTo>
                    <a:pt x="131046" y="1793160"/>
                    <a:pt x="155669" y="1781987"/>
                    <a:pt x="174171" y="1763485"/>
                  </a:cubicBezTo>
                  <a:cubicBezTo>
                    <a:pt x="249644" y="1688012"/>
                    <a:pt x="178527" y="1701073"/>
                    <a:pt x="283028" y="1654628"/>
                  </a:cubicBezTo>
                  <a:cubicBezTo>
                    <a:pt x="324970" y="1635987"/>
                    <a:pt x="413657" y="1611085"/>
                    <a:pt x="413657" y="1611085"/>
                  </a:cubicBezTo>
                  <a:cubicBezTo>
                    <a:pt x="465270" y="1353015"/>
                    <a:pt x="397429" y="1620384"/>
                    <a:pt x="478971" y="1436914"/>
                  </a:cubicBezTo>
                  <a:cubicBezTo>
                    <a:pt x="564218" y="1245108"/>
                    <a:pt x="468614" y="1360185"/>
                    <a:pt x="587828" y="1240971"/>
                  </a:cubicBezTo>
                  <a:cubicBezTo>
                    <a:pt x="602342" y="1197428"/>
                    <a:pt x="622370" y="1155350"/>
                    <a:pt x="631371" y="1110343"/>
                  </a:cubicBezTo>
                  <a:cubicBezTo>
                    <a:pt x="646948" y="1032457"/>
                    <a:pt x="640624" y="992232"/>
                    <a:pt x="696685" y="936171"/>
                  </a:cubicBezTo>
                  <a:cubicBezTo>
                    <a:pt x="715187" y="917669"/>
                    <a:pt x="740228" y="907142"/>
                    <a:pt x="762000" y="892628"/>
                  </a:cubicBezTo>
                  <a:cubicBezTo>
                    <a:pt x="776514" y="870857"/>
                    <a:pt x="785110" y="843660"/>
                    <a:pt x="805542" y="827314"/>
                  </a:cubicBezTo>
                  <a:cubicBezTo>
                    <a:pt x="823462" y="812978"/>
                    <a:pt x="848791" y="811848"/>
                    <a:pt x="870857" y="805543"/>
                  </a:cubicBezTo>
                  <a:cubicBezTo>
                    <a:pt x="1062219" y="750868"/>
                    <a:pt x="866653" y="814200"/>
                    <a:pt x="1023257" y="762000"/>
                  </a:cubicBezTo>
                  <a:lnTo>
                    <a:pt x="1219200" y="631371"/>
                  </a:lnTo>
                  <a:cubicBezTo>
                    <a:pt x="1244096" y="614774"/>
                    <a:pt x="1277257" y="616857"/>
                    <a:pt x="1306285" y="609600"/>
                  </a:cubicBezTo>
                  <a:cubicBezTo>
                    <a:pt x="1349828" y="580571"/>
                    <a:pt x="1407885" y="566057"/>
                    <a:pt x="1436914" y="522514"/>
                  </a:cubicBezTo>
                  <a:cubicBezTo>
                    <a:pt x="1494971" y="435429"/>
                    <a:pt x="1458686" y="471714"/>
                    <a:pt x="1545771" y="413657"/>
                  </a:cubicBezTo>
                  <a:cubicBezTo>
                    <a:pt x="1653880" y="251495"/>
                    <a:pt x="1514934" y="450661"/>
                    <a:pt x="1654628" y="283028"/>
                  </a:cubicBezTo>
                  <a:cubicBezTo>
                    <a:pt x="1671379" y="262927"/>
                    <a:pt x="1679669" y="236216"/>
                    <a:pt x="1698171" y="217714"/>
                  </a:cubicBezTo>
                  <a:cubicBezTo>
                    <a:pt x="1740377" y="175508"/>
                    <a:pt x="1775677" y="170107"/>
                    <a:pt x="1828800" y="152400"/>
                  </a:cubicBezTo>
                  <a:cubicBezTo>
                    <a:pt x="1872343" y="123371"/>
                    <a:pt x="1907500" y="71805"/>
                    <a:pt x="1959428" y="65314"/>
                  </a:cubicBezTo>
                  <a:cubicBezTo>
                    <a:pt x="2184520" y="37178"/>
                    <a:pt x="2075679" y="51818"/>
                    <a:pt x="2286000" y="21771"/>
                  </a:cubicBezTo>
                  <a:cubicBezTo>
                    <a:pt x="2307771" y="14514"/>
                    <a:pt x="2328365" y="0"/>
                    <a:pt x="2351314" y="0"/>
                  </a:cubicBezTo>
                  <a:cubicBezTo>
                    <a:pt x="2381236" y="0"/>
                    <a:pt x="2409629" y="13551"/>
                    <a:pt x="2438400" y="21771"/>
                  </a:cubicBezTo>
                  <a:cubicBezTo>
                    <a:pt x="2515054" y="43672"/>
                    <a:pt x="2571970" y="68256"/>
                    <a:pt x="2634342" y="130628"/>
                  </a:cubicBezTo>
                  <a:cubicBezTo>
                    <a:pt x="2656114" y="152400"/>
                    <a:pt x="2676004" y="176232"/>
                    <a:pt x="2699657" y="195943"/>
                  </a:cubicBezTo>
                  <a:cubicBezTo>
                    <a:pt x="2797820" y="277745"/>
                    <a:pt x="2789744" y="211328"/>
                    <a:pt x="2895600" y="370114"/>
                  </a:cubicBezTo>
                  <a:cubicBezTo>
                    <a:pt x="2951872" y="454523"/>
                    <a:pt x="2914319" y="427154"/>
                    <a:pt x="3004457" y="457200"/>
                  </a:cubicBezTo>
                  <a:cubicBezTo>
                    <a:pt x="3011714" y="478971"/>
                    <a:pt x="3015083" y="502453"/>
                    <a:pt x="3026228" y="522514"/>
                  </a:cubicBezTo>
                  <a:cubicBezTo>
                    <a:pt x="3051643" y="568261"/>
                    <a:pt x="3113314" y="653143"/>
                    <a:pt x="3113314" y="653143"/>
                  </a:cubicBezTo>
                  <a:cubicBezTo>
                    <a:pt x="3168034" y="817304"/>
                    <a:pt x="3094222" y="614961"/>
                    <a:pt x="3178628" y="783771"/>
                  </a:cubicBezTo>
                  <a:cubicBezTo>
                    <a:pt x="3214041" y="854596"/>
                    <a:pt x="3181552" y="852009"/>
                    <a:pt x="3243942" y="914400"/>
                  </a:cubicBezTo>
                  <a:cubicBezTo>
                    <a:pt x="3262444" y="932902"/>
                    <a:pt x="3287485" y="943429"/>
                    <a:pt x="3309257" y="957943"/>
                  </a:cubicBezTo>
                  <a:lnTo>
                    <a:pt x="3439885" y="1153885"/>
                  </a:lnTo>
                  <a:lnTo>
                    <a:pt x="3483428" y="1219200"/>
                  </a:lnTo>
                  <a:lnTo>
                    <a:pt x="3526971" y="1284514"/>
                  </a:lnTo>
                  <a:cubicBezTo>
                    <a:pt x="3581690" y="1448675"/>
                    <a:pt x="3507879" y="1246333"/>
                    <a:pt x="3592285" y="1415143"/>
                  </a:cubicBezTo>
                  <a:cubicBezTo>
                    <a:pt x="3602548" y="1435669"/>
                    <a:pt x="3603794" y="1459931"/>
                    <a:pt x="3614057" y="1480457"/>
                  </a:cubicBezTo>
                  <a:cubicBezTo>
                    <a:pt x="3661626" y="1575593"/>
                    <a:pt x="3657600" y="1513009"/>
                    <a:pt x="3657600" y="156754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4" name="Freihandform 21">
              <a:extLst>
                <a:ext uri="{FF2B5EF4-FFF2-40B4-BE49-F238E27FC236}">
                  <a16:creationId xmlns:a16="http://schemas.microsoft.com/office/drawing/2014/main" id="{8BF1784E-8662-495D-868D-D5F4A77FC8CE}"/>
                </a:ext>
              </a:extLst>
            </p:cNvPr>
            <p:cNvSpPr/>
            <p:nvPr/>
          </p:nvSpPr>
          <p:spPr>
            <a:xfrm>
              <a:off x="2739192" y="184160"/>
              <a:ext cx="1289874" cy="687933"/>
            </a:xfrm>
            <a:custGeom>
              <a:avLst/>
              <a:gdLst>
                <a:gd name="connsiteX0" fmla="*/ 0 w 2286000"/>
                <a:gd name="connsiteY0" fmla="*/ 283028 h 1219200"/>
                <a:gd name="connsiteX1" fmla="*/ 587828 w 2286000"/>
                <a:gd name="connsiteY1" fmla="*/ 283028 h 1219200"/>
                <a:gd name="connsiteX2" fmla="*/ 653142 w 2286000"/>
                <a:gd name="connsiteY2" fmla="*/ 239485 h 1219200"/>
                <a:gd name="connsiteX3" fmla="*/ 783771 w 2286000"/>
                <a:gd name="connsiteY3" fmla="*/ 195942 h 1219200"/>
                <a:gd name="connsiteX4" fmla="*/ 827314 w 2286000"/>
                <a:gd name="connsiteY4" fmla="*/ 130628 h 1219200"/>
                <a:gd name="connsiteX5" fmla="*/ 849085 w 2286000"/>
                <a:gd name="connsiteY5" fmla="*/ 65314 h 1219200"/>
                <a:gd name="connsiteX6" fmla="*/ 979714 w 2286000"/>
                <a:gd name="connsiteY6" fmla="*/ 0 h 1219200"/>
                <a:gd name="connsiteX7" fmla="*/ 1306285 w 2286000"/>
                <a:gd name="connsiteY7" fmla="*/ 21771 h 1219200"/>
                <a:gd name="connsiteX8" fmla="*/ 1415142 w 2286000"/>
                <a:gd name="connsiteY8" fmla="*/ 130628 h 1219200"/>
                <a:gd name="connsiteX9" fmla="*/ 1458685 w 2286000"/>
                <a:gd name="connsiteY9" fmla="*/ 261257 h 1219200"/>
                <a:gd name="connsiteX10" fmla="*/ 1502228 w 2286000"/>
                <a:gd name="connsiteY10" fmla="*/ 391885 h 1219200"/>
                <a:gd name="connsiteX11" fmla="*/ 1545771 w 2286000"/>
                <a:gd name="connsiteY11" fmla="*/ 457200 h 1219200"/>
                <a:gd name="connsiteX12" fmla="*/ 1632857 w 2286000"/>
                <a:gd name="connsiteY12" fmla="*/ 566057 h 1219200"/>
                <a:gd name="connsiteX13" fmla="*/ 1741714 w 2286000"/>
                <a:gd name="connsiteY13" fmla="*/ 674914 h 1219200"/>
                <a:gd name="connsiteX14" fmla="*/ 1850571 w 2286000"/>
                <a:gd name="connsiteY14" fmla="*/ 827314 h 1219200"/>
                <a:gd name="connsiteX15" fmla="*/ 1915885 w 2286000"/>
                <a:gd name="connsiteY15" fmla="*/ 870857 h 1219200"/>
                <a:gd name="connsiteX16" fmla="*/ 2002971 w 2286000"/>
                <a:gd name="connsiteY16" fmla="*/ 979714 h 1219200"/>
                <a:gd name="connsiteX17" fmla="*/ 2046514 w 2286000"/>
                <a:gd name="connsiteY17" fmla="*/ 1045028 h 1219200"/>
                <a:gd name="connsiteX18" fmla="*/ 2177142 w 2286000"/>
                <a:gd name="connsiteY18" fmla="*/ 1132114 h 1219200"/>
                <a:gd name="connsiteX19" fmla="*/ 2242457 w 2286000"/>
                <a:gd name="connsiteY19" fmla="*/ 1175657 h 1219200"/>
                <a:gd name="connsiteX20" fmla="*/ 2286000 w 2286000"/>
                <a:gd name="connsiteY20"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0" h="1219200">
                  <a:moveTo>
                    <a:pt x="0" y="283028"/>
                  </a:moveTo>
                  <a:cubicBezTo>
                    <a:pt x="242646" y="323470"/>
                    <a:pt x="219528" y="329066"/>
                    <a:pt x="587828" y="283028"/>
                  </a:cubicBezTo>
                  <a:cubicBezTo>
                    <a:pt x="613792" y="279782"/>
                    <a:pt x="629231" y="250112"/>
                    <a:pt x="653142" y="239485"/>
                  </a:cubicBezTo>
                  <a:cubicBezTo>
                    <a:pt x="695084" y="220844"/>
                    <a:pt x="783771" y="195942"/>
                    <a:pt x="783771" y="195942"/>
                  </a:cubicBezTo>
                  <a:cubicBezTo>
                    <a:pt x="798285" y="174171"/>
                    <a:pt x="815612" y="154032"/>
                    <a:pt x="827314" y="130628"/>
                  </a:cubicBezTo>
                  <a:cubicBezTo>
                    <a:pt x="837577" y="110102"/>
                    <a:pt x="834749" y="83234"/>
                    <a:pt x="849085" y="65314"/>
                  </a:cubicBezTo>
                  <a:cubicBezTo>
                    <a:pt x="879779" y="26946"/>
                    <a:pt x="936687" y="14342"/>
                    <a:pt x="979714" y="0"/>
                  </a:cubicBezTo>
                  <a:cubicBezTo>
                    <a:pt x="1088571" y="7257"/>
                    <a:pt x="1198671" y="3835"/>
                    <a:pt x="1306285" y="21771"/>
                  </a:cubicBezTo>
                  <a:cubicBezTo>
                    <a:pt x="1351571" y="29319"/>
                    <a:pt x="1398886" y="94051"/>
                    <a:pt x="1415142" y="130628"/>
                  </a:cubicBezTo>
                  <a:cubicBezTo>
                    <a:pt x="1433783" y="172571"/>
                    <a:pt x="1444171" y="217714"/>
                    <a:pt x="1458685" y="261257"/>
                  </a:cubicBezTo>
                  <a:lnTo>
                    <a:pt x="1502228" y="391885"/>
                  </a:lnTo>
                  <a:cubicBezTo>
                    <a:pt x="1510502" y="416708"/>
                    <a:pt x="1531257" y="435428"/>
                    <a:pt x="1545771" y="457200"/>
                  </a:cubicBezTo>
                  <a:cubicBezTo>
                    <a:pt x="1588154" y="584352"/>
                    <a:pt x="1534380" y="467580"/>
                    <a:pt x="1632857" y="566057"/>
                  </a:cubicBezTo>
                  <a:cubicBezTo>
                    <a:pt x="1778004" y="711202"/>
                    <a:pt x="1567539" y="558797"/>
                    <a:pt x="1741714" y="674914"/>
                  </a:cubicBezTo>
                  <a:cubicBezTo>
                    <a:pt x="1766437" y="711998"/>
                    <a:pt x="1823569" y="800312"/>
                    <a:pt x="1850571" y="827314"/>
                  </a:cubicBezTo>
                  <a:cubicBezTo>
                    <a:pt x="1869073" y="845816"/>
                    <a:pt x="1894114" y="856343"/>
                    <a:pt x="1915885" y="870857"/>
                  </a:cubicBezTo>
                  <a:cubicBezTo>
                    <a:pt x="1958271" y="998010"/>
                    <a:pt x="1904494" y="881237"/>
                    <a:pt x="2002971" y="979714"/>
                  </a:cubicBezTo>
                  <a:cubicBezTo>
                    <a:pt x="2021473" y="998216"/>
                    <a:pt x="2026822" y="1027798"/>
                    <a:pt x="2046514" y="1045028"/>
                  </a:cubicBezTo>
                  <a:cubicBezTo>
                    <a:pt x="2085898" y="1079489"/>
                    <a:pt x="2133599" y="1103085"/>
                    <a:pt x="2177142" y="1132114"/>
                  </a:cubicBezTo>
                  <a:cubicBezTo>
                    <a:pt x="2198914" y="1146628"/>
                    <a:pt x="2223955" y="1157155"/>
                    <a:pt x="2242457" y="1175657"/>
                  </a:cubicBezTo>
                  <a:lnTo>
                    <a:pt x="2286000" y="1219200"/>
                  </a:ln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5" name="Freihandform 22">
              <a:extLst>
                <a:ext uri="{FF2B5EF4-FFF2-40B4-BE49-F238E27FC236}">
                  <a16:creationId xmlns:a16="http://schemas.microsoft.com/office/drawing/2014/main" id="{6DF3CC9C-8DB8-4E67-B8F7-78C59FF707DE}"/>
                </a:ext>
              </a:extLst>
            </p:cNvPr>
            <p:cNvSpPr/>
            <p:nvPr/>
          </p:nvSpPr>
          <p:spPr>
            <a:xfrm>
              <a:off x="3759447" y="575601"/>
              <a:ext cx="1965267" cy="456831"/>
            </a:xfrm>
            <a:custGeom>
              <a:avLst/>
              <a:gdLst>
                <a:gd name="connsiteX0" fmla="*/ 0 w 3483429"/>
                <a:gd name="connsiteY0" fmla="*/ 24912 h 809711"/>
                <a:gd name="connsiteX1" fmla="*/ 413657 w 3483429"/>
                <a:gd name="connsiteY1" fmla="*/ 3140 h 809711"/>
                <a:gd name="connsiteX2" fmla="*/ 914400 w 3483429"/>
                <a:gd name="connsiteY2" fmla="*/ 46683 h 809711"/>
                <a:gd name="connsiteX3" fmla="*/ 936172 w 3483429"/>
                <a:gd name="connsiteY3" fmla="*/ 111997 h 809711"/>
                <a:gd name="connsiteX4" fmla="*/ 1045029 w 3483429"/>
                <a:gd name="connsiteY4" fmla="*/ 242626 h 809711"/>
                <a:gd name="connsiteX5" fmla="*/ 1175657 w 3483429"/>
                <a:gd name="connsiteY5" fmla="*/ 329712 h 809711"/>
                <a:gd name="connsiteX6" fmla="*/ 1611086 w 3483429"/>
                <a:gd name="connsiteY6" fmla="*/ 351483 h 809711"/>
                <a:gd name="connsiteX7" fmla="*/ 1807029 w 3483429"/>
                <a:gd name="connsiteY7" fmla="*/ 460340 h 809711"/>
                <a:gd name="connsiteX8" fmla="*/ 1872343 w 3483429"/>
                <a:gd name="connsiteY8" fmla="*/ 482112 h 809711"/>
                <a:gd name="connsiteX9" fmla="*/ 2111829 w 3483429"/>
                <a:gd name="connsiteY9" fmla="*/ 569197 h 809711"/>
                <a:gd name="connsiteX10" fmla="*/ 2460172 w 3483429"/>
                <a:gd name="connsiteY10" fmla="*/ 612740 h 809711"/>
                <a:gd name="connsiteX11" fmla="*/ 2895600 w 3483429"/>
                <a:gd name="connsiteY11" fmla="*/ 678055 h 809711"/>
                <a:gd name="connsiteX12" fmla="*/ 3026229 w 3483429"/>
                <a:gd name="connsiteY12" fmla="*/ 721597 h 809711"/>
                <a:gd name="connsiteX13" fmla="*/ 3156857 w 3483429"/>
                <a:gd name="connsiteY13" fmla="*/ 786912 h 809711"/>
                <a:gd name="connsiteX14" fmla="*/ 3483429 w 3483429"/>
                <a:gd name="connsiteY14" fmla="*/ 808683 h 8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83429" h="809711">
                  <a:moveTo>
                    <a:pt x="0" y="24912"/>
                  </a:moveTo>
                  <a:cubicBezTo>
                    <a:pt x="137886" y="17655"/>
                    <a:pt x="275580" y="3140"/>
                    <a:pt x="413657" y="3140"/>
                  </a:cubicBezTo>
                  <a:cubicBezTo>
                    <a:pt x="803251" y="3140"/>
                    <a:pt x="722077" y="-17424"/>
                    <a:pt x="914400" y="46683"/>
                  </a:cubicBezTo>
                  <a:cubicBezTo>
                    <a:pt x="921657" y="68454"/>
                    <a:pt x="925909" y="91471"/>
                    <a:pt x="936172" y="111997"/>
                  </a:cubicBezTo>
                  <a:cubicBezTo>
                    <a:pt x="959045" y="157743"/>
                    <a:pt x="1005629" y="211982"/>
                    <a:pt x="1045029" y="242626"/>
                  </a:cubicBezTo>
                  <a:cubicBezTo>
                    <a:pt x="1086337" y="274755"/>
                    <a:pt x="1123390" y="327099"/>
                    <a:pt x="1175657" y="329712"/>
                  </a:cubicBezTo>
                  <a:lnTo>
                    <a:pt x="1611086" y="351483"/>
                  </a:lnTo>
                  <a:cubicBezTo>
                    <a:pt x="1726046" y="389804"/>
                    <a:pt x="1657305" y="360525"/>
                    <a:pt x="1807029" y="460340"/>
                  </a:cubicBezTo>
                  <a:cubicBezTo>
                    <a:pt x="1826124" y="473070"/>
                    <a:pt x="1851817" y="471849"/>
                    <a:pt x="1872343" y="482112"/>
                  </a:cubicBezTo>
                  <a:cubicBezTo>
                    <a:pt x="2064183" y="578033"/>
                    <a:pt x="1736777" y="475436"/>
                    <a:pt x="2111829" y="569197"/>
                  </a:cubicBezTo>
                  <a:cubicBezTo>
                    <a:pt x="2225353" y="597577"/>
                    <a:pt x="2460172" y="612740"/>
                    <a:pt x="2460172" y="612740"/>
                  </a:cubicBezTo>
                  <a:cubicBezTo>
                    <a:pt x="2687432" y="688494"/>
                    <a:pt x="2545019" y="653013"/>
                    <a:pt x="2895600" y="678055"/>
                  </a:cubicBezTo>
                  <a:cubicBezTo>
                    <a:pt x="2939143" y="692569"/>
                    <a:pt x="2988039" y="696137"/>
                    <a:pt x="3026229" y="721597"/>
                  </a:cubicBezTo>
                  <a:cubicBezTo>
                    <a:pt x="3081273" y="758293"/>
                    <a:pt x="3092475" y="774036"/>
                    <a:pt x="3156857" y="786912"/>
                  </a:cubicBezTo>
                  <a:cubicBezTo>
                    <a:pt x="3306763" y="816893"/>
                    <a:pt x="3325787" y="808683"/>
                    <a:pt x="3483429" y="808683"/>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6" name="Freihandform 23">
              <a:extLst>
                <a:ext uri="{FF2B5EF4-FFF2-40B4-BE49-F238E27FC236}">
                  <a16:creationId xmlns:a16="http://schemas.microsoft.com/office/drawing/2014/main" id="{4624EB52-FC12-4919-A0E6-BADFA5CFC3BC}"/>
                </a:ext>
              </a:extLst>
            </p:cNvPr>
            <p:cNvSpPr/>
            <p:nvPr/>
          </p:nvSpPr>
          <p:spPr>
            <a:xfrm>
              <a:off x="479225" y="110709"/>
              <a:ext cx="1264793" cy="343966"/>
            </a:xfrm>
            <a:custGeom>
              <a:avLst/>
              <a:gdLst>
                <a:gd name="connsiteX0" fmla="*/ 2242457 w 2242457"/>
                <a:gd name="connsiteY0" fmla="*/ 435429 h 609600"/>
                <a:gd name="connsiteX1" fmla="*/ 2068285 w 2242457"/>
                <a:gd name="connsiteY1" fmla="*/ 370114 h 609600"/>
                <a:gd name="connsiteX2" fmla="*/ 2046514 w 2242457"/>
                <a:gd name="connsiteY2" fmla="*/ 304800 h 609600"/>
                <a:gd name="connsiteX3" fmla="*/ 1828800 w 2242457"/>
                <a:gd name="connsiteY3" fmla="*/ 217714 h 609600"/>
                <a:gd name="connsiteX4" fmla="*/ 1763485 w 2242457"/>
                <a:gd name="connsiteY4" fmla="*/ 174171 h 609600"/>
                <a:gd name="connsiteX5" fmla="*/ 1698171 w 2242457"/>
                <a:gd name="connsiteY5" fmla="*/ 152400 h 609600"/>
                <a:gd name="connsiteX6" fmla="*/ 1654628 w 2242457"/>
                <a:gd name="connsiteY6" fmla="*/ 87086 h 609600"/>
                <a:gd name="connsiteX7" fmla="*/ 1589314 w 2242457"/>
                <a:gd name="connsiteY7" fmla="*/ 65314 h 609600"/>
                <a:gd name="connsiteX8" fmla="*/ 1458685 w 2242457"/>
                <a:gd name="connsiteY8" fmla="*/ 0 h 609600"/>
                <a:gd name="connsiteX9" fmla="*/ 936171 w 2242457"/>
                <a:gd name="connsiteY9" fmla="*/ 21771 h 609600"/>
                <a:gd name="connsiteX10" fmla="*/ 870857 w 2242457"/>
                <a:gd name="connsiteY10" fmla="*/ 43543 h 609600"/>
                <a:gd name="connsiteX11" fmla="*/ 805543 w 2242457"/>
                <a:gd name="connsiteY11" fmla="*/ 87086 h 609600"/>
                <a:gd name="connsiteX12" fmla="*/ 762000 w 2242457"/>
                <a:gd name="connsiteY12" fmla="*/ 152400 h 609600"/>
                <a:gd name="connsiteX13" fmla="*/ 718457 w 2242457"/>
                <a:gd name="connsiteY13" fmla="*/ 283029 h 609600"/>
                <a:gd name="connsiteX14" fmla="*/ 522514 w 2242457"/>
                <a:gd name="connsiteY14" fmla="*/ 391886 h 609600"/>
                <a:gd name="connsiteX15" fmla="*/ 478971 w 2242457"/>
                <a:gd name="connsiteY15" fmla="*/ 457200 h 609600"/>
                <a:gd name="connsiteX16" fmla="*/ 174171 w 2242457"/>
                <a:gd name="connsiteY16" fmla="*/ 522514 h 609600"/>
                <a:gd name="connsiteX17" fmla="*/ 0 w 2242457"/>
                <a:gd name="connsiteY17"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2457" h="609600">
                  <a:moveTo>
                    <a:pt x="2242457" y="435429"/>
                  </a:moveTo>
                  <a:cubicBezTo>
                    <a:pt x="2183449" y="423627"/>
                    <a:pt x="2110998" y="423505"/>
                    <a:pt x="2068285" y="370114"/>
                  </a:cubicBezTo>
                  <a:cubicBezTo>
                    <a:pt x="2053949" y="352194"/>
                    <a:pt x="2062741" y="321027"/>
                    <a:pt x="2046514" y="304800"/>
                  </a:cubicBezTo>
                  <a:cubicBezTo>
                    <a:pt x="2014480" y="272766"/>
                    <a:pt x="1854307" y="226216"/>
                    <a:pt x="1828800" y="217714"/>
                  </a:cubicBezTo>
                  <a:cubicBezTo>
                    <a:pt x="1803977" y="209439"/>
                    <a:pt x="1786889" y="185873"/>
                    <a:pt x="1763485" y="174171"/>
                  </a:cubicBezTo>
                  <a:cubicBezTo>
                    <a:pt x="1742959" y="163908"/>
                    <a:pt x="1719942" y="159657"/>
                    <a:pt x="1698171" y="152400"/>
                  </a:cubicBezTo>
                  <a:cubicBezTo>
                    <a:pt x="1683657" y="130629"/>
                    <a:pt x="1675060" y="103432"/>
                    <a:pt x="1654628" y="87086"/>
                  </a:cubicBezTo>
                  <a:cubicBezTo>
                    <a:pt x="1636708" y="72750"/>
                    <a:pt x="1609840" y="75577"/>
                    <a:pt x="1589314" y="65314"/>
                  </a:cubicBezTo>
                  <a:cubicBezTo>
                    <a:pt x="1420507" y="-19091"/>
                    <a:pt x="1622846" y="54719"/>
                    <a:pt x="1458685" y="0"/>
                  </a:cubicBezTo>
                  <a:cubicBezTo>
                    <a:pt x="1284514" y="7257"/>
                    <a:pt x="1110017" y="8893"/>
                    <a:pt x="936171" y="21771"/>
                  </a:cubicBezTo>
                  <a:cubicBezTo>
                    <a:pt x="913285" y="23466"/>
                    <a:pt x="891383" y="33280"/>
                    <a:pt x="870857" y="43543"/>
                  </a:cubicBezTo>
                  <a:cubicBezTo>
                    <a:pt x="847454" y="55245"/>
                    <a:pt x="827314" y="72572"/>
                    <a:pt x="805543" y="87086"/>
                  </a:cubicBezTo>
                  <a:cubicBezTo>
                    <a:pt x="791029" y="108857"/>
                    <a:pt x="772627" y="128489"/>
                    <a:pt x="762000" y="152400"/>
                  </a:cubicBezTo>
                  <a:cubicBezTo>
                    <a:pt x="743359" y="194342"/>
                    <a:pt x="756647" y="257569"/>
                    <a:pt x="718457" y="283029"/>
                  </a:cubicBezTo>
                  <a:cubicBezTo>
                    <a:pt x="568733" y="382844"/>
                    <a:pt x="637474" y="353565"/>
                    <a:pt x="522514" y="391886"/>
                  </a:cubicBezTo>
                  <a:cubicBezTo>
                    <a:pt x="508000" y="413657"/>
                    <a:pt x="501160" y="443332"/>
                    <a:pt x="478971" y="457200"/>
                  </a:cubicBezTo>
                  <a:cubicBezTo>
                    <a:pt x="401413" y="505674"/>
                    <a:pt x="255477" y="512351"/>
                    <a:pt x="174171" y="522514"/>
                  </a:cubicBezTo>
                  <a:cubicBezTo>
                    <a:pt x="24070" y="572548"/>
                    <a:pt x="75998" y="533602"/>
                    <a:pt x="0" y="609600"/>
                  </a:cubicBezTo>
                </a:path>
              </a:pathLst>
            </a:custGeom>
            <a:noFill/>
            <a:ln w="101600" cap="rnd">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7" name="Rechteck 24">
              <a:extLst>
                <a:ext uri="{FF2B5EF4-FFF2-40B4-BE49-F238E27FC236}">
                  <a16:creationId xmlns:a16="http://schemas.microsoft.com/office/drawing/2014/main" id="{E4D85F33-A86B-410F-A884-9775C0F2D478}"/>
                </a:ext>
              </a:extLst>
            </p:cNvPr>
            <p:cNvSpPr/>
            <p:nvPr/>
          </p:nvSpPr>
          <p:spPr>
            <a:xfrm>
              <a:off x="8617974" y="1818897"/>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8" name="Gleichschenkliges Dreieck 25">
              <a:extLst>
                <a:ext uri="{FF2B5EF4-FFF2-40B4-BE49-F238E27FC236}">
                  <a16:creationId xmlns:a16="http://schemas.microsoft.com/office/drawing/2014/main" id="{055BDBAB-B8E7-4709-B8FF-D1ACBD6D0D96}"/>
                </a:ext>
              </a:extLst>
            </p:cNvPr>
            <p:cNvSpPr/>
            <p:nvPr/>
          </p:nvSpPr>
          <p:spPr>
            <a:xfrm>
              <a:off x="8594685"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29" name="Rechteck 27">
              <a:extLst>
                <a:ext uri="{FF2B5EF4-FFF2-40B4-BE49-F238E27FC236}">
                  <a16:creationId xmlns:a16="http://schemas.microsoft.com/office/drawing/2014/main" id="{B7F6406C-23E3-4426-9DDA-BD5F698C5972}"/>
                </a:ext>
              </a:extLst>
            </p:cNvPr>
            <p:cNvSpPr/>
            <p:nvPr/>
          </p:nvSpPr>
          <p:spPr>
            <a:xfrm>
              <a:off x="9342632"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0" name="Gleichschenkliges Dreieck 28">
              <a:extLst>
                <a:ext uri="{FF2B5EF4-FFF2-40B4-BE49-F238E27FC236}">
                  <a16:creationId xmlns:a16="http://schemas.microsoft.com/office/drawing/2014/main" id="{6B532124-B6BE-41C1-B8ED-5B655519D68B}"/>
                </a:ext>
              </a:extLst>
            </p:cNvPr>
            <p:cNvSpPr/>
            <p:nvPr/>
          </p:nvSpPr>
          <p:spPr>
            <a:xfrm>
              <a:off x="9319343" y="1634373"/>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1" name="Rechteck 29">
              <a:extLst>
                <a:ext uri="{FF2B5EF4-FFF2-40B4-BE49-F238E27FC236}">
                  <a16:creationId xmlns:a16="http://schemas.microsoft.com/office/drawing/2014/main" id="{F09AE930-A981-4085-9B3B-92DBD380B5D1}"/>
                </a:ext>
              </a:extLst>
            </p:cNvPr>
            <p:cNvSpPr/>
            <p:nvPr/>
          </p:nvSpPr>
          <p:spPr>
            <a:xfrm>
              <a:off x="10042210" y="1818897"/>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2" name="Gleichschenkliges Dreieck 30">
              <a:extLst>
                <a:ext uri="{FF2B5EF4-FFF2-40B4-BE49-F238E27FC236}">
                  <a16:creationId xmlns:a16="http://schemas.microsoft.com/office/drawing/2014/main" id="{3F2AD77F-B7E4-4A7D-8515-A0A71FE28074}"/>
                </a:ext>
              </a:extLst>
            </p:cNvPr>
            <p:cNvSpPr/>
            <p:nvPr/>
          </p:nvSpPr>
          <p:spPr>
            <a:xfrm>
              <a:off x="10019816"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3" name="Rechteck 31">
              <a:extLst>
                <a:ext uri="{FF2B5EF4-FFF2-40B4-BE49-F238E27FC236}">
                  <a16:creationId xmlns:a16="http://schemas.microsoft.com/office/drawing/2014/main" id="{D90BFE8F-BAAB-4EC9-8988-2486AB9881FA}"/>
                </a:ext>
              </a:extLst>
            </p:cNvPr>
            <p:cNvSpPr/>
            <p:nvPr/>
          </p:nvSpPr>
          <p:spPr>
            <a:xfrm>
              <a:off x="8457635"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4" name="Gleichschenkliges Dreieck 32">
              <a:extLst>
                <a:ext uri="{FF2B5EF4-FFF2-40B4-BE49-F238E27FC236}">
                  <a16:creationId xmlns:a16="http://schemas.microsoft.com/office/drawing/2014/main" id="{F12CDC1A-D5A3-4026-9EB9-99B16714B76B}"/>
                </a:ext>
              </a:extLst>
            </p:cNvPr>
            <p:cNvSpPr/>
            <p:nvPr/>
          </p:nvSpPr>
          <p:spPr>
            <a:xfrm>
              <a:off x="8435242"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5" name="Rechteck 33">
              <a:extLst>
                <a:ext uri="{FF2B5EF4-FFF2-40B4-BE49-F238E27FC236}">
                  <a16:creationId xmlns:a16="http://schemas.microsoft.com/office/drawing/2014/main" id="{4F2F7C78-1A91-4105-9578-B74708562041}"/>
                </a:ext>
              </a:extLst>
            </p:cNvPr>
            <p:cNvSpPr/>
            <p:nvPr/>
          </p:nvSpPr>
          <p:spPr>
            <a:xfrm>
              <a:off x="9293366" y="2371572"/>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6" name="Gleichschenkliges Dreieck 34">
              <a:extLst>
                <a:ext uri="{FF2B5EF4-FFF2-40B4-BE49-F238E27FC236}">
                  <a16:creationId xmlns:a16="http://schemas.microsoft.com/office/drawing/2014/main" id="{12ECACE2-F433-4751-9D2D-226CEB80E568}"/>
                </a:ext>
              </a:extLst>
            </p:cNvPr>
            <p:cNvSpPr/>
            <p:nvPr/>
          </p:nvSpPr>
          <p:spPr>
            <a:xfrm>
              <a:off x="9270077" y="2187049"/>
              <a:ext cx="500722"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7" name="Rechteck 35">
              <a:extLst>
                <a:ext uri="{FF2B5EF4-FFF2-40B4-BE49-F238E27FC236}">
                  <a16:creationId xmlns:a16="http://schemas.microsoft.com/office/drawing/2014/main" id="{8CE05712-4F6E-4EDA-A7DA-C98722C07027}"/>
                </a:ext>
              </a:extLst>
            </p:cNvPr>
            <p:cNvSpPr/>
            <p:nvPr/>
          </p:nvSpPr>
          <p:spPr>
            <a:xfrm>
              <a:off x="10269729"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8" name="Gleichschenkliges Dreieck 36">
              <a:extLst>
                <a:ext uri="{FF2B5EF4-FFF2-40B4-BE49-F238E27FC236}">
                  <a16:creationId xmlns:a16="http://schemas.microsoft.com/office/drawing/2014/main" id="{24CC222B-4340-4B0F-8AD9-B3CF1BED3ADD}"/>
                </a:ext>
              </a:extLst>
            </p:cNvPr>
            <p:cNvSpPr/>
            <p:nvPr/>
          </p:nvSpPr>
          <p:spPr>
            <a:xfrm>
              <a:off x="10247336"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39" name="Rechteck 39">
              <a:extLst>
                <a:ext uri="{FF2B5EF4-FFF2-40B4-BE49-F238E27FC236}">
                  <a16:creationId xmlns:a16="http://schemas.microsoft.com/office/drawing/2014/main" id="{64EC7EC1-08F5-4076-B2CB-7CC7D13DAC9F}"/>
                </a:ext>
              </a:extLst>
            </p:cNvPr>
            <p:cNvSpPr/>
            <p:nvPr/>
          </p:nvSpPr>
          <p:spPr>
            <a:xfrm>
              <a:off x="8003492" y="2733454"/>
              <a:ext cx="454143"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0" name="Gleichschenkliges Dreieck 40">
              <a:extLst>
                <a:ext uri="{FF2B5EF4-FFF2-40B4-BE49-F238E27FC236}">
                  <a16:creationId xmlns:a16="http://schemas.microsoft.com/office/drawing/2014/main" id="{4A36C33C-BDE4-4AF4-A276-A792EAA0CB75}"/>
                </a:ext>
              </a:extLst>
            </p:cNvPr>
            <p:cNvSpPr/>
            <p:nvPr/>
          </p:nvSpPr>
          <p:spPr>
            <a:xfrm>
              <a:off x="7980202" y="2549825"/>
              <a:ext cx="500722" cy="183628"/>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1" name="Rechteck 43">
              <a:extLst>
                <a:ext uri="{FF2B5EF4-FFF2-40B4-BE49-F238E27FC236}">
                  <a16:creationId xmlns:a16="http://schemas.microsoft.com/office/drawing/2014/main" id="{2196FC5B-7C87-4F00-928F-A1B7DD3026A7}"/>
                </a:ext>
              </a:extLst>
            </p:cNvPr>
            <p:cNvSpPr/>
            <p:nvPr/>
          </p:nvSpPr>
          <p:spPr>
            <a:xfrm>
              <a:off x="8746961" y="2715539"/>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2" name="Gleichschenkliges Dreieck 44">
              <a:extLst>
                <a:ext uri="{FF2B5EF4-FFF2-40B4-BE49-F238E27FC236}">
                  <a16:creationId xmlns:a16="http://schemas.microsoft.com/office/drawing/2014/main" id="{D425E599-F4C8-44AD-AE99-1AACE0F1896D}"/>
                </a:ext>
              </a:extLst>
            </p:cNvPr>
            <p:cNvSpPr/>
            <p:nvPr/>
          </p:nvSpPr>
          <p:spPr>
            <a:xfrm>
              <a:off x="8723672" y="253101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3" name="Rechteck 57">
              <a:extLst>
                <a:ext uri="{FF2B5EF4-FFF2-40B4-BE49-F238E27FC236}">
                  <a16:creationId xmlns:a16="http://schemas.microsoft.com/office/drawing/2014/main" id="{B1C6D3DD-6399-4353-86C2-4ECE0C6368A4}"/>
                </a:ext>
              </a:extLst>
            </p:cNvPr>
            <p:cNvSpPr/>
            <p:nvPr/>
          </p:nvSpPr>
          <p:spPr>
            <a:xfrm>
              <a:off x="6786173" y="1134547"/>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4" name="Gleichschenkliges Dreieck 58">
              <a:extLst>
                <a:ext uri="{FF2B5EF4-FFF2-40B4-BE49-F238E27FC236}">
                  <a16:creationId xmlns:a16="http://schemas.microsoft.com/office/drawing/2014/main" id="{13D99026-732F-4A83-9FFB-840A898FA1CA}"/>
                </a:ext>
              </a:extLst>
            </p:cNvPr>
            <p:cNvSpPr/>
            <p:nvPr/>
          </p:nvSpPr>
          <p:spPr>
            <a:xfrm>
              <a:off x="6737802" y="1032431"/>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5" name="Rechteck 59">
              <a:extLst>
                <a:ext uri="{FF2B5EF4-FFF2-40B4-BE49-F238E27FC236}">
                  <a16:creationId xmlns:a16="http://schemas.microsoft.com/office/drawing/2014/main" id="{E21430F6-89BD-47F2-93D9-EA19A86F8E78}"/>
                </a:ext>
              </a:extLst>
            </p:cNvPr>
            <p:cNvSpPr/>
            <p:nvPr/>
          </p:nvSpPr>
          <p:spPr>
            <a:xfrm>
              <a:off x="6921430" y="1319070"/>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6" name="Gleichschenkliges Dreieck 60">
              <a:extLst>
                <a:ext uri="{FF2B5EF4-FFF2-40B4-BE49-F238E27FC236}">
                  <a16:creationId xmlns:a16="http://schemas.microsoft.com/office/drawing/2014/main" id="{8E51C939-52C4-4FBC-8FDC-CE2E5FE6CFD1}"/>
                </a:ext>
              </a:extLst>
            </p:cNvPr>
            <p:cNvSpPr/>
            <p:nvPr/>
          </p:nvSpPr>
          <p:spPr>
            <a:xfrm>
              <a:off x="6873060" y="1216955"/>
              <a:ext cx="366360" cy="101220"/>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7" name="Rechteck 26">
              <a:extLst>
                <a:ext uri="{FF2B5EF4-FFF2-40B4-BE49-F238E27FC236}">
                  <a16:creationId xmlns:a16="http://schemas.microsoft.com/office/drawing/2014/main" id="{D3CD85E8-515F-4D3A-9642-C05169F40281}"/>
                </a:ext>
              </a:extLst>
            </p:cNvPr>
            <p:cNvSpPr/>
            <p:nvPr/>
          </p:nvSpPr>
          <p:spPr>
            <a:xfrm>
              <a:off x="6522823" y="1216060"/>
              <a:ext cx="283056"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8" name="Gleichschenkliges Dreieck 51">
              <a:extLst>
                <a:ext uri="{FF2B5EF4-FFF2-40B4-BE49-F238E27FC236}">
                  <a16:creationId xmlns:a16="http://schemas.microsoft.com/office/drawing/2014/main" id="{EBDBA123-DBF9-445A-B187-86DBC5B699E2}"/>
                </a:ext>
              </a:extLst>
            </p:cNvPr>
            <p:cNvSpPr/>
            <p:nvPr/>
          </p:nvSpPr>
          <p:spPr>
            <a:xfrm>
              <a:off x="6475349" y="1113945"/>
              <a:ext cx="366360"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49" name="Rechteck 61">
              <a:extLst>
                <a:ext uri="{FF2B5EF4-FFF2-40B4-BE49-F238E27FC236}">
                  <a16:creationId xmlns:a16="http://schemas.microsoft.com/office/drawing/2014/main" id="{CCEA1862-56D5-4032-9839-18AD5DFCCFC0}"/>
                </a:ext>
              </a:extLst>
            </p:cNvPr>
            <p:cNvSpPr/>
            <p:nvPr/>
          </p:nvSpPr>
          <p:spPr>
            <a:xfrm>
              <a:off x="7309289" y="1056617"/>
              <a:ext cx="282160" cy="160338"/>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0" name="Gleichschenkliges Dreieck 62">
              <a:extLst>
                <a:ext uri="{FF2B5EF4-FFF2-40B4-BE49-F238E27FC236}">
                  <a16:creationId xmlns:a16="http://schemas.microsoft.com/office/drawing/2014/main" id="{D4185B17-B1FD-42BC-8769-958B9CD18033}"/>
                </a:ext>
              </a:extLst>
            </p:cNvPr>
            <p:cNvSpPr/>
            <p:nvPr/>
          </p:nvSpPr>
          <p:spPr>
            <a:xfrm>
              <a:off x="7261814" y="954502"/>
              <a:ext cx="365464" cy="101219"/>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1" name="Rechteck 63">
              <a:extLst>
                <a:ext uri="{FF2B5EF4-FFF2-40B4-BE49-F238E27FC236}">
                  <a16:creationId xmlns:a16="http://schemas.microsoft.com/office/drawing/2014/main" id="{0B95C848-1FC5-4791-B5B6-D21F12D3CE3F}"/>
                </a:ext>
              </a:extLst>
            </p:cNvPr>
            <p:cNvSpPr/>
            <p:nvPr/>
          </p:nvSpPr>
          <p:spPr>
            <a:xfrm>
              <a:off x="7535017" y="1120215"/>
              <a:ext cx="282160" cy="160339"/>
            </a:xfrm>
            <a:prstGeom prst="rect">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2" name="Gleichschenkliges Dreieck 64">
              <a:extLst>
                <a:ext uri="{FF2B5EF4-FFF2-40B4-BE49-F238E27FC236}">
                  <a16:creationId xmlns:a16="http://schemas.microsoft.com/office/drawing/2014/main" id="{570189A0-DD18-4D0B-A394-EFCC3FC76EC8}"/>
                </a:ext>
              </a:extLst>
            </p:cNvPr>
            <p:cNvSpPr/>
            <p:nvPr/>
          </p:nvSpPr>
          <p:spPr>
            <a:xfrm>
              <a:off x="7487542" y="1018099"/>
              <a:ext cx="365464" cy="100324"/>
            </a:xfrm>
            <a:prstGeom prst="triangle">
              <a:avLst/>
            </a:prstGeom>
            <a:solidFill>
              <a:schemeClr val="bg1">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3" name="Rechteck 68">
              <a:extLst>
                <a:ext uri="{FF2B5EF4-FFF2-40B4-BE49-F238E27FC236}">
                  <a16:creationId xmlns:a16="http://schemas.microsoft.com/office/drawing/2014/main" id="{125187C9-0088-4041-8CEC-F1D12C88B5A2}"/>
                </a:ext>
              </a:extLst>
            </p:cNvPr>
            <p:cNvSpPr/>
            <p:nvPr/>
          </p:nvSpPr>
          <p:spPr>
            <a:xfrm>
              <a:off x="10247335" y="3990186"/>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4" name="Gleichschenkliges Dreieck 69">
              <a:extLst>
                <a:ext uri="{FF2B5EF4-FFF2-40B4-BE49-F238E27FC236}">
                  <a16:creationId xmlns:a16="http://schemas.microsoft.com/office/drawing/2014/main" id="{DF170E7D-D1A4-4185-BF2A-C7D83F0DFB52}"/>
                </a:ext>
              </a:extLst>
            </p:cNvPr>
            <p:cNvSpPr/>
            <p:nvPr/>
          </p:nvSpPr>
          <p:spPr>
            <a:xfrm>
              <a:off x="10172989" y="3901507"/>
              <a:ext cx="590296"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5" name="Rechteck 70">
              <a:extLst>
                <a:ext uri="{FF2B5EF4-FFF2-40B4-BE49-F238E27FC236}">
                  <a16:creationId xmlns:a16="http://schemas.microsoft.com/office/drawing/2014/main" id="{29D2E5DB-2C47-4E48-9FC5-A160FC356A16}"/>
                </a:ext>
              </a:extLst>
            </p:cNvPr>
            <p:cNvSpPr/>
            <p:nvPr/>
          </p:nvSpPr>
          <p:spPr>
            <a:xfrm>
              <a:off x="10480229" y="4284886"/>
              <a:ext cx="455039"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6" name="Gleichschenkliges Dreieck 71">
              <a:extLst>
                <a:ext uri="{FF2B5EF4-FFF2-40B4-BE49-F238E27FC236}">
                  <a16:creationId xmlns:a16="http://schemas.microsoft.com/office/drawing/2014/main" id="{48BD604B-786C-4C8A-9CB2-9E18F9AC57A6}"/>
                </a:ext>
              </a:extLst>
            </p:cNvPr>
            <p:cNvSpPr/>
            <p:nvPr/>
          </p:nvSpPr>
          <p:spPr>
            <a:xfrm>
              <a:off x="10406778" y="419620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7" name="Rechteck 72">
              <a:extLst>
                <a:ext uri="{FF2B5EF4-FFF2-40B4-BE49-F238E27FC236}">
                  <a16:creationId xmlns:a16="http://schemas.microsoft.com/office/drawing/2014/main" id="{69C63EDA-7A0C-48D3-8D47-E1532921EE87}"/>
                </a:ext>
              </a:extLst>
            </p:cNvPr>
            <p:cNvSpPr/>
            <p:nvPr/>
          </p:nvSpPr>
          <p:spPr>
            <a:xfrm>
              <a:off x="9873810" y="4145150"/>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8" name="Gleichschenkliges Dreieck 73">
              <a:extLst>
                <a:ext uri="{FF2B5EF4-FFF2-40B4-BE49-F238E27FC236}">
                  <a16:creationId xmlns:a16="http://schemas.microsoft.com/office/drawing/2014/main" id="{07C41291-B281-41AC-AD09-9203B8FD6564}"/>
                </a:ext>
              </a:extLst>
            </p:cNvPr>
            <p:cNvSpPr/>
            <p:nvPr/>
          </p:nvSpPr>
          <p:spPr>
            <a:xfrm>
              <a:off x="9800359" y="4056470"/>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59" name="Rechteck 80">
              <a:extLst>
                <a:ext uri="{FF2B5EF4-FFF2-40B4-BE49-F238E27FC236}">
                  <a16:creationId xmlns:a16="http://schemas.microsoft.com/office/drawing/2014/main" id="{B7BE94FE-B7FB-47E1-8CBB-5C0A3EDAC32F}"/>
                </a:ext>
              </a:extLst>
            </p:cNvPr>
            <p:cNvSpPr/>
            <p:nvPr/>
          </p:nvSpPr>
          <p:spPr>
            <a:xfrm>
              <a:off x="11008720" y="3937337"/>
              <a:ext cx="454144"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0" name="Gleichschenkliges Dreieck 81">
              <a:extLst>
                <a:ext uri="{FF2B5EF4-FFF2-40B4-BE49-F238E27FC236}">
                  <a16:creationId xmlns:a16="http://schemas.microsoft.com/office/drawing/2014/main" id="{5B3D6F51-5E9C-4C00-8181-1FAFDFE2AA65}"/>
                </a:ext>
              </a:extLst>
            </p:cNvPr>
            <p:cNvSpPr/>
            <p:nvPr/>
          </p:nvSpPr>
          <p:spPr>
            <a:xfrm>
              <a:off x="10935269" y="3848657"/>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1" name="Rechteck 82">
              <a:extLst>
                <a:ext uri="{FF2B5EF4-FFF2-40B4-BE49-F238E27FC236}">
                  <a16:creationId xmlns:a16="http://schemas.microsoft.com/office/drawing/2014/main" id="{A4F2D645-E986-4B64-86C7-06FBA5982095}"/>
                </a:ext>
              </a:extLst>
            </p:cNvPr>
            <p:cNvSpPr/>
            <p:nvPr/>
          </p:nvSpPr>
          <p:spPr>
            <a:xfrm>
              <a:off x="11253259" y="4070803"/>
              <a:ext cx="454143" cy="234685"/>
            </a:xfrm>
            <a:prstGeom prst="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2" name="Gleichschenkliges Dreieck 83">
              <a:extLst>
                <a:ext uri="{FF2B5EF4-FFF2-40B4-BE49-F238E27FC236}">
                  <a16:creationId xmlns:a16="http://schemas.microsoft.com/office/drawing/2014/main" id="{E8798F2F-C01A-4322-8EB8-9F3C72A49452}"/>
                </a:ext>
              </a:extLst>
            </p:cNvPr>
            <p:cNvSpPr/>
            <p:nvPr/>
          </p:nvSpPr>
          <p:spPr>
            <a:xfrm>
              <a:off x="11179808" y="3983019"/>
              <a:ext cx="589401" cy="147798"/>
            </a:xfrm>
            <a:prstGeom prst="triangle">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3" name="Freihandform 67">
              <a:extLst>
                <a:ext uri="{FF2B5EF4-FFF2-40B4-BE49-F238E27FC236}">
                  <a16:creationId xmlns:a16="http://schemas.microsoft.com/office/drawing/2014/main" id="{B52A972C-88F9-47F8-B311-F102724BE50F}"/>
                </a:ext>
              </a:extLst>
            </p:cNvPr>
            <p:cNvSpPr/>
            <p:nvPr/>
          </p:nvSpPr>
          <p:spPr>
            <a:xfrm>
              <a:off x="5135313" y="4644080"/>
              <a:ext cx="7078186" cy="1439464"/>
            </a:xfrm>
            <a:custGeom>
              <a:avLst/>
              <a:gdLst>
                <a:gd name="connsiteX0" fmla="*/ 0 w 11195887"/>
                <a:gd name="connsiteY0" fmla="*/ 2416631 h 2416631"/>
                <a:gd name="connsiteX1" fmla="*/ 130628 w 11195887"/>
                <a:gd name="connsiteY1" fmla="*/ 2351316 h 2416631"/>
                <a:gd name="connsiteX2" fmla="*/ 195943 w 11195887"/>
                <a:gd name="connsiteY2" fmla="*/ 2329545 h 2416631"/>
                <a:gd name="connsiteX3" fmla="*/ 370114 w 11195887"/>
                <a:gd name="connsiteY3" fmla="*/ 2242459 h 2416631"/>
                <a:gd name="connsiteX4" fmla="*/ 457200 w 11195887"/>
                <a:gd name="connsiteY4" fmla="*/ 2155373 h 2416631"/>
                <a:gd name="connsiteX5" fmla="*/ 500743 w 11195887"/>
                <a:gd name="connsiteY5" fmla="*/ 2090059 h 2416631"/>
                <a:gd name="connsiteX6" fmla="*/ 566057 w 11195887"/>
                <a:gd name="connsiteY6" fmla="*/ 2046516 h 2416631"/>
                <a:gd name="connsiteX7" fmla="*/ 783771 w 11195887"/>
                <a:gd name="connsiteY7" fmla="*/ 1850573 h 2416631"/>
                <a:gd name="connsiteX8" fmla="*/ 827314 w 11195887"/>
                <a:gd name="connsiteY8" fmla="*/ 1785259 h 2416631"/>
                <a:gd name="connsiteX9" fmla="*/ 957943 w 11195887"/>
                <a:gd name="connsiteY9" fmla="*/ 1719945 h 2416631"/>
                <a:gd name="connsiteX10" fmla="*/ 1023257 w 11195887"/>
                <a:gd name="connsiteY10" fmla="*/ 1654631 h 2416631"/>
                <a:gd name="connsiteX11" fmla="*/ 1110343 w 11195887"/>
                <a:gd name="connsiteY11" fmla="*/ 1611088 h 2416631"/>
                <a:gd name="connsiteX12" fmla="*/ 1545771 w 11195887"/>
                <a:gd name="connsiteY12" fmla="*/ 1567545 h 2416631"/>
                <a:gd name="connsiteX13" fmla="*/ 1763485 w 11195887"/>
                <a:gd name="connsiteY13" fmla="*/ 1524002 h 2416631"/>
                <a:gd name="connsiteX14" fmla="*/ 1828800 w 11195887"/>
                <a:gd name="connsiteY14" fmla="*/ 1480459 h 2416631"/>
                <a:gd name="connsiteX15" fmla="*/ 1894114 w 11195887"/>
                <a:gd name="connsiteY15" fmla="*/ 1458688 h 2416631"/>
                <a:gd name="connsiteX16" fmla="*/ 1959428 w 11195887"/>
                <a:gd name="connsiteY16" fmla="*/ 1393373 h 2416631"/>
                <a:gd name="connsiteX17" fmla="*/ 2002971 w 11195887"/>
                <a:gd name="connsiteY17" fmla="*/ 1328059 h 2416631"/>
                <a:gd name="connsiteX18" fmla="*/ 2090057 w 11195887"/>
                <a:gd name="connsiteY18" fmla="*/ 1284516 h 2416631"/>
                <a:gd name="connsiteX19" fmla="*/ 2242457 w 11195887"/>
                <a:gd name="connsiteY19" fmla="*/ 1175659 h 2416631"/>
                <a:gd name="connsiteX20" fmla="*/ 2307771 w 11195887"/>
                <a:gd name="connsiteY20" fmla="*/ 1132116 h 2416631"/>
                <a:gd name="connsiteX21" fmla="*/ 2503714 w 11195887"/>
                <a:gd name="connsiteY21" fmla="*/ 892631 h 2416631"/>
                <a:gd name="connsiteX22" fmla="*/ 2656114 w 11195887"/>
                <a:gd name="connsiteY22" fmla="*/ 805545 h 2416631"/>
                <a:gd name="connsiteX23" fmla="*/ 2721428 w 11195887"/>
                <a:gd name="connsiteY23" fmla="*/ 740231 h 2416631"/>
                <a:gd name="connsiteX24" fmla="*/ 2873828 w 11195887"/>
                <a:gd name="connsiteY24" fmla="*/ 674916 h 2416631"/>
                <a:gd name="connsiteX25" fmla="*/ 2939143 w 11195887"/>
                <a:gd name="connsiteY25" fmla="*/ 631373 h 2416631"/>
                <a:gd name="connsiteX26" fmla="*/ 3004457 w 11195887"/>
                <a:gd name="connsiteY26" fmla="*/ 566059 h 2416631"/>
                <a:gd name="connsiteX27" fmla="*/ 3113314 w 11195887"/>
                <a:gd name="connsiteY27" fmla="*/ 544288 h 2416631"/>
                <a:gd name="connsiteX28" fmla="*/ 3374571 w 11195887"/>
                <a:gd name="connsiteY28" fmla="*/ 478973 h 2416631"/>
                <a:gd name="connsiteX29" fmla="*/ 3439885 w 11195887"/>
                <a:gd name="connsiteY29" fmla="*/ 457202 h 2416631"/>
                <a:gd name="connsiteX30" fmla="*/ 3614057 w 11195887"/>
                <a:gd name="connsiteY30" fmla="*/ 413659 h 2416631"/>
                <a:gd name="connsiteX31" fmla="*/ 3701143 w 11195887"/>
                <a:gd name="connsiteY31" fmla="*/ 391888 h 2416631"/>
                <a:gd name="connsiteX32" fmla="*/ 3766457 w 11195887"/>
                <a:gd name="connsiteY32" fmla="*/ 370116 h 2416631"/>
                <a:gd name="connsiteX33" fmla="*/ 4942114 w 11195887"/>
                <a:gd name="connsiteY33" fmla="*/ 326573 h 2416631"/>
                <a:gd name="connsiteX34" fmla="*/ 5355771 w 11195887"/>
                <a:gd name="connsiteY34" fmla="*/ 304802 h 2416631"/>
                <a:gd name="connsiteX35" fmla="*/ 6030685 w 11195887"/>
                <a:gd name="connsiteY35" fmla="*/ 261259 h 2416631"/>
                <a:gd name="connsiteX36" fmla="*/ 6313714 w 11195887"/>
                <a:gd name="connsiteY36" fmla="*/ 217716 h 2416631"/>
                <a:gd name="connsiteX37" fmla="*/ 6749143 w 11195887"/>
                <a:gd name="connsiteY37" fmla="*/ 195945 h 2416631"/>
                <a:gd name="connsiteX38" fmla="*/ 7075714 w 11195887"/>
                <a:gd name="connsiteY38" fmla="*/ 174173 h 2416631"/>
                <a:gd name="connsiteX39" fmla="*/ 7228114 w 11195887"/>
                <a:gd name="connsiteY39" fmla="*/ 152402 h 2416631"/>
                <a:gd name="connsiteX40" fmla="*/ 7467600 w 11195887"/>
                <a:gd name="connsiteY40" fmla="*/ 108859 h 2416631"/>
                <a:gd name="connsiteX41" fmla="*/ 9840685 w 11195887"/>
                <a:gd name="connsiteY41" fmla="*/ 65316 h 2416631"/>
                <a:gd name="connsiteX42" fmla="*/ 10907485 w 11195887"/>
                <a:gd name="connsiteY42" fmla="*/ 21773 h 2416631"/>
                <a:gd name="connsiteX43" fmla="*/ 11168743 w 11195887"/>
                <a:gd name="connsiteY43" fmla="*/ 2 h 24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95887" h="2416631">
                  <a:moveTo>
                    <a:pt x="0" y="2416631"/>
                  </a:moveTo>
                  <a:cubicBezTo>
                    <a:pt x="43543" y="2394859"/>
                    <a:pt x="86142" y="2371088"/>
                    <a:pt x="130628" y="2351316"/>
                  </a:cubicBezTo>
                  <a:cubicBezTo>
                    <a:pt x="151599" y="2341995"/>
                    <a:pt x="174455" y="2337603"/>
                    <a:pt x="195943" y="2329545"/>
                  </a:cubicBezTo>
                  <a:cubicBezTo>
                    <a:pt x="264465" y="2303850"/>
                    <a:pt x="315555" y="2289224"/>
                    <a:pt x="370114" y="2242459"/>
                  </a:cubicBezTo>
                  <a:cubicBezTo>
                    <a:pt x="401284" y="2215742"/>
                    <a:pt x="430483" y="2186543"/>
                    <a:pt x="457200" y="2155373"/>
                  </a:cubicBezTo>
                  <a:cubicBezTo>
                    <a:pt x="474229" y="2135506"/>
                    <a:pt x="482241" y="2108561"/>
                    <a:pt x="500743" y="2090059"/>
                  </a:cubicBezTo>
                  <a:cubicBezTo>
                    <a:pt x="519245" y="2071557"/>
                    <a:pt x="544286" y="2061030"/>
                    <a:pt x="566057" y="2046516"/>
                  </a:cubicBezTo>
                  <a:cubicBezTo>
                    <a:pt x="649856" y="1920819"/>
                    <a:pt x="588667" y="1996902"/>
                    <a:pt x="783771" y="1850573"/>
                  </a:cubicBezTo>
                  <a:cubicBezTo>
                    <a:pt x="804704" y="1834873"/>
                    <a:pt x="808812" y="1803761"/>
                    <a:pt x="827314" y="1785259"/>
                  </a:cubicBezTo>
                  <a:cubicBezTo>
                    <a:pt x="869520" y="1743053"/>
                    <a:pt x="904820" y="1737652"/>
                    <a:pt x="957943" y="1719945"/>
                  </a:cubicBezTo>
                  <a:cubicBezTo>
                    <a:pt x="979714" y="1698174"/>
                    <a:pt x="998203" y="1672527"/>
                    <a:pt x="1023257" y="1654631"/>
                  </a:cubicBezTo>
                  <a:cubicBezTo>
                    <a:pt x="1049667" y="1635767"/>
                    <a:pt x="1080512" y="1623873"/>
                    <a:pt x="1110343" y="1611088"/>
                  </a:cubicBezTo>
                  <a:cubicBezTo>
                    <a:pt x="1245881" y="1553000"/>
                    <a:pt x="1405951" y="1575770"/>
                    <a:pt x="1545771" y="1567545"/>
                  </a:cubicBezTo>
                  <a:cubicBezTo>
                    <a:pt x="1575235" y="1562634"/>
                    <a:pt x="1722152" y="1541716"/>
                    <a:pt x="1763485" y="1524002"/>
                  </a:cubicBezTo>
                  <a:cubicBezTo>
                    <a:pt x="1787536" y="1513695"/>
                    <a:pt x="1805396" y="1492161"/>
                    <a:pt x="1828800" y="1480459"/>
                  </a:cubicBezTo>
                  <a:cubicBezTo>
                    <a:pt x="1849326" y="1470196"/>
                    <a:pt x="1872343" y="1465945"/>
                    <a:pt x="1894114" y="1458688"/>
                  </a:cubicBezTo>
                  <a:cubicBezTo>
                    <a:pt x="1915885" y="1436916"/>
                    <a:pt x="1939717" y="1417026"/>
                    <a:pt x="1959428" y="1393373"/>
                  </a:cubicBezTo>
                  <a:cubicBezTo>
                    <a:pt x="1976179" y="1373272"/>
                    <a:pt x="1982870" y="1344810"/>
                    <a:pt x="2002971" y="1328059"/>
                  </a:cubicBezTo>
                  <a:cubicBezTo>
                    <a:pt x="2027904" y="1307282"/>
                    <a:pt x="2061878" y="1300618"/>
                    <a:pt x="2090057" y="1284516"/>
                  </a:cubicBezTo>
                  <a:cubicBezTo>
                    <a:pt x="2141360" y="1255200"/>
                    <a:pt x="2195736" y="1209031"/>
                    <a:pt x="2242457" y="1175659"/>
                  </a:cubicBezTo>
                  <a:cubicBezTo>
                    <a:pt x="2263749" y="1160450"/>
                    <a:pt x="2290267" y="1151565"/>
                    <a:pt x="2307771" y="1132116"/>
                  </a:cubicBezTo>
                  <a:cubicBezTo>
                    <a:pt x="2411215" y="1017179"/>
                    <a:pt x="2406456" y="973680"/>
                    <a:pt x="2503714" y="892631"/>
                  </a:cubicBezTo>
                  <a:cubicBezTo>
                    <a:pt x="2627129" y="789785"/>
                    <a:pt x="2507053" y="912017"/>
                    <a:pt x="2656114" y="805545"/>
                  </a:cubicBezTo>
                  <a:cubicBezTo>
                    <a:pt x="2681168" y="787649"/>
                    <a:pt x="2696374" y="758127"/>
                    <a:pt x="2721428" y="740231"/>
                  </a:cubicBezTo>
                  <a:cubicBezTo>
                    <a:pt x="2827133" y="664727"/>
                    <a:pt x="2779073" y="722294"/>
                    <a:pt x="2873828" y="674916"/>
                  </a:cubicBezTo>
                  <a:cubicBezTo>
                    <a:pt x="2897232" y="663214"/>
                    <a:pt x="2919042" y="648124"/>
                    <a:pt x="2939143" y="631373"/>
                  </a:cubicBezTo>
                  <a:cubicBezTo>
                    <a:pt x="2962796" y="611662"/>
                    <a:pt x="2976918" y="579828"/>
                    <a:pt x="3004457" y="566059"/>
                  </a:cubicBezTo>
                  <a:cubicBezTo>
                    <a:pt x="3037555" y="549510"/>
                    <a:pt x="3077028" y="551545"/>
                    <a:pt x="3113314" y="544288"/>
                  </a:cubicBezTo>
                  <a:cubicBezTo>
                    <a:pt x="3311394" y="465056"/>
                    <a:pt x="3128889" y="528110"/>
                    <a:pt x="3374571" y="478973"/>
                  </a:cubicBezTo>
                  <a:cubicBezTo>
                    <a:pt x="3397074" y="474472"/>
                    <a:pt x="3417745" y="463240"/>
                    <a:pt x="3439885" y="457202"/>
                  </a:cubicBezTo>
                  <a:cubicBezTo>
                    <a:pt x="3497620" y="441456"/>
                    <a:pt x="3556000" y="428173"/>
                    <a:pt x="3614057" y="413659"/>
                  </a:cubicBezTo>
                  <a:cubicBezTo>
                    <a:pt x="3643086" y="406402"/>
                    <a:pt x="3672757" y="401350"/>
                    <a:pt x="3701143" y="391888"/>
                  </a:cubicBezTo>
                  <a:cubicBezTo>
                    <a:pt x="3722914" y="384631"/>
                    <a:pt x="3743622" y="372400"/>
                    <a:pt x="3766457" y="370116"/>
                  </a:cubicBezTo>
                  <a:cubicBezTo>
                    <a:pt x="4053645" y="341397"/>
                    <a:pt x="4776097" y="332502"/>
                    <a:pt x="4942114" y="326573"/>
                  </a:cubicBezTo>
                  <a:cubicBezTo>
                    <a:pt x="5080103" y="321645"/>
                    <a:pt x="5217942" y="313072"/>
                    <a:pt x="5355771" y="304802"/>
                  </a:cubicBezTo>
                  <a:lnTo>
                    <a:pt x="6030685" y="261259"/>
                  </a:lnTo>
                  <a:cubicBezTo>
                    <a:pt x="6141335" y="239130"/>
                    <a:pt x="6190704" y="226502"/>
                    <a:pt x="6313714" y="217716"/>
                  </a:cubicBezTo>
                  <a:cubicBezTo>
                    <a:pt x="6458669" y="207362"/>
                    <a:pt x="6604055" y="204236"/>
                    <a:pt x="6749143" y="195945"/>
                  </a:cubicBezTo>
                  <a:lnTo>
                    <a:pt x="7075714" y="174173"/>
                  </a:lnTo>
                  <a:cubicBezTo>
                    <a:pt x="7126514" y="166916"/>
                    <a:pt x="7177795" y="162466"/>
                    <a:pt x="7228114" y="152402"/>
                  </a:cubicBezTo>
                  <a:cubicBezTo>
                    <a:pt x="7407276" y="116570"/>
                    <a:pt x="7121912" y="122155"/>
                    <a:pt x="7467600" y="108859"/>
                  </a:cubicBezTo>
                  <a:cubicBezTo>
                    <a:pt x="7922422" y="91366"/>
                    <a:pt x="9545981" y="69850"/>
                    <a:pt x="9840685" y="65316"/>
                  </a:cubicBezTo>
                  <a:cubicBezTo>
                    <a:pt x="10471691" y="12733"/>
                    <a:pt x="9700863" y="72049"/>
                    <a:pt x="10907485" y="21773"/>
                  </a:cubicBezTo>
                  <a:cubicBezTo>
                    <a:pt x="11445756" y="-655"/>
                    <a:pt x="11040416" y="2"/>
                    <a:pt x="11168743" y="2"/>
                  </a:cubicBezTo>
                </a:path>
              </a:pathLst>
            </a:custGeom>
            <a:no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ln w="101600">
                  <a:solidFill>
                    <a:prstClr val="black"/>
                  </a:solidFill>
                </a:ln>
                <a:solidFill>
                  <a:prstClr val="white"/>
                </a:solidFill>
              </a:endParaRPr>
            </a:p>
          </p:txBody>
        </p:sp>
        <p:sp>
          <p:nvSpPr>
            <p:cNvPr id="265" name="Rechteck 88">
              <a:extLst>
                <a:ext uri="{FF2B5EF4-FFF2-40B4-BE49-F238E27FC236}">
                  <a16:creationId xmlns:a16="http://schemas.microsoft.com/office/drawing/2014/main" id="{98A2CD05-9450-415D-9B59-99A59720041D}"/>
                </a:ext>
              </a:extLst>
            </p:cNvPr>
            <p:cNvSpPr/>
            <p:nvPr/>
          </p:nvSpPr>
          <p:spPr>
            <a:xfrm>
              <a:off x="2734714" y="4869808"/>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6" name="Gleichschenkliges Dreieck 89">
              <a:extLst>
                <a:ext uri="{FF2B5EF4-FFF2-40B4-BE49-F238E27FC236}">
                  <a16:creationId xmlns:a16="http://schemas.microsoft.com/office/drawing/2014/main" id="{53FBB2DC-0E61-4065-9D81-4803FCEB1072}"/>
                </a:ext>
              </a:extLst>
            </p:cNvPr>
            <p:cNvSpPr/>
            <p:nvPr/>
          </p:nvSpPr>
          <p:spPr>
            <a:xfrm>
              <a:off x="2646931" y="4740820"/>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7" name="Rechteck 90">
              <a:extLst>
                <a:ext uri="{FF2B5EF4-FFF2-40B4-BE49-F238E27FC236}">
                  <a16:creationId xmlns:a16="http://schemas.microsoft.com/office/drawing/2014/main" id="{AFD8D5FD-6128-494F-BE6D-76F9CC6524A0}"/>
                </a:ext>
              </a:extLst>
            </p:cNvPr>
            <p:cNvSpPr/>
            <p:nvPr/>
          </p:nvSpPr>
          <p:spPr>
            <a:xfrm>
              <a:off x="2968503" y="516450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8" name="Gleichschenkliges Dreieck 91">
              <a:extLst>
                <a:ext uri="{FF2B5EF4-FFF2-40B4-BE49-F238E27FC236}">
                  <a16:creationId xmlns:a16="http://schemas.microsoft.com/office/drawing/2014/main" id="{D582CB2D-AC11-4AED-AB39-F38015F451E7}"/>
                </a:ext>
              </a:extLst>
            </p:cNvPr>
            <p:cNvSpPr/>
            <p:nvPr/>
          </p:nvSpPr>
          <p:spPr>
            <a:xfrm>
              <a:off x="2879825" y="5035521"/>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69" name="Rechteck 92">
              <a:extLst>
                <a:ext uri="{FF2B5EF4-FFF2-40B4-BE49-F238E27FC236}">
                  <a16:creationId xmlns:a16="http://schemas.microsoft.com/office/drawing/2014/main" id="{3542CFF4-2455-42AB-ADBB-3C5FB517D068}"/>
                </a:ext>
              </a:extLst>
            </p:cNvPr>
            <p:cNvSpPr/>
            <p:nvPr/>
          </p:nvSpPr>
          <p:spPr>
            <a:xfrm>
              <a:off x="2361187" y="5024772"/>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0" name="Gleichschenkliges Dreieck 93">
              <a:extLst>
                <a:ext uri="{FF2B5EF4-FFF2-40B4-BE49-F238E27FC236}">
                  <a16:creationId xmlns:a16="http://schemas.microsoft.com/office/drawing/2014/main" id="{ABC9E98C-0232-402E-A5FE-5974830FC301}"/>
                </a:ext>
              </a:extLst>
            </p:cNvPr>
            <p:cNvSpPr/>
            <p:nvPr/>
          </p:nvSpPr>
          <p:spPr>
            <a:xfrm>
              <a:off x="2273404" y="4895785"/>
              <a:ext cx="713910"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1" name="Rechteck 94">
              <a:extLst>
                <a:ext uri="{FF2B5EF4-FFF2-40B4-BE49-F238E27FC236}">
                  <a16:creationId xmlns:a16="http://schemas.microsoft.com/office/drawing/2014/main" id="{9E00FB71-27C5-40A2-AAC4-9A8186B6BDC1}"/>
                </a:ext>
              </a:extLst>
            </p:cNvPr>
            <p:cNvSpPr/>
            <p:nvPr/>
          </p:nvSpPr>
          <p:spPr>
            <a:xfrm>
              <a:off x="3496098" y="4816959"/>
              <a:ext cx="549988" cy="28395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2" name="Gleichschenkliges Dreieck 95">
              <a:extLst>
                <a:ext uri="{FF2B5EF4-FFF2-40B4-BE49-F238E27FC236}">
                  <a16:creationId xmlns:a16="http://schemas.microsoft.com/office/drawing/2014/main" id="{E41EF331-0E2D-41A9-8F84-842CD653C734}"/>
                </a:ext>
              </a:extLst>
            </p:cNvPr>
            <p:cNvSpPr/>
            <p:nvPr/>
          </p:nvSpPr>
          <p:spPr>
            <a:xfrm>
              <a:off x="3408315" y="4687972"/>
              <a:ext cx="713909" cy="179149"/>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3" name="Rechteck 96">
              <a:extLst>
                <a:ext uri="{FF2B5EF4-FFF2-40B4-BE49-F238E27FC236}">
                  <a16:creationId xmlns:a16="http://schemas.microsoft.com/office/drawing/2014/main" id="{85026430-1B15-4928-8446-367D734A4072}"/>
                </a:ext>
              </a:extLst>
            </p:cNvPr>
            <p:cNvSpPr/>
            <p:nvPr/>
          </p:nvSpPr>
          <p:spPr>
            <a:xfrm>
              <a:off x="3740636" y="4950425"/>
              <a:ext cx="549988" cy="2839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4" name="Gleichschenkliges Dreieck 97">
              <a:extLst>
                <a:ext uri="{FF2B5EF4-FFF2-40B4-BE49-F238E27FC236}">
                  <a16:creationId xmlns:a16="http://schemas.microsoft.com/office/drawing/2014/main" id="{23662BD0-D3A6-4D38-807D-117933285D64}"/>
                </a:ext>
              </a:extLst>
            </p:cNvPr>
            <p:cNvSpPr/>
            <p:nvPr/>
          </p:nvSpPr>
          <p:spPr>
            <a:xfrm>
              <a:off x="3652853" y="4822334"/>
              <a:ext cx="713910" cy="178253"/>
            </a:xfrm>
            <a:prstGeom prst="triangle">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5" name="Freihandform 87">
              <a:extLst>
                <a:ext uri="{FF2B5EF4-FFF2-40B4-BE49-F238E27FC236}">
                  <a16:creationId xmlns:a16="http://schemas.microsoft.com/office/drawing/2014/main" id="{56C68441-B8F9-468F-957E-2A802CEDB262}"/>
                </a:ext>
              </a:extLst>
            </p:cNvPr>
            <p:cNvSpPr/>
            <p:nvPr/>
          </p:nvSpPr>
          <p:spPr>
            <a:xfrm>
              <a:off x="1633841" y="381225"/>
              <a:ext cx="589401" cy="589401"/>
            </a:xfrm>
            <a:custGeom>
              <a:avLst/>
              <a:gdLst>
                <a:gd name="connsiteX0" fmla="*/ 1045029 w 1045029"/>
                <a:gd name="connsiteY0" fmla="*/ 0 h 1045029"/>
                <a:gd name="connsiteX1" fmla="*/ 936171 w 1045029"/>
                <a:gd name="connsiteY1" fmla="*/ 152400 h 1045029"/>
                <a:gd name="connsiteX2" fmla="*/ 870857 w 1045029"/>
                <a:gd name="connsiteY2" fmla="*/ 217715 h 1045029"/>
                <a:gd name="connsiteX3" fmla="*/ 827314 w 1045029"/>
                <a:gd name="connsiteY3" fmla="*/ 283029 h 1045029"/>
                <a:gd name="connsiteX4" fmla="*/ 718457 w 1045029"/>
                <a:gd name="connsiteY4" fmla="*/ 413658 h 1045029"/>
                <a:gd name="connsiteX5" fmla="*/ 696686 w 1045029"/>
                <a:gd name="connsiteY5" fmla="*/ 478972 h 1045029"/>
                <a:gd name="connsiteX6" fmla="*/ 674914 w 1045029"/>
                <a:gd name="connsiteY6" fmla="*/ 674915 h 1045029"/>
                <a:gd name="connsiteX7" fmla="*/ 653143 w 1045029"/>
                <a:gd name="connsiteY7" fmla="*/ 740229 h 1045029"/>
                <a:gd name="connsiteX8" fmla="*/ 500743 w 1045029"/>
                <a:gd name="connsiteY8" fmla="*/ 870858 h 1045029"/>
                <a:gd name="connsiteX9" fmla="*/ 391886 w 1045029"/>
                <a:gd name="connsiteY9" fmla="*/ 892629 h 1045029"/>
                <a:gd name="connsiteX10" fmla="*/ 152400 w 1045029"/>
                <a:gd name="connsiteY10" fmla="*/ 957943 h 1045029"/>
                <a:gd name="connsiteX11" fmla="*/ 87086 w 1045029"/>
                <a:gd name="connsiteY11" fmla="*/ 1001486 h 1045029"/>
                <a:gd name="connsiteX12" fmla="*/ 0 w 1045029"/>
                <a:gd name="connsiteY12" fmla="*/ 1045029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029" h="1045029">
                  <a:moveTo>
                    <a:pt x="1045029" y="0"/>
                  </a:moveTo>
                  <a:cubicBezTo>
                    <a:pt x="1008743" y="50800"/>
                    <a:pt x="975170" y="103652"/>
                    <a:pt x="936171" y="152400"/>
                  </a:cubicBezTo>
                  <a:cubicBezTo>
                    <a:pt x="916937" y="176443"/>
                    <a:pt x="890568" y="194062"/>
                    <a:pt x="870857" y="217715"/>
                  </a:cubicBezTo>
                  <a:cubicBezTo>
                    <a:pt x="854106" y="237816"/>
                    <a:pt x="844065" y="262928"/>
                    <a:pt x="827314" y="283029"/>
                  </a:cubicBezTo>
                  <a:cubicBezTo>
                    <a:pt x="687624" y="450656"/>
                    <a:pt x="826563" y="251498"/>
                    <a:pt x="718457" y="413658"/>
                  </a:cubicBezTo>
                  <a:cubicBezTo>
                    <a:pt x="711200" y="435429"/>
                    <a:pt x="700459" y="456335"/>
                    <a:pt x="696686" y="478972"/>
                  </a:cubicBezTo>
                  <a:cubicBezTo>
                    <a:pt x="685882" y="543794"/>
                    <a:pt x="685718" y="610093"/>
                    <a:pt x="674914" y="674915"/>
                  </a:cubicBezTo>
                  <a:cubicBezTo>
                    <a:pt x="671141" y="697552"/>
                    <a:pt x="665873" y="721134"/>
                    <a:pt x="653143" y="740229"/>
                  </a:cubicBezTo>
                  <a:cubicBezTo>
                    <a:pt x="632704" y="770888"/>
                    <a:pt x="529335" y="858150"/>
                    <a:pt x="500743" y="870858"/>
                  </a:cubicBezTo>
                  <a:cubicBezTo>
                    <a:pt x="466928" y="885887"/>
                    <a:pt x="427943" y="884308"/>
                    <a:pt x="391886" y="892629"/>
                  </a:cubicBezTo>
                  <a:cubicBezTo>
                    <a:pt x="232286" y="929460"/>
                    <a:pt x="260362" y="921956"/>
                    <a:pt x="152400" y="957943"/>
                  </a:cubicBezTo>
                  <a:cubicBezTo>
                    <a:pt x="130629" y="972457"/>
                    <a:pt x="110489" y="989784"/>
                    <a:pt x="87086" y="1001486"/>
                  </a:cubicBezTo>
                  <a:cubicBezTo>
                    <a:pt x="-12982" y="1051521"/>
                    <a:pt x="49186" y="995843"/>
                    <a:pt x="0" y="1045029"/>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6" name="Freihandform 98">
              <a:extLst>
                <a:ext uri="{FF2B5EF4-FFF2-40B4-BE49-F238E27FC236}">
                  <a16:creationId xmlns:a16="http://schemas.microsoft.com/office/drawing/2014/main" id="{995A21A1-D1F6-4581-90E1-A63D2B2C83D1}"/>
                </a:ext>
              </a:extLst>
            </p:cNvPr>
            <p:cNvSpPr/>
            <p:nvPr/>
          </p:nvSpPr>
          <p:spPr>
            <a:xfrm>
              <a:off x="2137251" y="577392"/>
              <a:ext cx="234685" cy="319782"/>
            </a:xfrm>
            <a:custGeom>
              <a:avLst/>
              <a:gdLst>
                <a:gd name="connsiteX0" fmla="*/ 0 w 415592"/>
                <a:gd name="connsiteY0" fmla="*/ 0 h 566057"/>
                <a:gd name="connsiteX1" fmla="*/ 130628 w 415592"/>
                <a:gd name="connsiteY1" fmla="*/ 87086 h 566057"/>
                <a:gd name="connsiteX2" fmla="*/ 152400 w 415592"/>
                <a:gd name="connsiteY2" fmla="*/ 152400 h 566057"/>
                <a:gd name="connsiteX3" fmla="*/ 195942 w 415592"/>
                <a:gd name="connsiteY3" fmla="*/ 217715 h 566057"/>
                <a:gd name="connsiteX4" fmla="*/ 239485 w 415592"/>
                <a:gd name="connsiteY4" fmla="*/ 370115 h 566057"/>
                <a:gd name="connsiteX5" fmla="*/ 283028 w 415592"/>
                <a:gd name="connsiteY5" fmla="*/ 435429 h 566057"/>
                <a:gd name="connsiteX6" fmla="*/ 413657 w 415592"/>
                <a:gd name="connsiteY6" fmla="*/ 544286 h 566057"/>
                <a:gd name="connsiteX7" fmla="*/ 413657 w 415592"/>
                <a:gd name="connsiteY7" fmla="*/ 566057 h 5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92" h="566057">
                  <a:moveTo>
                    <a:pt x="0" y="0"/>
                  </a:moveTo>
                  <a:cubicBezTo>
                    <a:pt x="43543" y="29029"/>
                    <a:pt x="93624" y="50082"/>
                    <a:pt x="130628" y="87086"/>
                  </a:cubicBezTo>
                  <a:cubicBezTo>
                    <a:pt x="146855" y="103313"/>
                    <a:pt x="142137" y="131874"/>
                    <a:pt x="152400" y="152400"/>
                  </a:cubicBezTo>
                  <a:cubicBezTo>
                    <a:pt x="164102" y="175804"/>
                    <a:pt x="184240" y="194311"/>
                    <a:pt x="195942" y="217715"/>
                  </a:cubicBezTo>
                  <a:cubicBezTo>
                    <a:pt x="238320" y="302472"/>
                    <a:pt x="197618" y="272426"/>
                    <a:pt x="239485" y="370115"/>
                  </a:cubicBezTo>
                  <a:cubicBezTo>
                    <a:pt x="249792" y="394165"/>
                    <a:pt x="264526" y="416927"/>
                    <a:pt x="283028" y="435429"/>
                  </a:cubicBezTo>
                  <a:cubicBezTo>
                    <a:pt x="393664" y="546065"/>
                    <a:pt x="306654" y="401618"/>
                    <a:pt x="413657" y="544286"/>
                  </a:cubicBezTo>
                  <a:cubicBezTo>
                    <a:pt x="418011" y="550092"/>
                    <a:pt x="413657" y="558800"/>
                    <a:pt x="413657" y="566057"/>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7" name="Freihandform 99">
              <a:extLst>
                <a:ext uri="{FF2B5EF4-FFF2-40B4-BE49-F238E27FC236}">
                  <a16:creationId xmlns:a16="http://schemas.microsoft.com/office/drawing/2014/main" id="{0B306EDD-8270-4033-800D-380AA86304B4}"/>
                </a:ext>
              </a:extLst>
            </p:cNvPr>
            <p:cNvSpPr/>
            <p:nvPr/>
          </p:nvSpPr>
          <p:spPr>
            <a:xfrm>
              <a:off x="933368" y="295233"/>
              <a:ext cx="369047" cy="307241"/>
            </a:xfrm>
            <a:custGeom>
              <a:avLst/>
              <a:gdLst>
                <a:gd name="connsiteX0" fmla="*/ 653142 w 653142"/>
                <a:gd name="connsiteY0" fmla="*/ 0 h 544286"/>
                <a:gd name="connsiteX1" fmla="*/ 544285 w 653142"/>
                <a:gd name="connsiteY1" fmla="*/ 87086 h 544286"/>
                <a:gd name="connsiteX2" fmla="*/ 457200 w 653142"/>
                <a:gd name="connsiteY2" fmla="*/ 130629 h 544286"/>
                <a:gd name="connsiteX3" fmla="*/ 391885 w 653142"/>
                <a:gd name="connsiteY3" fmla="*/ 174172 h 544286"/>
                <a:gd name="connsiteX4" fmla="*/ 261257 w 653142"/>
                <a:gd name="connsiteY4" fmla="*/ 326572 h 544286"/>
                <a:gd name="connsiteX5" fmla="*/ 195942 w 653142"/>
                <a:gd name="connsiteY5" fmla="*/ 370115 h 544286"/>
                <a:gd name="connsiteX6" fmla="*/ 43542 w 653142"/>
                <a:gd name="connsiteY6" fmla="*/ 522515 h 544286"/>
                <a:gd name="connsiteX7" fmla="*/ 0 w 653142"/>
                <a:gd name="connsiteY7"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2" h="544286">
                  <a:moveTo>
                    <a:pt x="653142" y="0"/>
                  </a:moveTo>
                  <a:cubicBezTo>
                    <a:pt x="616856" y="29029"/>
                    <a:pt x="582949" y="61310"/>
                    <a:pt x="544285" y="87086"/>
                  </a:cubicBezTo>
                  <a:cubicBezTo>
                    <a:pt x="517281" y="105089"/>
                    <a:pt x="485379" y="114527"/>
                    <a:pt x="457200" y="130629"/>
                  </a:cubicBezTo>
                  <a:cubicBezTo>
                    <a:pt x="434481" y="143611"/>
                    <a:pt x="413657" y="159658"/>
                    <a:pt x="391885" y="174172"/>
                  </a:cubicBezTo>
                  <a:cubicBezTo>
                    <a:pt x="343835" y="238240"/>
                    <a:pt x="321905" y="276032"/>
                    <a:pt x="261257" y="326572"/>
                  </a:cubicBezTo>
                  <a:cubicBezTo>
                    <a:pt x="241156" y="343323"/>
                    <a:pt x="217714" y="355601"/>
                    <a:pt x="195942" y="370115"/>
                  </a:cubicBezTo>
                  <a:cubicBezTo>
                    <a:pt x="80240" y="543668"/>
                    <a:pt x="165470" y="473744"/>
                    <a:pt x="43542" y="522515"/>
                  </a:cubicBezTo>
                  <a:cubicBezTo>
                    <a:pt x="28475" y="528542"/>
                    <a:pt x="14514" y="537029"/>
                    <a:pt x="0"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8" name="Freihandform 100">
              <a:extLst>
                <a:ext uri="{FF2B5EF4-FFF2-40B4-BE49-F238E27FC236}">
                  <a16:creationId xmlns:a16="http://schemas.microsoft.com/office/drawing/2014/main" id="{3D1023B0-9F11-4AB0-A035-95B34E38FFDE}"/>
                </a:ext>
              </a:extLst>
            </p:cNvPr>
            <p:cNvSpPr/>
            <p:nvPr/>
          </p:nvSpPr>
          <p:spPr>
            <a:xfrm>
              <a:off x="3280222" y="467216"/>
              <a:ext cx="417418" cy="307241"/>
            </a:xfrm>
            <a:custGeom>
              <a:avLst/>
              <a:gdLst>
                <a:gd name="connsiteX0" fmla="*/ 0 w 740229"/>
                <a:gd name="connsiteY0" fmla="*/ 0 h 544286"/>
                <a:gd name="connsiteX1" fmla="*/ 217715 w 740229"/>
                <a:gd name="connsiteY1" fmla="*/ 21772 h 544286"/>
                <a:gd name="connsiteX2" fmla="*/ 283029 w 740229"/>
                <a:gd name="connsiteY2" fmla="*/ 65315 h 544286"/>
                <a:gd name="connsiteX3" fmla="*/ 348343 w 740229"/>
                <a:gd name="connsiteY3" fmla="*/ 87086 h 544286"/>
                <a:gd name="connsiteX4" fmla="*/ 457200 w 740229"/>
                <a:gd name="connsiteY4" fmla="*/ 217715 h 544286"/>
                <a:gd name="connsiteX5" fmla="*/ 522515 w 740229"/>
                <a:gd name="connsiteY5" fmla="*/ 261258 h 544286"/>
                <a:gd name="connsiteX6" fmla="*/ 653143 w 740229"/>
                <a:gd name="connsiteY6" fmla="*/ 457200 h 544286"/>
                <a:gd name="connsiteX7" fmla="*/ 718458 w 740229"/>
                <a:gd name="connsiteY7" fmla="*/ 500743 h 544286"/>
                <a:gd name="connsiteX8" fmla="*/ 740229 w 740229"/>
                <a:gd name="connsiteY8" fmla="*/ 54428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229" h="544286">
                  <a:moveTo>
                    <a:pt x="0" y="0"/>
                  </a:moveTo>
                  <a:cubicBezTo>
                    <a:pt x="72572" y="7257"/>
                    <a:pt x="146649" y="5372"/>
                    <a:pt x="217715" y="21772"/>
                  </a:cubicBezTo>
                  <a:cubicBezTo>
                    <a:pt x="243211" y="27656"/>
                    <a:pt x="259625" y="53613"/>
                    <a:pt x="283029" y="65315"/>
                  </a:cubicBezTo>
                  <a:cubicBezTo>
                    <a:pt x="303555" y="75578"/>
                    <a:pt x="326572" y="79829"/>
                    <a:pt x="348343" y="87086"/>
                  </a:cubicBezTo>
                  <a:cubicBezTo>
                    <a:pt x="391156" y="151305"/>
                    <a:pt x="394340" y="165331"/>
                    <a:pt x="457200" y="217715"/>
                  </a:cubicBezTo>
                  <a:cubicBezTo>
                    <a:pt x="477301" y="234466"/>
                    <a:pt x="500743" y="246744"/>
                    <a:pt x="522515" y="261258"/>
                  </a:cubicBezTo>
                  <a:lnTo>
                    <a:pt x="653143" y="457200"/>
                  </a:lnTo>
                  <a:cubicBezTo>
                    <a:pt x="667657" y="478972"/>
                    <a:pt x="699956" y="482241"/>
                    <a:pt x="718458" y="500743"/>
                  </a:cubicBezTo>
                  <a:cubicBezTo>
                    <a:pt x="729933" y="512218"/>
                    <a:pt x="732972" y="529772"/>
                    <a:pt x="740229" y="544286"/>
                  </a:cubicBezTo>
                </a:path>
              </a:pathLst>
            </a:custGeom>
            <a:no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79" name="Rechteck 102">
              <a:extLst>
                <a:ext uri="{FF2B5EF4-FFF2-40B4-BE49-F238E27FC236}">
                  <a16:creationId xmlns:a16="http://schemas.microsoft.com/office/drawing/2014/main" id="{DF68D1A4-5C34-475A-8DC3-7E919C27C59A}"/>
                </a:ext>
              </a:extLst>
            </p:cNvPr>
            <p:cNvSpPr/>
            <p:nvPr/>
          </p:nvSpPr>
          <p:spPr>
            <a:xfrm>
              <a:off x="10935268" y="1818897"/>
              <a:ext cx="454144"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0" name="Gleichschenkliges Dreieck 103">
              <a:extLst>
                <a:ext uri="{FF2B5EF4-FFF2-40B4-BE49-F238E27FC236}">
                  <a16:creationId xmlns:a16="http://schemas.microsoft.com/office/drawing/2014/main" id="{3BFBCCAB-9CA6-4B38-B44F-EC7E638C526B}"/>
                </a:ext>
              </a:extLst>
            </p:cNvPr>
            <p:cNvSpPr/>
            <p:nvPr/>
          </p:nvSpPr>
          <p:spPr>
            <a:xfrm>
              <a:off x="10911979" y="1634373"/>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1" name="Rechteck 104">
              <a:extLst>
                <a:ext uri="{FF2B5EF4-FFF2-40B4-BE49-F238E27FC236}">
                  <a16:creationId xmlns:a16="http://schemas.microsoft.com/office/drawing/2014/main" id="{9933E794-D086-4DC2-A362-C74A9771928B}"/>
                </a:ext>
              </a:extLst>
            </p:cNvPr>
            <p:cNvSpPr/>
            <p:nvPr/>
          </p:nvSpPr>
          <p:spPr>
            <a:xfrm>
              <a:off x="11161892" y="2371572"/>
              <a:ext cx="455039"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2" name="Gleichschenkliges Dreieck 105">
              <a:extLst>
                <a:ext uri="{FF2B5EF4-FFF2-40B4-BE49-F238E27FC236}">
                  <a16:creationId xmlns:a16="http://schemas.microsoft.com/office/drawing/2014/main" id="{8D423FA2-4408-41F7-AF4E-2D153A53599D}"/>
                </a:ext>
              </a:extLst>
            </p:cNvPr>
            <p:cNvSpPr/>
            <p:nvPr/>
          </p:nvSpPr>
          <p:spPr>
            <a:xfrm>
              <a:off x="11139499" y="2187049"/>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3" name="Rechteck 106">
              <a:extLst>
                <a:ext uri="{FF2B5EF4-FFF2-40B4-BE49-F238E27FC236}">
                  <a16:creationId xmlns:a16="http://schemas.microsoft.com/office/drawing/2014/main" id="{3EE3374F-03DE-49B5-AB30-654B21623840}"/>
                </a:ext>
              </a:extLst>
            </p:cNvPr>
            <p:cNvSpPr/>
            <p:nvPr/>
          </p:nvSpPr>
          <p:spPr>
            <a:xfrm>
              <a:off x="9715262" y="2696728"/>
              <a:ext cx="454144"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4" name="Gleichschenkliges Dreieck 107">
              <a:extLst>
                <a:ext uri="{FF2B5EF4-FFF2-40B4-BE49-F238E27FC236}">
                  <a16:creationId xmlns:a16="http://schemas.microsoft.com/office/drawing/2014/main" id="{734357C4-FE8A-404F-B64E-0586B87E9769}"/>
                </a:ext>
              </a:extLst>
            </p:cNvPr>
            <p:cNvSpPr/>
            <p:nvPr/>
          </p:nvSpPr>
          <p:spPr>
            <a:xfrm>
              <a:off x="9692869"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5" name="Rechteck 108">
              <a:extLst>
                <a:ext uri="{FF2B5EF4-FFF2-40B4-BE49-F238E27FC236}">
                  <a16:creationId xmlns:a16="http://schemas.microsoft.com/office/drawing/2014/main" id="{888A0487-6401-4FCB-A57E-0882259A7943}"/>
                </a:ext>
              </a:extLst>
            </p:cNvPr>
            <p:cNvSpPr/>
            <p:nvPr/>
          </p:nvSpPr>
          <p:spPr>
            <a:xfrm>
              <a:off x="10595781" y="2702998"/>
              <a:ext cx="455039" cy="147798"/>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6" name="Gleichschenkliges Dreieck 109">
              <a:extLst>
                <a:ext uri="{FF2B5EF4-FFF2-40B4-BE49-F238E27FC236}">
                  <a16:creationId xmlns:a16="http://schemas.microsoft.com/office/drawing/2014/main" id="{12DE9B5D-C44E-449D-A9FB-FFF2847A4E46}"/>
                </a:ext>
              </a:extLst>
            </p:cNvPr>
            <p:cNvSpPr/>
            <p:nvPr/>
          </p:nvSpPr>
          <p:spPr>
            <a:xfrm>
              <a:off x="10573387" y="2518475"/>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7" name="Rechteck 110">
              <a:extLst>
                <a:ext uri="{FF2B5EF4-FFF2-40B4-BE49-F238E27FC236}">
                  <a16:creationId xmlns:a16="http://schemas.microsoft.com/office/drawing/2014/main" id="{5A884D31-B2A9-4A00-93C3-089585483907}"/>
                </a:ext>
              </a:extLst>
            </p:cNvPr>
            <p:cNvSpPr/>
            <p:nvPr/>
          </p:nvSpPr>
          <p:spPr>
            <a:xfrm>
              <a:off x="11339250" y="2685083"/>
              <a:ext cx="454143" cy="146902"/>
            </a:xfrm>
            <a:prstGeom prst="rect">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88" name="Gleichschenkliges Dreieck 111">
              <a:extLst>
                <a:ext uri="{FF2B5EF4-FFF2-40B4-BE49-F238E27FC236}">
                  <a16:creationId xmlns:a16="http://schemas.microsoft.com/office/drawing/2014/main" id="{418D40BA-1B14-4C8E-A9A6-4EE53AB54CA0}"/>
                </a:ext>
              </a:extLst>
            </p:cNvPr>
            <p:cNvSpPr/>
            <p:nvPr/>
          </p:nvSpPr>
          <p:spPr>
            <a:xfrm>
              <a:off x="11316857" y="2500560"/>
              <a:ext cx="499826" cy="184524"/>
            </a:xfrm>
            <a:prstGeom prst="triangle">
              <a:avLst/>
            </a:prstGeom>
            <a:solidFill>
              <a:schemeClr val="bg1">
                <a:lumMod val="95000"/>
              </a:schemeClr>
            </a:solidFill>
            <a:ln w="762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cxnSp>
          <p:nvCxnSpPr>
            <p:cNvPr id="289" name="Gerade Verbindung 8192">
              <a:extLst>
                <a:ext uri="{FF2B5EF4-FFF2-40B4-BE49-F238E27FC236}">
                  <a16:creationId xmlns:a16="http://schemas.microsoft.com/office/drawing/2014/main" id="{12E359D0-8E36-4027-B512-4AA2C446622F}"/>
                </a:ext>
              </a:extLst>
            </p:cNvPr>
            <p:cNvCxnSpPr>
              <a:cxnSpLocks/>
            </p:cNvCxnSpPr>
            <p:nvPr/>
          </p:nvCxnSpPr>
          <p:spPr>
            <a:xfrm>
              <a:off x="12174085" y="4744403"/>
              <a:ext cx="24185" cy="378901"/>
            </a:xfrm>
            <a:prstGeom prst="line">
              <a:avLst/>
            </a:prstGeom>
          </p:spPr>
          <p:style>
            <a:lnRef idx="2">
              <a:schemeClr val="accent1"/>
            </a:lnRef>
            <a:fillRef idx="0">
              <a:schemeClr val="accent1"/>
            </a:fillRef>
            <a:effectRef idx="1">
              <a:schemeClr val="accent1"/>
            </a:effectRef>
            <a:fontRef idx="minor">
              <a:schemeClr val="tx1"/>
            </a:fontRef>
          </p:style>
        </p:cxnSp>
        <p:sp>
          <p:nvSpPr>
            <p:cNvPr id="291" name="TextBox 118">
              <a:extLst>
                <a:ext uri="{FF2B5EF4-FFF2-40B4-BE49-F238E27FC236}">
                  <a16:creationId xmlns:a16="http://schemas.microsoft.com/office/drawing/2014/main" id="{BF79839A-157D-4B3D-A6DA-EC9F08E38081}"/>
                </a:ext>
              </a:extLst>
            </p:cNvPr>
            <p:cNvSpPr txBox="1">
              <a:spLocks noChangeArrowheads="1"/>
            </p:cNvSpPr>
            <p:nvPr/>
          </p:nvSpPr>
          <p:spPr bwMode="auto">
            <a:xfrm>
              <a:off x="8560646" y="5374113"/>
              <a:ext cx="1257712" cy="4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10253F"/>
                  </a:solidFill>
                </a:rPr>
                <a:t>Aquifère</a:t>
              </a:r>
            </a:p>
          </p:txBody>
        </p:sp>
        <p:sp>
          <p:nvSpPr>
            <p:cNvPr id="292" name="Freihandform 8197">
              <a:extLst>
                <a:ext uri="{FF2B5EF4-FFF2-40B4-BE49-F238E27FC236}">
                  <a16:creationId xmlns:a16="http://schemas.microsoft.com/office/drawing/2014/main" id="{419157D9-A80A-4563-B4F7-EDFC77F19EFF}"/>
                </a:ext>
              </a:extLst>
            </p:cNvPr>
            <p:cNvSpPr/>
            <p:nvPr/>
          </p:nvSpPr>
          <p:spPr>
            <a:xfrm rot="10800000">
              <a:off x="-195917" y="6206451"/>
              <a:ext cx="5331227" cy="565722"/>
            </a:xfrm>
            <a:custGeom>
              <a:avLst/>
              <a:gdLst>
                <a:gd name="connsiteX0" fmla="*/ 87086 w 11691257"/>
                <a:gd name="connsiteY0" fmla="*/ 1872343 h 2264228"/>
                <a:gd name="connsiteX1" fmla="*/ 1589314 w 11691257"/>
                <a:gd name="connsiteY1" fmla="*/ 2177143 h 2264228"/>
                <a:gd name="connsiteX2" fmla="*/ 7293428 w 11691257"/>
                <a:gd name="connsiteY2" fmla="*/ 2264228 h 2264228"/>
                <a:gd name="connsiteX3" fmla="*/ 8251371 w 11691257"/>
                <a:gd name="connsiteY3" fmla="*/ 1719943 h 2264228"/>
                <a:gd name="connsiteX4" fmla="*/ 9579428 w 11691257"/>
                <a:gd name="connsiteY4" fmla="*/ 1524000 h 2264228"/>
                <a:gd name="connsiteX5" fmla="*/ 10776857 w 11691257"/>
                <a:gd name="connsiteY5" fmla="*/ 1502228 h 2264228"/>
                <a:gd name="connsiteX6" fmla="*/ 11451771 w 11691257"/>
                <a:gd name="connsiteY6" fmla="*/ 1502228 h 2264228"/>
                <a:gd name="connsiteX7" fmla="*/ 11691257 w 11691257"/>
                <a:gd name="connsiteY7" fmla="*/ 653143 h 2264228"/>
                <a:gd name="connsiteX8" fmla="*/ 11234057 w 11691257"/>
                <a:gd name="connsiteY8" fmla="*/ 239486 h 2264228"/>
                <a:gd name="connsiteX9" fmla="*/ 6923314 w 11691257"/>
                <a:gd name="connsiteY9" fmla="*/ 0 h 2264228"/>
                <a:gd name="connsiteX10" fmla="*/ 2220686 w 11691257"/>
                <a:gd name="connsiteY10" fmla="*/ 348343 h 2264228"/>
                <a:gd name="connsiteX11" fmla="*/ 195943 w 11691257"/>
                <a:gd name="connsiteY11" fmla="*/ 1306286 h 2264228"/>
                <a:gd name="connsiteX12" fmla="*/ 0 w 11691257"/>
                <a:gd name="connsiteY12" fmla="*/ 1915886 h 2264228"/>
                <a:gd name="connsiteX13" fmla="*/ 849086 w 11691257"/>
                <a:gd name="connsiteY13" fmla="*/ 2068286 h 2264228"/>
                <a:gd name="connsiteX14" fmla="*/ 1328057 w 11691257"/>
                <a:gd name="connsiteY14" fmla="*/ 2090057 h 2264228"/>
                <a:gd name="connsiteX15" fmla="*/ 326571 w 11691257"/>
                <a:gd name="connsiteY15" fmla="*/ 1937657 h 2264228"/>
                <a:gd name="connsiteX16" fmla="*/ 87086 w 11691257"/>
                <a:gd name="connsiteY16" fmla="*/ 1872343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91257" h="2264228">
                  <a:moveTo>
                    <a:pt x="87086" y="1872343"/>
                  </a:moveTo>
                  <a:lnTo>
                    <a:pt x="1589314" y="2177143"/>
                  </a:lnTo>
                  <a:lnTo>
                    <a:pt x="7293428" y="2264228"/>
                  </a:lnTo>
                  <a:lnTo>
                    <a:pt x="8251371" y="1719943"/>
                  </a:lnTo>
                  <a:lnTo>
                    <a:pt x="9579428" y="1524000"/>
                  </a:lnTo>
                  <a:lnTo>
                    <a:pt x="10776857" y="1502228"/>
                  </a:lnTo>
                  <a:lnTo>
                    <a:pt x="11451771" y="1502228"/>
                  </a:lnTo>
                  <a:lnTo>
                    <a:pt x="11691257" y="653143"/>
                  </a:lnTo>
                  <a:lnTo>
                    <a:pt x="11234057" y="239486"/>
                  </a:lnTo>
                  <a:lnTo>
                    <a:pt x="6923314" y="0"/>
                  </a:lnTo>
                  <a:lnTo>
                    <a:pt x="2220686" y="348343"/>
                  </a:lnTo>
                  <a:lnTo>
                    <a:pt x="195943" y="1306286"/>
                  </a:lnTo>
                  <a:lnTo>
                    <a:pt x="0" y="1915886"/>
                  </a:lnTo>
                  <a:lnTo>
                    <a:pt x="849086" y="2068286"/>
                  </a:lnTo>
                  <a:lnTo>
                    <a:pt x="1328057" y="2090057"/>
                  </a:lnTo>
                  <a:lnTo>
                    <a:pt x="326571" y="1937657"/>
                  </a:lnTo>
                  <a:lnTo>
                    <a:pt x="87086" y="1872343"/>
                  </a:lnTo>
                  <a:close/>
                </a:path>
              </a:pathLst>
            </a:custGeom>
            <a:pattFill prst="trellis">
              <a:fgClr>
                <a:srgbClr val="87D4F7"/>
              </a:fgClr>
              <a:bgClr>
                <a:schemeClr val="tx1">
                  <a:lumMod val="75000"/>
                  <a:lumOff val="25000"/>
                </a:schemeClr>
              </a:bgClr>
            </a:pattFill>
            <a:ln w="762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293" name="Freihandform 8196">
              <a:extLst>
                <a:ext uri="{FF2B5EF4-FFF2-40B4-BE49-F238E27FC236}">
                  <a16:creationId xmlns:a16="http://schemas.microsoft.com/office/drawing/2014/main" id="{0E2E91DA-3524-42F5-AEA7-6959BF6A6BC4}"/>
                </a:ext>
              </a:extLst>
            </p:cNvPr>
            <p:cNvSpPr/>
            <p:nvPr/>
          </p:nvSpPr>
          <p:spPr>
            <a:xfrm rot="10800000">
              <a:off x="-376298" y="5649473"/>
              <a:ext cx="7050679" cy="730349"/>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grpSp>
      <p:sp>
        <p:nvSpPr>
          <p:cNvPr id="294" name="TextBox 118">
            <a:extLst>
              <a:ext uri="{FF2B5EF4-FFF2-40B4-BE49-F238E27FC236}">
                <a16:creationId xmlns:a16="http://schemas.microsoft.com/office/drawing/2014/main" id="{7940455A-9E0E-4420-8C95-84AA77BDABD0}"/>
              </a:ext>
            </a:extLst>
          </p:cNvPr>
          <p:cNvSpPr txBox="1">
            <a:spLocks noChangeArrowheads="1"/>
          </p:cNvSpPr>
          <p:nvPr/>
        </p:nvSpPr>
        <p:spPr bwMode="auto">
          <a:xfrm>
            <a:off x="2300770" y="6172092"/>
            <a:ext cx="1135311" cy="47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82">
                <a:solidFill>
                  <a:srgbClr val="10253F"/>
                </a:solidFill>
              </a:rPr>
              <a:t>Aquifère</a:t>
            </a:r>
          </a:p>
        </p:txBody>
      </p:sp>
      <p:sp>
        <p:nvSpPr>
          <p:cNvPr id="218" name="Cylinder 217">
            <a:extLst>
              <a:ext uri="{FF2B5EF4-FFF2-40B4-BE49-F238E27FC236}">
                <a16:creationId xmlns:a16="http://schemas.microsoft.com/office/drawing/2014/main" id="{2DEC91B0-2C49-4BD4-BE27-ED9E65DFBFE6}"/>
              </a:ext>
            </a:extLst>
          </p:cNvPr>
          <p:cNvSpPr/>
          <p:nvPr/>
        </p:nvSpPr>
        <p:spPr>
          <a:xfrm>
            <a:off x="4190929" y="5715244"/>
            <a:ext cx="399401" cy="66839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5" name="Freihandform 8196">
            <a:extLst>
              <a:ext uri="{FF2B5EF4-FFF2-40B4-BE49-F238E27FC236}">
                <a16:creationId xmlns:a16="http://schemas.microsoft.com/office/drawing/2014/main" id="{1012B290-DFA6-4602-8363-863878F1613C}"/>
              </a:ext>
            </a:extLst>
          </p:cNvPr>
          <p:cNvSpPr/>
          <p:nvPr/>
        </p:nvSpPr>
        <p:spPr>
          <a:xfrm>
            <a:off x="5387354" y="4607800"/>
            <a:ext cx="6905399" cy="1466371"/>
          </a:xfrm>
          <a:custGeom>
            <a:avLst/>
            <a:gdLst>
              <a:gd name="connsiteX0" fmla="*/ 0 w 12888685"/>
              <a:gd name="connsiteY0" fmla="*/ 2481943 h 2721429"/>
              <a:gd name="connsiteX1" fmla="*/ 1110342 w 12888685"/>
              <a:gd name="connsiteY1" fmla="*/ 1741715 h 2721429"/>
              <a:gd name="connsiteX2" fmla="*/ 2111828 w 12888685"/>
              <a:gd name="connsiteY2" fmla="*/ 1545772 h 2721429"/>
              <a:gd name="connsiteX3" fmla="*/ 2873828 w 12888685"/>
              <a:gd name="connsiteY3" fmla="*/ 783772 h 2721429"/>
              <a:gd name="connsiteX4" fmla="*/ 3984171 w 12888685"/>
              <a:gd name="connsiteY4" fmla="*/ 413658 h 2721429"/>
              <a:gd name="connsiteX5" fmla="*/ 5834742 w 12888685"/>
              <a:gd name="connsiteY5" fmla="*/ 239486 h 2721429"/>
              <a:gd name="connsiteX6" fmla="*/ 7728857 w 12888685"/>
              <a:gd name="connsiteY6" fmla="*/ 174172 h 2721429"/>
              <a:gd name="connsiteX7" fmla="*/ 10363200 w 12888685"/>
              <a:gd name="connsiteY7" fmla="*/ 21772 h 2721429"/>
              <a:gd name="connsiteX8" fmla="*/ 12126685 w 12888685"/>
              <a:gd name="connsiteY8" fmla="*/ 0 h 2721429"/>
              <a:gd name="connsiteX9" fmla="*/ 12583885 w 12888685"/>
              <a:gd name="connsiteY9" fmla="*/ 0 h 2721429"/>
              <a:gd name="connsiteX10" fmla="*/ 12888685 w 12888685"/>
              <a:gd name="connsiteY10" fmla="*/ 674915 h 2721429"/>
              <a:gd name="connsiteX11" fmla="*/ 12475028 w 12888685"/>
              <a:gd name="connsiteY11" fmla="*/ 849086 h 2721429"/>
              <a:gd name="connsiteX12" fmla="*/ 10972800 w 12888685"/>
              <a:gd name="connsiteY12" fmla="*/ 914400 h 2721429"/>
              <a:gd name="connsiteX13" fmla="*/ 8817428 w 12888685"/>
              <a:gd name="connsiteY13" fmla="*/ 957943 h 2721429"/>
              <a:gd name="connsiteX14" fmla="*/ 5725885 w 12888685"/>
              <a:gd name="connsiteY14" fmla="*/ 1001486 h 2721429"/>
              <a:gd name="connsiteX15" fmla="*/ 4767942 w 12888685"/>
              <a:gd name="connsiteY15" fmla="*/ 1110343 h 2721429"/>
              <a:gd name="connsiteX16" fmla="*/ 3635828 w 12888685"/>
              <a:gd name="connsiteY16" fmla="*/ 1153886 h 2721429"/>
              <a:gd name="connsiteX17" fmla="*/ 2960914 w 12888685"/>
              <a:gd name="connsiteY17" fmla="*/ 1611086 h 2721429"/>
              <a:gd name="connsiteX18" fmla="*/ 1741714 w 12888685"/>
              <a:gd name="connsiteY18" fmla="*/ 2177143 h 2721429"/>
              <a:gd name="connsiteX19" fmla="*/ 1349828 w 12888685"/>
              <a:gd name="connsiteY19" fmla="*/ 2525486 h 2721429"/>
              <a:gd name="connsiteX20" fmla="*/ 326571 w 12888685"/>
              <a:gd name="connsiteY20" fmla="*/ 2721429 h 2721429"/>
              <a:gd name="connsiteX21" fmla="*/ 0 w 12888685"/>
              <a:gd name="connsiteY21" fmla="*/ 2481943 h 272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685" h="2721429">
                <a:moveTo>
                  <a:pt x="0" y="2481943"/>
                </a:moveTo>
                <a:lnTo>
                  <a:pt x="1110342" y="1741715"/>
                </a:lnTo>
                <a:lnTo>
                  <a:pt x="2111828" y="1545772"/>
                </a:lnTo>
                <a:lnTo>
                  <a:pt x="2873828" y="783772"/>
                </a:lnTo>
                <a:lnTo>
                  <a:pt x="3984171" y="413658"/>
                </a:lnTo>
                <a:lnTo>
                  <a:pt x="5834742" y="239486"/>
                </a:lnTo>
                <a:lnTo>
                  <a:pt x="7728857" y="174172"/>
                </a:lnTo>
                <a:lnTo>
                  <a:pt x="10363200" y="21772"/>
                </a:lnTo>
                <a:lnTo>
                  <a:pt x="12126685" y="0"/>
                </a:lnTo>
                <a:lnTo>
                  <a:pt x="12583885" y="0"/>
                </a:lnTo>
                <a:lnTo>
                  <a:pt x="12888685" y="674915"/>
                </a:lnTo>
                <a:lnTo>
                  <a:pt x="12475028" y="849086"/>
                </a:lnTo>
                <a:lnTo>
                  <a:pt x="10972800" y="914400"/>
                </a:lnTo>
                <a:lnTo>
                  <a:pt x="8817428" y="957943"/>
                </a:lnTo>
                <a:lnTo>
                  <a:pt x="5725885" y="1001486"/>
                </a:lnTo>
                <a:lnTo>
                  <a:pt x="4767942" y="1110343"/>
                </a:lnTo>
                <a:lnTo>
                  <a:pt x="3635828" y="1153886"/>
                </a:lnTo>
                <a:lnTo>
                  <a:pt x="2960914" y="1611086"/>
                </a:lnTo>
                <a:lnTo>
                  <a:pt x="1741714" y="2177143"/>
                </a:lnTo>
                <a:lnTo>
                  <a:pt x="1349828" y="2525486"/>
                </a:lnTo>
                <a:lnTo>
                  <a:pt x="326571" y="2721429"/>
                </a:lnTo>
                <a:lnTo>
                  <a:pt x="0" y="2481943"/>
                </a:lnTo>
                <a:close/>
              </a:path>
            </a:pathLst>
          </a:custGeom>
          <a:pattFill prst="wdUpDiag">
            <a:fgClr>
              <a:schemeClr val="bg1">
                <a:lumMod val="75000"/>
              </a:schemeClr>
            </a:fgClr>
            <a:bgClr>
              <a:schemeClr val="bg1"/>
            </a:bgClr>
          </a:pattFill>
          <a:ln w="1016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1016">
              <a:solidFill>
                <a:prstClr val="white"/>
              </a:solidFill>
            </a:endParaRPr>
          </a:p>
        </p:txBody>
      </p:sp>
      <p:sp>
        <p:nvSpPr>
          <p:cNvPr id="124" name="Cylinder 123">
            <a:extLst>
              <a:ext uri="{FF2B5EF4-FFF2-40B4-BE49-F238E27FC236}">
                <a16:creationId xmlns:a16="http://schemas.microsoft.com/office/drawing/2014/main" id="{AF4C5E8B-1BD3-4377-8044-AF9E22F3CD2A}"/>
              </a:ext>
            </a:extLst>
          </p:cNvPr>
          <p:cNvSpPr/>
          <p:nvPr/>
        </p:nvSpPr>
        <p:spPr>
          <a:xfrm>
            <a:off x="9128934" y="4261279"/>
            <a:ext cx="45719" cy="11992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6608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69BC1A-DB4E-47FE-929E-34762F5FC7A1}"/>
              </a:ext>
            </a:extLst>
          </p:cNvPr>
          <p:cNvGrpSpPr/>
          <p:nvPr/>
        </p:nvGrpSpPr>
        <p:grpSpPr>
          <a:xfrm>
            <a:off x="693084" y="448733"/>
            <a:ext cx="11431180" cy="6112932"/>
            <a:chOff x="345758" y="73984"/>
            <a:chExt cx="11373289" cy="6093761"/>
          </a:xfrm>
        </p:grpSpPr>
        <p:sp>
          <p:nvSpPr>
            <p:cNvPr id="23" name="Abgerundetes Rechteck 22">
              <a:extLst>
                <a:ext uri="{FF2B5EF4-FFF2-40B4-BE49-F238E27FC236}">
                  <a16:creationId xmlns:a16="http://schemas.microsoft.com/office/drawing/2014/main" id="{984F3DC6-F754-4E4A-960F-87F70A143331}"/>
                </a:ext>
              </a:extLst>
            </p:cNvPr>
            <p:cNvSpPr/>
            <p:nvPr/>
          </p:nvSpPr>
          <p:spPr>
            <a:xfrm>
              <a:off x="345758" y="73984"/>
              <a:ext cx="1754767" cy="712118"/>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solidFill>
                    <a:prstClr val="white"/>
                  </a:solidFill>
                </a:rPr>
                <a:t>Source</a:t>
              </a:r>
            </a:p>
          </p:txBody>
        </p:sp>
        <p:sp>
          <p:nvSpPr>
            <p:cNvPr id="24" name="Abgerundetes Rechteck 23">
              <a:extLst>
                <a:ext uri="{FF2B5EF4-FFF2-40B4-BE49-F238E27FC236}">
                  <a16:creationId xmlns:a16="http://schemas.microsoft.com/office/drawing/2014/main" id="{AC77B58A-CE1D-4A05-98F0-AF418FA5F36A}"/>
                </a:ext>
              </a:extLst>
            </p:cNvPr>
            <p:cNvSpPr/>
            <p:nvPr/>
          </p:nvSpPr>
          <p:spPr>
            <a:xfrm>
              <a:off x="2285944" y="86524"/>
              <a:ext cx="1755662" cy="712118"/>
            </a:xfrm>
            <a:prstGeom prst="roundRect">
              <a:avLst/>
            </a:prstGeom>
            <a:solidFill>
              <a:srgbClr val="FF99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r>
                <a:rPr lang="fr-FR" sz="1600" b="1">
                  <a:solidFill>
                    <a:prstClr val="white"/>
                  </a:solidFill>
                </a:rPr>
                <a:t>Prélèvement</a:t>
              </a:r>
            </a:p>
          </p:txBody>
        </p:sp>
        <p:sp>
          <p:nvSpPr>
            <p:cNvPr id="25" name="Abgerundetes Rechteck 24">
              <a:extLst>
                <a:ext uri="{FF2B5EF4-FFF2-40B4-BE49-F238E27FC236}">
                  <a16:creationId xmlns:a16="http://schemas.microsoft.com/office/drawing/2014/main" id="{A6665765-452E-478A-9A28-D758D25D32C8}"/>
                </a:ext>
              </a:extLst>
            </p:cNvPr>
            <p:cNvSpPr/>
            <p:nvPr/>
          </p:nvSpPr>
          <p:spPr>
            <a:xfrm>
              <a:off x="4220756" y="86524"/>
              <a:ext cx="1755662" cy="712118"/>
            </a:xfrm>
            <a:prstGeom prst="roundRect">
              <a:avLst/>
            </a:prstGeom>
            <a:solidFill>
              <a:schemeClr val="accent2">
                <a:tint val="100000"/>
                <a:shade val="100000"/>
                <a:satMod val="13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sz="1600" b="1">
                  <a:solidFill>
                    <a:prstClr val="white"/>
                  </a:solidFill>
                </a:rPr>
                <a:t>Extraction</a:t>
              </a:r>
            </a:p>
          </p:txBody>
        </p:sp>
        <p:sp>
          <p:nvSpPr>
            <p:cNvPr id="26" name="Abgerundetes Rechteck 25">
              <a:extLst>
                <a:ext uri="{FF2B5EF4-FFF2-40B4-BE49-F238E27FC236}">
                  <a16:creationId xmlns:a16="http://schemas.microsoft.com/office/drawing/2014/main" id="{472BB91D-B88C-42F7-90B9-C4B917F8E4B7}"/>
                </a:ext>
              </a:extLst>
            </p:cNvPr>
            <p:cNvSpPr/>
            <p:nvPr/>
          </p:nvSpPr>
          <p:spPr>
            <a:xfrm>
              <a:off x="6143923" y="86524"/>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fr-FR" sz="1600" b="1">
                  <a:solidFill>
                    <a:prstClr val="white"/>
                  </a:solidFill>
                </a:rPr>
                <a:t>Traitement</a:t>
              </a:r>
            </a:p>
          </p:txBody>
        </p:sp>
        <p:sp>
          <p:nvSpPr>
            <p:cNvPr id="27" name="Abgerundetes Rechteck 26">
              <a:extLst>
                <a:ext uri="{FF2B5EF4-FFF2-40B4-BE49-F238E27FC236}">
                  <a16:creationId xmlns:a16="http://schemas.microsoft.com/office/drawing/2014/main" id="{CEA58D65-E659-4370-8EA6-D14029B753D9}"/>
                </a:ext>
              </a:extLst>
            </p:cNvPr>
            <p:cNvSpPr/>
            <p:nvPr/>
          </p:nvSpPr>
          <p:spPr>
            <a:xfrm>
              <a:off x="8072464" y="86524"/>
              <a:ext cx="1754767" cy="712118"/>
            </a:xfrm>
            <a:prstGeom prst="round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600" b="1">
                  <a:solidFill>
                    <a:prstClr val="white"/>
                  </a:solidFill>
                </a:rPr>
                <a:t>Distribution et transport</a:t>
              </a:r>
            </a:p>
          </p:txBody>
        </p:sp>
        <p:sp>
          <p:nvSpPr>
            <p:cNvPr id="28" name="Abgerundetes Rechteck 27">
              <a:extLst>
                <a:ext uri="{FF2B5EF4-FFF2-40B4-BE49-F238E27FC236}">
                  <a16:creationId xmlns:a16="http://schemas.microsoft.com/office/drawing/2014/main" id="{D9EA5B36-8CFE-4F4D-9AFF-EA7EDEA673C2}"/>
                </a:ext>
              </a:extLst>
            </p:cNvPr>
            <p:cNvSpPr/>
            <p:nvPr/>
          </p:nvSpPr>
          <p:spPr>
            <a:xfrm>
              <a:off x="9964280" y="73984"/>
              <a:ext cx="1754767" cy="712118"/>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600" b="1">
                  <a:solidFill>
                    <a:prstClr val="white"/>
                  </a:solidFill>
                </a:rPr>
                <a:t>Sécurité</a:t>
              </a:r>
            </a:p>
          </p:txBody>
        </p:sp>
        <p:sp>
          <p:nvSpPr>
            <p:cNvPr id="30" name="Abgerundetes Rechteck 29">
              <a:extLst>
                <a:ext uri="{FF2B5EF4-FFF2-40B4-BE49-F238E27FC236}">
                  <a16:creationId xmlns:a16="http://schemas.microsoft.com/office/drawing/2014/main" id="{C579231C-ADD9-4FCA-8A66-6F4088598AC6}"/>
                </a:ext>
              </a:extLst>
            </p:cNvPr>
            <p:cNvSpPr/>
            <p:nvPr/>
          </p:nvSpPr>
          <p:spPr>
            <a:xfrm>
              <a:off x="345758" y="885529"/>
              <a:ext cx="1754767" cy="5257134"/>
            </a:xfrm>
            <a:prstGeom prst="roundRect">
              <a:avLst/>
            </a:prstGeom>
            <a:solidFill>
              <a:schemeClr val="tx2">
                <a:lumMod val="20000"/>
                <a:lumOff val="80000"/>
              </a:schemeClr>
            </a:solid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1" name="Abgerundetes Rechteck 30">
              <a:extLst>
                <a:ext uri="{FF2B5EF4-FFF2-40B4-BE49-F238E27FC236}">
                  <a16:creationId xmlns:a16="http://schemas.microsoft.com/office/drawing/2014/main" id="{9D7D04C3-5260-41A2-9D6D-6B9375CE94AE}"/>
                </a:ext>
              </a:extLst>
            </p:cNvPr>
            <p:cNvSpPr/>
            <p:nvPr/>
          </p:nvSpPr>
          <p:spPr>
            <a:xfrm>
              <a:off x="2285944" y="909715"/>
              <a:ext cx="1781639" cy="5258030"/>
            </a:xfrm>
            <a:prstGeom prst="roundRect">
              <a:avLst/>
            </a:prstGeom>
            <a:solidFill>
              <a:schemeClr val="accent6">
                <a:lumMod val="40000"/>
                <a:lumOff val="60000"/>
              </a:schemeClr>
            </a:solid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2" name="Abgerundetes Rechteck 31">
              <a:extLst>
                <a:ext uri="{FF2B5EF4-FFF2-40B4-BE49-F238E27FC236}">
                  <a16:creationId xmlns:a16="http://schemas.microsoft.com/office/drawing/2014/main" id="{E8FF08FA-EC0D-41A7-8D16-22538D12EAE1}"/>
                </a:ext>
              </a:extLst>
            </p:cNvPr>
            <p:cNvSpPr/>
            <p:nvPr/>
          </p:nvSpPr>
          <p:spPr>
            <a:xfrm>
              <a:off x="4220756" y="885529"/>
              <a:ext cx="1755662" cy="5257134"/>
            </a:xfrm>
            <a:prstGeom prst="roundRect">
              <a:avLst/>
            </a:prstGeom>
            <a:solidFill>
              <a:schemeClr val="accent2">
                <a:lumMod val="40000"/>
                <a:lumOff val="60000"/>
              </a:schemeClr>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3" name="Abgerundetes Rechteck 32">
              <a:extLst>
                <a:ext uri="{FF2B5EF4-FFF2-40B4-BE49-F238E27FC236}">
                  <a16:creationId xmlns:a16="http://schemas.microsoft.com/office/drawing/2014/main" id="{4A67624C-F7BE-4808-9FC3-3DD1EAB871C0}"/>
                </a:ext>
              </a:extLst>
            </p:cNvPr>
            <p:cNvSpPr/>
            <p:nvPr/>
          </p:nvSpPr>
          <p:spPr>
            <a:xfrm>
              <a:off x="6143923" y="885529"/>
              <a:ext cx="1754766" cy="5257134"/>
            </a:xfrm>
            <a:prstGeom prst="roundRect">
              <a:avLst/>
            </a:prstGeom>
            <a:solidFill>
              <a:schemeClr val="accent4">
                <a:lumMod val="60000"/>
                <a:lumOff val="40000"/>
              </a:schemeClr>
            </a:solidFill>
            <a:ln w="762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4" name="Abgerundetes Rechteck 33">
              <a:extLst>
                <a:ext uri="{FF2B5EF4-FFF2-40B4-BE49-F238E27FC236}">
                  <a16:creationId xmlns:a16="http://schemas.microsoft.com/office/drawing/2014/main" id="{E14897B9-879E-4C9A-B5A6-6485DDD839C0}"/>
                </a:ext>
              </a:extLst>
            </p:cNvPr>
            <p:cNvSpPr/>
            <p:nvPr/>
          </p:nvSpPr>
          <p:spPr>
            <a:xfrm>
              <a:off x="8072464" y="885529"/>
              <a:ext cx="1754767" cy="5257134"/>
            </a:xfrm>
            <a:prstGeom prst="roundRect">
              <a:avLst/>
            </a:prstGeom>
            <a:solidFill>
              <a:srgbClr val="D8EEC0"/>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5" name="Abgerundetes Rechteck 34">
              <a:extLst>
                <a:ext uri="{FF2B5EF4-FFF2-40B4-BE49-F238E27FC236}">
                  <a16:creationId xmlns:a16="http://schemas.microsoft.com/office/drawing/2014/main" id="{D308EDA0-4ED5-4781-A353-F99F073C9CB4}"/>
                </a:ext>
              </a:extLst>
            </p:cNvPr>
            <p:cNvSpPr/>
            <p:nvPr/>
          </p:nvSpPr>
          <p:spPr>
            <a:xfrm>
              <a:off x="9964280" y="885529"/>
              <a:ext cx="1754767" cy="525713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36" name="Rechteck 35">
              <a:extLst>
                <a:ext uri="{FF2B5EF4-FFF2-40B4-BE49-F238E27FC236}">
                  <a16:creationId xmlns:a16="http://schemas.microsoft.com/office/drawing/2014/main" id="{52B2C53C-89CB-4D8F-B242-425757867F10}"/>
                </a:ext>
              </a:extLst>
            </p:cNvPr>
            <p:cNvSpPr/>
            <p:nvPr/>
          </p:nvSpPr>
          <p:spPr>
            <a:xfrm>
              <a:off x="454144" y="1560922"/>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Eau de pluie</a:t>
              </a:r>
            </a:p>
          </p:txBody>
        </p:sp>
        <p:sp>
          <p:nvSpPr>
            <p:cNvPr id="37" name="Rechteck 36">
              <a:extLst>
                <a:ext uri="{FF2B5EF4-FFF2-40B4-BE49-F238E27FC236}">
                  <a16:creationId xmlns:a16="http://schemas.microsoft.com/office/drawing/2014/main" id="{A2F76732-0EC4-4ABA-A97C-1BCC1CAA32D0}"/>
                </a:ext>
              </a:extLst>
            </p:cNvPr>
            <p:cNvSpPr/>
            <p:nvPr/>
          </p:nvSpPr>
          <p:spPr>
            <a:xfrm>
              <a:off x="454144" y="2310662"/>
              <a:ext cx="1646381" cy="46668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Source</a:t>
              </a:r>
            </a:p>
          </p:txBody>
        </p:sp>
        <p:sp>
          <p:nvSpPr>
            <p:cNvPr id="38" name="Rechteck 37">
              <a:extLst>
                <a:ext uri="{FF2B5EF4-FFF2-40B4-BE49-F238E27FC236}">
                  <a16:creationId xmlns:a16="http://schemas.microsoft.com/office/drawing/2014/main" id="{25EF42C8-49A4-4FAA-8CD4-6CCC474546D7}"/>
                </a:ext>
              </a:extLst>
            </p:cNvPr>
            <p:cNvSpPr/>
            <p:nvPr/>
          </p:nvSpPr>
          <p:spPr>
            <a:xfrm>
              <a:off x="454144" y="3046965"/>
              <a:ext cx="1646381" cy="4675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Eau souterraine</a:t>
              </a:r>
            </a:p>
          </p:txBody>
        </p:sp>
        <p:sp>
          <p:nvSpPr>
            <p:cNvPr id="39" name="Rechteck 38">
              <a:extLst>
                <a:ext uri="{FF2B5EF4-FFF2-40B4-BE49-F238E27FC236}">
                  <a16:creationId xmlns:a16="http://schemas.microsoft.com/office/drawing/2014/main" id="{23ECA4AA-F8CE-4CA1-94F7-6816E580C5E9}"/>
                </a:ext>
              </a:extLst>
            </p:cNvPr>
            <p:cNvSpPr/>
            <p:nvPr/>
          </p:nvSpPr>
          <p:spPr>
            <a:xfrm>
              <a:off x="454144" y="3764457"/>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Eau de surface</a:t>
              </a:r>
            </a:p>
          </p:txBody>
        </p:sp>
        <p:sp>
          <p:nvSpPr>
            <p:cNvPr id="40" name="Rechteck 39">
              <a:extLst>
                <a:ext uri="{FF2B5EF4-FFF2-40B4-BE49-F238E27FC236}">
                  <a16:creationId xmlns:a16="http://schemas.microsoft.com/office/drawing/2014/main" id="{43F82F84-84BD-4D7A-9606-DF9DDBBE874F}"/>
                </a:ext>
              </a:extLst>
            </p:cNvPr>
            <p:cNvSpPr/>
            <p:nvPr/>
          </p:nvSpPr>
          <p:spPr>
            <a:xfrm>
              <a:off x="454144" y="4538382"/>
              <a:ext cx="164638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Eau saumâtre et eau de mer</a:t>
              </a:r>
            </a:p>
          </p:txBody>
        </p:sp>
        <p:sp>
          <p:nvSpPr>
            <p:cNvPr id="41" name="Rechteck 40">
              <a:extLst>
                <a:ext uri="{FF2B5EF4-FFF2-40B4-BE49-F238E27FC236}">
                  <a16:creationId xmlns:a16="http://schemas.microsoft.com/office/drawing/2014/main" id="{E909ED74-7B8F-44F9-B5E5-872B1EC3926D}"/>
                </a:ext>
              </a:extLst>
            </p:cNvPr>
            <p:cNvSpPr/>
            <p:nvPr/>
          </p:nvSpPr>
          <p:spPr>
            <a:xfrm>
              <a:off x="345758" y="1560922"/>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2" name="Rechteck 41">
              <a:extLst>
                <a:ext uri="{FF2B5EF4-FFF2-40B4-BE49-F238E27FC236}">
                  <a16:creationId xmlns:a16="http://schemas.microsoft.com/office/drawing/2014/main" id="{3B0DCF01-159F-4D4C-AA16-C4AA85DCE16C}"/>
                </a:ext>
              </a:extLst>
            </p:cNvPr>
            <p:cNvSpPr/>
            <p:nvPr/>
          </p:nvSpPr>
          <p:spPr>
            <a:xfrm>
              <a:off x="364569" y="2310662"/>
              <a:ext cx="109281" cy="466683"/>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3" name="Rechteck 42">
              <a:extLst>
                <a:ext uri="{FF2B5EF4-FFF2-40B4-BE49-F238E27FC236}">
                  <a16:creationId xmlns:a16="http://schemas.microsoft.com/office/drawing/2014/main" id="{17476816-630A-4960-AD1F-B182355FEBD5}"/>
                </a:ext>
              </a:extLst>
            </p:cNvPr>
            <p:cNvSpPr/>
            <p:nvPr/>
          </p:nvSpPr>
          <p:spPr>
            <a:xfrm>
              <a:off x="345758" y="3046965"/>
              <a:ext cx="108386" cy="467579"/>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4" name="Rechteck 43">
              <a:extLst>
                <a:ext uri="{FF2B5EF4-FFF2-40B4-BE49-F238E27FC236}">
                  <a16:creationId xmlns:a16="http://schemas.microsoft.com/office/drawing/2014/main" id="{33AB9222-F426-4355-AA43-EBC25E7E37E3}"/>
                </a:ext>
              </a:extLst>
            </p:cNvPr>
            <p:cNvSpPr/>
            <p:nvPr/>
          </p:nvSpPr>
          <p:spPr>
            <a:xfrm>
              <a:off x="345758" y="3764457"/>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5" name="Rechteck 44">
              <a:extLst>
                <a:ext uri="{FF2B5EF4-FFF2-40B4-BE49-F238E27FC236}">
                  <a16:creationId xmlns:a16="http://schemas.microsoft.com/office/drawing/2014/main" id="{209FFF86-B61F-428F-94AC-84629858EA4D}"/>
                </a:ext>
              </a:extLst>
            </p:cNvPr>
            <p:cNvSpPr/>
            <p:nvPr/>
          </p:nvSpPr>
          <p:spPr>
            <a:xfrm>
              <a:off x="364569" y="4538382"/>
              <a:ext cx="128091" cy="65837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6" name="Rechteck 45">
              <a:extLst>
                <a:ext uri="{FF2B5EF4-FFF2-40B4-BE49-F238E27FC236}">
                  <a16:creationId xmlns:a16="http://schemas.microsoft.com/office/drawing/2014/main" id="{82F91AB8-6D3F-4D7A-9493-3736DDDE4A95}"/>
                </a:ext>
              </a:extLst>
            </p:cNvPr>
            <p:cNvSpPr/>
            <p:nvPr/>
          </p:nvSpPr>
          <p:spPr>
            <a:xfrm>
              <a:off x="2395226" y="1180230"/>
              <a:ext cx="1646381" cy="46668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Collecte sur le toit</a:t>
              </a:r>
            </a:p>
          </p:txBody>
        </p:sp>
        <p:sp>
          <p:nvSpPr>
            <p:cNvPr id="47" name="Rechteck 46">
              <a:extLst>
                <a:ext uri="{FF2B5EF4-FFF2-40B4-BE49-F238E27FC236}">
                  <a16:creationId xmlns:a16="http://schemas.microsoft.com/office/drawing/2014/main" id="{93FE329F-7586-4AC1-A208-718925CBBB94}"/>
                </a:ext>
              </a:extLst>
            </p:cNvPr>
            <p:cNvSpPr/>
            <p:nvPr/>
          </p:nvSpPr>
          <p:spPr>
            <a:xfrm>
              <a:off x="2285944" y="1180230"/>
              <a:ext cx="109281" cy="46668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49" name="Rechteck 48">
              <a:extLst>
                <a:ext uri="{FF2B5EF4-FFF2-40B4-BE49-F238E27FC236}">
                  <a16:creationId xmlns:a16="http://schemas.microsoft.com/office/drawing/2014/main" id="{F91DA6B7-5A4A-48BF-A029-0B67764D7B30}"/>
                </a:ext>
              </a:extLst>
            </p:cNvPr>
            <p:cNvSpPr/>
            <p:nvPr/>
          </p:nvSpPr>
          <p:spPr>
            <a:xfrm>
              <a:off x="2402392" y="1769631"/>
              <a:ext cx="1646381" cy="577756"/>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Récupération d’eau de pluie</a:t>
              </a:r>
            </a:p>
          </p:txBody>
        </p:sp>
        <p:sp>
          <p:nvSpPr>
            <p:cNvPr id="50" name="Rechteck 49">
              <a:extLst>
                <a:ext uri="{FF2B5EF4-FFF2-40B4-BE49-F238E27FC236}">
                  <a16:creationId xmlns:a16="http://schemas.microsoft.com/office/drawing/2014/main" id="{34D7FDAC-DCE1-4B65-862B-61F32469DBBB}"/>
                </a:ext>
              </a:extLst>
            </p:cNvPr>
            <p:cNvSpPr/>
            <p:nvPr/>
          </p:nvSpPr>
          <p:spPr>
            <a:xfrm>
              <a:off x="2293110" y="1769631"/>
              <a:ext cx="109281" cy="577756"/>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51" name="Rechteck 50">
              <a:extLst>
                <a:ext uri="{FF2B5EF4-FFF2-40B4-BE49-F238E27FC236}">
                  <a16:creationId xmlns:a16="http://schemas.microsoft.com/office/drawing/2014/main" id="{21483541-DC7C-4ED2-B371-A78F89A21935}"/>
                </a:ext>
              </a:extLst>
            </p:cNvPr>
            <p:cNvSpPr/>
            <p:nvPr/>
          </p:nvSpPr>
          <p:spPr>
            <a:xfrm>
              <a:off x="2402392" y="2451293"/>
              <a:ext cx="1646381" cy="577757"/>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Barrage réservoir souterrain</a:t>
              </a:r>
            </a:p>
          </p:txBody>
        </p:sp>
        <p:sp>
          <p:nvSpPr>
            <p:cNvPr id="52" name="Rechteck 51">
              <a:extLst>
                <a:ext uri="{FF2B5EF4-FFF2-40B4-BE49-F238E27FC236}">
                  <a16:creationId xmlns:a16="http://schemas.microsoft.com/office/drawing/2014/main" id="{8662C2B3-E1FC-43D5-A22C-139F1E8718CE}"/>
                </a:ext>
              </a:extLst>
            </p:cNvPr>
            <p:cNvSpPr/>
            <p:nvPr/>
          </p:nvSpPr>
          <p:spPr>
            <a:xfrm>
              <a:off x="2293110" y="2451293"/>
              <a:ext cx="109281" cy="577757"/>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53" name="Rechteck 52">
              <a:extLst>
                <a:ext uri="{FF2B5EF4-FFF2-40B4-BE49-F238E27FC236}">
                  <a16:creationId xmlns:a16="http://schemas.microsoft.com/office/drawing/2014/main" id="{273D104D-F65E-4121-9B37-85342070B11F}"/>
                </a:ext>
              </a:extLst>
            </p:cNvPr>
            <p:cNvSpPr/>
            <p:nvPr/>
          </p:nvSpPr>
          <p:spPr>
            <a:xfrm>
              <a:off x="2421203" y="3160724"/>
              <a:ext cx="1646381" cy="576860"/>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Collecte à la source protégée</a:t>
              </a:r>
            </a:p>
          </p:txBody>
        </p:sp>
        <p:sp>
          <p:nvSpPr>
            <p:cNvPr id="54" name="Rechteck 53">
              <a:extLst>
                <a:ext uri="{FF2B5EF4-FFF2-40B4-BE49-F238E27FC236}">
                  <a16:creationId xmlns:a16="http://schemas.microsoft.com/office/drawing/2014/main" id="{31588972-7F03-4513-B0B0-D995442F7E6C}"/>
                </a:ext>
              </a:extLst>
            </p:cNvPr>
            <p:cNvSpPr/>
            <p:nvPr/>
          </p:nvSpPr>
          <p:spPr>
            <a:xfrm>
              <a:off x="2311921" y="3160724"/>
              <a:ext cx="109281" cy="576860"/>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55" name="Rechteck 54">
              <a:extLst>
                <a:ext uri="{FF2B5EF4-FFF2-40B4-BE49-F238E27FC236}">
                  <a16:creationId xmlns:a16="http://schemas.microsoft.com/office/drawing/2014/main" id="{F8B84B5B-CF27-40DF-84F9-9FA15FB73314}"/>
                </a:ext>
              </a:extLst>
            </p:cNvPr>
            <p:cNvSpPr/>
            <p:nvPr/>
          </p:nvSpPr>
          <p:spPr>
            <a:xfrm>
              <a:off x="2421203" y="3858511"/>
              <a:ext cx="1646381" cy="576860"/>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Puits protégé</a:t>
              </a:r>
            </a:p>
          </p:txBody>
        </p:sp>
        <p:sp>
          <p:nvSpPr>
            <p:cNvPr id="56" name="Rechteck 55">
              <a:extLst>
                <a:ext uri="{FF2B5EF4-FFF2-40B4-BE49-F238E27FC236}">
                  <a16:creationId xmlns:a16="http://schemas.microsoft.com/office/drawing/2014/main" id="{A8F858F1-C9EB-4985-9102-E9FEA81B2D81}"/>
                </a:ext>
              </a:extLst>
            </p:cNvPr>
            <p:cNvSpPr/>
            <p:nvPr/>
          </p:nvSpPr>
          <p:spPr>
            <a:xfrm>
              <a:off x="2311921" y="3858511"/>
              <a:ext cx="109281" cy="576860"/>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57" name="Rechteck 56">
              <a:extLst>
                <a:ext uri="{FF2B5EF4-FFF2-40B4-BE49-F238E27FC236}">
                  <a16:creationId xmlns:a16="http://schemas.microsoft.com/office/drawing/2014/main" id="{7F779842-AE79-4A25-9BAF-06EFA76971C6}"/>
                </a:ext>
              </a:extLst>
            </p:cNvPr>
            <p:cNvSpPr/>
            <p:nvPr/>
          </p:nvSpPr>
          <p:spPr>
            <a:xfrm>
              <a:off x="2421203" y="4558088"/>
              <a:ext cx="1646381" cy="39323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Eau de forage</a:t>
              </a:r>
            </a:p>
          </p:txBody>
        </p:sp>
        <p:sp>
          <p:nvSpPr>
            <p:cNvPr id="58" name="Rechteck 57">
              <a:extLst>
                <a:ext uri="{FF2B5EF4-FFF2-40B4-BE49-F238E27FC236}">
                  <a16:creationId xmlns:a16="http://schemas.microsoft.com/office/drawing/2014/main" id="{B1CF1B8F-FB06-4969-9888-D99F2702A7A1}"/>
                </a:ext>
              </a:extLst>
            </p:cNvPr>
            <p:cNvSpPr/>
            <p:nvPr/>
          </p:nvSpPr>
          <p:spPr>
            <a:xfrm>
              <a:off x="2311921" y="4558088"/>
              <a:ext cx="109281" cy="3932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59" name="Rechteck 58">
              <a:extLst>
                <a:ext uri="{FF2B5EF4-FFF2-40B4-BE49-F238E27FC236}">
                  <a16:creationId xmlns:a16="http://schemas.microsoft.com/office/drawing/2014/main" id="{CA43035F-23EF-4718-9AF9-6B16485E16EB}"/>
                </a:ext>
              </a:extLst>
            </p:cNvPr>
            <p:cNvSpPr/>
            <p:nvPr/>
          </p:nvSpPr>
          <p:spPr>
            <a:xfrm>
              <a:off x="2409557" y="5062393"/>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Prélèvement d’eau de rivière</a:t>
              </a:r>
            </a:p>
          </p:txBody>
        </p:sp>
        <p:sp>
          <p:nvSpPr>
            <p:cNvPr id="60" name="Rechteck 59">
              <a:extLst>
                <a:ext uri="{FF2B5EF4-FFF2-40B4-BE49-F238E27FC236}">
                  <a16:creationId xmlns:a16="http://schemas.microsoft.com/office/drawing/2014/main" id="{30121BBB-FA8D-4AC3-8C8E-61C7073F9D84}"/>
                </a:ext>
              </a:extLst>
            </p:cNvPr>
            <p:cNvSpPr/>
            <p:nvPr/>
          </p:nvSpPr>
          <p:spPr>
            <a:xfrm>
              <a:off x="2285944" y="5062393"/>
              <a:ext cx="105698"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61" name="Rechteck 60">
              <a:extLst>
                <a:ext uri="{FF2B5EF4-FFF2-40B4-BE49-F238E27FC236}">
                  <a16:creationId xmlns:a16="http://schemas.microsoft.com/office/drawing/2014/main" id="{7EE88D10-BE7A-4425-9EF8-9F423C0D5FE0}"/>
                </a:ext>
              </a:extLst>
            </p:cNvPr>
            <p:cNvSpPr/>
            <p:nvPr/>
          </p:nvSpPr>
          <p:spPr>
            <a:xfrm>
              <a:off x="2409557" y="5615069"/>
              <a:ext cx="1645486" cy="39323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Prélèvement d’eau de mer</a:t>
              </a:r>
            </a:p>
          </p:txBody>
        </p:sp>
        <p:sp>
          <p:nvSpPr>
            <p:cNvPr id="62" name="Rechteck 61">
              <a:extLst>
                <a:ext uri="{FF2B5EF4-FFF2-40B4-BE49-F238E27FC236}">
                  <a16:creationId xmlns:a16="http://schemas.microsoft.com/office/drawing/2014/main" id="{7BCEE999-7CD2-42B8-B8A9-6FF267BA8373}"/>
                </a:ext>
              </a:extLst>
            </p:cNvPr>
            <p:cNvSpPr/>
            <p:nvPr/>
          </p:nvSpPr>
          <p:spPr>
            <a:xfrm>
              <a:off x="2300276" y="5602528"/>
              <a:ext cx="109281" cy="39323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63" name="Rechteck 62">
              <a:extLst>
                <a:ext uri="{FF2B5EF4-FFF2-40B4-BE49-F238E27FC236}">
                  <a16:creationId xmlns:a16="http://schemas.microsoft.com/office/drawing/2014/main" id="{63491EAE-5927-4DFB-8E23-A02C7D8D596B}"/>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Gravité</a:t>
              </a:r>
            </a:p>
          </p:txBody>
        </p:sp>
        <p:sp>
          <p:nvSpPr>
            <p:cNvPr id="64" name="Rechteck 63">
              <a:extLst>
                <a:ext uri="{FF2B5EF4-FFF2-40B4-BE49-F238E27FC236}">
                  <a16:creationId xmlns:a16="http://schemas.microsoft.com/office/drawing/2014/main" id="{A35102F1-45FD-4D8F-91A3-57D6AD03B9BB}"/>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65" name="Rechteck 64">
              <a:extLst>
                <a:ext uri="{FF2B5EF4-FFF2-40B4-BE49-F238E27FC236}">
                  <a16:creationId xmlns:a16="http://schemas.microsoft.com/office/drawing/2014/main" id="{D934E678-E7BA-4697-99C3-2F49208F28AA}"/>
                </a:ext>
              </a:extLst>
            </p:cNvPr>
            <p:cNvSpPr/>
            <p:nvPr/>
          </p:nvSpPr>
          <p:spPr>
            <a:xfrm>
              <a:off x="4330037" y="2359032"/>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Pompes manuelles</a:t>
              </a:r>
            </a:p>
          </p:txBody>
        </p:sp>
        <p:sp>
          <p:nvSpPr>
            <p:cNvPr id="66" name="Rechteck 65">
              <a:extLst>
                <a:ext uri="{FF2B5EF4-FFF2-40B4-BE49-F238E27FC236}">
                  <a16:creationId xmlns:a16="http://schemas.microsoft.com/office/drawing/2014/main" id="{CCFF3463-ACA0-430D-B842-E40429BADA1B}"/>
                </a:ext>
              </a:extLst>
            </p:cNvPr>
            <p:cNvSpPr/>
            <p:nvPr/>
          </p:nvSpPr>
          <p:spPr>
            <a:xfrm>
              <a:off x="4220756" y="2359032"/>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67" name="Rechteck 66">
              <a:extLst>
                <a:ext uri="{FF2B5EF4-FFF2-40B4-BE49-F238E27FC236}">
                  <a16:creationId xmlns:a16="http://schemas.microsoft.com/office/drawing/2014/main" id="{4E16BBCD-63D7-4507-89B2-341B0FED30BC}"/>
                </a:ext>
              </a:extLst>
            </p:cNvPr>
            <p:cNvSpPr/>
            <p:nvPr/>
          </p:nvSpPr>
          <p:spPr>
            <a:xfrm>
              <a:off x="4330037" y="3160725"/>
              <a:ext cx="1646381" cy="697786"/>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Pompes motorisées</a:t>
              </a:r>
            </a:p>
          </p:txBody>
        </p:sp>
        <p:sp>
          <p:nvSpPr>
            <p:cNvPr id="68" name="Rechteck 67">
              <a:extLst>
                <a:ext uri="{FF2B5EF4-FFF2-40B4-BE49-F238E27FC236}">
                  <a16:creationId xmlns:a16="http://schemas.microsoft.com/office/drawing/2014/main" id="{5F26FA37-2077-421E-8F20-541D8E369B46}"/>
                </a:ext>
              </a:extLst>
            </p:cNvPr>
            <p:cNvSpPr/>
            <p:nvPr/>
          </p:nvSpPr>
          <p:spPr>
            <a:xfrm>
              <a:off x="4220756" y="316072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69" name="Rechteck 68">
              <a:extLst>
                <a:ext uri="{FF2B5EF4-FFF2-40B4-BE49-F238E27FC236}">
                  <a16:creationId xmlns:a16="http://schemas.microsoft.com/office/drawing/2014/main" id="{F422A279-52A5-4655-8069-CB61F0999E7C}"/>
                </a:ext>
              </a:extLst>
            </p:cNvPr>
            <p:cNvSpPr/>
            <p:nvPr/>
          </p:nvSpPr>
          <p:spPr>
            <a:xfrm>
              <a:off x="6400106" y="1123798"/>
              <a:ext cx="1511123" cy="1327496"/>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black">
                      <a:lumMod val="95000"/>
                      <a:lumOff val="5000"/>
                    </a:prstClr>
                  </a:solidFill>
                </a:rPr>
                <a:t>Méthodes de filtration</a:t>
              </a:r>
            </a:p>
            <a:p>
              <a:pPr>
                <a:lnSpc>
                  <a:spcPct val="80000"/>
                </a:lnSpc>
                <a:defRPr/>
              </a:pPr>
              <a:r>
                <a:rPr lang="fr-FR" sz="1600" b="1" dirty="0">
                  <a:solidFill>
                    <a:prstClr val="black">
                      <a:lumMod val="95000"/>
                      <a:lumOff val="5000"/>
                    </a:prstClr>
                  </a:solidFill>
                </a:rPr>
                <a:t>Coagulation / Sédimentation</a:t>
              </a:r>
            </a:p>
          </p:txBody>
        </p:sp>
        <p:sp>
          <p:nvSpPr>
            <p:cNvPr id="70" name="Rechteck 69">
              <a:extLst>
                <a:ext uri="{FF2B5EF4-FFF2-40B4-BE49-F238E27FC236}">
                  <a16:creationId xmlns:a16="http://schemas.microsoft.com/office/drawing/2014/main" id="{A3489F88-F7B5-4C7E-B68E-3AB08518118F}"/>
                </a:ext>
              </a:extLst>
            </p:cNvPr>
            <p:cNvSpPr/>
            <p:nvPr/>
          </p:nvSpPr>
          <p:spPr>
            <a:xfrm>
              <a:off x="6143661" y="1106166"/>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rPr>
                <a:t>Élucidation</a:t>
              </a:r>
            </a:p>
          </p:txBody>
        </p:sp>
        <p:sp>
          <p:nvSpPr>
            <p:cNvPr id="71" name="Rechteck 70">
              <a:extLst>
                <a:ext uri="{FF2B5EF4-FFF2-40B4-BE49-F238E27FC236}">
                  <a16:creationId xmlns:a16="http://schemas.microsoft.com/office/drawing/2014/main" id="{D6C0E6BA-06C7-4F9F-A6E0-DA0F80EC590E}"/>
                </a:ext>
              </a:extLst>
            </p:cNvPr>
            <p:cNvSpPr/>
            <p:nvPr/>
          </p:nvSpPr>
          <p:spPr>
            <a:xfrm>
              <a:off x="6412647" y="2556096"/>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black">
                      <a:lumMod val="95000"/>
                      <a:lumOff val="5000"/>
                    </a:prstClr>
                  </a:solidFill>
                </a:rPr>
                <a:t>Chloration</a:t>
              </a:r>
            </a:p>
            <a:p>
              <a:pPr>
                <a:lnSpc>
                  <a:spcPct val="80000"/>
                </a:lnSpc>
                <a:defRPr/>
              </a:pPr>
              <a:r>
                <a:rPr lang="fr-FR" sz="1600" b="1" dirty="0">
                  <a:solidFill>
                    <a:prstClr val="black">
                      <a:lumMod val="95000"/>
                      <a:lumOff val="5000"/>
                    </a:prstClr>
                  </a:solidFill>
                </a:rPr>
                <a:t>UV</a:t>
              </a:r>
            </a:p>
            <a:p>
              <a:pPr>
                <a:lnSpc>
                  <a:spcPct val="80000"/>
                </a:lnSpc>
                <a:defRPr/>
              </a:pPr>
              <a:r>
                <a:rPr lang="fr-FR" sz="1600" b="1" dirty="0">
                  <a:solidFill>
                    <a:prstClr val="black">
                      <a:lumMod val="95000"/>
                      <a:lumOff val="5000"/>
                    </a:prstClr>
                  </a:solidFill>
                </a:rPr>
                <a:t>Ozone</a:t>
              </a:r>
            </a:p>
            <a:p>
              <a:pPr>
                <a:lnSpc>
                  <a:spcPct val="80000"/>
                </a:lnSpc>
                <a:defRPr/>
              </a:pPr>
              <a:r>
                <a:rPr lang="fr-FR" sz="1600" b="1" dirty="0">
                  <a:solidFill>
                    <a:prstClr val="black">
                      <a:lumMod val="95000"/>
                      <a:lumOff val="5000"/>
                    </a:prstClr>
                  </a:solidFill>
                </a:rPr>
                <a:t>Filtre à sable lent</a:t>
              </a:r>
            </a:p>
            <a:p>
              <a:pPr>
                <a:lnSpc>
                  <a:spcPct val="80000"/>
                </a:lnSpc>
                <a:defRPr/>
              </a:pPr>
              <a:r>
                <a:rPr lang="fr-FR" sz="1600" b="1" dirty="0">
                  <a:solidFill>
                    <a:prstClr val="black">
                      <a:lumMod val="95000"/>
                      <a:lumOff val="5000"/>
                    </a:prstClr>
                  </a:solidFill>
                </a:rPr>
                <a:t>Ultrafiltration</a:t>
              </a:r>
            </a:p>
            <a:p>
              <a:pPr>
                <a:lnSpc>
                  <a:spcPct val="80000"/>
                </a:lnSpc>
                <a:defRPr/>
              </a:pPr>
              <a:r>
                <a:rPr lang="fr-FR" sz="1600" b="1" dirty="0">
                  <a:solidFill>
                    <a:prstClr val="black">
                      <a:lumMod val="95000"/>
                      <a:lumOff val="5000"/>
                    </a:prstClr>
                  </a:solidFill>
                </a:rPr>
                <a:t>Pasteurisation</a:t>
              </a:r>
            </a:p>
          </p:txBody>
        </p:sp>
        <p:sp>
          <p:nvSpPr>
            <p:cNvPr id="72" name="Rechteck 71">
              <a:extLst>
                <a:ext uri="{FF2B5EF4-FFF2-40B4-BE49-F238E27FC236}">
                  <a16:creationId xmlns:a16="http://schemas.microsoft.com/office/drawing/2014/main" id="{F5DA44D4-5378-46DF-A374-E58640DE8A15}"/>
                </a:ext>
              </a:extLst>
            </p:cNvPr>
            <p:cNvSpPr/>
            <p:nvPr/>
          </p:nvSpPr>
          <p:spPr>
            <a:xfrm>
              <a:off x="6155945" y="2538612"/>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fr-FR" sz="1600" b="1">
                  <a:solidFill>
                    <a:prstClr val="black">
                      <a:lumMod val="95000"/>
                      <a:lumOff val="5000"/>
                    </a:prstClr>
                  </a:solidFill>
                </a:rPr>
                <a:t>Désinfection</a:t>
              </a:r>
            </a:p>
          </p:txBody>
        </p:sp>
        <p:sp>
          <p:nvSpPr>
            <p:cNvPr id="73" name="Rechteck 72">
              <a:extLst>
                <a:ext uri="{FF2B5EF4-FFF2-40B4-BE49-F238E27FC236}">
                  <a16:creationId xmlns:a16="http://schemas.microsoft.com/office/drawing/2014/main" id="{8F42B9C0-5B7C-4AA7-AEED-281603A3B384}"/>
                </a:ext>
              </a:extLst>
            </p:cNvPr>
            <p:cNvSpPr/>
            <p:nvPr/>
          </p:nvSpPr>
          <p:spPr>
            <a:xfrm>
              <a:off x="6394791" y="4231141"/>
              <a:ext cx="1498583" cy="389650"/>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500" b="1" dirty="0" err="1">
                  <a:solidFill>
                    <a:schemeClr val="tx1"/>
                  </a:solidFill>
                </a:rPr>
                <a:t>Sulf</a:t>
              </a:r>
              <a:r>
                <a:rPr lang="fr-FR" sz="1500" b="1" dirty="0">
                  <a:solidFill>
                    <a:schemeClr val="tx1"/>
                  </a:solidFill>
                </a:rPr>
                <a:t>. d'ammonium et de fer</a:t>
              </a:r>
            </a:p>
          </p:txBody>
        </p:sp>
        <p:sp>
          <p:nvSpPr>
            <p:cNvPr id="74" name="Rechteck 73">
              <a:extLst>
                <a:ext uri="{FF2B5EF4-FFF2-40B4-BE49-F238E27FC236}">
                  <a16:creationId xmlns:a16="http://schemas.microsoft.com/office/drawing/2014/main" id="{5717E1FF-20BD-490E-9B20-C794A376D668}"/>
                </a:ext>
              </a:extLst>
            </p:cNvPr>
            <p:cNvSpPr/>
            <p:nvPr/>
          </p:nvSpPr>
          <p:spPr>
            <a:xfrm>
              <a:off x="6138218" y="4222927"/>
              <a:ext cx="256573" cy="1142448"/>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dirty="0">
                  <a:solidFill>
                    <a:prstClr val="black">
                      <a:lumMod val="95000"/>
                      <a:lumOff val="5000"/>
                    </a:prstClr>
                  </a:solidFill>
                </a:rPr>
                <a:t>Produits chimiques</a:t>
              </a:r>
            </a:p>
          </p:txBody>
        </p:sp>
        <p:sp>
          <p:nvSpPr>
            <p:cNvPr id="75" name="Rechteck 74">
              <a:extLst>
                <a:ext uri="{FF2B5EF4-FFF2-40B4-BE49-F238E27FC236}">
                  <a16:creationId xmlns:a16="http://schemas.microsoft.com/office/drawing/2014/main" id="{D3415908-1673-4E28-8B24-5774063D956A}"/>
                </a:ext>
              </a:extLst>
            </p:cNvPr>
            <p:cNvSpPr/>
            <p:nvPr/>
          </p:nvSpPr>
          <p:spPr>
            <a:xfrm>
              <a:off x="6407272" y="4728280"/>
              <a:ext cx="1498583" cy="637771"/>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black">
                      <a:lumMod val="95000"/>
                      <a:lumOff val="5000"/>
                    </a:prstClr>
                  </a:solidFill>
                </a:rPr>
                <a:t>Charbon actif granulé (GAC)</a:t>
              </a:r>
            </a:p>
            <a:p>
              <a:pPr>
                <a:lnSpc>
                  <a:spcPct val="80000"/>
                </a:lnSpc>
                <a:defRPr/>
              </a:pPr>
              <a:r>
                <a:rPr lang="fr-FR" sz="1600" b="1" dirty="0">
                  <a:solidFill>
                    <a:prstClr val="black">
                      <a:lumMod val="95000"/>
                      <a:lumOff val="5000"/>
                    </a:prstClr>
                  </a:solidFill>
                </a:rPr>
                <a:t>NF/</a:t>
              </a:r>
              <a:r>
                <a:rPr lang="fr-FR" sz="1500" b="1" dirty="0">
                  <a:solidFill>
                    <a:prstClr val="black">
                      <a:lumMod val="95000"/>
                      <a:lumOff val="5000"/>
                    </a:prstClr>
                  </a:solidFill>
                </a:rPr>
                <a:t>Osmose inv.</a:t>
              </a:r>
            </a:p>
          </p:txBody>
        </p:sp>
        <p:sp>
          <p:nvSpPr>
            <p:cNvPr id="76" name="Rechteck 75">
              <a:extLst>
                <a:ext uri="{FF2B5EF4-FFF2-40B4-BE49-F238E27FC236}">
                  <a16:creationId xmlns:a16="http://schemas.microsoft.com/office/drawing/2014/main" id="{53D35DA1-F8BD-4650-801F-6F24F6D95252}"/>
                </a:ext>
              </a:extLst>
            </p:cNvPr>
            <p:cNvSpPr/>
            <p:nvPr/>
          </p:nvSpPr>
          <p:spPr>
            <a:xfrm>
              <a:off x="6400106" y="5467271"/>
              <a:ext cx="1511123" cy="49176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500" b="1" dirty="0">
                  <a:solidFill>
                    <a:prstClr val="black">
                      <a:lumMod val="95000"/>
                      <a:lumOff val="5000"/>
                    </a:prstClr>
                  </a:solidFill>
                </a:rPr>
                <a:t>Osmose inverse</a:t>
              </a:r>
              <a:endParaRPr lang="fr-FR" sz="1600" b="1" dirty="0">
                <a:solidFill>
                  <a:prstClr val="black">
                    <a:lumMod val="95000"/>
                    <a:lumOff val="5000"/>
                  </a:prstClr>
                </a:solidFill>
              </a:endParaRPr>
            </a:p>
            <a:p>
              <a:pPr>
                <a:lnSpc>
                  <a:spcPct val="80000"/>
                </a:lnSpc>
                <a:defRPr/>
              </a:pPr>
              <a:r>
                <a:rPr lang="fr-FR" sz="1400" b="1" dirty="0" err="1">
                  <a:solidFill>
                    <a:prstClr val="black">
                      <a:lumMod val="95000"/>
                      <a:lumOff val="5000"/>
                    </a:prstClr>
                  </a:solidFill>
                </a:rPr>
                <a:t>Distill</a:t>
              </a:r>
              <a:r>
                <a:rPr lang="fr-FR" sz="1400" b="1" dirty="0">
                  <a:solidFill>
                    <a:prstClr val="black">
                      <a:lumMod val="95000"/>
                      <a:lumOff val="5000"/>
                    </a:prstClr>
                  </a:solidFill>
                </a:rPr>
                <a:t>. </a:t>
              </a:r>
              <a:r>
                <a:rPr lang="fr-FR" sz="1400" b="1" dirty="0" err="1">
                  <a:solidFill>
                    <a:prstClr val="black">
                      <a:lumMod val="95000"/>
                      <a:lumOff val="5000"/>
                    </a:prstClr>
                  </a:solidFill>
                </a:rPr>
                <a:t>membran</a:t>
              </a:r>
              <a:r>
                <a:rPr lang="fr-FR" sz="1400" b="1" dirty="0">
                  <a:solidFill>
                    <a:prstClr val="black">
                      <a:lumMod val="95000"/>
                      <a:lumOff val="5000"/>
                    </a:prstClr>
                  </a:solidFill>
                </a:rPr>
                <a:t>.</a:t>
              </a:r>
            </a:p>
          </p:txBody>
        </p:sp>
        <p:sp>
          <p:nvSpPr>
            <p:cNvPr id="77" name="Rechteck 76">
              <a:extLst>
                <a:ext uri="{FF2B5EF4-FFF2-40B4-BE49-F238E27FC236}">
                  <a16:creationId xmlns:a16="http://schemas.microsoft.com/office/drawing/2014/main" id="{192FA4BE-D87A-46C9-98AC-DD39EA61DB9C}"/>
                </a:ext>
              </a:extLst>
            </p:cNvPr>
            <p:cNvSpPr/>
            <p:nvPr/>
          </p:nvSpPr>
          <p:spPr>
            <a:xfrm>
              <a:off x="6132077" y="5467155"/>
              <a:ext cx="280442" cy="491397"/>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rPr>
                <a:t>Mer</a:t>
              </a:r>
            </a:p>
          </p:txBody>
        </p:sp>
        <p:sp>
          <p:nvSpPr>
            <p:cNvPr id="78" name="Rechteck 77">
              <a:extLst>
                <a:ext uri="{FF2B5EF4-FFF2-40B4-BE49-F238E27FC236}">
                  <a16:creationId xmlns:a16="http://schemas.microsoft.com/office/drawing/2014/main" id="{844B5DC1-57A8-4342-9460-F8E8B8600C73}"/>
                </a:ext>
              </a:extLst>
            </p:cNvPr>
            <p:cNvSpPr/>
            <p:nvPr/>
          </p:nvSpPr>
          <p:spPr>
            <a:xfrm>
              <a:off x="8181745" y="1352214"/>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Jerrycans</a:t>
              </a:r>
            </a:p>
          </p:txBody>
        </p:sp>
        <p:sp>
          <p:nvSpPr>
            <p:cNvPr id="79" name="Rechteck 78">
              <a:extLst>
                <a:ext uri="{FF2B5EF4-FFF2-40B4-BE49-F238E27FC236}">
                  <a16:creationId xmlns:a16="http://schemas.microsoft.com/office/drawing/2014/main" id="{6DFB2C18-059A-445F-AB05-B45D7DA970E1}"/>
                </a:ext>
              </a:extLst>
            </p:cNvPr>
            <p:cNvSpPr/>
            <p:nvPr/>
          </p:nvSpPr>
          <p:spPr>
            <a:xfrm>
              <a:off x="8072464" y="1352214"/>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80" name="Rechteck 79">
              <a:extLst>
                <a:ext uri="{FF2B5EF4-FFF2-40B4-BE49-F238E27FC236}">
                  <a16:creationId xmlns:a16="http://schemas.microsoft.com/office/drawing/2014/main" id="{2C81805D-2F18-4072-9649-4F910A246242}"/>
                </a:ext>
              </a:extLst>
            </p:cNvPr>
            <p:cNvSpPr/>
            <p:nvPr/>
          </p:nvSpPr>
          <p:spPr>
            <a:xfrm>
              <a:off x="8181745" y="2052687"/>
              <a:ext cx="1645486" cy="466683"/>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Fournisseurs</a:t>
              </a:r>
            </a:p>
          </p:txBody>
        </p:sp>
        <p:sp>
          <p:nvSpPr>
            <p:cNvPr id="81" name="Rechteck 80">
              <a:extLst>
                <a:ext uri="{FF2B5EF4-FFF2-40B4-BE49-F238E27FC236}">
                  <a16:creationId xmlns:a16="http://schemas.microsoft.com/office/drawing/2014/main" id="{6EC7B594-D12F-4486-8DDD-A29C5A1C08C9}"/>
                </a:ext>
              </a:extLst>
            </p:cNvPr>
            <p:cNvSpPr/>
            <p:nvPr/>
          </p:nvSpPr>
          <p:spPr>
            <a:xfrm>
              <a:off x="8072464" y="2052687"/>
              <a:ext cx="109281" cy="466683"/>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82" name="Rechteck 81">
              <a:extLst>
                <a:ext uri="{FF2B5EF4-FFF2-40B4-BE49-F238E27FC236}">
                  <a16:creationId xmlns:a16="http://schemas.microsoft.com/office/drawing/2014/main" id="{3D6DD0C3-F7CB-4367-A584-2A98834008B6}"/>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Kiosques</a:t>
              </a:r>
            </a:p>
          </p:txBody>
        </p:sp>
        <p:sp>
          <p:nvSpPr>
            <p:cNvPr id="83" name="Rechteck 82">
              <a:extLst>
                <a:ext uri="{FF2B5EF4-FFF2-40B4-BE49-F238E27FC236}">
                  <a16:creationId xmlns:a16="http://schemas.microsoft.com/office/drawing/2014/main" id="{9A848537-BCBD-46C2-81D8-AD946699F263}"/>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84" name="Rechteck 83">
              <a:extLst>
                <a:ext uri="{FF2B5EF4-FFF2-40B4-BE49-F238E27FC236}">
                  <a16:creationId xmlns:a16="http://schemas.microsoft.com/office/drawing/2014/main" id="{26383813-66B0-4F1B-A11D-A66446FB2A8B}"/>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Réseaux de distribution</a:t>
              </a:r>
            </a:p>
          </p:txBody>
        </p:sp>
        <p:sp>
          <p:nvSpPr>
            <p:cNvPr id="85" name="Rechteck 84">
              <a:extLst>
                <a:ext uri="{FF2B5EF4-FFF2-40B4-BE49-F238E27FC236}">
                  <a16:creationId xmlns:a16="http://schemas.microsoft.com/office/drawing/2014/main" id="{914AB903-9CC4-41C2-8D9E-5247F6EB2C6E}"/>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sp>
          <p:nvSpPr>
            <p:cNvPr id="86" name="Rechteck 85">
              <a:extLst>
                <a:ext uri="{FF2B5EF4-FFF2-40B4-BE49-F238E27FC236}">
                  <a16:creationId xmlns:a16="http://schemas.microsoft.com/office/drawing/2014/main" id="{6136E207-A82C-47F3-8854-DB78F8A91D0D}"/>
                </a:ext>
              </a:extLst>
            </p:cNvPr>
            <p:cNvSpPr/>
            <p:nvPr/>
          </p:nvSpPr>
          <p:spPr>
            <a:xfrm>
              <a:off x="10220463" y="1264430"/>
              <a:ext cx="1498583" cy="1017568"/>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black">
                      <a:lumMod val="95000"/>
                      <a:lumOff val="5000"/>
                    </a:prstClr>
                  </a:solidFill>
                </a:rPr>
                <a:t>Stockage sûr</a:t>
              </a:r>
            </a:p>
            <a:p>
              <a:pPr>
                <a:lnSpc>
                  <a:spcPct val="80000"/>
                </a:lnSpc>
                <a:defRPr/>
              </a:pPr>
              <a:r>
                <a:rPr lang="fr-FR" sz="1600" b="1" dirty="0">
                  <a:solidFill>
                    <a:prstClr val="black">
                      <a:lumMod val="95000"/>
                      <a:lumOff val="5000"/>
                    </a:prstClr>
                  </a:solidFill>
                </a:rPr>
                <a:t>&lt; 1000 l</a:t>
              </a:r>
            </a:p>
            <a:p>
              <a:pPr>
                <a:lnSpc>
                  <a:spcPct val="80000"/>
                </a:lnSpc>
                <a:defRPr/>
              </a:pPr>
              <a:r>
                <a:rPr lang="fr-FR" sz="1600" b="1" dirty="0">
                  <a:solidFill>
                    <a:prstClr val="black">
                      <a:lumMod val="95000"/>
                      <a:lumOff val="5000"/>
                    </a:prstClr>
                  </a:solidFill>
                </a:rPr>
                <a:t>&gt; 1000 l</a:t>
              </a:r>
            </a:p>
          </p:txBody>
        </p:sp>
        <p:sp>
          <p:nvSpPr>
            <p:cNvPr id="87" name="Rechteck 86">
              <a:extLst>
                <a:ext uri="{FF2B5EF4-FFF2-40B4-BE49-F238E27FC236}">
                  <a16:creationId xmlns:a16="http://schemas.microsoft.com/office/drawing/2014/main" id="{1D959ACD-6C85-47A0-A4F1-02F293BFD00D}"/>
                </a:ext>
              </a:extLst>
            </p:cNvPr>
            <p:cNvSpPr/>
            <p:nvPr/>
          </p:nvSpPr>
          <p:spPr>
            <a:xfrm>
              <a:off x="9964147" y="1247434"/>
              <a:ext cx="256573" cy="1038037"/>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rPr>
                <a:t>Stockage</a:t>
              </a:r>
            </a:p>
          </p:txBody>
        </p:sp>
        <p:sp>
          <p:nvSpPr>
            <p:cNvPr id="88" name="Rechteck 87">
              <a:extLst>
                <a:ext uri="{FF2B5EF4-FFF2-40B4-BE49-F238E27FC236}">
                  <a16:creationId xmlns:a16="http://schemas.microsoft.com/office/drawing/2014/main" id="{E910B8AB-7DDA-4A25-8739-7E2947272027}"/>
                </a:ext>
              </a:extLst>
            </p:cNvPr>
            <p:cNvSpPr/>
            <p:nvPr/>
          </p:nvSpPr>
          <p:spPr>
            <a:xfrm>
              <a:off x="10220463" y="2385008"/>
              <a:ext cx="1498583" cy="2173080"/>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Céramique</a:t>
              </a:r>
            </a:p>
            <a:p>
              <a:pPr>
                <a:lnSpc>
                  <a:spcPct val="80000"/>
                </a:lnSpc>
                <a:defRPr/>
              </a:pPr>
              <a:r>
                <a:rPr lang="fr-FR" sz="1600" b="1">
                  <a:solidFill>
                    <a:prstClr val="black">
                      <a:lumMod val="95000"/>
                      <a:lumOff val="5000"/>
                    </a:prstClr>
                  </a:solidFill>
                </a:rPr>
                <a:t>Membranes</a:t>
              </a:r>
            </a:p>
            <a:p>
              <a:pPr>
                <a:lnSpc>
                  <a:spcPct val="80000"/>
                </a:lnSpc>
                <a:defRPr/>
              </a:pPr>
              <a:r>
                <a:rPr lang="fr-FR" sz="1600" b="1">
                  <a:solidFill>
                    <a:prstClr val="black">
                      <a:lumMod val="95000"/>
                      <a:lumOff val="5000"/>
                    </a:prstClr>
                  </a:solidFill>
                </a:rPr>
                <a:t>Chloration</a:t>
              </a:r>
            </a:p>
            <a:p>
              <a:pPr>
                <a:lnSpc>
                  <a:spcPct val="80000"/>
                </a:lnSpc>
                <a:defRPr/>
              </a:pPr>
              <a:r>
                <a:rPr lang="fr-FR" sz="1600" b="1">
                  <a:solidFill>
                    <a:prstClr val="black">
                      <a:lumMod val="95000"/>
                      <a:lumOff val="5000"/>
                    </a:prstClr>
                  </a:solidFill>
                </a:rPr>
                <a:t>Bouillir</a:t>
              </a:r>
            </a:p>
            <a:p>
              <a:pPr>
                <a:lnSpc>
                  <a:spcPct val="80000"/>
                </a:lnSpc>
                <a:defRPr/>
              </a:pPr>
              <a:r>
                <a:rPr lang="fr-FR" sz="1600" b="1">
                  <a:solidFill>
                    <a:prstClr val="black">
                      <a:lumMod val="95000"/>
                      <a:lumOff val="5000"/>
                    </a:prstClr>
                  </a:solidFill>
                </a:rPr>
                <a:t>Biosable</a:t>
              </a:r>
            </a:p>
            <a:p>
              <a:pPr>
                <a:lnSpc>
                  <a:spcPct val="80000"/>
                </a:lnSpc>
                <a:defRPr/>
              </a:pPr>
              <a:r>
                <a:rPr lang="fr-FR" sz="1600" b="1">
                  <a:solidFill>
                    <a:prstClr val="black">
                      <a:lumMod val="95000"/>
                      <a:lumOff val="5000"/>
                    </a:prstClr>
                  </a:solidFill>
                </a:rPr>
                <a:t>UV</a:t>
              </a:r>
            </a:p>
            <a:p>
              <a:pPr>
                <a:lnSpc>
                  <a:spcPct val="80000"/>
                </a:lnSpc>
                <a:defRPr/>
              </a:pPr>
              <a:r>
                <a:rPr lang="fr-FR" sz="1600" b="1">
                  <a:solidFill>
                    <a:prstClr val="black">
                      <a:lumMod val="95000"/>
                      <a:lumOff val="5000"/>
                    </a:prstClr>
                  </a:solidFill>
                </a:rPr>
                <a:t>Procédé Sodis</a:t>
              </a:r>
            </a:p>
          </p:txBody>
        </p:sp>
        <p:sp>
          <p:nvSpPr>
            <p:cNvPr id="89" name="Rechteck 88">
              <a:extLst>
                <a:ext uri="{FF2B5EF4-FFF2-40B4-BE49-F238E27FC236}">
                  <a16:creationId xmlns:a16="http://schemas.microsoft.com/office/drawing/2014/main" id="{4B259281-CFE8-4746-AB61-0856EE735AB0}"/>
                </a:ext>
              </a:extLst>
            </p:cNvPr>
            <p:cNvSpPr/>
            <p:nvPr/>
          </p:nvSpPr>
          <p:spPr>
            <a:xfrm>
              <a:off x="9964147" y="2367505"/>
              <a:ext cx="256573" cy="219060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dirty="0">
                  <a:solidFill>
                    <a:prstClr val="black">
                      <a:lumMod val="95000"/>
                      <a:lumOff val="5000"/>
                    </a:prstClr>
                  </a:solidFill>
                </a:rPr>
                <a:t>Traitement de l’eau par les ménages</a:t>
              </a:r>
            </a:p>
          </p:txBody>
        </p:sp>
        <p:sp>
          <p:nvSpPr>
            <p:cNvPr id="90" name="Rechteck 89">
              <a:extLst>
                <a:ext uri="{FF2B5EF4-FFF2-40B4-BE49-F238E27FC236}">
                  <a16:creationId xmlns:a16="http://schemas.microsoft.com/office/drawing/2014/main" id="{3C2B6B10-E1D8-43DE-BD85-6753445EC108}"/>
                </a:ext>
              </a:extLst>
            </p:cNvPr>
            <p:cNvSpPr/>
            <p:nvPr/>
          </p:nvSpPr>
          <p:spPr>
            <a:xfrm>
              <a:off x="10220463" y="4704991"/>
              <a:ext cx="1498583" cy="1106247"/>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rPr>
                <a:t>Filtres F</a:t>
              </a:r>
            </a:p>
            <a:p>
              <a:pPr>
                <a:lnSpc>
                  <a:spcPct val="80000"/>
                </a:lnSpc>
                <a:defRPr/>
              </a:pPr>
              <a:r>
                <a:rPr lang="fr-FR" sz="1600" b="1">
                  <a:solidFill>
                    <a:prstClr val="black">
                      <a:lumMod val="95000"/>
                      <a:lumOff val="5000"/>
                    </a:prstClr>
                  </a:solidFill>
                </a:rPr>
                <a:t>Filtres AS</a:t>
              </a:r>
            </a:p>
          </p:txBody>
        </p:sp>
        <p:sp>
          <p:nvSpPr>
            <p:cNvPr id="91" name="Rechteck 90">
              <a:extLst>
                <a:ext uri="{FF2B5EF4-FFF2-40B4-BE49-F238E27FC236}">
                  <a16:creationId xmlns:a16="http://schemas.microsoft.com/office/drawing/2014/main" id="{78097CFE-5C37-490F-85D0-4750E0D755EE}"/>
                </a:ext>
              </a:extLst>
            </p:cNvPr>
            <p:cNvSpPr/>
            <p:nvPr/>
          </p:nvSpPr>
          <p:spPr>
            <a:xfrm>
              <a:off x="9964147" y="4687951"/>
              <a:ext cx="256573" cy="1110901"/>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rPr>
                <a:t>Produits chimiques</a:t>
              </a:r>
            </a:p>
          </p:txBody>
        </p:sp>
        <p:sp>
          <p:nvSpPr>
            <p:cNvPr id="92" name="Rechteck 91">
              <a:extLst>
                <a:ext uri="{FF2B5EF4-FFF2-40B4-BE49-F238E27FC236}">
                  <a16:creationId xmlns:a16="http://schemas.microsoft.com/office/drawing/2014/main" id="{C5F2BD6B-DC6D-4AFE-BE1C-F38DF5E562F9}"/>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rPr>
                <a:t>Réservoirs de stockage</a:t>
              </a:r>
            </a:p>
          </p:txBody>
        </p:sp>
        <p:sp>
          <p:nvSpPr>
            <p:cNvPr id="93" name="Rechteck 92">
              <a:extLst>
                <a:ext uri="{FF2B5EF4-FFF2-40B4-BE49-F238E27FC236}">
                  <a16:creationId xmlns:a16="http://schemas.microsoft.com/office/drawing/2014/main" id="{94576E74-C1D0-456D-AB7B-C8EF5A9D0FE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black">
                    <a:lumMod val="95000"/>
                    <a:lumOff val="5000"/>
                  </a:prstClr>
                </a:solidFill>
              </a:endParaRPr>
            </a:p>
          </p:txBody>
        </p:sp>
      </p:grpSp>
    </p:spTree>
    <p:extLst>
      <p:ext uri="{BB962C8B-B14F-4D97-AF65-F5344CB8AC3E}">
        <p14:creationId xmlns:p14="http://schemas.microsoft.com/office/powerpoint/2010/main" val="35127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7F25BB0-5284-4577-8E56-A54737C0CC4A}"/>
              </a:ext>
            </a:extLst>
          </p:cNvPr>
          <p:cNvGrpSpPr/>
          <p:nvPr/>
        </p:nvGrpSpPr>
        <p:grpSpPr>
          <a:xfrm>
            <a:off x="695143" y="456280"/>
            <a:ext cx="11373289" cy="6081221"/>
            <a:chOff x="345758" y="86524"/>
            <a:chExt cx="11373289" cy="6081221"/>
          </a:xfrm>
        </p:grpSpPr>
        <p:sp>
          <p:nvSpPr>
            <p:cNvPr id="23" name="Abgerundetes Rechteck 22">
              <a:extLst>
                <a:ext uri="{FF2B5EF4-FFF2-40B4-BE49-F238E27FC236}">
                  <a16:creationId xmlns:a16="http://schemas.microsoft.com/office/drawing/2014/main" id="{956ADAE1-BD43-480B-A45C-C8BE3F770A4E}"/>
                </a:ext>
              </a:extLst>
            </p:cNvPr>
            <p:cNvSpPr/>
            <p:nvPr/>
          </p:nvSpPr>
          <p:spPr bwMode="auto">
            <a:xfrm>
              <a:off x="345758" y="86524"/>
              <a:ext cx="1754767" cy="712118"/>
            </a:xfrm>
            <a:prstGeom prst="roundRect">
              <a:avLst/>
            </a:prstGeom>
            <a:solidFill>
              <a:schemeClr val="tx2">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Source</a:t>
              </a:r>
            </a:p>
          </p:txBody>
        </p:sp>
        <p:sp>
          <p:nvSpPr>
            <p:cNvPr id="24" name="Abgerundetes Rechteck 23">
              <a:extLst>
                <a:ext uri="{FF2B5EF4-FFF2-40B4-BE49-F238E27FC236}">
                  <a16:creationId xmlns:a16="http://schemas.microsoft.com/office/drawing/2014/main" id="{A9B4646B-C6B0-4DF2-B611-6F6D366B20A6}"/>
                </a:ext>
              </a:extLst>
            </p:cNvPr>
            <p:cNvSpPr/>
            <p:nvPr/>
          </p:nvSpPr>
          <p:spPr bwMode="auto">
            <a:xfrm>
              <a:off x="2285944" y="99065"/>
              <a:ext cx="1755662" cy="712118"/>
            </a:xfrm>
            <a:prstGeom prst="roundRect">
              <a:avLst/>
            </a:prstGeom>
            <a:solidFill>
              <a:schemeClr val="accent6">
                <a:lumMod val="60000"/>
                <a:lumOff val="40000"/>
              </a:schemeClr>
            </a:solidFill>
            <a:ln>
              <a:solidFill>
                <a:schemeClr val="accent6">
                  <a:lumMod val="40000"/>
                  <a:lumOff val="6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Prélèvement</a:t>
              </a:r>
            </a:p>
          </p:txBody>
        </p:sp>
        <p:sp>
          <p:nvSpPr>
            <p:cNvPr id="25" name="Abgerundetes Rechteck 24">
              <a:extLst>
                <a:ext uri="{FF2B5EF4-FFF2-40B4-BE49-F238E27FC236}">
                  <a16:creationId xmlns:a16="http://schemas.microsoft.com/office/drawing/2014/main" id="{EC076372-75F0-4EC3-9B32-85BA1E2815D9}"/>
                </a:ext>
              </a:extLst>
            </p:cNvPr>
            <p:cNvSpPr/>
            <p:nvPr/>
          </p:nvSpPr>
          <p:spPr bwMode="auto">
            <a:xfrm>
              <a:off x="4220756" y="99065"/>
              <a:ext cx="1755662" cy="712118"/>
            </a:xfrm>
            <a:prstGeom prst="roundRect">
              <a:avLst/>
            </a:prstGeo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Extraction</a:t>
              </a:r>
            </a:p>
          </p:txBody>
        </p:sp>
        <p:sp>
          <p:nvSpPr>
            <p:cNvPr id="26" name="Abgerundetes Rechteck 25">
              <a:extLst>
                <a:ext uri="{FF2B5EF4-FFF2-40B4-BE49-F238E27FC236}">
                  <a16:creationId xmlns:a16="http://schemas.microsoft.com/office/drawing/2014/main" id="{51885661-A8F0-4E1C-A109-B2145FFC1A74}"/>
                </a:ext>
              </a:extLst>
            </p:cNvPr>
            <p:cNvSpPr/>
            <p:nvPr/>
          </p:nvSpPr>
          <p:spPr bwMode="auto">
            <a:xfrm>
              <a:off x="6143923" y="99065"/>
              <a:ext cx="1754766" cy="712118"/>
            </a:xfrm>
            <a:prstGeom prst="roundRect">
              <a:avLst/>
            </a:prstGeom>
            <a:solidFill>
              <a:schemeClr val="accent4">
                <a:lumMod val="60000"/>
                <a:lumOff val="40000"/>
              </a:schemeClr>
            </a:solidFill>
            <a:ln>
              <a:solidFill>
                <a:schemeClr val="bg1">
                  <a:lumMod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Traitement</a:t>
              </a:r>
            </a:p>
          </p:txBody>
        </p:sp>
        <p:sp>
          <p:nvSpPr>
            <p:cNvPr id="27" name="Abgerundetes Rechteck 26">
              <a:extLst>
                <a:ext uri="{FF2B5EF4-FFF2-40B4-BE49-F238E27FC236}">
                  <a16:creationId xmlns:a16="http://schemas.microsoft.com/office/drawing/2014/main" id="{6449BB42-087D-46D3-8C68-2E46E79DEFF7}"/>
                </a:ext>
              </a:extLst>
            </p:cNvPr>
            <p:cNvSpPr/>
            <p:nvPr/>
          </p:nvSpPr>
          <p:spPr bwMode="auto">
            <a:xfrm>
              <a:off x="8072464" y="99065"/>
              <a:ext cx="1754767" cy="712118"/>
            </a:xfrm>
            <a:prstGeom prst="roundRect">
              <a:avLst/>
            </a:prstGeom>
            <a:solidFill>
              <a:srgbClr val="D7F09E"/>
            </a:solidFill>
            <a:ln>
              <a:solidFill>
                <a:srgbClr val="92D050"/>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Distribution et transport</a:t>
              </a:r>
            </a:p>
          </p:txBody>
        </p:sp>
        <p:sp>
          <p:nvSpPr>
            <p:cNvPr id="28" name="Abgerundetes Rechteck 27">
              <a:extLst>
                <a:ext uri="{FF2B5EF4-FFF2-40B4-BE49-F238E27FC236}">
                  <a16:creationId xmlns:a16="http://schemas.microsoft.com/office/drawing/2014/main" id="{FAD7F563-BAFE-4106-8EF1-AFA5FF6F86F7}"/>
                </a:ext>
              </a:extLst>
            </p:cNvPr>
            <p:cNvSpPr/>
            <p:nvPr/>
          </p:nvSpPr>
          <p:spPr bwMode="auto">
            <a:xfrm>
              <a:off x="9964280" y="86524"/>
              <a:ext cx="1754767" cy="712118"/>
            </a:xfrm>
            <a:prstGeom prst="roundRect">
              <a:avLst/>
            </a:prstGeom>
            <a:solidFill>
              <a:srgbClr val="A1F1A9"/>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600" b="1">
                  <a:solidFill>
                    <a:prstClr val="white"/>
                  </a:solidFill>
                  <a:latin typeface="Arial Narrow" panose="020B0606020202030204" pitchFamily="34" charset="0"/>
                </a:rPr>
                <a:t>Sécurité</a:t>
              </a:r>
            </a:p>
          </p:txBody>
        </p:sp>
        <p:sp>
          <p:nvSpPr>
            <p:cNvPr id="30" name="Abgerundetes Rechteck 29">
              <a:extLst>
                <a:ext uri="{FF2B5EF4-FFF2-40B4-BE49-F238E27FC236}">
                  <a16:creationId xmlns:a16="http://schemas.microsoft.com/office/drawing/2014/main" id="{048F9765-45D8-4C82-BE0A-5EE7FF1AF01A}"/>
                </a:ext>
              </a:extLst>
            </p:cNvPr>
            <p:cNvSpPr/>
            <p:nvPr/>
          </p:nvSpPr>
          <p:spPr bwMode="auto">
            <a:xfrm>
              <a:off x="345758" y="885529"/>
              <a:ext cx="1754767" cy="5257134"/>
            </a:xfrm>
            <a:prstGeom prst="roundRect">
              <a:avLst/>
            </a:prstGeom>
            <a:solidFill>
              <a:schemeClr val="accent1">
                <a:lumMod val="20000"/>
                <a:lumOff val="80000"/>
              </a:schemeClr>
            </a:solidFill>
            <a:ln w="762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1" name="Abgerundetes Rechteck 30">
              <a:extLst>
                <a:ext uri="{FF2B5EF4-FFF2-40B4-BE49-F238E27FC236}">
                  <a16:creationId xmlns:a16="http://schemas.microsoft.com/office/drawing/2014/main" id="{214A0A9D-6C3F-484A-B7A7-96A232E7B134}"/>
                </a:ext>
              </a:extLst>
            </p:cNvPr>
            <p:cNvSpPr/>
            <p:nvPr/>
          </p:nvSpPr>
          <p:spPr bwMode="auto">
            <a:xfrm>
              <a:off x="2285944" y="909715"/>
              <a:ext cx="1781639" cy="5258030"/>
            </a:xfrm>
            <a:prstGeom prst="roundRect">
              <a:avLst/>
            </a:prstGeom>
            <a:solidFill>
              <a:schemeClr val="accent6">
                <a:lumMod val="20000"/>
                <a:lumOff val="80000"/>
              </a:schemeClr>
            </a:solidFill>
            <a:ln w="7620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2" name="Abgerundetes Rechteck 31">
              <a:extLst>
                <a:ext uri="{FF2B5EF4-FFF2-40B4-BE49-F238E27FC236}">
                  <a16:creationId xmlns:a16="http://schemas.microsoft.com/office/drawing/2014/main" id="{B7709104-A5AD-4C2F-A590-12C725B7C24F}"/>
                </a:ext>
              </a:extLst>
            </p:cNvPr>
            <p:cNvSpPr/>
            <p:nvPr/>
          </p:nvSpPr>
          <p:spPr bwMode="auto">
            <a:xfrm>
              <a:off x="4220756" y="885529"/>
              <a:ext cx="1755662" cy="5257134"/>
            </a:xfrm>
            <a:prstGeom prst="roundRect">
              <a:avLst/>
            </a:prstGeom>
            <a:solidFill>
              <a:schemeClr val="accent2">
                <a:lumMod val="20000"/>
                <a:lumOff val="80000"/>
              </a:schemeClr>
            </a:solidFill>
            <a:ln w="76200">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3" name="Abgerundetes Rechteck 32">
              <a:extLst>
                <a:ext uri="{FF2B5EF4-FFF2-40B4-BE49-F238E27FC236}">
                  <a16:creationId xmlns:a16="http://schemas.microsoft.com/office/drawing/2014/main" id="{A3E0C024-5AF3-4820-ACE5-C854C3650ECF}"/>
                </a:ext>
              </a:extLst>
            </p:cNvPr>
            <p:cNvSpPr/>
            <p:nvPr/>
          </p:nvSpPr>
          <p:spPr bwMode="auto">
            <a:xfrm>
              <a:off x="6143923" y="885529"/>
              <a:ext cx="1754766" cy="5257134"/>
            </a:xfrm>
            <a:prstGeom prst="roundRect">
              <a:avLst/>
            </a:prstGeom>
            <a:solidFill>
              <a:schemeClr val="accent4">
                <a:lumMod val="60000"/>
                <a:lumOff val="40000"/>
              </a:schemeClr>
            </a:solidFill>
            <a:ln w="762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4" name="Abgerundetes Rechteck 33">
              <a:extLst>
                <a:ext uri="{FF2B5EF4-FFF2-40B4-BE49-F238E27FC236}">
                  <a16:creationId xmlns:a16="http://schemas.microsoft.com/office/drawing/2014/main" id="{E886F5A4-B6C8-4A9E-A600-554543C315D5}"/>
                </a:ext>
              </a:extLst>
            </p:cNvPr>
            <p:cNvSpPr/>
            <p:nvPr/>
          </p:nvSpPr>
          <p:spPr bwMode="auto">
            <a:xfrm>
              <a:off x="8072464" y="885529"/>
              <a:ext cx="1754767" cy="5257134"/>
            </a:xfrm>
            <a:prstGeom prst="roundRect">
              <a:avLst/>
            </a:prstGeom>
            <a:solidFill>
              <a:srgbClr val="EBF6DE"/>
            </a:solidFill>
            <a:ln w="762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5" name="Abgerundetes Rechteck 34">
              <a:extLst>
                <a:ext uri="{FF2B5EF4-FFF2-40B4-BE49-F238E27FC236}">
                  <a16:creationId xmlns:a16="http://schemas.microsoft.com/office/drawing/2014/main" id="{BAA0B251-DBF7-4B7A-BBF5-83ADCF83A733}"/>
                </a:ext>
              </a:extLst>
            </p:cNvPr>
            <p:cNvSpPr/>
            <p:nvPr/>
          </p:nvSpPr>
          <p:spPr bwMode="auto">
            <a:xfrm>
              <a:off x="9964280" y="885529"/>
              <a:ext cx="1754767" cy="5257134"/>
            </a:xfrm>
            <a:prstGeom prst="roundRect">
              <a:avLst/>
            </a:prstGeom>
            <a:solidFill>
              <a:srgbClr val="E3FDE3"/>
            </a:solidFill>
            <a:ln w="76200">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6" name="Rechteck 35">
              <a:extLst>
                <a:ext uri="{FF2B5EF4-FFF2-40B4-BE49-F238E27FC236}">
                  <a16:creationId xmlns:a16="http://schemas.microsoft.com/office/drawing/2014/main" id="{63DA105E-7C8C-4152-8657-4E95952A7FCC}"/>
                </a:ext>
              </a:extLst>
            </p:cNvPr>
            <p:cNvSpPr/>
            <p:nvPr/>
          </p:nvSpPr>
          <p:spPr bwMode="auto">
            <a:xfrm>
              <a:off x="454144" y="1560922"/>
              <a:ext cx="1646381" cy="46668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Eau de pluie</a:t>
              </a:r>
            </a:p>
          </p:txBody>
        </p:sp>
        <p:sp>
          <p:nvSpPr>
            <p:cNvPr id="37" name="Rechteck 36">
              <a:extLst>
                <a:ext uri="{FF2B5EF4-FFF2-40B4-BE49-F238E27FC236}">
                  <a16:creationId xmlns:a16="http://schemas.microsoft.com/office/drawing/2014/main" id="{3AA76DCA-35A7-4E4F-B500-355860E4A592}"/>
                </a:ext>
              </a:extLst>
            </p:cNvPr>
            <p:cNvSpPr/>
            <p:nvPr/>
          </p:nvSpPr>
          <p:spPr bwMode="auto">
            <a:xfrm>
              <a:off x="454144" y="2310662"/>
              <a:ext cx="1646381" cy="466683"/>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Source</a:t>
              </a:r>
            </a:p>
          </p:txBody>
        </p:sp>
        <p:sp>
          <p:nvSpPr>
            <p:cNvPr id="38" name="Rechteck 37">
              <a:extLst>
                <a:ext uri="{FF2B5EF4-FFF2-40B4-BE49-F238E27FC236}">
                  <a16:creationId xmlns:a16="http://schemas.microsoft.com/office/drawing/2014/main" id="{DFF654FE-431A-409B-971B-8F227991DB37}"/>
                </a:ext>
              </a:extLst>
            </p:cNvPr>
            <p:cNvSpPr/>
            <p:nvPr/>
          </p:nvSpPr>
          <p:spPr bwMode="auto">
            <a:xfrm>
              <a:off x="454144" y="3046965"/>
              <a:ext cx="1646381" cy="467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Eau souterraine</a:t>
              </a:r>
            </a:p>
          </p:txBody>
        </p:sp>
        <p:sp>
          <p:nvSpPr>
            <p:cNvPr id="40" name="Rechteck 39">
              <a:extLst>
                <a:ext uri="{FF2B5EF4-FFF2-40B4-BE49-F238E27FC236}">
                  <a16:creationId xmlns:a16="http://schemas.microsoft.com/office/drawing/2014/main" id="{69A95C4F-D3D3-4967-ACEC-F62C0D3CACEE}"/>
                </a:ext>
              </a:extLst>
            </p:cNvPr>
            <p:cNvSpPr/>
            <p:nvPr/>
          </p:nvSpPr>
          <p:spPr bwMode="auto">
            <a:xfrm>
              <a:off x="454144" y="4538382"/>
              <a:ext cx="1646381" cy="658374"/>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Eau saumâtre et eau de mer</a:t>
              </a:r>
            </a:p>
          </p:txBody>
        </p:sp>
        <p:sp>
          <p:nvSpPr>
            <p:cNvPr id="41" name="Rechteck 40">
              <a:extLst>
                <a:ext uri="{FF2B5EF4-FFF2-40B4-BE49-F238E27FC236}">
                  <a16:creationId xmlns:a16="http://schemas.microsoft.com/office/drawing/2014/main" id="{CCFB9763-8785-4711-B795-932305CF8103}"/>
                </a:ext>
              </a:extLst>
            </p:cNvPr>
            <p:cNvSpPr/>
            <p:nvPr/>
          </p:nvSpPr>
          <p:spPr bwMode="auto">
            <a:xfrm>
              <a:off x="345758" y="1560922"/>
              <a:ext cx="108386"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2" name="Rechteck 41">
              <a:extLst>
                <a:ext uri="{FF2B5EF4-FFF2-40B4-BE49-F238E27FC236}">
                  <a16:creationId xmlns:a16="http://schemas.microsoft.com/office/drawing/2014/main" id="{5D7EAF53-BC34-4CE0-B9E2-346C0536255D}"/>
                </a:ext>
              </a:extLst>
            </p:cNvPr>
            <p:cNvSpPr/>
            <p:nvPr/>
          </p:nvSpPr>
          <p:spPr bwMode="auto">
            <a:xfrm>
              <a:off x="364569" y="2310662"/>
              <a:ext cx="109281" cy="46668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3" name="Rechteck 42">
              <a:extLst>
                <a:ext uri="{FF2B5EF4-FFF2-40B4-BE49-F238E27FC236}">
                  <a16:creationId xmlns:a16="http://schemas.microsoft.com/office/drawing/2014/main" id="{B913D8F0-46A2-4E85-9BFF-F195C27C8E21}"/>
                </a:ext>
              </a:extLst>
            </p:cNvPr>
            <p:cNvSpPr/>
            <p:nvPr/>
          </p:nvSpPr>
          <p:spPr bwMode="auto">
            <a:xfrm>
              <a:off x="345758" y="3046965"/>
              <a:ext cx="108386" cy="4675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5" name="Rechteck 44">
              <a:extLst>
                <a:ext uri="{FF2B5EF4-FFF2-40B4-BE49-F238E27FC236}">
                  <a16:creationId xmlns:a16="http://schemas.microsoft.com/office/drawing/2014/main" id="{1035380E-3AB2-4FDE-9DA6-323C03B59CDE}"/>
                </a:ext>
              </a:extLst>
            </p:cNvPr>
            <p:cNvSpPr/>
            <p:nvPr/>
          </p:nvSpPr>
          <p:spPr bwMode="auto">
            <a:xfrm>
              <a:off x="364569" y="4538382"/>
              <a:ext cx="128091" cy="65837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6" name="Rechteck 45">
              <a:extLst>
                <a:ext uri="{FF2B5EF4-FFF2-40B4-BE49-F238E27FC236}">
                  <a16:creationId xmlns:a16="http://schemas.microsoft.com/office/drawing/2014/main" id="{073BD705-5B88-43C8-B038-D11C4EDFC551}"/>
                </a:ext>
              </a:extLst>
            </p:cNvPr>
            <p:cNvSpPr/>
            <p:nvPr/>
          </p:nvSpPr>
          <p:spPr bwMode="auto">
            <a:xfrm>
              <a:off x="2395226" y="1180230"/>
              <a:ext cx="1646381" cy="46668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Collecte sur le toit</a:t>
              </a:r>
            </a:p>
          </p:txBody>
        </p:sp>
        <p:sp>
          <p:nvSpPr>
            <p:cNvPr id="47" name="Rechteck 46">
              <a:extLst>
                <a:ext uri="{FF2B5EF4-FFF2-40B4-BE49-F238E27FC236}">
                  <a16:creationId xmlns:a16="http://schemas.microsoft.com/office/drawing/2014/main" id="{860AB1EB-CABF-4E5D-AFC9-DFEFA779DD32}"/>
                </a:ext>
              </a:extLst>
            </p:cNvPr>
            <p:cNvSpPr/>
            <p:nvPr/>
          </p:nvSpPr>
          <p:spPr bwMode="auto">
            <a:xfrm>
              <a:off x="2285944" y="1180230"/>
              <a:ext cx="109281" cy="46668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9" name="Rechteck 48">
              <a:extLst>
                <a:ext uri="{FF2B5EF4-FFF2-40B4-BE49-F238E27FC236}">
                  <a16:creationId xmlns:a16="http://schemas.microsoft.com/office/drawing/2014/main" id="{656C13A4-5D6C-4B04-BAA6-BCBE33C2D48B}"/>
                </a:ext>
              </a:extLst>
            </p:cNvPr>
            <p:cNvSpPr/>
            <p:nvPr/>
          </p:nvSpPr>
          <p:spPr bwMode="auto">
            <a:xfrm>
              <a:off x="2402392" y="1769631"/>
              <a:ext cx="1646381" cy="577756"/>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Récupération d’eau de pluie</a:t>
              </a:r>
            </a:p>
          </p:txBody>
        </p:sp>
        <p:sp>
          <p:nvSpPr>
            <p:cNvPr id="50" name="Rechteck 49">
              <a:extLst>
                <a:ext uri="{FF2B5EF4-FFF2-40B4-BE49-F238E27FC236}">
                  <a16:creationId xmlns:a16="http://schemas.microsoft.com/office/drawing/2014/main" id="{4F6AC7CA-A664-4FE1-A817-2A2E82856346}"/>
                </a:ext>
              </a:extLst>
            </p:cNvPr>
            <p:cNvSpPr/>
            <p:nvPr/>
          </p:nvSpPr>
          <p:spPr bwMode="auto">
            <a:xfrm>
              <a:off x="2293110" y="1769631"/>
              <a:ext cx="109281" cy="577756"/>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51" name="Rechteck 50">
              <a:extLst>
                <a:ext uri="{FF2B5EF4-FFF2-40B4-BE49-F238E27FC236}">
                  <a16:creationId xmlns:a16="http://schemas.microsoft.com/office/drawing/2014/main" id="{7B2AEB11-6626-4B3D-B6D5-4F8889D67EDD}"/>
                </a:ext>
              </a:extLst>
            </p:cNvPr>
            <p:cNvSpPr/>
            <p:nvPr/>
          </p:nvSpPr>
          <p:spPr bwMode="auto">
            <a:xfrm>
              <a:off x="2402392" y="2451293"/>
              <a:ext cx="1646381" cy="577757"/>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Barrage réservoir souterrain</a:t>
              </a:r>
            </a:p>
          </p:txBody>
        </p:sp>
        <p:sp>
          <p:nvSpPr>
            <p:cNvPr id="52" name="Rechteck 51">
              <a:extLst>
                <a:ext uri="{FF2B5EF4-FFF2-40B4-BE49-F238E27FC236}">
                  <a16:creationId xmlns:a16="http://schemas.microsoft.com/office/drawing/2014/main" id="{6CA575FD-C874-4141-9268-6F5A82FE3D1A}"/>
                </a:ext>
              </a:extLst>
            </p:cNvPr>
            <p:cNvSpPr/>
            <p:nvPr/>
          </p:nvSpPr>
          <p:spPr bwMode="auto">
            <a:xfrm>
              <a:off x="2293110" y="2451293"/>
              <a:ext cx="109281" cy="577757"/>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53" name="Rechteck 52">
              <a:extLst>
                <a:ext uri="{FF2B5EF4-FFF2-40B4-BE49-F238E27FC236}">
                  <a16:creationId xmlns:a16="http://schemas.microsoft.com/office/drawing/2014/main" id="{2FC0ED05-3AF3-4C7C-B8D6-5E135C5C434F}"/>
                </a:ext>
              </a:extLst>
            </p:cNvPr>
            <p:cNvSpPr/>
            <p:nvPr/>
          </p:nvSpPr>
          <p:spPr bwMode="auto">
            <a:xfrm>
              <a:off x="2421203" y="3160724"/>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Collecte à la source protégée</a:t>
              </a:r>
            </a:p>
          </p:txBody>
        </p:sp>
        <p:sp>
          <p:nvSpPr>
            <p:cNvPr id="54" name="Rechteck 53">
              <a:extLst>
                <a:ext uri="{FF2B5EF4-FFF2-40B4-BE49-F238E27FC236}">
                  <a16:creationId xmlns:a16="http://schemas.microsoft.com/office/drawing/2014/main" id="{A0D3AA64-C906-4B70-B427-DAF06D47691E}"/>
                </a:ext>
              </a:extLst>
            </p:cNvPr>
            <p:cNvSpPr/>
            <p:nvPr/>
          </p:nvSpPr>
          <p:spPr bwMode="auto">
            <a:xfrm>
              <a:off x="2311921" y="3160724"/>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55" name="Rechteck 54">
              <a:extLst>
                <a:ext uri="{FF2B5EF4-FFF2-40B4-BE49-F238E27FC236}">
                  <a16:creationId xmlns:a16="http://schemas.microsoft.com/office/drawing/2014/main" id="{FAFD50E0-BB94-488F-A7A3-FA3D0635E7B0}"/>
                </a:ext>
              </a:extLst>
            </p:cNvPr>
            <p:cNvSpPr/>
            <p:nvPr/>
          </p:nvSpPr>
          <p:spPr bwMode="auto">
            <a:xfrm>
              <a:off x="2421203" y="3858511"/>
              <a:ext cx="1646381" cy="576860"/>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Puits protégé</a:t>
              </a:r>
            </a:p>
          </p:txBody>
        </p:sp>
        <p:sp>
          <p:nvSpPr>
            <p:cNvPr id="56" name="Rechteck 55">
              <a:extLst>
                <a:ext uri="{FF2B5EF4-FFF2-40B4-BE49-F238E27FC236}">
                  <a16:creationId xmlns:a16="http://schemas.microsoft.com/office/drawing/2014/main" id="{8746F9AD-5622-491D-A29E-2DBFDC92B6E8}"/>
                </a:ext>
              </a:extLst>
            </p:cNvPr>
            <p:cNvSpPr/>
            <p:nvPr/>
          </p:nvSpPr>
          <p:spPr bwMode="auto">
            <a:xfrm>
              <a:off x="2311921" y="3858511"/>
              <a:ext cx="109281" cy="576860"/>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57" name="Rechteck 56">
              <a:extLst>
                <a:ext uri="{FF2B5EF4-FFF2-40B4-BE49-F238E27FC236}">
                  <a16:creationId xmlns:a16="http://schemas.microsoft.com/office/drawing/2014/main" id="{6022A082-795F-494F-BD12-EF5F79751DBA}"/>
                </a:ext>
              </a:extLst>
            </p:cNvPr>
            <p:cNvSpPr/>
            <p:nvPr/>
          </p:nvSpPr>
          <p:spPr bwMode="auto">
            <a:xfrm>
              <a:off x="2421203" y="4558088"/>
              <a:ext cx="1646381"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Eau de forage</a:t>
              </a:r>
            </a:p>
          </p:txBody>
        </p:sp>
        <p:sp>
          <p:nvSpPr>
            <p:cNvPr id="58" name="Rechteck 57">
              <a:extLst>
                <a:ext uri="{FF2B5EF4-FFF2-40B4-BE49-F238E27FC236}">
                  <a16:creationId xmlns:a16="http://schemas.microsoft.com/office/drawing/2014/main" id="{D33B119B-FD13-4346-A765-F9C92ED9A30A}"/>
                </a:ext>
              </a:extLst>
            </p:cNvPr>
            <p:cNvSpPr/>
            <p:nvPr/>
          </p:nvSpPr>
          <p:spPr bwMode="auto">
            <a:xfrm>
              <a:off x="2311921" y="455808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61" name="Rechteck 60">
              <a:extLst>
                <a:ext uri="{FF2B5EF4-FFF2-40B4-BE49-F238E27FC236}">
                  <a16:creationId xmlns:a16="http://schemas.microsoft.com/office/drawing/2014/main" id="{17D0C3EF-46E3-4A0B-B9EB-7427C90DF566}"/>
                </a:ext>
              </a:extLst>
            </p:cNvPr>
            <p:cNvSpPr/>
            <p:nvPr/>
          </p:nvSpPr>
          <p:spPr bwMode="auto">
            <a:xfrm>
              <a:off x="2409557" y="5615069"/>
              <a:ext cx="1645486" cy="393233"/>
            </a:xfrm>
            <a:prstGeom prst="rect">
              <a:avLst/>
            </a:prstGeom>
            <a:solidFill>
              <a:schemeClr val="accent6">
                <a:lumMod val="60000"/>
                <a:lumOff val="4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Prélèvement d’eau de mer</a:t>
              </a:r>
            </a:p>
          </p:txBody>
        </p:sp>
        <p:sp>
          <p:nvSpPr>
            <p:cNvPr id="62" name="Rechteck 61">
              <a:extLst>
                <a:ext uri="{FF2B5EF4-FFF2-40B4-BE49-F238E27FC236}">
                  <a16:creationId xmlns:a16="http://schemas.microsoft.com/office/drawing/2014/main" id="{1CB468E2-D4DD-4541-87D0-4C8F2DE11473}"/>
                </a:ext>
              </a:extLst>
            </p:cNvPr>
            <p:cNvSpPr/>
            <p:nvPr/>
          </p:nvSpPr>
          <p:spPr bwMode="auto">
            <a:xfrm>
              <a:off x="2300276" y="5602528"/>
              <a:ext cx="109281" cy="393233"/>
            </a:xfrm>
            <a:prstGeom prst="rect">
              <a:avLst/>
            </a:prstGeom>
            <a:solidFill>
              <a:srgbClr val="FF9900"/>
            </a:solidFill>
            <a:ln>
              <a:solidFill>
                <a:srgbClr val="FF99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65" name="Rechteck 64">
              <a:extLst>
                <a:ext uri="{FF2B5EF4-FFF2-40B4-BE49-F238E27FC236}">
                  <a16:creationId xmlns:a16="http://schemas.microsoft.com/office/drawing/2014/main" id="{E503EAE6-EB8E-4F5D-9D28-56FD75EA0722}"/>
                </a:ext>
              </a:extLst>
            </p:cNvPr>
            <p:cNvSpPr/>
            <p:nvPr/>
          </p:nvSpPr>
          <p:spPr bwMode="auto">
            <a:xfrm>
              <a:off x="4330037" y="2359032"/>
              <a:ext cx="1646381" cy="467579"/>
            </a:xfrm>
            <a:prstGeom prst="rect">
              <a:avLst/>
            </a:prstGeom>
            <a:solidFill>
              <a:schemeClr val="accent2">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Pompes manuelles</a:t>
              </a:r>
            </a:p>
          </p:txBody>
        </p:sp>
        <p:sp>
          <p:nvSpPr>
            <p:cNvPr id="66" name="Rechteck 65">
              <a:extLst>
                <a:ext uri="{FF2B5EF4-FFF2-40B4-BE49-F238E27FC236}">
                  <a16:creationId xmlns:a16="http://schemas.microsoft.com/office/drawing/2014/main" id="{CFA7A9A2-E8E9-49B0-8138-5B62D8000B17}"/>
                </a:ext>
              </a:extLst>
            </p:cNvPr>
            <p:cNvSpPr/>
            <p:nvPr/>
          </p:nvSpPr>
          <p:spPr bwMode="auto">
            <a:xfrm>
              <a:off x="4220756" y="2359032"/>
              <a:ext cx="109281" cy="467579"/>
            </a:xfrm>
            <a:prstGeom prst="rect">
              <a:avLst/>
            </a:prstGeom>
            <a:solidFill>
              <a:srgbClr val="CC706E"/>
            </a:solidFill>
            <a:ln>
              <a:solidFill>
                <a:srgbClr val="CC706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73" name="Rechteck 72">
              <a:extLst>
                <a:ext uri="{FF2B5EF4-FFF2-40B4-BE49-F238E27FC236}">
                  <a16:creationId xmlns:a16="http://schemas.microsoft.com/office/drawing/2014/main" id="{A1AF3087-271A-4AA0-A825-640385A069CC}"/>
                </a:ext>
              </a:extLst>
            </p:cNvPr>
            <p:cNvSpPr/>
            <p:nvPr/>
          </p:nvSpPr>
          <p:spPr bwMode="auto">
            <a:xfrm>
              <a:off x="6394732" y="4213213"/>
              <a:ext cx="1498583" cy="476537"/>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err="1">
                  <a:solidFill>
                    <a:prstClr val="white">
                      <a:lumMod val="50000"/>
                    </a:prstClr>
                  </a:solidFill>
                  <a:latin typeface="Arial Narrow" panose="020B0606020202030204" pitchFamily="34" charset="0"/>
                </a:rPr>
                <a:t>Sulf</a:t>
              </a:r>
              <a:r>
                <a:rPr lang="fr-FR" sz="1600" b="1" dirty="0">
                  <a:solidFill>
                    <a:prstClr val="white">
                      <a:lumMod val="50000"/>
                    </a:prstClr>
                  </a:solidFill>
                  <a:latin typeface="Arial Narrow" panose="020B0606020202030204" pitchFamily="34" charset="0"/>
                </a:rPr>
                <a:t>. </a:t>
              </a:r>
              <a:r>
                <a:rPr lang="fr-FR" sz="1600" b="1" dirty="0" err="1">
                  <a:solidFill>
                    <a:prstClr val="white">
                      <a:lumMod val="50000"/>
                    </a:prstClr>
                  </a:solidFill>
                  <a:latin typeface="Arial Narrow" panose="020B0606020202030204" pitchFamily="34" charset="0"/>
                </a:rPr>
                <a:t>d'ammon</a:t>
              </a:r>
              <a:r>
                <a:rPr lang="fr-FR" sz="1600" b="1" dirty="0">
                  <a:solidFill>
                    <a:prstClr val="white">
                      <a:lumMod val="50000"/>
                    </a:prstClr>
                  </a:solidFill>
                  <a:latin typeface="Arial Narrow" panose="020B0606020202030204" pitchFamily="34" charset="0"/>
                </a:rPr>
                <a:t>. et de fer</a:t>
              </a:r>
            </a:p>
          </p:txBody>
        </p:sp>
        <p:sp>
          <p:nvSpPr>
            <p:cNvPr id="74" name="Rechteck 73">
              <a:extLst>
                <a:ext uri="{FF2B5EF4-FFF2-40B4-BE49-F238E27FC236}">
                  <a16:creationId xmlns:a16="http://schemas.microsoft.com/office/drawing/2014/main" id="{109E7623-9DB3-4A95-97F3-379E7A34F534}"/>
                </a:ext>
              </a:extLst>
            </p:cNvPr>
            <p:cNvSpPr/>
            <p:nvPr/>
          </p:nvSpPr>
          <p:spPr bwMode="auto">
            <a:xfrm>
              <a:off x="6138218" y="4222927"/>
              <a:ext cx="256573" cy="1142448"/>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white">
                      <a:lumMod val="50000"/>
                    </a:prstClr>
                  </a:solidFill>
                  <a:latin typeface="Arial Narrow" panose="020B0606020202030204" pitchFamily="34" charset="0"/>
                </a:rPr>
                <a:t>Produits chimiques</a:t>
              </a:r>
            </a:p>
          </p:txBody>
        </p:sp>
        <p:sp>
          <p:nvSpPr>
            <p:cNvPr id="75" name="Rechteck 74">
              <a:extLst>
                <a:ext uri="{FF2B5EF4-FFF2-40B4-BE49-F238E27FC236}">
                  <a16:creationId xmlns:a16="http://schemas.microsoft.com/office/drawing/2014/main" id="{198D38C7-8578-4573-8FC8-DF0F970E7D51}"/>
                </a:ext>
              </a:extLst>
            </p:cNvPr>
            <p:cNvSpPr/>
            <p:nvPr/>
          </p:nvSpPr>
          <p:spPr bwMode="auto">
            <a:xfrm>
              <a:off x="6407272" y="4728280"/>
              <a:ext cx="1498583" cy="637771"/>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white">
                      <a:lumMod val="50000"/>
                    </a:prstClr>
                  </a:solidFill>
                  <a:latin typeface="Arial Narrow" panose="020B0606020202030204" pitchFamily="34" charset="0"/>
                </a:rPr>
                <a:t>GAC</a:t>
              </a:r>
            </a:p>
            <a:p>
              <a:pPr>
                <a:lnSpc>
                  <a:spcPct val="80000"/>
                </a:lnSpc>
                <a:defRPr/>
              </a:pPr>
              <a:r>
                <a:rPr lang="fr-FR" sz="1600" b="1" dirty="0">
                  <a:solidFill>
                    <a:prstClr val="white">
                      <a:lumMod val="50000"/>
                    </a:prstClr>
                  </a:solidFill>
                  <a:latin typeface="Arial Narrow" panose="020B0606020202030204" pitchFamily="34" charset="0"/>
                </a:rPr>
                <a:t>NF/</a:t>
              </a:r>
              <a:r>
                <a:rPr lang="fr-FR" sz="1500" b="1" dirty="0">
                  <a:solidFill>
                    <a:prstClr val="white">
                      <a:lumMod val="50000"/>
                    </a:prstClr>
                  </a:solidFill>
                  <a:latin typeface="Arial Narrow" panose="020B0606020202030204" pitchFamily="34" charset="0"/>
                </a:rPr>
                <a:t>Osmose inv.</a:t>
              </a:r>
            </a:p>
          </p:txBody>
        </p:sp>
        <p:sp>
          <p:nvSpPr>
            <p:cNvPr id="76" name="Rechteck 75">
              <a:extLst>
                <a:ext uri="{FF2B5EF4-FFF2-40B4-BE49-F238E27FC236}">
                  <a16:creationId xmlns:a16="http://schemas.microsoft.com/office/drawing/2014/main" id="{B303DCA8-096A-45E0-AB20-1F3581ABFEB2}"/>
                </a:ext>
              </a:extLst>
            </p:cNvPr>
            <p:cNvSpPr/>
            <p:nvPr/>
          </p:nvSpPr>
          <p:spPr bwMode="auto">
            <a:xfrm>
              <a:off x="6400106" y="5467271"/>
              <a:ext cx="1498583" cy="49176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white">
                      <a:lumMod val="50000"/>
                    </a:prstClr>
                  </a:solidFill>
                  <a:latin typeface="Arial Narrow" panose="020B0606020202030204" pitchFamily="34" charset="0"/>
                </a:rPr>
                <a:t>Osmose inverse</a:t>
              </a:r>
            </a:p>
            <a:p>
              <a:pPr>
                <a:lnSpc>
                  <a:spcPct val="80000"/>
                </a:lnSpc>
                <a:defRPr/>
              </a:pPr>
              <a:r>
                <a:rPr lang="fr-FR" sz="1500" b="1" dirty="0" err="1">
                  <a:solidFill>
                    <a:prstClr val="white">
                      <a:lumMod val="50000"/>
                    </a:prstClr>
                  </a:solidFill>
                  <a:latin typeface="Arial Narrow" panose="020B0606020202030204" pitchFamily="34" charset="0"/>
                </a:rPr>
                <a:t>Distill</a:t>
              </a:r>
              <a:r>
                <a:rPr lang="fr-FR" sz="1500" b="1" dirty="0">
                  <a:solidFill>
                    <a:prstClr val="white">
                      <a:lumMod val="50000"/>
                    </a:prstClr>
                  </a:solidFill>
                  <a:latin typeface="Arial Narrow" panose="020B0606020202030204" pitchFamily="34" charset="0"/>
                </a:rPr>
                <a:t>. </a:t>
              </a:r>
              <a:r>
                <a:rPr lang="fr-FR" sz="1500" b="1" dirty="0" err="1">
                  <a:solidFill>
                    <a:prstClr val="white">
                      <a:lumMod val="50000"/>
                    </a:prstClr>
                  </a:solidFill>
                  <a:latin typeface="Arial Narrow" panose="020B0606020202030204" pitchFamily="34" charset="0"/>
                </a:rPr>
                <a:t>membran</a:t>
              </a:r>
              <a:r>
                <a:rPr lang="fr-FR" sz="1500" b="1" dirty="0">
                  <a:solidFill>
                    <a:prstClr val="white">
                      <a:lumMod val="50000"/>
                    </a:prstClr>
                  </a:solidFill>
                  <a:latin typeface="Arial Narrow" panose="020B0606020202030204" pitchFamily="34" charset="0"/>
                </a:rPr>
                <a:t>.</a:t>
              </a:r>
            </a:p>
          </p:txBody>
        </p:sp>
        <p:sp>
          <p:nvSpPr>
            <p:cNvPr id="77" name="Rechteck 76">
              <a:extLst>
                <a:ext uri="{FF2B5EF4-FFF2-40B4-BE49-F238E27FC236}">
                  <a16:creationId xmlns:a16="http://schemas.microsoft.com/office/drawing/2014/main" id="{322AA218-6F58-4D31-824A-FE121FAB08D9}"/>
                </a:ext>
              </a:extLst>
            </p:cNvPr>
            <p:cNvSpPr/>
            <p:nvPr/>
          </p:nvSpPr>
          <p:spPr bwMode="auto">
            <a:xfrm>
              <a:off x="6132077" y="5467155"/>
              <a:ext cx="280442" cy="491397"/>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white">
                      <a:lumMod val="50000"/>
                    </a:prstClr>
                  </a:solidFill>
                  <a:latin typeface="Arial Narrow" panose="020B0606020202030204" pitchFamily="34" charset="0"/>
                </a:rPr>
                <a:t>Mer</a:t>
              </a:r>
            </a:p>
          </p:txBody>
        </p:sp>
        <p:sp>
          <p:nvSpPr>
            <p:cNvPr id="78" name="Rechteck 77">
              <a:extLst>
                <a:ext uri="{FF2B5EF4-FFF2-40B4-BE49-F238E27FC236}">
                  <a16:creationId xmlns:a16="http://schemas.microsoft.com/office/drawing/2014/main" id="{6FED5D10-9319-4FA8-91A4-77E9158C8DE0}"/>
                </a:ext>
              </a:extLst>
            </p:cNvPr>
            <p:cNvSpPr/>
            <p:nvPr/>
          </p:nvSpPr>
          <p:spPr bwMode="auto">
            <a:xfrm>
              <a:off x="8181745" y="1352214"/>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dirty="0">
                  <a:solidFill>
                    <a:prstClr val="white">
                      <a:lumMod val="50000"/>
                    </a:prstClr>
                  </a:solidFill>
                  <a:latin typeface="Arial Narrow" panose="020B0606020202030204" pitchFamily="34" charset="0"/>
                </a:rPr>
                <a:t>Jerrycans</a:t>
              </a:r>
            </a:p>
          </p:txBody>
        </p:sp>
        <p:sp>
          <p:nvSpPr>
            <p:cNvPr id="79" name="Rechteck 78">
              <a:extLst>
                <a:ext uri="{FF2B5EF4-FFF2-40B4-BE49-F238E27FC236}">
                  <a16:creationId xmlns:a16="http://schemas.microsoft.com/office/drawing/2014/main" id="{A1EA3C82-D7DB-4500-A918-E27A720C7FBB}"/>
                </a:ext>
              </a:extLst>
            </p:cNvPr>
            <p:cNvSpPr/>
            <p:nvPr/>
          </p:nvSpPr>
          <p:spPr bwMode="auto">
            <a:xfrm>
              <a:off x="8072464" y="1352214"/>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80" name="Rechteck 79">
              <a:extLst>
                <a:ext uri="{FF2B5EF4-FFF2-40B4-BE49-F238E27FC236}">
                  <a16:creationId xmlns:a16="http://schemas.microsoft.com/office/drawing/2014/main" id="{B70D3648-5D0A-477F-BCC2-F49EA7EBB991}"/>
                </a:ext>
              </a:extLst>
            </p:cNvPr>
            <p:cNvSpPr/>
            <p:nvPr/>
          </p:nvSpPr>
          <p:spPr bwMode="auto">
            <a:xfrm>
              <a:off x="8181745" y="2052687"/>
              <a:ext cx="1645486" cy="466683"/>
            </a:xfrm>
            <a:prstGeom prst="rect">
              <a:avLst/>
            </a:prstGeom>
            <a:solidFill>
              <a:srgbClr val="D7F09E"/>
            </a:solidFill>
            <a:ln>
              <a:solidFill>
                <a:srgbClr val="D7F09E"/>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white">
                      <a:lumMod val="50000"/>
                    </a:prstClr>
                  </a:solidFill>
                  <a:latin typeface="Arial Narrow" panose="020B0606020202030204" pitchFamily="34" charset="0"/>
                </a:rPr>
                <a:t>Fournisseurs</a:t>
              </a:r>
            </a:p>
          </p:txBody>
        </p:sp>
        <p:sp>
          <p:nvSpPr>
            <p:cNvPr id="81" name="Rechteck 80">
              <a:extLst>
                <a:ext uri="{FF2B5EF4-FFF2-40B4-BE49-F238E27FC236}">
                  <a16:creationId xmlns:a16="http://schemas.microsoft.com/office/drawing/2014/main" id="{725B674E-3994-4518-B6F1-386D6939264B}"/>
                </a:ext>
              </a:extLst>
            </p:cNvPr>
            <p:cNvSpPr/>
            <p:nvPr/>
          </p:nvSpPr>
          <p:spPr bwMode="auto">
            <a:xfrm>
              <a:off x="8072464" y="2052687"/>
              <a:ext cx="109281" cy="466683"/>
            </a:xfrm>
            <a:prstGeom prst="rect">
              <a:avLst/>
            </a:prstGeom>
            <a:solidFill>
              <a:srgbClr val="C3E96D"/>
            </a:solidFill>
            <a:ln>
              <a:solidFill>
                <a:srgbClr val="C3E96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88" name="Rechteck 87">
              <a:extLst>
                <a:ext uri="{FF2B5EF4-FFF2-40B4-BE49-F238E27FC236}">
                  <a16:creationId xmlns:a16="http://schemas.microsoft.com/office/drawing/2014/main" id="{16C5FAE7-9148-48E9-A90F-EB1B6603CB32}"/>
                </a:ext>
              </a:extLst>
            </p:cNvPr>
            <p:cNvSpPr/>
            <p:nvPr/>
          </p:nvSpPr>
          <p:spPr bwMode="auto">
            <a:xfrm>
              <a:off x="10220463" y="2385008"/>
              <a:ext cx="1498583" cy="2173080"/>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Céramique</a:t>
              </a:r>
            </a:p>
            <a:p>
              <a:pPr>
                <a:lnSpc>
                  <a:spcPct val="80000"/>
                </a:lnSpc>
                <a:defRPr/>
              </a:pPr>
              <a:r>
                <a:rPr lang="fr-FR" sz="1600" b="1">
                  <a:solidFill>
                    <a:prstClr val="white">
                      <a:lumMod val="50000"/>
                    </a:prstClr>
                  </a:solidFill>
                  <a:latin typeface="Arial Narrow" panose="020B0606020202030204" pitchFamily="34" charset="0"/>
                </a:rPr>
                <a:t>Membranes</a:t>
              </a:r>
            </a:p>
            <a:p>
              <a:pPr>
                <a:lnSpc>
                  <a:spcPct val="80000"/>
                </a:lnSpc>
                <a:defRPr/>
              </a:pPr>
              <a:r>
                <a:rPr lang="fr-FR" sz="1600" b="1">
                  <a:solidFill>
                    <a:prstClr val="white">
                      <a:lumMod val="50000"/>
                    </a:prstClr>
                  </a:solidFill>
                  <a:latin typeface="Arial Narrow" panose="020B0606020202030204" pitchFamily="34" charset="0"/>
                </a:rPr>
                <a:t>Chloration</a:t>
              </a:r>
            </a:p>
            <a:p>
              <a:pPr>
                <a:lnSpc>
                  <a:spcPct val="80000"/>
                </a:lnSpc>
                <a:defRPr/>
              </a:pPr>
              <a:r>
                <a:rPr lang="fr-FR" sz="1600" b="1">
                  <a:solidFill>
                    <a:prstClr val="white">
                      <a:lumMod val="50000"/>
                    </a:prstClr>
                  </a:solidFill>
                  <a:latin typeface="Arial Narrow" panose="020B0606020202030204" pitchFamily="34" charset="0"/>
                </a:rPr>
                <a:t>Bouillir</a:t>
              </a:r>
            </a:p>
            <a:p>
              <a:pPr>
                <a:lnSpc>
                  <a:spcPct val="80000"/>
                </a:lnSpc>
                <a:defRPr/>
              </a:pPr>
              <a:r>
                <a:rPr lang="fr-FR" sz="1600" b="1">
                  <a:solidFill>
                    <a:prstClr val="white">
                      <a:lumMod val="50000"/>
                    </a:prstClr>
                  </a:solidFill>
                  <a:latin typeface="Arial Narrow" panose="020B0606020202030204" pitchFamily="34" charset="0"/>
                </a:rPr>
                <a:t>Biosable</a:t>
              </a:r>
            </a:p>
            <a:p>
              <a:pPr>
                <a:lnSpc>
                  <a:spcPct val="80000"/>
                </a:lnSpc>
                <a:defRPr/>
              </a:pPr>
              <a:r>
                <a:rPr lang="fr-FR" sz="1600" b="1">
                  <a:solidFill>
                    <a:prstClr val="white">
                      <a:lumMod val="50000"/>
                    </a:prstClr>
                  </a:solidFill>
                  <a:latin typeface="Arial Narrow" panose="020B0606020202030204" pitchFamily="34" charset="0"/>
                </a:rPr>
                <a:t>UV</a:t>
              </a:r>
            </a:p>
            <a:p>
              <a:pPr>
                <a:lnSpc>
                  <a:spcPct val="80000"/>
                </a:lnSpc>
                <a:defRPr/>
              </a:pPr>
              <a:r>
                <a:rPr lang="fr-FR" sz="1600" b="1">
                  <a:solidFill>
                    <a:prstClr val="white">
                      <a:lumMod val="50000"/>
                    </a:prstClr>
                  </a:solidFill>
                  <a:latin typeface="Arial Narrow" panose="020B0606020202030204" pitchFamily="34" charset="0"/>
                </a:rPr>
                <a:t>Procédé Sodis</a:t>
              </a:r>
            </a:p>
          </p:txBody>
        </p:sp>
        <p:sp>
          <p:nvSpPr>
            <p:cNvPr id="89" name="Rechteck 88">
              <a:extLst>
                <a:ext uri="{FF2B5EF4-FFF2-40B4-BE49-F238E27FC236}">
                  <a16:creationId xmlns:a16="http://schemas.microsoft.com/office/drawing/2014/main" id="{63C08809-A247-481C-A2E0-A0F5E0B739AB}"/>
                </a:ext>
              </a:extLst>
            </p:cNvPr>
            <p:cNvSpPr/>
            <p:nvPr/>
          </p:nvSpPr>
          <p:spPr bwMode="auto">
            <a:xfrm>
              <a:off x="9964147" y="2367505"/>
              <a:ext cx="256573" cy="2190606"/>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white">
                      <a:lumMod val="50000"/>
                    </a:prstClr>
                  </a:solidFill>
                  <a:latin typeface="Arial Narrow" panose="020B0606020202030204" pitchFamily="34" charset="0"/>
                </a:rPr>
                <a:t>Traitement de l’eau par les ménages</a:t>
              </a:r>
            </a:p>
          </p:txBody>
        </p:sp>
        <p:sp>
          <p:nvSpPr>
            <p:cNvPr id="90" name="Rechteck 89">
              <a:extLst>
                <a:ext uri="{FF2B5EF4-FFF2-40B4-BE49-F238E27FC236}">
                  <a16:creationId xmlns:a16="http://schemas.microsoft.com/office/drawing/2014/main" id="{BAC88D41-31F4-4A39-B3C0-D8920EDDE302}"/>
                </a:ext>
              </a:extLst>
            </p:cNvPr>
            <p:cNvSpPr/>
            <p:nvPr/>
          </p:nvSpPr>
          <p:spPr bwMode="auto">
            <a:xfrm>
              <a:off x="10220463" y="4704991"/>
              <a:ext cx="1498583" cy="1106247"/>
            </a:xfrm>
            <a:prstGeom prst="rect">
              <a:avLst/>
            </a:prstGeom>
            <a:solidFill>
              <a:srgbClr val="A1F1A9"/>
            </a:solidFill>
            <a:ln>
              <a:solidFill>
                <a:srgbClr val="A1F1A9"/>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white">
                      <a:lumMod val="50000"/>
                    </a:prstClr>
                  </a:solidFill>
                  <a:latin typeface="Arial Narrow" panose="020B0606020202030204" pitchFamily="34" charset="0"/>
                </a:rPr>
                <a:t>Filtres F</a:t>
              </a:r>
            </a:p>
            <a:p>
              <a:pPr>
                <a:lnSpc>
                  <a:spcPct val="80000"/>
                </a:lnSpc>
                <a:defRPr/>
              </a:pPr>
              <a:r>
                <a:rPr lang="fr-FR" sz="1600" b="1">
                  <a:solidFill>
                    <a:prstClr val="white">
                      <a:lumMod val="50000"/>
                    </a:prstClr>
                  </a:solidFill>
                  <a:latin typeface="Arial Narrow" panose="020B0606020202030204" pitchFamily="34" charset="0"/>
                </a:rPr>
                <a:t>Filtres AS</a:t>
              </a:r>
            </a:p>
          </p:txBody>
        </p:sp>
        <p:sp>
          <p:nvSpPr>
            <p:cNvPr id="91" name="Rechteck 90">
              <a:extLst>
                <a:ext uri="{FF2B5EF4-FFF2-40B4-BE49-F238E27FC236}">
                  <a16:creationId xmlns:a16="http://schemas.microsoft.com/office/drawing/2014/main" id="{F6DAA895-AA1E-4820-B118-98D2115874C4}"/>
                </a:ext>
              </a:extLst>
            </p:cNvPr>
            <p:cNvSpPr/>
            <p:nvPr/>
          </p:nvSpPr>
          <p:spPr bwMode="auto">
            <a:xfrm>
              <a:off x="9964147" y="4687951"/>
              <a:ext cx="256573" cy="1110901"/>
            </a:xfrm>
            <a:prstGeom prst="rect">
              <a:avLst/>
            </a:prstGeom>
            <a:solidFill>
              <a:srgbClr val="72EA7D"/>
            </a:solidFill>
            <a:ln>
              <a:solidFill>
                <a:srgbClr val="A1F1A9"/>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white">
                      <a:lumMod val="50000"/>
                    </a:prstClr>
                  </a:solidFill>
                  <a:latin typeface="Arial Narrow" panose="020B0606020202030204" pitchFamily="34" charset="0"/>
                </a:rPr>
                <a:t>Produits chimiques</a:t>
              </a:r>
            </a:p>
          </p:txBody>
        </p:sp>
        <p:sp>
          <p:nvSpPr>
            <p:cNvPr id="95" name="Rechteck 94">
              <a:extLst>
                <a:ext uri="{FF2B5EF4-FFF2-40B4-BE49-F238E27FC236}">
                  <a16:creationId xmlns:a16="http://schemas.microsoft.com/office/drawing/2014/main" id="{9CD5EF39-4B97-4240-A376-1BB4CCC6BEDC}"/>
                </a:ext>
              </a:extLst>
            </p:cNvPr>
            <p:cNvSpPr/>
            <p:nvPr/>
          </p:nvSpPr>
          <p:spPr>
            <a:xfrm>
              <a:off x="454144" y="3764457"/>
              <a:ext cx="1646381" cy="46668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latin typeface="Arial Narrow" panose="020B0606020202030204" pitchFamily="34" charset="0"/>
                </a:rPr>
                <a:t>Eau de surface</a:t>
              </a:r>
            </a:p>
          </p:txBody>
        </p:sp>
        <p:sp>
          <p:nvSpPr>
            <p:cNvPr id="96" name="Rechteck 95">
              <a:extLst>
                <a:ext uri="{FF2B5EF4-FFF2-40B4-BE49-F238E27FC236}">
                  <a16:creationId xmlns:a16="http://schemas.microsoft.com/office/drawing/2014/main" id="{E6E23C18-FDD4-4A55-B57D-C524C2A13029}"/>
                </a:ext>
              </a:extLst>
            </p:cNvPr>
            <p:cNvSpPr/>
            <p:nvPr/>
          </p:nvSpPr>
          <p:spPr>
            <a:xfrm>
              <a:off x="345758" y="3764457"/>
              <a:ext cx="108386" cy="466684"/>
            </a:xfrm>
            <a:prstGeom prst="rect">
              <a:avLst/>
            </a:prstGeom>
            <a:solidFill>
              <a:srgbClr val="2F70B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2" name="Rechteck 1">
              <a:extLst>
                <a:ext uri="{FF2B5EF4-FFF2-40B4-BE49-F238E27FC236}">
                  <a16:creationId xmlns:a16="http://schemas.microsoft.com/office/drawing/2014/main" id="{8048E932-AC7E-4E62-8B46-4F933608258A}"/>
                </a:ext>
              </a:extLst>
            </p:cNvPr>
            <p:cNvSpPr/>
            <p:nvPr/>
          </p:nvSpPr>
          <p:spPr>
            <a:xfrm>
              <a:off x="345758" y="3737585"/>
              <a:ext cx="1754767" cy="493556"/>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97" name="Rechteck 96">
              <a:extLst>
                <a:ext uri="{FF2B5EF4-FFF2-40B4-BE49-F238E27FC236}">
                  <a16:creationId xmlns:a16="http://schemas.microsoft.com/office/drawing/2014/main" id="{05247E5C-70A2-468E-A4BC-D4C14BBB347C}"/>
                </a:ext>
              </a:extLst>
            </p:cNvPr>
            <p:cNvSpPr/>
            <p:nvPr/>
          </p:nvSpPr>
          <p:spPr>
            <a:xfrm>
              <a:off x="2409557" y="5062393"/>
              <a:ext cx="1645486" cy="454143"/>
            </a:xfrm>
            <a:prstGeom prst="rect">
              <a:avLst/>
            </a:prstGeom>
            <a:solidFill>
              <a:srgbClr val="FF99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latin typeface="Arial Narrow" panose="020B0606020202030204" pitchFamily="34" charset="0"/>
                </a:rPr>
                <a:t>Prélèvement d’eau de rivière</a:t>
              </a:r>
            </a:p>
          </p:txBody>
        </p:sp>
        <p:sp>
          <p:nvSpPr>
            <p:cNvPr id="98" name="Rechteck 97">
              <a:extLst>
                <a:ext uri="{FF2B5EF4-FFF2-40B4-BE49-F238E27FC236}">
                  <a16:creationId xmlns:a16="http://schemas.microsoft.com/office/drawing/2014/main" id="{B10E5BB5-FAA6-4DD9-84C4-CB1B5526A4E1}"/>
                </a:ext>
              </a:extLst>
            </p:cNvPr>
            <p:cNvSpPr/>
            <p:nvPr/>
          </p:nvSpPr>
          <p:spPr>
            <a:xfrm>
              <a:off x="2285944" y="5062393"/>
              <a:ext cx="105698" cy="454143"/>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99" name="Rechteck 98">
              <a:extLst>
                <a:ext uri="{FF2B5EF4-FFF2-40B4-BE49-F238E27FC236}">
                  <a16:creationId xmlns:a16="http://schemas.microsoft.com/office/drawing/2014/main" id="{594DD5FB-02D4-4F52-83C8-76A2C4414462}"/>
                </a:ext>
              </a:extLst>
            </p:cNvPr>
            <p:cNvSpPr/>
            <p:nvPr/>
          </p:nvSpPr>
          <p:spPr>
            <a:xfrm>
              <a:off x="4330037" y="1499116"/>
              <a:ext cx="1646381" cy="467579"/>
            </a:xfrm>
            <a:prstGeom prst="rect">
              <a:avLst/>
            </a:prstGeom>
            <a:solidFill>
              <a:srgbClr val="C00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latin typeface="Arial Narrow" panose="020B0606020202030204" pitchFamily="34" charset="0"/>
                </a:rPr>
                <a:t>Gravité</a:t>
              </a:r>
            </a:p>
          </p:txBody>
        </p:sp>
        <p:sp>
          <p:nvSpPr>
            <p:cNvPr id="100" name="Rechteck 99">
              <a:extLst>
                <a:ext uri="{FF2B5EF4-FFF2-40B4-BE49-F238E27FC236}">
                  <a16:creationId xmlns:a16="http://schemas.microsoft.com/office/drawing/2014/main" id="{C7581650-BDCE-4C46-8B2D-D3EB237D3F84}"/>
                </a:ext>
              </a:extLst>
            </p:cNvPr>
            <p:cNvSpPr/>
            <p:nvPr/>
          </p:nvSpPr>
          <p:spPr>
            <a:xfrm>
              <a:off x="4220756" y="1499116"/>
              <a:ext cx="109281" cy="467579"/>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101" name="Rechteck 100">
              <a:extLst>
                <a:ext uri="{FF2B5EF4-FFF2-40B4-BE49-F238E27FC236}">
                  <a16:creationId xmlns:a16="http://schemas.microsoft.com/office/drawing/2014/main" id="{BB897DF7-A59E-4463-AF4E-21C7270E443C}"/>
                </a:ext>
              </a:extLst>
            </p:cNvPr>
            <p:cNvSpPr/>
            <p:nvPr/>
          </p:nvSpPr>
          <p:spPr>
            <a:xfrm>
              <a:off x="4330037" y="3160725"/>
              <a:ext cx="1646381" cy="697786"/>
            </a:xfrm>
            <a:prstGeom prst="rect">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latin typeface="Arial Narrow" panose="020B0606020202030204" pitchFamily="34" charset="0"/>
                </a:rPr>
                <a:t>Pompes motorisées</a:t>
              </a:r>
            </a:p>
          </p:txBody>
        </p:sp>
        <p:sp>
          <p:nvSpPr>
            <p:cNvPr id="102" name="Rechteck 101">
              <a:extLst>
                <a:ext uri="{FF2B5EF4-FFF2-40B4-BE49-F238E27FC236}">
                  <a16:creationId xmlns:a16="http://schemas.microsoft.com/office/drawing/2014/main" id="{9ADF5DB6-81B8-4C07-8702-81DAA12B3D43}"/>
                </a:ext>
              </a:extLst>
            </p:cNvPr>
            <p:cNvSpPr/>
            <p:nvPr/>
          </p:nvSpPr>
          <p:spPr>
            <a:xfrm>
              <a:off x="4220756" y="3160725"/>
              <a:ext cx="109281" cy="697786"/>
            </a:xfrm>
            <a:prstGeom prst="rect">
              <a:avLst/>
            </a:prstGeom>
            <a:solidFill>
              <a:srgbClr val="8A0000"/>
            </a:solidFill>
            <a:ln>
              <a:solidFill>
                <a:srgbClr val="8A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103" name="Rechteck 102">
              <a:extLst>
                <a:ext uri="{FF2B5EF4-FFF2-40B4-BE49-F238E27FC236}">
                  <a16:creationId xmlns:a16="http://schemas.microsoft.com/office/drawing/2014/main" id="{9B7CC98A-B37D-4F1F-A671-38F5206BECA5}"/>
                </a:ext>
              </a:extLst>
            </p:cNvPr>
            <p:cNvSpPr/>
            <p:nvPr/>
          </p:nvSpPr>
          <p:spPr>
            <a:xfrm>
              <a:off x="6400106" y="1123798"/>
              <a:ext cx="1498583" cy="1327496"/>
            </a:xfrm>
            <a:prstGeom prst="rect">
              <a:avLst/>
            </a:prstGeom>
            <a:solidFill>
              <a:schemeClr val="bg1">
                <a:lumMod val="6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latin typeface="Arial Narrow" panose="020B0606020202030204" pitchFamily="34" charset="0"/>
                </a:rPr>
                <a:t>Méthodes de filtration</a:t>
              </a:r>
            </a:p>
            <a:p>
              <a:pPr>
                <a:lnSpc>
                  <a:spcPct val="80000"/>
                </a:lnSpc>
                <a:defRPr/>
              </a:pPr>
              <a:r>
                <a:rPr lang="fr-FR" sz="1600" b="1">
                  <a:solidFill>
                    <a:prstClr val="black">
                      <a:lumMod val="95000"/>
                      <a:lumOff val="5000"/>
                    </a:prstClr>
                  </a:solidFill>
                  <a:latin typeface="Arial Narrow" panose="020B0606020202030204" pitchFamily="34" charset="0"/>
                </a:rPr>
                <a:t>Coagulation/sédimentation</a:t>
              </a:r>
            </a:p>
          </p:txBody>
        </p:sp>
        <p:sp>
          <p:nvSpPr>
            <p:cNvPr id="104" name="Rechteck 103">
              <a:extLst>
                <a:ext uri="{FF2B5EF4-FFF2-40B4-BE49-F238E27FC236}">
                  <a16:creationId xmlns:a16="http://schemas.microsoft.com/office/drawing/2014/main" id="{0B7A1E5E-4646-472F-88BE-5E29D19BF567}"/>
                </a:ext>
              </a:extLst>
            </p:cNvPr>
            <p:cNvSpPr/>
            <p:nvPr/>
          </p:nvSpPr>
          <p:spPr>
            <a:xfrm>
              <a:off x="6143661" y="1106166"/>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latin typeface="Arial Narrow" panose="020B0606020202030204" pitchFamily="34" charset="0"/>
                </a:rPr>
                <a:t>Élucidation</a:t>
              </a:r>
            </a:p>
          </p:txBody>
        </p:sp>
        <p:sp>
          <p:nvSpPr>
            <p:cNvPr id="105" name="Rechteck 104">
              <a:extLst>
                <a:ext uri="{FF2B5EF4-FFF2-40B4-BE49-F238E27FC236}">
                  <a16:creationId xmlns:a16="http://schemas.microsoft.com/office/drawing/2014/main" id="{747C13AE-AB01-4AF7-AEBC-2DD581DBB84D}"/>
                </a:ext>
              </a:extLst>
            </p:cNvPr>
            <p:cNvSpPr/>
            <p:nvPr/>
          </p:nvSpPr>
          <p:spPr>
            <a:xfrm>
              <a:off x="6412647" y="2556096"/>
              <a:ext cx="1498583" cy="1589054"/>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latin typeface="Arial Narrow" panose="020B0606020202030204" pitchFamily="34" charset="0"/>
                </a:rPr>
                <a:t>Chloration</a:t>
              </a:r>
            </a:p>
            <a:p>
              <a:pPr>
                <a:lnSpc>
                  <a:spcPct val="80000"/>
                </a:lnSpc>
                <a:defRPr/>
              </a:pPr>
              <a:r>
                <a:rPr lang="fr-FR" sz="1600" b="1">
                  <a:solidFill>
                    <a:prstClr val="black">
                      <a:lumMod val="95000"/>
                      <a:lumOff val="5000"/>
                    </a:prstClr>
                  </a:solidFill>
                  <a:latin typeface="Arial Narrow" panose="020B0606020202030204" pitchFamily="34" charset="0"/>
                </a:rPr>
                <a:t>UV</a:t>
              </a:r>
            </a:p>
            <a:p>
              <a:pPr>
                <a:lnSpc>
                  <a:spcPct val="80000"/>
                </a:lnSpc>
                <a:defRPr/>
              </a:pPr>
              <a:r>
                <a:rPr lang="fr-FR" sz="1600" b="1">
                  <a:solidFill>
                    <a:prstClr val="black">
                      <a:lumMod val="95000"/>
                      <a:lumOff val="5000"/>
                    </a:prstClr>
                  </a:solidFill>
                  <a:latin typeface="Arial Narrow" panose="020B0606020202030204" pitchFamily="34" charset="0"/>
                </a:rPr>
                <a:t>Ozone</a:t>
              </a:r>
            </a:p>
            <a:p>
              <a:pPr>
                <a:lnSpc>
                  <a:spcPct val="80000"/>
                </a:lnSpc>
                <a:defRPr/>
              </a:pPr>
              <a:r>
                <a:rPr lang="fr-FR" sz="1600" b="1">
                  <a:solidFill>
                    <a:prstClr val="black">
                      <a:lumMod val="95000"/>
                      <a:lumOff val="5000"/>
                    </a:prstClr>
                  </a:solidFill>
                  <a:latin typeface="Arial Narrow" panose="020B0606020202030204" pitchFamily="34" charset="0"/>
                </a:rPr>
                <a:t>Filtre à sable lent</a:t>
              </a:r>
            </a:p>
            <a:p>
              <a:pPr>
                <a:lnSpc>
                  <a:spcPct val="80000"/>
                </a:lnSpc>
                <a:defRPr/>
              </a:pPr>
              <a:r>
                <a:rPr lang="fr-FR" sz="1600" b="1">
                  <a:solidFill>
                    <a:prstClr val="black">
                      <a:lumMod val="95000"/>
                      <a:lumOff val="5000"/>
                    </a:prstClr>
                  </a:solidFill>
                  <a:latin typeface="Arial Narrow" panose="020B0606020202030204" pitchFamily="34" charset="0"/>
                </a:rPr>
                <a:t>Ultrafiltration</a:t>
              </a:r>
            </a:p>
            <a:p>
              <a:pPr>
                <a:lnSpc>
                  <a:spcPct val="80000"/>
                </a:lnSpc>
                <a:defRPr/>
              </a:pPr>
              <a:r>
                <a:rPr lang="fr-FR" sz="1600" b="1">
                  <a:solidFill>
                    <a:prstClr val="black">
                      <a:lumMod val="95000"/>
                      <a:lumOff val="5000"/>
                    </a:prstClr>
                  </a:solidFill>
                  <a:latin typeface="Arial Narrow" panose="020B0606020202030204" pitchFamily="34" charset="0"/>
                </a:rPr>
                <a:t>Pasteurisation</a:t>
              </a:r>
            </a:p>
          </p:txBody>
        </p:sp>
        <p:sp>
          <p:nvSpPr>
            <p:cNvPr id="106" name="Rechteck 105">
              <a:extLst>
                <a:ext uri="{FF2B5EF4-FFF2-40B4-BE49-F238E27FC236}">
                  <a16:creationId xmlns:a16="http://schemas.microsoft.com/office/drawing/2014/main" id="{5A8C35E3-1E23-4F0B-BBC9-B43698A8CF23}"/>
                </a:ext>
              </a:extLst>
            </p:cNvPr>
            <p:cNvSpPr/>
            <p:nvPr/>
          </p:nvSpPr>
          <p:spPr>
            <a:xfrm>
              <a:off x="6155945" y="2538612"/>
              <a:ext cx="256573" cy="1606203"/>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fr-FR" sz="1600" b="1">
                  <a:solidFill>
                    <a:prstClr val="black">
                      <a:lumMod val="95000"/>
                      <a:lumOff val="5000"/>
                    </a:prstClr>
                  </a:solidFill>
                  <a:latin typeface="Arial Narrow" panose="020B0606020202030204" pitchFamily="34" charset="0"/>
                </a:rPr>
                <a:t>Désinfection</a:t>
              </a:r>
            </a:p>
          </p:txBody>
        </p:sp>
        <p:sp>
          <p:nvSpPr>
            <p:cNvPr id="107" name="Rechteck 106">
              <a:extLst>
                <a:ext uri="{FF2B5EF4-FFF2-40B4-BE49-F238E27FC236}">
                  <a16:creationId xmlns:a16="http://schemas.microsoft.com/office/drawing/2014/main" id="{F01ACF50-7D6A-4816-9E68-C1C19CC02084}"/>
                </a:ext>
              </a:extLst>
            </p:cNvPr>
            <p:cNvSpPr/>
            <p:nvPr/>
          </p:nvSpPr>
          <p:spPr>
            <a:xfrm>
              <a:off x="8181745" y="2795260"/>
              <a:ext cx="1645486" cy="466684"/>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latin typeface="Arial Narrow" panose="020B0606020202030204" pitchFamily="34" charset="0"/>
                </a:rPr>
                <a:t>Kiosques</a:t>
              </a:r>
            </a:p>
          </p:txBody>
        </p:sp>
        <p:sp>
          <p:nvSpPr>
            <p:cNvPr id="108" name="Rechteck 107">
              <a:extLst>
                <a:ext uri="{FF2B5EF4-FFF2-40B4-BE49-F238E27FC236}">
                  <a16:creationId xmlns:a16="http://schemas.microsoft.com/office/drawing/2014/main" id="{98B64909-B2B2-4A50-B2EC-55EC6363E035}"/>
                </a:ext>
              </a:extLst>
            </p:cNvPr>
            <p:cNvSpPr/>
            <p:nvPr/>
          </p:nvSpPr>
          <p:spPr>
            <a:xfrm>
              <a:off x="8072464" y="2795260"/>
              <a:ext cx="109281" cy="466684"/>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109" name="Rechteck 108">
              <a:extLst>
                <a:ext uri="{FF2B5EF4-FFF2-40B4-BE49-F238E27FC236}">
                  <a16:creationId xmlns:a16="http://schemas.microsoft.com/office/drawing/2014/main" id="{78BCC43A-F975-43BD-AB04-8FE29A0353F5}"/>
                </a:ext>
              </a:extLst>
            </p:cNvPr>
            <p:cNvSpPr/>
            <p:nvPr/>
          </p:nvSpPr>
          <p:spPr>
            <a:xfrm>
              <a:off x="8181745" y="3538729"/>
              <a:ext cx="1645486"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latin typeface="Arial Narrow" panose="020B0606020202030204" pitchFamily="34" charset="0"/>
                </a:rPr>
                <a:t>Réseaux de distribution</a:t>
              </a:r>
            </a:p>
          </p:txBody>
        </p:sp>
        <p:sp>
          <p:nvSpPr>
            <p:cNvPr id="110" name="Rechteck 109">
              <a:extLst>
                <a:ext uri="{FF2B5EF4-FFF2-40B4-BE49-F238E27FC236}">
                  <a16:creationId xmlns:a16="http://schemas.microsoft.com/office/drawing/2014/main" id="{78AE4FC2-1D5D-44E4-A713-2128BBE08017}"/>
                </a:ext>
              </a:extLst>
            </p:cNvPr>
            <p:cNvSpPr/>
            <p:nvPr/>
          </p:nvSpPr>
          <p:spPr>
            <a:xfrm>
              <a:off x="8072464" y="353872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111" name="Rechteck 110">
              <a:extLst>
                <a:ext uri="{FF2B5EF4-FFF2-40B4-BE49-F238E27FC236}">
                  <a16:creationId xmlns:a16="http://schemas.microsoft.com/office/drawing/2014/main" id="{C53480E8-D2D3-440A-9656-4F23EC633991}"/>
                </a:ext>
              </a:extLst>
            </p:cNvPr>
            <p:cNvSpPr/>
            <p:nvPr/>
          </p:nvSpPr>
          <p:spPr>
            <a:xfrm>
              <a:off x="10220463" y="1264430"/>
              <a:ext cx="1498583" cy="1017568"/>
            </a:xfrm>
            <a:prstGeom prst="rect">
              <a:avLst/>
            </a:prstGeom>
            <a:solidFill>
              <a:srgbClr val="00E266"/>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dirty="0">
                  <a:solidFill>
                    <a:prstClr val="black">
                      <a:lumMod val="95000"/>
                      <a:lumOff val="5000"/>
                    </a:prstClr>
                  </a:solidFill>
                  <a:latin typeface="Arial Narrow" panose="020B0606020202030204" pitchFamily="34" charset="0"/>
                </a:rPr>
                <a:t>Stockage sûr</a:t>
              </a:r>
            </a:p>
            <a:p>
              <a:pPr>
                <a:lnSpc>
                  <a:spcPct val="80000"/>
                </a:lnSpc>
                <a:defRPr/>
              </a:pPr>
              <a:r>
                <a:rPr lang="fr-FR" sz="1600" b="1" dirty="0">
                  <a:solidFill>
                    <a:prstClr val="black">
                      <a:lumMod val="95000"/>
                      <a:lumOff val="5000"/>
                    </a:prstClr>
                  </a:solidFill>
                  <a:latin typeface="Arial Narrow" panose="020B0606020202030204" pitchFamily="34" charset="0"/>
                </a:rPr>
                <a:t>&lt; 1000 l</a:t>
              </a:r>
            </a:p>
            <a:p>
              <a:pPr>
                <a:lnSpc>
                  <a:spcPct val="80000"/>
                </a:lnSpc>
                <a:defRPr/>
              </a:pPr>
              <a:r>
                <a:rPr lang="fr-FR" sz="1600" b="1" dirty="0">
                  <a:solidFill>
                    <a:prstClr val="black">
                      <a:lumMod val="95000"/>
                      <a:lumOff val="5000"/>
                    </a:prstClr>
                  </a:solidFill>
                  <a:latin typeface="Arial Narrow" panose="020B0606020202030204" pitchFamily="34" charset="0"/>
                </a:rPr>
                <a:t>&gt; 1000 l</a:t>
              </a:r>
            </a:p>
          </p:txBody>
        </p:sp>
        <p:sp>
          <p:nvSpPr>
            <p:cNvPr id="112" name="Rechteck 111">
              <a:extLst>
                <a:ext uri="{FF2B5EF4-FFF2-40B4-BE49-F238E27FC236}">
                  <a16:creationId xmlns:a16="http://schemas.microsoft.com/office/drawing/2014/main" id="{3CB478CA-5F7A-46B9-9447-5BE8DF596AD6}"/>
                </a:ext>
              </a:extLst>
            </p:cNvPr>
            <p:cNvSpPr/>
            <p:nvPr/>
          </p:nvSpPr>
          <p:spPr>
            <a:xfrm>
              <a:off x="9964147" y="1247434"/>
              <a:ext cx="256573" cy="1038037"/>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latin typeface="Arial Narrow" panose="020B0606020202030204" pitchFamily="34" charset="0"/>
                </a:rPr>
                <a:t>Stockage</a:t>
              </a:r>
            </a:p>
          </p:txBody>
        </p:sp>
        <p:sp>
          <p:nvSpPr>
            <p:cNvPr id="113" name="Rechteck 112">
              <a:extLst>
                <a:ext uri="{FF2B5EF4-FFF2-40B4-BE49-F238E27FC236}">
                  <a16:creationId xmlns:a16="http://schemas.microsoft.com/office/drawing/2014/main" id="{7744D431-F5E1-4821-9914-905ACC531DDA}"/>
                </a:ext>
              </a:extLst>
            </p:cNvPr>
            <p:cNvSpPr/>
            <p:nvPr/>
          </p:nvSpPr>
          <p:spPr>
            <a:xfrm>
              <a:off x="8049175" y="4343109"/>
              <a:ext cx="109281" cy="60821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3" name="Rechteck 2">
              <a:extLst>
                <a:ext uri="{FF2B5EF4-FFF2-40B4-BE49-F238E27FC236}">
                  <a16:creationId xmlns:a16="http://schemas.microsoft.com/office/drawing/2014/main" id="{CA4B1231-E237-4183-9D6B-D4E7A6C2F00F}"/>
                </a:ext>
              </a:extLst>
            </p:cNvPr>
            <p:cNvSpPr/>
            <p:nvPr/>
          </p:nvSpPr>
          <p:spPr>
            <a:xfrm>
              <a:off x="2285944" y="5047165"/>
              <a:ext cx="1781639" cy="469371"/>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4" name="Rechteck 3">
              <a:extLst>
                <a:ext uri="{FF2B5EF4-FFF2-40B4-BE49-F238E27FC236}">
                  <a16:creationId xmlns:a16="http://schemas.microsoft.com/office/drawing/2014/main" id="{323DB875-3A5A-4D2A-91B7-30744665AB9A}"/>
                </a:ext>
              </a:extLst>
            </p:cNvPr>
            <p:cNvSpPr/>
            <p:nvPr/>
          </p:nvSpPr>
          <p:spPr>
            <a:xfrm>
              <a:off x="4220756" y="1499116"/>
              <a:ext cx="1755662" cy="467579"/>
            </a:xfrm>
            <a:prstGeom prst="rect">
              <a:avLst/>
            </a:prstGeom>
            <a:noFill/>
            <a:ln w="762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5" name="Rechteck 4">
              <a:extLst>
                <a:ext uri="{FF2B5EF4-FFF2-40B4-BE49-F238E27FC236}">
                  <a16:creationId xmlns:a16="http://schemas.microsoft.com/office/drawing/2014/main" id="{C9DEBA99-B19F-46DD-B081-CE3657CA056B}"/>
                </a:ext>
              </a:extLst>
            </p:cNvPr>
            <p:cNvSpPr/>
            <p:nvPr/>
          </p:nvSpPr>
          <p:spPr>
            <a:xfrm>
              <a:off x="4220756" y="3160725"/>
              <a:ext cx="1755662" cy="697786"/>
            </a:xfrm>
            <a:prstGeom prst="rect">
              <a:avLst/>
            </a:prstGeom>
            <a:noFill/>
            <a:ln w="571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6" name="Rechteck 5">
              <a:extLst>
                <a:ext uri="{FF2B5EF4-FFF2-40B4-BE49-F238E27FC236}">
                  <a16:creationId xmlns:a16="http://schemas.microsoft.com/office/drawing/2014/main" id="{0346A85E-BEB8-4A30-A2B3-56607B1DA034}"/>
                </a:ext>
              </a:extLst>
            </p:cNvPr>
            <p:cNvSpPr/>
            <p:nvPr/>
          </p:nvSpPr>
          <p:spPr>
            <a:xfrm>
              <a:off x="6155567" y="1106779"/>
              <a:ext cx="1755662" cy="1344515"/>
            </a:xfrm>
            <a:prstGeom prst="rect">
              <a:avLst/>
            </a:prstGeom>
            <a:solidFill>
              <a:schemeClr val="accent4">
                <a:lumMod val="60000"/>
                <a:lumOff val="40000"/>
              </a:schemeClr>
            </a:solidFill>
            <a:ln w="762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7" name="Rechteck 6">
              <a:extLst>
                <a:ext uri="{FF2B5EF4-FFF2-40B4-BE49-F238E27FC236}">
                  <a16:creationId xmlns:a16="http://schemas.microsoft.com/office/drawing/2014/main" id="{EC347007-66AB-4EF1-AB8A-EC76489C607B}"/>
                </a:ext>
              </a:extLst>
            </p:cNvPr>
            <p:cNvSpPr/>
            <p:nvPr/>
          </p:nvSpPr>
          <p:spPr>
            <a:xfrm>
              <a:off x="6155567" y="2519370"/>
              <a:ext cx="1737747" cy="1627571"/>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8" name="Rechteck 7">
              <a:extLst>
                <a:ext uri="{FF2B5EF4-FFF2-40B4-BE49-F238E27FC236}">
                  <a16:creationId xmlns:a16="http://schemas.microsoft.com/office/drawing/2014/main" id="{CC9192DF-7A87-424C-AA3A-37635EC1093B}"/>
                </a:ext>
              </a:extLst>
            </p:cNvPr>
            <p:cNvSpPr/>
            <p:nvPr/>
          </p:nvSpPr>
          <p:spPr>
            <a:xfrm>
              <a:off x="8072464" y="2795260"/>
              <a:ext cx="1754767" cy="2251906"/>
            </a:xfrm>
            <a:prstGeom prst="rect">
              <a:avLst/>
            </a:prstGeom>
            <a:noFill/>
            <a:ln w="762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9" name="Rechteck 8">
              <a:extLst>
                <a:ext uri="{FF2B5EF4-FFF2-40B4-BE49-F238E27FC236}">
                  <a16:creationId xmlns:a16="http://schemas.microsoft.com/office/drawing/2014/main" id="{09A56EE9-F599-4208-91C4-6605F032809D}"/>
                </a:ext>
              </a:extLst>
            </p:cNvPr>
            <p:cNvSpPr/>
            <p:nvPr/>
          </p:nvSpPr>
          <p:spPr>
            <a:xfrm>
              <a:off x="9964280" y="1264430"/>
              <a:ext cx="1754767" cy="1021151"/>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a:solidFill>
                  <a:prstClr val="white">
                    <a:lumMod val="50000"/>
                  </a:prstClr>
                </a:solidFill>
              </a:endParaRPr>
            </a:p>
          </p:txBody>
        </p:sp>
        <p:sp>
          <p:nvSpPr>
            <p:cNvPr id="114" name="Rechteck 113">
              <a:extLst>
                <a:ext uri="{FF2B5EF4-FFF2-40B4-BE49-F238E27FC236}">
                  <a16:creationId xmlns:a16="http://schemas.microsoft.com/office/drawing/2014/main" id="{524638EE-7234-4A68-819C-96B04EE04C36}"/>
                </a:ext>
              </a:extLst>
            </p:cNvPr>
            <p:cNvSpPr/>
            <p:nvPr/>
          </p:nvSpPr>
          <p:spPr>
            <a:xfrm>
              <a:off x="8158456" y="4343109"/>
              <a:ext cx="1646381" cy="608212"/>
            </a:xfrm>
            <a:prstGeom prst="rect">
              <a:avLst/>
            </a:prstGeom>
            <a:solidFill>
              <a:srgbClr val="ADDB7B"/>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fr-FR" sz="1600" b="1">
                  <a:solidFill>
                    <a:prstClr val="black">
                      <a:lumMod val="95000"/>
                      <a:lumOff val="5000"/>
                    </a:prstClr>
                  </a:solidFill>
                  <a:latin typeface="Arial Narrow" panose="020B0606020202030204" pitchFamily="34" charset="0"/>
                </a:rPr>
                <a:t>Réservoirs de stockage</a:t>
              </a:r>
            </a:p>
          </p:txBody>
        </p:sp>
        <p:cxnSp>
          <p:nvCxnSpPr>
            <p:cNvPr id="13" name="Gewinkelte Verbindung 12">
              <a:extLst>
                <a:ext uri="{FF2B5EF4-FFF2-40B4-BE49-F238E27FC236}">
                  <a16:creationId xmlns:a16="http://schemas.microsoft.com/office/drawing/2014/main" id="{8A5A166F-DEB9-4C6D-A87B-A3815B358B29}"/>
                </a:ext>
              </a:extLst>
            </p:cNvPr>
            <p:cNvCxnSpPr>
              <a:stCxn id="2" idx="2"/>
            </p:cNvCxnSpPr>
            <p:nvPr/>
          </p:nvCxnSpPr>
          <p:spPr>
            <a:xfrm rot="16200000" flipH="1">
              <a:off x="1225829" y="4228902"/>
              <a:ext cx="1057876" cy="1062355"/>
            </a:xfrm>
            <a:prstGeom prst="bentConnector2">
              <a:avLst/>
            </a:prstGeom>
            <a:ln w="76200">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Gewinkelte Verbindung 15">
              <a:extLst>
                <a:ext uri="{FF2B5EF4-FFF2-40B4-BE49-F238E27FC236}">
                  <a16:creationId xmlns:a16="http://schemas.microsoft.com/office/drawing/2014/main" id="{AA31D003-E720-47FD-A997-2365B9E5E9F9}"/>
                </a:ext>
              </a:extLst>
            </p:cNvPr>
            <p:cNvCxnSpPr>
              <a:stCxn id="3" idx="0"/>
              <a:endCxn id="4" idx="1"/>
            </p:cNvCxnSpPr>
            <p:nvPr/>
          </p:nvCxnSpPr>
          <p:spPr>
            <a:xfrm rot="5400000" flipH="1" flipV="1">
              <a:off x="2041854" y="2868263"/>
              <a:ext cx="3314261" cy="1043544"/>
            </a:xfrm>
            <a:prstGeom prst="bentConnector2">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18">
              <a:extLst>
                <a:ext uri="{FF2B5EF4-FFF2-40B4-BE49-F238E27FC236}">
                  <a16:creationId xmlns:a16="http://schemas.microsoft.com/office/drawing/2014/main" id="{671281CE-6930-4C97-9FF3-777D7081DE75}"/>
                </a:ext>
              </a:extLst>
            </p:cNvPr>
            <p:cNvCxnSpPr>
              <a:stCxn id="4" idx="2"/>
            </p:cNvCxnSpPr>
            <p:nvPr/>
          </p:nvCxnSpPr>
          <p:spPr>
            <a:xfrm>
              <a:off x="5098587" y="1966695"/>
              <a:ext cx="0" cy="1295249"/>
            </a:xfrm>
            <a:prstGeom prst="line">
              <a:avLst/>
            </a:prstGeom>
            <a:ln w="7620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mit Pfeil 20">
              <a:extLst>
                <a:ext uri="{FF2B5EF4-FFF2-40B4-BE49-F238E27FC236}">
                  <a16:creationId xmlns:a16="http://schemas.microsoft.com/office/drawing/2014/main" id="{76F8A4C6-D290-4EA3-9676-5644FCCCAB68}"/>
                </a:ext>
              </a:extLst>
            </p:cNvPr>
            <p:cNvCxnSpPr/>
            <p:nvPr/>
          </p:nvCxnSpPr>
          <p:spPr>
            <a:xfrm>
              <a:off x="5098587" y="2281998"/>
              <a:ext cx="1045336" cy="0"/>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4BDBBCA9-7A3F-4F98-9958-976CCE12027C}"/>
                </a:ext>
              </a:extLst>
            </p:cNvPr>
            <p:cNvCxnSpPr/>
            <p:nvPr/>
          </p:nvCxnSpPr>
          <p:spPr>
            <a:xfrm>
              <a:off x="7698042" y="2150323"/>
              <a:ext cx="17915" cy="676289"/>
            </a:xfrm>
            <a:prstGeom prst="straightConnector1">
              <a:avLst/>
            </a:prstGeom>
            <a:ln w="762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17" name="Gewinkelte Verbindung 9216">
              <a:extLst>
                <a:ext uri="{FF2B5EF4-FFF2-40B4-BE49-F238E27FC236}">
                  <a16:creationId xmlns:a16="http://schemas.microsoft.com/office/drawing/2014/main" id="{81038E9C-DF75-4760-9BEA-8E7F83441097}"/>
                </a:ext>
              </a:extLst>
            </p:cNvPr>
            <p:cNvCxnSpPr>
              <a:stCxn id="7" idx="3"/>
              <a:endCxn id="8" idx="0"/>
            </p:cNvCxnSpPr>
            <p:nvPr/>
          </p:nvCxnSpPr>
          <p:spPr>
            <a:xfrm flipV="1">
              <a:off x="7893315" y="2795260"/>
              <a:ext cx="1056980" cy="538344"/>
            </a:xfrm>
            <a:prstGeom prst="bentConnector4">
              <a:avLst>
                <a:gd name="adj1" fmla="val 8478"/>
                <a:gd name="adj2" fmla="val 175270"/>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222" name="Gewinkelte Verbindung 9221">
              <a:extLst>
                <a:ext uri="{FF2B5EF4-FFF2-40B4-BE49-F238E27FC236}">
                  <a16:creationId xmlns:a16="http://schemas.microsoft.com/office/drawing/2014/main" id="{2A75255B-7B14-46C3-9A04-2C46F80CF1F4}"/>
                </a:ext>
              </a:extLst>
            </p:cNvPr>
            <p:cNvCxnSpPr>
              <a:endCxn id="9" idx="2"/>
            </p:cNvCxnSpPr>
            <p:nvPr/>
          </p:nvCxnSpPr>
          <p:spPr>
            <a:xfrm rot="5400000" flipH="1" flipV="1">
              <a:off x="9365474" y="2747337"/>
              <a:ext cx="1937499" cy="1013985"/>
            </a:xfrm>
            <a:prstGeom prst="bentConnector3">
              <a:avLst>
                <a:gd name="adj1" fmla="val 536"/>
              </a:avLst>
            </a:prstGeom>
            <a:ln w="7620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87" name="Rechteck 68">
              <a:extLst>
                <a:ext uri="{FF2B5EF4-FFF2-40B4-BE49-F238E27FC236}">
                  <a16:creationId xmlns:a16="http://schemas.microsoft.com/office/drawing/2014/main" id="{1B6F5BB2-56E5-4755-99D6-2E636DEF143B}"/>
                </a:ext>
              </a:extLst>
            </p:cNvPr>
            <p:cNvSpPr/>
            <p:nvPr/>
          </p:nvSpPr>
          <p:spPr>
            <a:xfrm>
              <a:off x="6423396" y="1087072"/>
              <a:ext cx="1511123" cy="1327496"/>
            </a:xfrm>
            <a:prstGeom prst="rect">
              <a:avLst/>
            </a:prstGeom>
            <a:solidFill>
              <a:schemeClr val="accent4">
                <a:lumMod val="60000"/>
                <a:lumOff val="4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fr-FR" sz="1600" b="1">
                  <a:solidFill>
                    <a:prstClr val="black">
                      <a:lumMod val="95000"/>
                      <a:lumOff val="5000"/>
                    </a:prstClr>
                  </a:solidFill>
                  <a:latin typeface="Arial Narrow" panose="020B0606020202030204" pitchFamily="34" charset="0"/>
                </a:rPr>
                <a:t>Méthodes de filtration</a:t>
              </a:r>
            </a:p>
            <a:p>
              <a:pPr>
                <a:lnSpc>
                  <a:spcPct val="80000"/>
                </a:lnSpc>
                <a:defRPr/>
              </a:pPr>
              <a:r>
                <a:rPr lang="fr-FR" sz="1600" b="1">
                  <a:solidFill>
                    <a:prstClr val="black">
                      <a:lumMod val="95000"/>
                      <a:lumOff val="5000"/>
                    </a:prstClr>
                  </a:solidFill>
                  <a:latin typeface="Arial Narrow" panose="020B0606020202030204" pitchFamily="34" charset="0"/>
                </a:rPr>
                <a:t>Coagulation/sédimentation</a:t>
              </a:r>
            </a:p>
          </p:txBody>
        </p:sp>
        <p:sp>
          <p:nvSpPr>
            <p:cNvPr id="92" name="Rechteck 69">
              <a:extLst>
                <a:ext uri="{FF2B5EF4-FFF2-40B4-BE49-F238E27FC236}">
                  <a16:creationId xmlns:a16="http://schemas.microsoft.com/office/drawing/2014/main" id="{28BFF0AA-CD54-4FB7-B69E-61E533AA7065}"/>
                </a:ext>
              </a:extLst>
            </p:cNvPr>
            <p:cNvSpPr/>
            <p:nvPr/>
          </p:nvSpPr>
          <p:spPr>
            <a:xfrm>
              <a:off x="6167212" y="1069440"/>
              <a:ext cx="256573" cy="1345151"/>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lnSpc>
                  <a:spcPct val="80000"/>
                </a:lnSpc>
                <a:defRPr/>
              </a:pPr>
              <a:r>
                <a:rPr lang="fr-FR" sz="1600" b="1">
                  <a:solidFill>
                    <a:prstClr val="black">
                      <a:lumMod val="95000"/>
                      <a:lumOff val="5000"/>
                    </a:prstClr>
                  </a:solidFill>
                  <a:latin typeface="Arial Narrow" panose="020B0606020202030204" pitchFamily="34" charset="0"/>
                </a:rPr>
                <a:t>Élucidation</a:t>
              </a:r>
            </a:p>
          </p:txBody>
        </p:sp>
      </p:grpSp>
    </p:spTree>
    <p:extLst>
      <p:ext uri="{BB962C8B-B14F-4D97-AF65-F5344CB8AC3E}">
        <p14:creationId xmlns:p14="http://schemas.microsoft.com/office/powerpoint/2010/main" val="1434890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474E8-BFEB-4DAB-8EA5-8AB62A265280}"/>
              </a:ext>
            </a:extLst>
          </p:cNvPr>
          <p:cNvSpPr txBox="1">
            <a:spLocks noGrp="1" noChangeArrowheads="1"/>
          </p:cNvSpPr>
          <p:nvPr>
            <p:ph idx="1"/>
          </p:nvPr>
        </p:nvSpPr>
        <p:spPr>
          <a:xfrm>
            <a:off x="740228" y="1676084"/>
            <a:ext cx="10515600" cy="15358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Utilisée en majorité par les ménages</a:t>
            </a:r>
          </a:p>
          <a:p>
            <a:r>
              <a:rPr lang="fr-FR" sz="2400" dirty="0"/>
              <a:t>Pas adaptée à l’approvisionnement en eau à grande</a:t>
            </a:r>
          </a:p>
          <a:p>
            <a:pPr marL="0" indent="0">
              <a:buNone/>
            </a:pPr>
            <a:r>
              <a:rPr lang="fr-FR" sz="2400" dirty="0"/>
              <a:t>    échelle</a:t>
            </a:r>
          </a:p>
          <a:p>
            <a:r>
              <a:rPr lang="fr-FR" sz="2400" dirty="0"/>
              <a:t>Nécessite en principe une source complémentaire</a:t>
            </a:r>
          </a:p>
          <a:p>
            <a:pPr>
              <a:buFont typeface="Wingdings" panose="05000000000000000000" pitchFamily="2" charset="2"/>
              <a:buNone/>
            </a:pPr>
            <a:endParaRPr lang="en-US" altLang="en-US" b="1" i="1" u="sng" dirty="0"/>
          </a:p>
          <a:p>
            <a:pPr>
              <a:buFont typeface="Wingdings" panose="05000000000000000000" pitchFamily="2" charset="2"/>
              <a:buNone/>
            </a:pPr>
            <a:endParaRPr lang="en-US" altLang="en-US" b="1" i="1" u="sng" dirty="0"/>
          </a:p>
        </p:txBody>
      </p:sp>
      <p:pic>
        <p:nvPicPr>
          <p:cNvPr id="6" name="Picture 4">
            <a:extLst>
              <a:ext uri="{FF2B5EF4-FFF2-40B4-BE49-F238E27FC236}">
                <a16:creationId xmlns:a16="http://schemas.microsoft.com/office/drawing/2014/main" id="{28AB1A22-5424-44B3-8E23-06B623034100}"/>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602133" y="3531201"/>
            <a:ext cx="3223834" cy="307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E25529C-E7E4-47DD-B17B-6EEED22AC3AC}"/>
              </a:ext>
            </a:extLst>
          </p:cNvPr>
          <p:cNvSpPr>
            <a:spLocks noChangeArrowheads="1"/>
          </p:cNvSpPr>
          <p:nvPr/>
        </p:nvSpPr>
        <p:spPr bwMode="auto">
          <a:xfrm>
            <a:off x="880818" y="3417452"/>
            <a:ext cx="5985808" cy="25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fr-FR" sz="2400" i="1" u="sng" dirty="0">
                <a:latin typeface="+mn-lt"/>
              </a:rPr>
              <a:t>Caractéristiques :</a:t>
            </a:r>
          </a:p>
          <a:p>
            <a:pPr eaLnBrk="1" hangingPunct="1"/>
            <a:r>
              <a:rPr lang="fr-FR" sz="2400" dirty="0">
                <a:latin typeface="+mn-lt"/>
              </a:rPr>
              <a:t>Bonne qualité (en fonction du stockage)</a:t>
            </a:r>
          </a:p>
          <a:p>
            <a:pPr eaLnBrk="1" hangingPunct="1"/>
            <a:r>
              <a:rPr lang="fr-FR" sz="2400" dirty="0">
                <a:latin typeface="+mn-lt"/>
              </a:rPr>
              <a:t>Installation adaptée</a:t>
            </a:r>
          </a:p>
          <a:p>
            <a:pPr eaLnBrk="1" hangingPunct="1"/>
            <a:r>
              <a:rPr lang="fr-FR" sz="2400" dirty="0">
                <a:latin typeface="+mn-lt"/>
              </a:rPr>
              <a:t>Limitée aux quantités disponibles </a:t>
            </a:r>
          </a:p>
          <a:p>
            <a:pPr eaLnBrk="1" hangingPunct="1"/>
            <a:r>
              <a:rPr lang="fr-FR" sz="2400" dirty="0">
                <a:latin typeface="+mn-lt"/>
              </a:rPr>
              <a:t>Dépend des conditions météorologiques</a:t>
            </a:r>
          </a:p>
          <a:p>
            <a:pPr eaLnBrk="1" hangingPunct="1"/>
            <a:r>
              <a:rPr lang="fr-FR" sz="2400" dirty="0">
                <a:latin typeface="+mn-lt"/>
              </a:rPr>
              <a:t>Entretien important </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29500" y="991201"/>
            <a:ext cx="4762500" cy="25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itle 3">
            <a:extLst>
              <a:ext uri="{FF2B5EF4-FFF2-40B4-BE49-F238E27FC236}">
                <a16:creationId xmlns:a16="http://schemas.microsoft.com/office/drawing/2014/main" id="{BAE199E6-3077-4A09-B472-46AFF1B9B1D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Collecte des eaux de pluie</a:t>
            </a:r>
          </a:p>
        </p:txBody>
      </p:sp>
    </p:spTree>
    <p:extLst>
      <p:ext uri="{BB962C8B-B14F-4D97-AF65-F5344CB8AC3E}">
        <p14:creationId xmlns:p14="http://schemas.microsoft.com/office/powerpoint/2010/main" val="328965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980124" y="1623097"/>
            <a:ext cx="4351844" cy="1162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Rivières, cours d’eau</a:t>
            </a:r>
          </a:p>
          <a:p>
            <a:r>
              <a:rPr lang="fr-FR"/>
              <a:t>Lacs, lagons, barrages</a:t>
            </a:r>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980124" y="3856913"/>
            <a:ext cx="3967014" cy="166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fr-FR" sz="2400" i="1" u="sng">
                <a:latin typeface="+mn-lt"/>
              </a:rPr>
              <a:t>Caractéristiques</a:t>
            </a:r>
            <a:r>
              <a:rPr lang="fr-FR" sz="2400" b="1" i="1" u="sng">
                <a:latin typeface="+mn-lt"/>
              </a:rPr>
              <a:t> :</a:t>
            </a:r>
          </a:p>
          <a:p>
            <a:pPr eaLnBrk="1" hangingPunct="1"/>
            <a:r>
              <a:rPr lang="fr-FR" sz="2400">
                <a:latin typeface="+mn-lt"/>
              </a:rPr>
              <a:t>Traitement systématique</a:t>
            </a:r>
          </a:p>
          <a:p>
            <a:pPr eaLnBrk="1" hangingPunct="1"/>
            <a:r>
              <a:rPr lang="fr-FR" sz="2400">
                <a:latin typeface="+mn-lt"/>
              </a:rPr>
              <a:t>Grands volumes disponibles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8476" y="1424659"/>
            <a:ext cx="6096000" cy="4572000"/>
          </a:xfrm>
          <a:prstGeom prst="rect">
            <a:avLst/>
          </a:prstGeom>
        </p:spPr>
      </p:pic>
      <p:sp>
        <p:nvSpPr>
          <p:cNvPr id="6" name="Title 3">
            <a:extLst>
              <a:ext uri="{FF2B5EF4-FFF2-40B4-BE49-F238E27FC236}">
                <a16:creationId xmlns:a16="http://schemas.microsoft.com/office/drawing/2014/main" id="{671F691A-C28B-4694-85B1-F7D69CD457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Eau de surface</a:t>
            </a:r>
          </a:p>
        </p:txBody>
      </p:sp>
    </p:spTree>
    <p:extLst>
      <p:ext uri="{BB962C8B-B14F-4D97-AF65-F5344CB8AC3E}">
        <p14:creationId xmlns:p14="http://schemas.microsoft.com/office/powerpoint/2010/main" val="251043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a:extLst>
              <a:ext uri="{FF2B5EF4-FFF2-40B4-BE49-F238E27FC236}">
                <a16:creationId xmlns:a16="http://schemas.microsoft.com/office/drawing/2014/main" id="{C64A8451-427E-41D6-841F-6C90B9D80A06}"/>
              </a:ext>
            </a:extLst>
          </p:cNvPr>
          <p:cNvSpPr>
            <a:spLocks noGrp="1"/>
          </p:cNvSpPr>
          <p:nvPr>
            <p:ph sz="half" idx="1"/>
          </p:nvPr>
        </p:nvSpPr>
        <p:spPr>
          <a:xfrm>
            <a:off x="766765" y="1544709"/>
            <a:ext cx="6620281" cy="4516122"/>
          </a:xfrm>
        </p:spPr>
        <p:txBody>
          <a:bodyPr>
            <a:normAutofit fontScale="92500" lnSpcReduction="10000"/>
          </a:bodyPr>
          <a:lstStyle/>
          <a:p>
            <a:pPr marL="288405" indent="0">
              <a:spcBef>
                <a:spcPct val="0"/>
              </a:spcBef>
              <a:buNone/>
            </a:pPr>
            <a:r>
              <a:rPr lang="fr-FR" dirty="0"/>
              <a:t>La qualité microbiologique de l’eau est une préoccupation majeure dans les contextes humanitaires. </a:t>
            </a:r>
          </a:p>
          <a:p>
            <a:pPr marL="288405" indent="0">
              <a:spcBef>
                <a:spcPct val="0"/>
              </a:spcBef>
              <a:buNone/>
            </a:pPr>
            <a:r>
              <a:rPr lang="fr-FR" dirty="0">
                <a:ea typeface="ＭＳ Ｐゴシック" panose="020B0600070205080204" pitchFamily="34" charset="-128"/>
                <a:cs typeface="Arial Narrow" panose="020B0606020202030204" pitchFamily="34" charset="0"/>
                <a:sym typeface="Wingdings" panose="05000000000000000000" pitchFamily="2" charset="2"/>
              </a:rPr>
              <a:t></a:t>
            </a:r>
            <a:r>
              <a:rPr lang="fr-FR" sz="2800" dirty="0">
                <a:ea typeface="ＭＳ Ｐゴシック" panose="020B0600070205080204" pitchFamily="34" charset="-128"/>
                <a:cs typeface="Arial Narrow" panose="020B0606020202030204" pitchFamily="34" charset="0"/>
              </a:rPr>
              <a:t>E. Coli/100 ml = 0</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fr-FR" dirty="0"/>
              <a:t>Certaines substances chimiques peuvent également être nocives en cas d’exposition prolongée ou immédiate.    </a:t>
            </a:r>
          </a:p>
          <a:p>
            <a:pPr marL="288405" indent="0">
              <a:spcBef>
                <a:spcPct val="0"/>
              </a:spcBef>
              <a:buNone/>
            </a:pPr>
            <a:r>
              <a:rPr lang="fr-FR" dirty="0">
                <a:ea typeface="ＭＳ Ｐゴシック" panose="020B0600070205080204" pitchFamily="34" charset="-128"/>
                <a:cs typeface="Arial Narrow" panose="020B0606020202030204" pitchFamily="34" charset="0"/>
                <a:sym typeface="Wingdings" panose="05000000000000000000" pitchFamily="2" charset="2"/>
              </a:rPr>
              <a:t></a:t>
            </a:r>
            <a:r>
              <a:rPr lang="fr-FR" dirty="0"/>
              <a:t> </a:t>
            </a:r>
            <a:r>
              <a:rPr lang="fr-FR" sz="2800" dirty="0">
                <a:ea typeface="ＭＳ Ｐゴシック" panose="020B0600070205080204" pitchFamily="34" charset="-128"/>
                <a:cs typeface="Arial Narrow" panose="020B0606020202030204" pitchFamily="34" charset="0"/>
              </a:rPr>
              <a:t>nitrate, arsenic, fluorure, etc.</a:t>
            </a:r>
          </a:p>
          <a:p>
            <a:pPr marL="531131" lvl="1" indent="0">
              <a:spcBef>
                <a:spcPct val="0"/>
              </a:spcBef>
              <a:buNone/>
            </a:pPr>
            <a:endParaRPr lang="en-US" altLang="fr-FR" sz="2800" dirty="0">
              <a:ea typeface="ＭＳ Ｐゴシック" panose="020B0600070205080204" pitchFamily="34" charset="-128"/>
              <a:cs typeface="Arial Narrow" panose="020B0606020202030204" pitchFamily="34" charset="0"/>
            </a:endParaRPr>
          </a:p>
          <a:p>
            <a:pPr marL="288405" indent="0">
              <a:spcBef>
                <a:spcPct val="0"/>
              </a:spcBef>
              <a:buNone/>
            </a:pPr>
            <a:r>
              <a:rPr lang="fr-FR" dirty="0"/>
              <a:t>Les critères organoleptiques jouent un rôle important dans l’acceptation de l’eau.     </a:t>
            </a:r>
          </a:p>
          <a:p>
            <a:pPr marL="288405" indent="0">
              <a:spcBef>
                <a:spcPct val="0"/>
              </a:spcBef>
              <a:buNone/>
            </a:pPr>
            <a:r>
              <a:rPr lang="fr-FR" dirty="0">
                <a:ea typeface="ＭＳ Ｐゴシック" panose="020B0600070205080204" pitchFamily="34" charset="-128"/>
                <a:cs typeface="Arial Narrow" panose="020B0606020202030204" pitchFamily="34" charset="0"/>
                <a:sym typeface="Wingdings" panose="05000000000000000000" pitchFamily="2" charset="2"/>
              </a:rPr>
              <a:t></a:t>
            </a:r>
            <a:r>
              <a:rPr lang="fr-FR" dirty="0"/>
              <a:t> </a:t>
            </a:r>
            <a:r>
              <a:rPr lang="fr-FR" sz="2800" dirty="0">
                <a:ea typeface="ＭＳ Ｐゴシック" panose="020B0600070205080204" pitchFamily="34" charset="-128"/>
                <a:cs typeface="Arial Narrow" panose="020B0606020202030204" pitchFamily="34" charset="0"/>
              </a:rPr>
              <a:t>turbidité </a:t>
            </a:r>
            <a:r>
              <a:rPr lang="fr-FR" sz="2800" b="1" dirty="0"/>
              <a:t>≤</a:t>
            </a:r>
            <a:r>
              <a:rPr lang="fr-FR" sz="2800" dirty="0">
                <a:ea typeface="ＭＳ Ｐゴシック" panose="020B0600070205080204" pitchFamily="34" charset="-128"/>
              </a:rPr>
              <a:t> 5NTU</a:t>
            </a:r>
          </a:p>
        </p:txBody>
      </p:sp>
      <p:sp>
        <p:nvSpPr>
          <p:cNvPr id="6" name="Title 3">
            <a:extLst>
              <a:ext uri="{FF2B5EF4-FFF2-40B4-BE49-F238E27FC236}">
                <a16:creationId xmlns:a16="http://schemas.microsoft.com/office/drawing/2014/main" id="{0371DB09-482B-4ECF-9ED7-A790002F7EB8}"/>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Critères liés à la qualité de l’eau</a:t>
            </a:r>
          </a:p>
        </p:txBody>
      </p:sp>
      <p:pic>
        <p:nvPicPr>
          <p:cNvPr id="10" name="Picture 9">
            <a:extLst>
              <a:ext uri="{FF2B5EF4-FFF2-40B4-BE49-F238E27FC236}">
                <a16:creationId xmlns:a16="http://schemas.microsoft.com/office/drawing/2014/main" id="{5CD729B4-2A78-4B4F-AB5C-A1C369D73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046" y="4662045"/>
            <a:ext cx="4253969" cy="1680139"/>
          </a:xfrm>
          <a:prstGeom prst="rect">
            <a:avLst/>
          </a:prstGeom>
        </p:spPr>
      </p:pic>
      <p:pic>
        <p:nvPicPr>
          <p:cNvPr id="12" name="Picture 11">
            <a:extLst>
              <a:ext uri="{FF2B5EF4-FFF2-40B4-BE49-F238E27FC236}">
                <a16:creationId xmlns:a16="http://schemas.microsoft.com/office/drawing/2014/main" id="{39A95185-C001-4E46-BB7B-0E3E5B90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046" y="1301418"/>
            <a:ext cx="4253969" cy="3186371"/>
          </a:xfrm>
          <a:prstGeom prst="rect">
            <a:avLst/>
          </a:prstGeom>
        </p:spPr>
      </p:pic>
    </p:spTree>
    <p:extLst>
      <p:ext uri="{BB962C8B-B14F-4D97-AF65-F5344CB8AC3E}">
        <p14:creationId xmlns:p14="http://schemas.microsoft.com/office/powerpoint/2010/main" val="226856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EF2474E8-BFEB-4DAB-8EA5-8AB62A265280}"/>
              </a:ext>
            </a:extLst>
          </p:cNvPr>
          <p:cNvSpPr txBox="1">
            <a:spLocks noChangeArrowheads="1"/>
          </p:cNvSpPr>
          <p:nvPr/>
        </p:nvSpPr>
        <p:spPr>
          <a:xfrm>
            <a:off x="497524" y="1424659"/>
            <a:ext cx="4351844" cy="208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dirty="0"/>
          </a:p>
        </p:txBody>
      </p:sp>
      <p:sp>
        <p:nvSpPr>
          <p:cNvPr id="9" name="Rectangle 34">
            <a:extLst>
              <a:ext uri="{FF2B5EF4-FFF2-40B4-BE49-F238E27FC236}">
                <a16:creationId xmlns:a16="http://schemas.microsoft.com/office/drawing/2014/main" id="{3698F86A-AA1D-4C97-939E-01D1110D0145}"/>
              </a:ext>
            </a:extLst>
          </p:cNvPr>
          <p:cNvSpPr>
            <a:spLocks noChangeArrowheads="1"/>
          </p:cNvSpPr>
          <p:nvPr/>
        </p:nvSpPr>
        <p:spPr bwMode="auto">
          <a:xfrm>
            <a:off x="497524" y="3658475"/>
            <a:ext cx="838835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400" dirty="0"/>
          </a:p>
        </p:txBody>
      </p:sp>
      <p:sp>
        <p:nvSpPr>
          <p:cNvPr id="10" name="Rectangle 3">
            <a:extLst>
              <a:ext uri="{FF2B5EF4-FFF2-40B4-BE49-F238E27FC236}">
                <a16:creationId xmlns:a16="http://schemas.microsoft.com/office/drawing/2014/main" id="{9C7F47DF-A31C-41EF-8F1D-08FDB7EB6111}"/>
              </a:ext>
            </a:extLst>
          </p:cNvPr>
          <p:cNvSpPr txBox="1">
            <a:spLocks noChangeArrowheads="1"/>
          </p:cNvSpPr>
          <p:nvPr/>
        </p:nvSpPr>
        <p:spPr>
          <a:xfrm>
            <a:off x="793857" y="1372158"/>
            <a:ext cx="4351845" cy="1938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fr-FR" sz="2400" b="1" i="1"/>
              <a:t>Eau souterraine :</a:t>
            </a:r>
          </a:p>
          <a:p>
            <a:r>
              <a:rPr lang="fr-FR" sz="2400"/>
              <a:t>Points de captage d’eau de source</a:t>
            </a:r>
          </a:p>
          <a:p>
            <a:r>
              <a:rPr lang="fr-FR" sz="2400"/>
              <a:t>Puits peu profond : puits creusé à la main</a:t>
            </a:r>
          </a:p>
          <a:p>
            <a:r>
              <a:rPr lang="fr-FR" sz="2400"/>
              <a:t>Puits profond : eau de forage</a:t>
            </a:r>
          </a:p>
        </p:txBody>
      </p:sp>
      <p:pic>
        <p:nvPicPr>
          <p:cNvPr id="11" name="Picture 2">
            <a:extLst>
              <a:ext uri="{FF2B5EF4-FFF2-40B4-BE49-F238E27FC236}">
                <a16:creationId xmlns:a16="http://schemas.microsoft.com/office/drawing/2014/main" id="{7CA246B5-8AD4-4E64-BB17-47B28D654C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4456" y="1196196"/>
            <a:ext cx="6915556" cy="379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6">
            <a:extLst>
              <a:ext uri="{FF2B5EF4-FFF2-40B4-BE49-F238E27FC236}">
                <a16:creationId xmlns:a16="http://schemas.microsoft.com/office/drawing/2014/main" id="{763A1E7A-2218-4454-8F9D-5D2E9DC2E9C1}"/>
              </a:ext>
            </a:extLst>
          </p:cNvPr>
          <p:cNvSpPr>
            <a:spLocks noChangeArrowheads="1"/>
          </p:cNvSpPr>
          <p:nvPr/>
        </p:nvSpPr>
        <p:spPr bwMode="auto">
          <a:xfrm>
            <a:off x="793857" y="4042789"/>
            <a:ext cx="11060723" cy="259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fr-FR" sz="2400" i="1" u="sng" dirty="0">
                <a:latin typeface="+mn-lt"/>
              </a:rPr>
              <a:t>Caractéristiques</a:t>
            </a:r>
            <a:r>
              <a:rPr lang="fr-FR" sz="2400" dirty="0">
                <a:latin typeface="+mn-lt"/>
              </a:rPr>
              <a:t> :</a:t>
            </a:r>
          </a:p>
          <a:p>
            <a:pPr eaLnBrk="1" hangingPunct="1"/>
            <a:r>
              <a:rPr lang="fr-FR" sz="2400" dirty="0">
                <a:latin typeface="+mn-lt"/>
              </a:rPr>
              <a:t>Excellente qualité (en général)</a:t>
            </a:r>
          </a:p>
          <a:p>
            <a:pPr eaLnBrk="1" hangingPunct="1"/>
            <a:r>
              <a:rPr lang="fr-FR" sz="2400" dirty="0">
                <a:latin typeface="+mn-lt"/>
              </a:rPr>
              <a:t>Extraction potentiellement très coûteuse </a:t>
            </a:r>
          </a:p>
          <a:p>
            <a:pPr eaLnBrk="1" hangingPunct="1"/>
            <a:r>
              <a:rPr lang="fr-FR" sz="2400" dirty="0">
                <a:latin typeface="+mn-lt"/>
              </a:rPr>
              <a:t>Possibilité de contamination (p. ex. par des toilettes à proximité)</a:t>
            </a:r>
          </a:p>
          <a:p>
            <a:pPr eaLnBrk="1" hangingPunct="1"/>
            <a:r>
              <a:rPr lang="fr-FR" sz="2400" dirty="0">
                <a:latin typeface="+mn-lt"/>
              </a:rPr>
              <a:t>Risque d’introduction d’eau de mer si près de la côte</a:t>
            </a:r>
          </a:p>
        </p:txBody>
      </p:sp>
      <p:sp>
        <p:nvSpPr>
          <p:cNvPr id="13" name="Title 3">
            <a:extLst>
              <a:ext uri="{FF2B5EF4-FFF2-40B4-BE49-F238E27FC236}">
                <a16:creationId xmlns:a16="http://schemas.microsoft.com/office/drawing/2014/main" id="{8BF3A03E-3321-4009-A551-1F9ADEB48003}"/>
              </a:ext>
            </a:extLst>
          </p:cNvPr>
          <p:cNvSpPr txBox="1">
            <a:spLocks/>
          </p:cNvSpPr>
          <p:nvPr/>
        </p:nvSpPr>
        <p:spPr>
          <a:xfrm>
            <a:off x="838200" y="99301"/>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Eau souterraine</a:t>
            </a:r>
          </a:p>
        </p:txBody>
      </p:sp>
    </p:spTree>
    <p:extLst>
      <p:ext uri="{BB962C8B-B14F-4D97-AF65-F5344CB8AC3E}">
        <p14:creationId xmlns:p14="http://schemas.microsoft.com/office/powerpoint/2010/main" val="199515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173" y="1642533"/>
            <a:ext cx="5515052" cy="3860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8800" y="1433243"/>
            <a:ext cx="5133838" cy="3849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3">
            <a:extLst>
              <a:ext uri="{FF2B5EF4-FFF2-40B4-BE49-F238E27FC236}">
                <a16:creationId xmlns:a16="http://schemas.microsoft.com/office/drawing/2014/main" id="{BDF596B3-30D8-41B6-8D2C-4F791DBDAE43}"/>
              </a:ext>
            </a:extLst>
          </p:cNvPr>
          <p:cNvSpPr txBox="1">
            <a:spLocks/>
          </p:cNvSpPr>
          <p:nvPr/>
        </p:nvSpPr>
        <p:spPr>
          <a:xfrm>
            <a:off x="857173" y="27740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Point de captage d’eau de source</a:t>
            </a:r>
          </a:p>
        </p:txBody>
      </p:sp>
      <p:sp>
        <p:nvSpPr>
          <p:cNvPr id="7" name="Rectangle 6">
            <a:extLst>
              <a:ext uri="{FF2B5EF4-FFF2-40B4-BE49-F238E27FC236}">
                <a16:creationId xmlns:a16="http://schemas.microsoft.com/office/drawing/2014/main" id="{0F8AE545-AB79-43D8-8A2B-E353EEB0D858}"/>
              </a:ext>
            </a:extLst>
          </p:cNvPr>
          <p:cNvSpPr>
            <a:spLocks noChangeArrowheads="1"/>
          </p:cNvSpPr>
          <p:nvPr/>
        </p:nvSpPr>
        <p:spPr bwMode="auto">
          <a:xfrm>
            <a:off x="1559170" y="5520248"/>
            <a:ext cx="9530861" cy="9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fr-FR" sz="2400" b="1" i="1" u="sng">
                <a:latin typeface="+mn-lt"/>
              </a:rPr>
              <a:t>Caractéristiques :</a:t>
            </a:r>
          </a:p>
          <a:p>
            <a:pPr eaLnBrk="1" hangingPunct="1"/>
            <a:r>
              <a:rPr lang="fr-FR" sz="2400">
                <a:latin typeface="+mn-lt"/>
              </a:rPr>
              <a:t>Excellente qualité (en général). Investissement initial uniquement, faibles coûts d’entretien</a:t>
            </a:r>
          </a:p>
        </p:txBody>
      </p:sp>
    </p:spTree>
    <p:extLst>
      <p:ext uri="{BB962C8B-B14F-4D97-AF65-F5344CB8AC3E}">
        <p14:creationId xmlns:p14="http://schemas.microsoft.com/office/powerpoint/2010/main" val="3045398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49936" y="780660"/>
            <a:ext cx="4587069" cy="550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3">
            <a:extLst>
              <a:ext uri="{FF2B5EF4-FFF2-40B4-BE49-F238E27FC236}">
                <a16:creationId xmlns:a16="http://schemas.microsoft.com/office/drawing/2014/main" id="{36E77BA9-348F-4D44-8E99-D507D31ED038}"/>
              </a:ext>
            </a:extLst>
          </p:cNvPr>
          <p:cNvSpPr txBox="1">
            <a:spLocks/>
          </p:cNvSpPr>
          <p:nvPr/>
        </p:nvSpPr>
        <p:spPr>
          <a:xfrm>
            <a:off x="1358918" y="635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Puits</a:t>
            </a:r>
          </a:p>
        </p:txBody>
      </p:sp>
      <p:pic>
        <p:nvPicPr>
          <p:cNvPr id="10" name="Picture 4" descr="http://dowdyswellandseptic.com/images/drilled_well_sm.jpg">
            <a:extLst>
              <a:ext uri="{FF2B5EF4-FFF2-40B4-BE49-F238E27FC236}">
                <a16:creationId xmlns:a16="http://schemas.microsoft.com/office/drawing/2014/main" id="{7FD6D98D-7236-4017-B578-C135BF5819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96431" y="780660"/>
            <a:ext cx="3141276" cy="558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92A6F80B-46BC-4CE6-B880-C3882B5FE00D}"/>
              </a:ext>
            </a:extLst>
          </p:cNvPr>
          <p:cNvSpPr txBox="1">
            <a:spLocks noChangeArrowheads="1"/>
          </p:cNvSpPr>
          <p:nvPr/>
        </p:nvSpPr>
        <p:spPr>
          <a:xfrm>
            <a:off x="160867" y="6370287"/>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a:cs typeface="Arial" panose="020B0604020202020204" pitchFamily="34" charset="0"/>
              </a:rPr>
              <a:t>Puits creusé</a:t>
            </a:r>
          </a:p>
        </p:txBody>
      </p:sp>
      <p:sp>
        <p:nvSpPr>
          <p:cNvPr id="8" name="Rectangle 1">
            <a:extLst>
              <a:ext uri="{FF2B5EF4-FFF2-40B4-BE49-F238E27FC236}">
                <a16:creationId xmlns:a16="http://schemas.microsoft.com/office/drawing/2014/main" id="{2FDD0A85-5BF1-4D14-971C-2094FA176F17}"/>
              </a:ext>
            </a:extLst>
          </p:cNvPr>
          <p:cNvSpPr txBox="1">
            <a:spLocks noChangeArrowheads="1"/>
          </p:cNvSpPr>
          <p:nvPr/>
        </p:nvSpPr>
        <p:spPr>
          <a:xfrm>
            <a:off x="6780644" y="6370286"/>
            <a:ext cx="5572850"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a:cs typeface="Arial" panose="020B0604020202020204" pitchFamily="34" charset="0"/>
              </a:rPr>
              <a:t>Eau de forage</a:t>
            </a:r>
          </a:p>
        </p:txBody>
      </p:sp>
    </p:spTree>
    <p:extLst>
      <p:ext uri="{BB962C8B-B14F-4D97-AF65-F5344CB8AC3E}">
        <p14:creationId xmlns:p14="http://schemas.microsoft.com/office/powerpoint/2010/main" val="3427406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872066" y="1148421"/>
            <a:ext cx="6160912" cy="5616446"/>
          </a:xfrm>
        </p:spPr>
        <p:txBody>
          <a:bodyPr>
            <a:noAutofit/>
          </a:bodyPr>
          <a:lstStyle/>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b="1" i="1" dirty="0"/>
              <a:t>Pompe manuelle</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Profondeur de l’eau (max. 50 m en général)</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Productivité faible : max. 250 bénéficiaires (sphères)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Utilisation et réparation faciles, mais besoin de maintenance et supervision</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sz="2200" dirty="0"/>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b="1" i="1" dirty="0"/>
              <a:t>Pompe motorisée</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Possibilité de forte productivité</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Besoin en combustible/énergie donc coûts opérationnels plus élevés et dépendance en équipements</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Compétences accrues requises pour la maintenance</a:t>
            </a:r>
          </a:p>
          <a:p>
            <a:pPr lvl="1">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2200" dirty="0"/>
              <a:t>Disponibilité des pièces détachées ?</a:t>
            </a:r>
          </a:p>
          <a:p>
            <a:pPr marL="457200" lvl="1" indent="0">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fr-FR" dirty="0"/>
          </a:p>
        </p:txBody>
      </p:sp>
      <p:pic>
        <p:nvPicPr>
          <p:cNvPr id="4098" name="Picture 2" descr="Image result for pumping wate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500"/>
          <a:stretch/>
        </p:blipFill>
        <p:spPr bwMode="auto">
          <a:xfrm>
            <a:off x="7594216" y="3677261"/>
            <a:ext cx="4502950" cy="2925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and pu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5774" y="372533"/>
            <a:ext cx="4081392" cy="3061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68959" y="2812799"/>
            <a:ext cx="1016000" cy="3886592"/>
          </a:xfrm>
          <a:prstGeom prst="rect">
            <a:avLst/>
          </a:prstGeom>
        </p:spPr>
      </p:pic>
      <p:sp>
        <p:nvSpPr>
          <p:cNvPr id="7" name="Title 3">
            <a:extLst>
              <a:ext uri="{FF2B5EF4-FFF2-40B4-BE49-F238E27FC236}">
                <a16:creationId xmlns:a16="http://schemas.microsoft.com/office/drawing/2014/main" id="{A2626AEC-0D8D-4E02-AF70-5A793016AC25}"/>
              </a:ext>
            </a:extLst>
          </p:cNvPr>
          <p:cNvSpPr txBox="1">
            <a:spLocks/>
          </p:cNvSpPr>
          <p:nvPr/>
        </p:nvSpPr>
        <p:spPr>
          <a:xfrm>
            <a:off x="2961861" y="112594"/>
            <a:ext cx="4253948" cy="83107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Systèmes de pompes</a:t>
            </a:r>
          </a:p>
        </p:txBody>
      </p:sp>
    </p:spTree>
    <p:extLst>
      <p:ext uri="{BB962C8B-B14F-4D97-AF65-F5344CB8AC3E}">
        <p14:creationId xmlns:p14="http://schemas.microsoft.com/office/powerpoint/2010/main" val="156591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8533" y="1211683"/>
            <a:ext cx="3923379" cy="481171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1802095"/>
            <a:ext cx="6275799" cy="415182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1"/>
          <p:cNvSpPr txBox="1">
            <a:spLocks noChangeArrowheads="1"/>
          </p:cNvSpPr>
          <p:nvPr/>
        </p:nvSpPr>
        <p:spPr>
          <a:xfrm>
            <a:off x="838200" y="6134100"/>
            <a:ext cx="6275799" cy="35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a:cs typeface="Arial" panose="020B0604020202020204" pitchFamily="34" charset="0"/>
              </a:rPr>
              <a:t>Réservoirs d’eau sur le sol</a:t>
            </a:r>
          </a:p>
        </p:txBody>
      </p:sp>
      <p:sp>
        <p:nvSpPr>
          <p:cNvPr id="8" name="Rectangle 1"/>
          <p:cNvSpPr txBox="1">
            <a:spLocks noChangeArrowheads="1"/>
          </p:cNvSpPr>
          <p:nvPr/>
        </p:nvSpPr>
        <p:spPr>
          <a:xfrm>
            <a:off x="7738533" y="6201991"/>
            <a:ext cx="3923379" cy="360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1">
                <a:cs typeface="Arial" panose="020B0604020202020204" pitchFamily="34" charset="0"/>
              </a:rPr>
              <a:t>Réservoir d’eau surélevé</a:t>
            </a:r>
          </a:p>
        </p:txBody>
      </p:sp>
      <p:sp>
        <p:nvSpPr>
          <p:cNvPr id="9" name="Title 3">
            <a:extLst>
              <a:ext uri="{FF2B5EF4-FFF2-40B4-BE49-F238E27FC236}">
                <a16:creationId xmlns:a16="http://schemas.microsoft.com/office/drawing/2014/main" id="{574C291F-5D95-4A78-8B15-A041F3C9851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Stockage de l’eau</a:t>
            </a:r>
          </a:p>
        </p:txBody>
      </p:sp>
    </p:spTree>
    <p:extLst>
      <p:ext uri="{BB962C8B-B14F-4D97-AF65-F5344CB8AC3E}">
        <p14:creationId xmlns:p14="http://schemas.microsoft.com/office/powerpoint/2010/main" val="2116416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69677" y="1512888"/>
            <a:ext cx="5695296" cy="4201449"/>
          </a:xfrm>
          <a:prstGeom prst="rect">
            <a:avLst/>
          </a:prstGeom>
          <a:ln w="12700">
            <a:solidFill>
              <a:schemeClr val="tx1"/>
            </a:solidFill>
          </a:ln>
        </p:spPr>
      </p:pic>
      <p:sp>
        <p:nvSpPr>
          <p:cNvPr id="7" name="Title 3">
            <a:extLst>
              <a:ext uri="{FF2B5EF4-FFF2-40B4-BE49-F238E27FC236}">
                <a16:creationId xmlns:a16="http://schemas.microsoft.com/office/drawing/2014/main" id="{267713FC-4E42-42B6-9966-ACFD70DA282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Distribution d’eau</a:t>
            </a:r>
          </a:p>
        </p:txBody>
      </p:sp>
      <p:sp>
        <p:nvSpPr>
          <p:cNvPr id="6" name="Inhaltsplatzhalter 1">
            <a:extLst>
              <a:ext uri="{FF2B5EF4-FFF2-40B4-BE49-F238E27FC236}">
                <a16:creationId xmlns:a16="http://schemas.microsoft.com/office/drawing/2014/main" id="{980C03E0-5EE1-441A-9BC3-8F3CDDA1A834}"/>
              </a:ext>
            </a:extLst>
          </p:cNvPr>
          <p:cNvSpPr>
            <a:spLocks noGrp="1"/>
          </p:cNvSpPr>
          <p:nvPr>
            <p:ph sz="half" idx="1"/>
          </p:nvPr>
        </p:nvSpPr>
        <p:spPr>
          <a:xfrm>
            <a:off x="2526898" y="5859829"/>
            <a:ext cx="2208876" cy="633046"/>
          </a:xfrm>
        </p:spPr>
        <p:txBody>
          <a:bodyPr rtlCol="0">
            <a:normAutofit/>
          </a:bodyPr>
          <a:lstStyle/>
          <a:p>
            <a:pPr marL="0" indent="0" defTabSz="914183">
              <a:lnSpc>
                <a:spcPct val="80000"/>
              </a:lnSpc>
              <a:buNone/>
              <a:defRPr/>
            </a:pPr>
            <a:r>
              <a:rPr lang="fr-FR" sz="2400"/>
              <a:t>Par la gravité</a:t>
            </a:r>
          </a:p>
          <a:p>
            <a:pPr marL="0" indent="0" defTabSz="914183">
              <a:lnSpc>
                <a:spcPct val="80000"/>
              </a:lnSpc>
              <a:defRPr/>
            </a:pPr>
            <a:endParaRPr lang="en-GB" altLang="fr-FR" sz="2400" dirty="0"/>
          </a:p>
        </p:txBody>
      </p:sp>
      <p:sp>
        <p:nvSpPr>
          <p:cNvPr id="8" name="Inhaltsplatzhalter 1">
            <a:extLst>
              <a:ext uri="{FF2B5EF4-FFF2-40B4-BE49-F238E27FC236}">
                <a16:creationId xmlns:a16="http://schemas.microsoft.com/office/drawing/2014/main" id="{FA01755C-0CF0-42F6-B1C6-98A133DE2D56}"/>
              </a:ext>
            </a:extLst>
          </p:cNvPr>
          <p:cNvSpPr txBox="1">
            <a:spLocks/>
          </p:cNvSpPr>
          <p:nvPr/>
        </p:nvSpPr>
        <p:spPr>
          <a:xfrm>
            <a:off x="7177177" y="5897313"/>
            <a:ext cx="4176623" cy="633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83">
              <a:lnSpc>
                <a:spcPct val="80000"/>
              </a:lnSpc>
              <a:buFont typeface="Arial" panose="020B0604020202020204" pitchFamily="34" charset="0"/>
              <a:buNone/>
              <a:defRPr/>
            </a:pPr>
            <a:r>
              <a:rPr lang="fr-FR" sz="2400" dirty="0"/>
              <a:t>Par des pompes à haut débit</a:t>
            </a:r>
          </a:p>
          <a:p>
            <a:pPr marL="0" indent="0" defTabSz="914183">
              <a:lnSpc>
                <a:spcPct val="80000"/>
              </a:lnSpc>
              <a:defRPr/>
            </a:pPr>
            <a:endParaRPr lang="en-GB" altLang="fr-FR" sz="2400" dirty="0"/>
          </a:p>
        </p:txBody>
      </p:sp>
      <p:pic>
        <p:nvPicPr>
          <p:cNvPr id="4" name="Picture 3">
            <a:extLst>
              <a:ext uri="{FF2B5EF4-FFF2-40B4-BE49-F238E27FC236}">
                <a16:creationId xmlns:a16="http://schemas.microsoft.com/office/drawing/2014/main" id="{93066F91-76F0-4C84-8811-714635451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712" y="1512888"/>
            <a:ext cx="4201449" cy="4201449"/>
          </a:xfrm>
          <a:prstGeom prst="rect">
            <a:avLst/>
          </a:prstGeom>
        </p:spPr>
      </p:pic>
    </p:spTree>
    <p:extLst>
      <p:ext uri="{BB962C8B-B14F-4D97-AF65-F5344CB8AC3E}">
        <p14:creationId xmlns:p14="http://schemas.microsoft.com/office/powerpoint/2010/main" val="3402048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Inhaltsplatzhalter 1">
            <a:extLst>
              <a:ext uri="{FF2B5EF4-FFF2-40B4-BE49-F238E27FC236}">
                <a16:creationId xmlns:a16="http://schemas.microsoft.com/office/drawing/2014/main" id="{8761A2E1-C41B-4222-B242-0D5BC3801D3F}"/>
              </a:ext>
            </a:extLst>
          </p:cNvPr>
          <p:cNvSpPr>
            <a:spLocks noGrp="1"/>
          </p:cNvSpPr>
          <p:nvPr>
            <p:ph sz="half" idx="1"/>
          </p:nvPr>
        </p:nvSpPr>
        <p:spPr>
          <a:xfrm>
            <a:off x="838200" y="1826062"/>
            <a:ext cx="5467065" cy="4187112"/>
          </a:xfrm>
        </p:spPr>
        <p:txBody>
          <a:bodyPr rtlCol="0">
            <a:normAutofit lnSpcReduction="10000"/>
          </a:bodyPr>
          <a:lstStyle/>
          <a:p>
            <a:pPr marL="228546" indent="-228546" defTabSz="914183">
              <a:lnSpc>
                <a:spcPct val="80000"/>
              </a:lnSpc>
              <a:defRPr/>
            </a:pPr>
            <a:r>
              <a:rPr lang="fr-FR" sz="2400" dirty="0"/>
              <a:t>Coûts élevés  </a:t>
            </a:r>
          </a:p>
          <a:p>
            <a:pPr marL="228546" indent="-228546" defTabSz="914183">
              <a:lnSpc>
                <a:spcPct val="80000"/>
              </a:lnSpc>
              <a:defRPr/>
            </a:pPr>
            <a:r>
              <a:rPr lang="fr-FR" sz="2400" dirty="0"/>
              <a:t>Grands efforts d’organisation</a:t>
            </a:r>
          </a:p>
          <a:p>
            <a:pPr marL="228546" indent="-228546" defTabSz="914183">
              <a:lnSpc>
                <a:spcPct val="80000"/>
              </a:lnSpc>
              <a:defRPr/>
            </a:pPr>
            <a:r>
              <a:rPr lang="fr-FR" sz="2400" dirty="0"/>
              <a:t>Choix du moyen de transport le plus adapté</a:t>
            </a:r>
          </a:p>
          <a:p>
            <a:pPr marL="228546" indent="-228546" defTabSz="914183">
              <a:lnSpc>
                <a:spcPct val="80000"/>
              </a:lnSpc>
              <a:defRPr/>
            </a:pPr>
            <a:r>
              <a:rPr lang="fr-FR" sz="2400" dirty="0"/>
              <a:t>Risque de recontamination</a:t>
            </a:r>
          </a:p>
          <a:p>
            <a:pPr marL="457092" lvl="1" indent="0" defTabSz="914183">
              <a:lnSpc>
                <a:spcPct val="80000"/>
              </a:lnSpc>
              <a:buNone/>
              <a:defRPr/>
            </a:pPr>
            <a:r>
              <a:rPr lang="fr-FR" dirty="0">
                <a:sym typeface="Wingdings" panose="05000000000000000000" pitchFamily="2" charset="2"/>
              </a:rPr>
              <a:t></a:t>
            </a:r>
            <a:r>
              <a:rPr lang="fr-FR" dirty="0"/>
              <a:t> Chloration choc des réservoirs et chloration de l’eau </a:t>
            </a:r>
          </a:p>
          <a:p>
            <a:pPr marL="228546" indent="-228546" defTabSz="914183">
              <a:lnSpc>
                <a:spcPct val="80000"/>
              </a:lnSpc>
              <a:defRPr/>
            </a:pPr>
            <a:r>
              <a:rPr lang="fr-FR" sz="2400" dirty="0"/>
              <a:t>Utiliser les camions uniquement pour transporter l’eau, pas pour la distribuer !</a:t>
            </a:r>
          </a:p>
          <a:p>
            <a:pPr marL="0" indent="0" defTabSz="914183">
              <a:lnSpc>
                <a:spcPct val="80000"/>
              </a:lnSpc>
              <a:buNone/>
              <a:defRPr/>
            </a:pPr>
            <a:endParaRPr lang="en-GB" altLang="fr-FR" sz="2400" dirty="0"/>
          </a:p>
          <a:p>
            <a:pPr marL="0" indent="0" defTabSz="914183">
              <a:lnSpc>
                <a:spcPct val="80000"/>
              </a:lnSpc>
              <a:buNone/>
              <a:defRPr/>
            </a:pPr>
            <a:r>
              <a:rPr lang="fr-FR" sz="2400" b="1" dirty="0">
                <a:solidFill>
                  <a:srgbClr val="FF0000"/>
                </a:solidFill>
                <a:sym typeface="Wingdings" panose="05000000000000000000" pitchFamily="2" charset="2"/>
              </a:rPr>
              <a:t></a:t>
            </a:r>
            <a:r>
              <a:rPr lang="fr-FR" sz="2400" b="1" dirty="0">
                <a:solidFill>
                  <a:srgbClr val="FF0000"/>
                </a:solidFill>
              </a:rPr>
              <a:t> Si possible, éviter le transport d’eau par camions !</a:t>
            </a:r>
          </a:p>
        </p:txBody>
      </p:sp>
      <p:pic>
        <p:nvPicPr>
          <p:cNvPr id="81924" name="Picture 2" descr="https://icrcavarchiveprod.blob.core.windows.net/imagepublic/V-P-SS-E-00837.JPG">
            <a:extLst>
              <a:ext uri="{FF2B5EF4-FFF2-40B4-BE49-F238E27FC236}">
                <a16:creationId xmlns:a16="http://schemas.microsoft.com/office/drawing/2014/main" id="{43DF17C3-4E5B-45A5-93A5-FCDCAA306A0F}"/>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a:ext>
            </a:extLst>
          </a:blip>
          <a:srcRect/>
          <a:stretch>
            <a:fillRect/>
          </a:stretch>
        </p:blipFill>
        <p:spPr>
          <a:xfrm>
            <a:off x="6498690" y="1826062"/>
            <a:ext cx="5257801" cy="3505504"/>
          </a:xfrm>
        </p:spPr>
      </p:pic>
      <p:sp>
        <p:nvSpPr>
          <p:cNvPr id="5" name="Title 3">
            <a:extLst>
              <a:ext uri="{FF2B5EF4-FFF2-40B4-BE49-F238E27FC236}">
                <a16:creationId xmlns:a16="http://schemas.microsoft.com/office/drawing/2014/main" id="{A1B984F2-D1A3-401C-B86B-1C916139BEB7}"/>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Transport d’eau par camions</a:t>
            </a:r>
          </a:p>
        </p:txBody>
      </p:sp>
    </p:spTree>
    <p:extLst>
      <p:ext uri="{BB962C8B-B14F-4D97-AF65-F5344CB8AC3E}">
        <p14:creationId xmlns:p14="http://schemas.microsoft.com/office/powerpoint/2010/main" val="251176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rightnessContrast bright="34000"/>
                    </a14:imgEffect>
                  </a14:imgLayer>
                </a14:imgProps>
              </a:ext>
              <a:ext uri="{28A0092B-C50C-407E-A947-70E740481C1C}">
                <a14:useLocalDpi xmlns:a14="http://schemas.microsoft.com/office/drawing/2010/main"/>
              </a:ext>
            </a:extLst>
          </a:blip>
          <a:srcRect/>
          <a:stretch/>
        </p:blipFill>
        <p:spPr bwMode="auto">
          <a:xfrm>
            <a:off x="8516914" y="1961728"/>
            <a:ext cx="3179217" cy="390239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9000"/>
                    </a14:imgEffect>
                  </a14:imgLayer>
                </a14:imgProps>
              </a:ext>
              <a:ext uri="{28A0092B-C50C-407E-A947-70E740481C1C}">
                <a14:useLocalDpi xmlns:a14="http://schemas.microsoft.com/office/drawing/2010/main"/>
              </a:ext>
            </a:extLst>
          </a:blip>
          <a:srcRect/>
          <a:stretch>
            <a:fillRect/>
          </a:stretch>
        </p:blipFill>
        <p:spPr bwMode="auto">
          <a:xfrm>
            <a:off x="1138452" y="1960119"/>
            <a:ext cx="6875517" cy="390400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2E2C5216-26EE-4FD0-8709-F59289838A51}"/>
              </a:ext>
            </a:extLst>
          </p:cNvPr>
          <p:cNvSpPr txBox="1">
            <a:spLocks/>
          </p:cNvSpPr>
          <p:nvPr/>
        </p:nvSpPr>
        <p:spPr>
          <a:xfrm>
            <a:off x="838200" y="365125"/>
            <a:ext cx="10515600" cy="83107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Points de distribution et stockage au niveau </a:t>
            </a:r>
            <a:r>
              <a:rPr lang="fr-FR" sz="4399" u="sng"/>
              <a:t>des ménages</a:t>
            </a:r>
          </a:p>
        </p:txBody>
      </p:sp>
    </p:spTree>
    <p:extLst>
      <p:ext uri="{BB962C8B-B14F-4D97-AF65-F5344CB8AC3E}">
        <p14:creationId xmlns:p14="http://schemas.microsoft.com/office/powerpoint/2010/main" val="2541446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2423618" y="4508673"/>
            <a:ext cx="7995139"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fr-FR">
                <a:solidFill>
                  <a:schemeClr val="tx1"/>
                </a:solidFill>
                <a:latin typeface="+mn-lt"/>
                <a:cs typeface="Arial" panose="020B0604020202020204" pitchFamily="34" charset="0"/>
              </a:rPr>
              <a:t>Quelles sont les étapes types du traitement de l’eau ?</a:t>
            </a: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491111"/>
            <a:ext cx="3563766" cy="3508637"/>
            <a:chOff x="1776" y="432"/>
            <a:chExt cx="2290" cy="2254"/>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432"/>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41887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32C302-77FA-45D1-99EF-5250867753F2}"/>
              </a:ext>
            </a:extLst>
          </p:cNvPr>
          <p:cNvGrpSpPr/>
          <p:nvPr/>
        </p:nvGrpSpPr>
        <p:grpSpPr>
          <a:xfrm>
            <a:off x="639233" y="1192741"/>
            <a:ext cx="11552767" cy="5300134"/>
            <a:chOff x="639233" y="680362"/>
            <a:chExt cx="11552767" cy="5300134"/>
          </a:xfrm>
        </p:grpSpPr>
        <p:grpSp>
          <p:nvGrpSpPr>
            <p:cNvPr id="8" name="Group 7">
              <a:extLst>
                <a:ext uri="{FF2B5EF4-FFF2-40B4-BE49-F238E27FC236}">
                  <a16:creationId xmlns:a16="http://schemas.microsoft.com/office/drawing/2014/main" id="{95238698-AA6D-433D-A0A2-E39D45C8919B}"/>
                </a:ext>
              </a:extLst>
            </p:cNvPr>
            <p:cNvGrpSpPr/>
            <p:nvPr/>
          </p:nvGrpSpPr>
          <p:grpSpPr>
            <a:xfrm>
              <a:off x="639233" y="680362"/>
              <a:ext cx="11552767" cy="5300134"/>
              <a:chOff x="632217" y="663429"/>
              <a:chExt cx="11552767" cy="5300134"/>
            </a:xfrm>
          </p:grpSpPr>
          <p:grpSp>
            <p:nvGrpSpPr>
              <p:cNvPr id="6" name="Group 5">
                <a:extLst>
                  <a:ext uri="{FF2B5EF4-FFF2-40B4-BE49-F238E27FC236}">
                    <a16:creationId xmlns:a16="http://schemas.microsoft.com/office/drawing/2014/main" id="{ADAFB4BC-C00E-412E-B889-0457059A1D52}"/>
                  </a:ext>
                </a:extLst>
              </p:cNvPr>
              <p:cNvGrpSpPr/>
              <p:nvPr/>
            </p:nvGrpSpPr>
            <p:grpSpPr>
              <a:xfrm>
                <a:off x="632217" y="663429"/>
                <a:ext cx="11552767" cy="5300134"/>
                <a:chOff x="791633" y="2392796"/>
                <a:chExt cx="12204699" cy="5122220"/>
              </a:xfrm>
            </p:grpSpPr>
            <p:grpSp>
              <p:nvGrpSpPr>
                <p:cNvPr id="5" name="Group 4">
                  <a:extLst>
                    <a:ext uri="{FF2B5EF4-FFF2-40B4-BE49-F238E27FC236}">
                      <a16:creationId xmlns:a16="http://schemas.microsoft.com/office/drawing/2014/main" id="{448F94E5-51FC-4EF7-89C5-80C188834F10}"/>
                    </a:ext>
                  </a:extLst>
                </p:cNvPr>
                <p:cNvGrpSpPr/>
                <p:nvPr/>
              </p:nvGrpSpPr>
              <p:grpSpPr>
                <a:xfrm>
                  <a:off x="791633" y="2392796"/>
                  <a:ext cx="12204699" cy="5122220"/>
                  <a:chOff x="791633" y="2392796"/>
                  <a:chExt cx="12204699" cy="5122220"/>
                </a:xfrm>
              </p:grpSpPr>
              <p:pic>
                <p:nvPicPr>
                  <p:cNvPr id="14" name="Picture 2">
                    <a:extLst>
                      <a:ext uri="{FF2B5EF4-FFF2-40B4-BE49-F238E27FC236}">
                        <a16:creationId xmlns:a16="http://schemas.microsoft.com/office/drawing/2014/main" id="{8561C1C5-14F2-42BB-8FF7-B14D0AC2E9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633" y="2392796"/>
                    <a:ext cx="12204699" cy="5122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3">
                    <a:extLst>
                      <a:ext uri="{FF2B5EF4-FFF2-40B4-BE49-F238E27FC236}">
                        <a16:creationId xmlns:a16="http://schemas.microsoft.com/office/drawing/2014/main" id="{F0F84023-D10D-45DC-8795-6EBFAB13DCE9}"/>
                      </a:ext>
                    </a:extLst>
                  </p:cNvPr>
                  <p:cNvSpPr>
                    <a:spLocks noChangeArrowheads="1"/>
                  </p:cNvSpPr>
                  <p:nvPr/>
                </p:nvSpPr>
                <p:spPr bwMode="auto">
                  <a:xfrm>
                    <a:off x="6226691" y="2629025"/>
                    <a:ext cx="4863903" cy="2146432"/>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6" name="Text Box 4">
                    <a:extLst>
                      <a:ext uri="{FF2B5EF4-FFF2-40B4-BE49-F238E27FC236}">
                        <a16:creationId xmlns:a16="http://schemas.microsoft.com/office/drawing/2014/main" id="{E3A6DAA3-9131-4DEE-91B9-25F8FA9EF218}"/>
                      </a:ext>
                    </a:extLst>
                  </p:cNvPr>
                  <p:cNvSpPr txBox="1">
                    <a:spLocks noChangeArrowheads="1"/>
                  </p:cNvSpPr>
                  <p:nvPr/>
                </p:nvSpPr>
                <p:spPr bwMode="auto">
                  <a:xfrm>
                    <a:off x="8027496" y="2689939"/>
                    <a:ext cx="196229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000">
                        <a:solidFill>
                          <a:srgbClr val="FF0000"/>
                        </a:solidFill>
                        <a:latin typeface="+mn-lt"/>
                      </a:rPr>
                      <a:t>Clarification</a:t>
                    </a:r>
                  </a:p>
                </p:txBody>
              </p:sp>
            </p:grpSp>
            <p:sp>
              <p:nvSpPr>
                <p:cNvPr id="17" name="Rectangle 5">
                  <a:extLst>
                    <a:ext uri="{FF2B5EF4-FFF2-40B4-BE49-F238E27FC236}">
                      <a16:creationId xmlns:a16="http://schemas.microsoft.com/office/drawing/2014/main" id="{A627A199-2DAB-48F8-8521-8236A3B16598}"/>
                    </a:ext>
                  </a:extLst>
                </p:cNvPr>
                <p:cNvSpPr>
                  <a:spLocks noChangeArrowheads="1"/>
                </p:cNvSpPr>
                <p:nvPr/>
              </p:nvSpPr>
              <p:spPr bwMode="auto">
                <a:xfrm>
                  <a:off x="9879919" y="5473993"/>
                  <a:ext cx="2388123"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18" name="Text Box 6">
                  <a:extLst>
                    <a:ext uri="{FF2B5EF4-FFF2-40B4-BE49-F238E27FC236}">
                      <a16:creationId xmlns:a16="http://schemas.microsoft.com/office/drawing/2014/main" id="{FFE8C6D8-FD6B-4360-B532-F05EA1CE6EBD}"/>
                    </a:ext>
                  </a:extLst>
                </p:cNvPr>
                <p:cNvSpPr txBox="1">
                  <a:spLocks noChangeArrowheads="1"/>
                </p:cNvSpPr>
                <p:nvPr/>
              </p:nvSpPr>
              <p:spPr bwMode="auto">
                <a:xfrm>
                  <a:off x="10367871" y="5516872"/>
                  <a:ext cx="1445446"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000">
                      <a:solidFill>
                        <a:srgbClr val="FF0000"/>
                      </a:solidFill>
                      <a:latin typeface="+mn-lt"/>
                    </a:rPr>
                    <a:t>Filtration</a:t>
                  </a:r>
                </a:p>
              </p:txBody>
            </p:sp>
          </p:grpSp>
          <p:grpSp>
            <p:nvGrpSpPr>
              <p:cNvPr id="4" name="Group 3">
                <a:extLst>
                  <a:ext uri="{FF2B5EF4-FFF2-40B4-BE49-F238E27FC236}">
                    <a16:creationId xmlns:a16="http://schemas.microsoft.com/office/drawing/2014/main" id="{C94E3F29-986B-4C7D-8526-13C9A276525B}"/>
                  </a:ext>
                </a:extLst>
              </p:cNvPr>
              <p:cNvGrpSpPr/>
              <p:nvPr/>
            </p:nvGrpSpPr>
            <p:grpSpPr>
              <a:xfrm>
                <a:off x="4453854" y="907865"/>
                <a:ext cx="1168013" cy="2220985"/>
                <a:chOff x="2845187" y="664068"/>
                <a:chExt cx="1168013" cy="1601594"/>
              </a:xfrm>
            </p:grpSpPr>
            <p:sp>
              <p:nvSpPr>
                <p:cNvPr id="10" name="Rectangle 3">
                  <a:extLst>
                    <a:ext uri="{FF2B5EF4-FFF2-40B4-BE49-F238E27FC236}">
                      <a16:creationId xmlns:a16="http://schemas.microsoft.com/office/drawing/2014/main" id="{4991A815-9946-452C-AB05-004718FD236C}"/>
                    </a:ext>
                  </a:extLst>
                </p:cNvPr>
                <p:cNvSpPr>
                  <a:spLocks noChangeArrowheads="1"/>
                </p:cNvSpPr>
                <p:nvPr/>
              </p:nvSpPr>
              <p:spPr bwMode="auto">
                <a:xfrm>
                  <a:off x="2845187" y="664068"/>
                  <a:ext cx="1074880" cy="1601594"/>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pPr>
                  <a:endParaRPr lang="en-US" altLang="fr-FR"/>
                </a:p>
              </p:txBody>
            </p:sp>
            <p:sp>
              <p:nvSpPr>
                <p:cNvPr id="11" name="Text Box 4">
                  <a:extLst>
                    <a:ext uri="{FF2B5EF4-FFF2-40B4-BE49-F238E27FC236}">
                      <a16:creationId xmlns:a16="http://schemas.microsoft.com/office/drawing/2014/main" id="{4EE79A33-7A14-4AEF-943F-A52B639B9067}"/>
                    </a:ext>
                  </a:extLst>
                </p:cNvPr>
                <p:cNvSpPr txBox="1">
                  <a:spLocks noChangeArrowheads="1"/>
                </p:cNvSpPr>
                <p:nvPr/>
              </p:nvSpPr>
              <p:spPr bwMode="auto">
                <a:xfrm>
                  <a:off x="2845187" y="736552"/>
                  <a:ext cx="1168013" cy="1399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86" tIns="46793" rIns="89986" bIns="46793">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endParaRPr lang="fr-CH" altLang="fr-FR" sz="2000" dirty="0">
                    <a:solidFill>
                      <a:srgbClr val="FF0000"/>
                    </a:solidFill>
                    <a:latin typeface="+mn-lt"/>
                  </a:endParaRPr>
                </a:p>
                <a:p>
                  <a:pPr>
                    <a:spcBef>
                      <a:spcPct val="0"/>
                    </a:spcBef>
                    <a:buClrTx/>
                    <a:buFontTx/>
                    <a:buNone/>
                    <a:defRPr/>
                  </a:pPr>
                  <a:r>
                    <a:rPr lang="fr-FR" sz="2000" dirty="0">
                      <a:solidFill>
                        <a:srgbClr val="FF0000"/>
                      </a:solidFill>
                      <a:latin typeface="+mn-lt"/>
                    </a:rPr>
                    <a:t>Prétraitement</a:t>
                  </a:r>
                </a:p>
              </p:txBody>
            </p:sp>
          </p:grpSp>
        </p:grpSp>
        <p:grpSp>
          <p:nvGrpSpPr>
            <p:cNvPr id="7" name="Group 6">
              <a:extLst>
                <a:ext uri="{FF2B5EF4-FFF2-40B4-BE49-F238E27FC236}">
                  <a16:creationId xmlns:a16="http://schemas.microsoft.com/office/drawing/2014/main" id="{0E28B102-12C9-4217-8F83-0B2FBF0E3360}"/>
                </a:ext>
              </a:extLst>
            </p:cNvPr>
            <p:cNvGrpSpPr/>
            <p:nvPr/>
          </p:nvGrpSpPr>
          <p:grpSpPr>
            <a:xfrm>
              <a:off x="5994442" y="3868581"/>
              <a:ext cx="2743158" cy="1681361"/>
              <a:chOff x="6347103" y="5473993"/>
              <a:chExt cx="2422875" cy="1551939"/>
            </a:xfrm>
          </p:grpSpPr>
          <p:sp>
            <p:nvSpPr>
              <p:cNvPr id="19" name="Rectangle 7">
                <a:extLst>
                  <a:ext uri="{FF2B5EF4-FFF2-40B4-BE49-F238E27FC236}">
                    <a16:creationId xmlns:a16="http://schemas.microsoft.com/office/drawing/2014/main" id="{76090FB5-8614-4A61-9F8A-263E325EB806}"/>
                  </a:ext>
                </a:extLst>
              </p:cNvPr>
              <p:cNvSpPr>
                <a:spLocks noChangeArrowheads="1"/>
              </p:cNvSpPr>
              <p:nvPr/>
            </p:nvSpPr>
            <p:spPr bwMode="auto">
              <a:xfrm>
                <a:off x="6347103" y="5473993"/>
                <a:ext cx="2422875" cy="1551939"/>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sp>
            <p:nvSpPr>
              <p:cNvPr id="20" name="Text Box 8">
                <a:extLst>
                  <a:ext uri="{FF2B5EF4-FFF2-40B4-BE49-F238E27FC236}">
                    <a16:creationId xmlns:a16="http://schemas.microsoft.com/office/drawing/2014/main" id="{D35FC7D9-D72C-473A-A936-A6EC925DEE34}"/>
                  </a:ext>
                </a:extLst>
              </p:cNvPr>
              <p:cNvSpPr txBox="1">
                <a:spLocks noChangeArrowheads="1"/>
              </p:cNvSpPr>
              <p:nvPr/>
            </p:nvSpPr>
            <p:spPr bwMode="auto">
              <a:xfrm>
                <a:off x="6807688" y="5473994"/>
                <a:ext cx="1962289" cy="3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000">
                    <a:solidFill>
                      <a:srgbClr val="FF0000"/>
                    </a:solidFill>
                    <a:latin typeface="+mn-lt"/>
                  </a:rPr>
                  <a:t>Désinfection</a:t>
                </a:r>
              </a:p>
            </p:txBody>
          </p:sp>
        </p:grpSp>
      </p:grpSp>
      <p:sp>
        <p:nvSpPr>
          <p:cNvPr id="30" name="Title 3">
            <a:extLst>
              <a:ext uri="{FF2B5EF4-FFF2-40B4-BE49-F238E27FC236}">
                <a16:creationId xmlns:a16="http://schemas.microsoft.com/office/drawing/2014/main" id="{557D2288-05D7-427F-9CEC-5782121A2C8E}"/>
              </a:ext>
            </a:extLst>
          </p:cNvPr>
          <p:cNvSpPr txBox="1">
            <a:spLocks/>
          </p:cNvSpPr>
          <p:nvPr/>
        </p:nvSpPr>
        <p:spPr>
          <a:xfrm>
            <a:off x="838200" y="9741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Étapes principales du traitement de l’eau</a:t>
            </a:r>
          </a:p>
        </p:txBody>
      </p:sp>
    </p:spTree>
    <p:extLst>
      <p:ext uri="{BB962C8B-B14F-4D97-AF65-F5344CB8AC3E}">
        <p14:creationId xmlns:p14="http://schemas.microsoft.com/office/powerpoint/2010/main" val="27028569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3">
            <a:extLst>
              <a:ext uri="{FF2B5EF4-FFF2-40B4-BE49-F238E27FC236}">
                <a16:creationId xmlns:a16="http://schemas.microsoft.com/office/drawing/2014/main" id="{938B7F5B-ACCC-4B0B-A732-CF0FCE78464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7887621" y="1756063"/>
            <a:ext cx="3466179" cy="4765996"/>
          </a:xfrm>
          <a:noFill/>
          <a:ln>
            <a:solidFill>
              <a:schemeClr val="tx1"/>
            </a:solidFill>
          </a:ln>
        </p:spPr>
      </p:pic>
      <p:sp>
        <p:nvSpPr>
          <p:cNvPr id="4" name="Title 3">
            <a:extLst>
              <a:ext uri="{FF2B5EF4-FFF2-40B4-BE49-F238E27FC236}">
                <a16:creationId xmlns:a16="http://schemas.microsoft.com/office/drawing/2014/main" id="{A1BF7F1E-1BE3-4E68-A682-41364ED971C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Normes de qualité de l’eau</a:t>
            </a:r>
          </a:p>
        </p:txBody>
      </p:sp>
      <p:sp>
        <p:nvSpPr>
          <p:cNvPr id="6" name="Rectangle 5">
            <a:extLst>
              <a:ext uri="{FF2B5EF4-FFF2-40B4-BE49-F238E27FC236}">
                <a16:creationId xmlns:a16="http://schemas.microsoft.com/office/drawing/2014/main" id="{4B6860F7-8BAD-4022-B973-2C61B97D829B}"/>
              </a:ext>
            </a:extLst>
          </p:cNvPr>
          <p:cNvSpPr/>
          <p:nvPr/>
        </p:nvSpPr>
        <p:spPr>
          <a:xfrm>
            <a:off x="1100667" y="2569401"/>
            <a:ext cx="6096000" cy="2308324"/>
          </a:xfrm>
          <a:prstGeom prst="rect">
            <a:avLst/>
          </a:prstGeom>
        </p:spPr>
        <p:txBody>
          <a:bodyPr>
            <a:spAutoFit/>
          </a:bodyPr>
          <a:lstStyle/>
          <a:p>
            <a:r>
              <a:rPr lang="fr-FR" sz="2400" dirty="0"/>
              <a:t>L’OMS crée des normes internationales sur la qualité de l’eau et la santé humaine sous la forme de lignes directrices utilisées comme base pour les réglementations et l’établissement de normes dans le </a:t>
            </a:r>
            <a:r>
              <a:rPr lang="fr-FR" sz="2400"/>
              <a:t>monde entier</a:t>
            </a:r>
            <a:endParaRPr lang="fr-FR" sz="2400" dirty="0"/>
          </a:p>
        </p:txBody>
      </p:sp>
      <p:sp>
        <p:nvSpPr>
          <p:cNvPr id="7" name="Rectangle 6">
            <a:extLst>
              <a:ext uri="{FF2B5EF4-FFF2-40B4-BE49-F238E27FC236}">
                <a16:creationId xmlns:a16="http://schemas.microsoft.com/office/drawing/2014/main" id="{86C6E0BC-C69A-4B23-8996-1E6C4E3EC2D8}"/>
              </a:ext>
            </a:extLst>
          </p:cNvPr>
          <p:cNvSpPr/>
          <p:nvPr/>
        </p:nvSpPr>
        <p:spPr>
          <a:xfrm>
            <a:off x="1100667" y="5512266"/>
            <a:ext cx="6096000" cy="923330"/>
          </a:xfrm>
          <a:prstGeom prst="rect">
            <a:avLst/>
          </a:prstGeom>
        </p:spPr>
        <p:txBody>
          <a:bodyPr>
            <a:spAutoFit/>
          </a:bodyPr>
          <a:lstStyle/>
          <a:p>
            <a:r>
              <a:rPr lang="fr-FR">
                <a:hlinkClick r:id="rId4"/>
              </a:rPr>
              <a:t>https://www.who.int/water_sanitation_health/publications/drinking-water-quality-guidelines-4-including-1st-addendum/en/</a:t>
            </a:r>
          </a:p>
          <a:p>
            <a:endParaRPr lang="fr-CH" dirty="0"/>
          </a:p>
        </p:txBody>
      </p:sp>
    </p:spTree>
    <p:extLst>
      <p:ext uri="{BB962C8B-B14F-4D97-AF65-F5344CB8AC3E}">
        <p14:creationId xmlns:p14="http://schemas.microsoft.com/office/powerpoint/2010/main" val="15121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90868" y="1397038"/>
            <a:ext cx="6225747" cy="5634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fr-FR" sz="2400" dirty="0">
                <a:solidFill>
                  <a:schemeClr val="tx1"/>
                </a:solidFill>
              </a:rPr>
              <a:t>La turbidité fait référence à une eau trouble causée par des </a:t>
            </a:r>
            <a:r>
              <a:rPr lang="fr-FR" sz="2400" b="1" dirty="0">
                <a:solidFill>
                  <a:schemeClr val="tx1"/>
                </a:solidFill>
              </a:rPr>
              <a:t>particules en suspension</a:t>
            </a:r>
            <a:r>
              <a:rPr lang="fr-FR" sz="2400" dirty="0">
                <a:solidFill>
                  <a:schemeClr val="tx1"/>
                </a:solidFill>
              </a:rPr>
              <a:t> (résidus organiques, argile, organismes microscopiques, etc.). </a:t>
            </a:r>
          </a:p>
          <a:p>
            <a:pPr marL="342900" indent="-342900">
              <a:spcBef>
                <a:spcPct val="0"/>
              </a:spcBef>
              <a:buClrTx/>
              <a:buFont typeface="Arial" panose="020B0604020202020204" pitchFamily="34" charset="0"/>
              <a:buChar char="•"/>
            </a:pPr>
            <a:endParaRPr lang="en-US" altLang="fr-FR" sz="2400" dirty="0">
              <a:solidFill>
                <a:schemeClr val="tx1"/>
              </a:solidFill>
            </a:endParaRPr>
          </a:p>
          <a:p>
            <a:pPr marL="342900" indent="-342900">
              <a:spcBef>
                <a:spcPct val="0"/>
              </a:spcBef>
              <a:buClrTx/>
              <a:buFont typeface="Arial" panose="020B0604020202020204" pitchFamily="34" charset="0"/>
              <a:buChar char="•"/>
            </a:pPr>
            <a:r>
              <a:rPr lang="fr-FR" sz="2400" dirty="0">
                <a:solidFill>
                  <a:schemeClr val="tx1"/>
                </a:solidFill>
              </a:rPr>
              <a:t>Sphère recommande une turbidité </a:t>
            </a:r>
            <a:r>
              <a:rPr lang="fr-FR" sz="2400" b="1" dirty="0">
                <a:solidFill>
                  <a:schemeClr val="tx1"/>
                </a:solidFill>
              </a:rPr>
              <a:t>inférieure à 5 NTU </a:t>
            </a:r>
            <a:r>
              <a:rPr lang="fr-FR" sz="2400" dirty="0">
                <a:solidFill>
                  <a:schemeClr val="tx1"/>
                </a:solidFill>
              </a:rPr>
              <a:t>(unité de turbidité </a:t>
            </a:r>
            <a:r>
              <a:rPr lang="fr-FR" sz="2400" dirty="0" err="1">
                <a:solidFill>
                  <a:schemeClr val="tx1"/>
                </a:solidFill>
              </a:rPr>
              <a:t>néphélométrique</a:t>
            </a:r>
            <a:r>
              <a:rPr lang="fr-FR" sz="2400" dirty="0">
                <a:solidFill>
                  <a:schemeClr val="tx1"/>
                </a:solidFill>
              </a:rPr>
              <a:t>) pour garantir une chloration efficace.</a:t>
            </a:r>
          </a:p>
          <a:p>
            <a:pPr marL="342900" indent="-342900">
              <a:spcBef>
                <a:spcPct val="0"/>
              </a:spcBef>
              <a:buClrTx/>
              <a:buFont typeface="Arial" panose="020B0604020202020204" pitchFamily="34" charset="0"/>
              <a:buChar char="•"/>
            </a:pPr>
            <a:endParaRPr lang="en-GB" altLang="fr-FR" sz="2400" dirty="0">
              <a:solidFill>
                <a:schemeClr val="tx1"/>
              </a:solidFill>
            </a:endParaRPr>
          </a:p>
          <a:p>
            <a:pPr marL="342900" indent="-342900">
              <a:spcBef>
                <a:spcPct val="0"/>
              </a:spcBef>
              <a:buClrTx/>
              <a:buFont typeface="Arial" panose="020B0604020202020204" pitchFamily="34" charset="0"/>
              <a:buChar char="•"/>
            </a:pPr>
            <a:r>
              <a:rPr lang="fr-FR" sz="2400" dirty="0">
                <a:solidFill>
                  <a:schemeClr val="tx1"/>
                </a:solidFill>
              </a:rPr>
              <a:t>Pour réduire la turbidité de l’eau, il est nécessaire de procéder à une clarification par </a:t>
            </a:r>
            <a:r>
              <a:rPr lang="fr-FR" sz="2400" b="1" dirty="0">
                <a:solidFill>
                  <a:schemeClr val="tx1"/>
                </a:solidFill>
              </a:rPr>
              <a:t>coagulation ou floculation</a:t>
            </a:r>
            <a:r>
              <a:rPr lang="fr-FR" sz="2400" dirty="0">
                <a:solidFill>
                  <a:schemeClr val="tx1"/>
                </a:solidFill>
              </a:rPr>
              <a:t>.</a:t>
            </a:r>
          </a:p>
          <a:p>
            <a:pPr>
              <a:spcBef>
                <a:spcPct val="0"/>
              </a:spcBef>
              <a:buClrTx/>
              <a:buFontTx/>
              <a:buNone/>
            </a:pPr>
            <a:endParaRPr lang="en-GB" altLang="fr-FR" sz="2400" dirty="0">
              <a:solidFill>
                <a:schemeClr val="tx1"/>
              </a:solidFill>
            </a:endParaRPr>
          </a:p>
          <a:p>
            <a:pPr>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90267" y="1487827"/>
            <a:ext cx="5147734" cy="3905250"/>
          </a:xfrm>
          <a:prstGeom prst="rect">
            <a:avLst/>
          </a:prstGeom>
        </p:spPr>
      </p:pic>
      <p:sp>
        <p:nvSpPr>
          <p:cNvPr id="6" name="Title 3">
            <a:extLst>
              <a:ext uri="{FF2B5EF4-FFF2-40B4-BE49-F238E27FC236}">
                <a16:creationId xmlns:a16="http://schemas.microsoft.com/office/drawing/2014/main" id="{BC334619-B16B-4B08-A0B8-59B8B3831C3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Turbidité de l’eau</a:t>
            </a:r>
          </a:p>
        </p:txBody>
      </p:sp>
    </p:spTree>
    <p:extLst>
      <p:ext uri="{BB962C8B-B14F-4D97-AF65-F5344CB8AC3E}">
        <p14:creationId xmlns:p14="http://schemas.microsoft.com/office/powerpoint/2010/main" val="2887624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38200" y="1368426"/>
            <a:ext cx="6967078"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400" b="1" i="1" dirty="0">
                <a:solidFill>
                  <a:schemeClr val="tx1"/>
                </a:solidFill>
                <a:latin typeface="+mn-lt"/>
              </a:rPr>
              <a:t>Coagulation</a:t>
            </a:r>
            <a:r>
              <a:rPr lang="fr-FR" sz="2400" dirty="0">
                <a:solidFill>
                  <a:schemeClr val="tx1"/>
                </a:solidFill>
                <a:latin typeface="+mn-lt"/>
              </a:rPr>
              <a:t> :</a:t>
            </a:r>
          </a:p>
          <a:p>
            <a:pPr>
              <a:spcBef>
                <a:spcPct val="0"/>
              </a:spcBef>
              <a:buClrTx/>
              <a:buFontTx/>
              <a:buNone/>
            </a:pPr>
            <a:r>
              <a:rPr lang="fr-FR" sz="2400" dirty="0">
                <a:solidFill>
                  <a:schemeClr val="tx1"/>
                </a:solidFill>
                <a:latin typeface="+mn-lt"/>
              </a:rPr>
              <a:t>Le coagulant le plus utilisé est le </a:t>
            </a:r>
            <a:r>
              <a:rPr lang="fr-FR" sz="2400" b="1" dirty="0">
                <a:solidFill>
                  <a:schemeClr val="tx1"/>
                </a:solidFill>
                <a:latin typeface="+mn-lt"/>
              </a:rPr>
              <a:t>sulfate d’aluminium en poudre</a:t>
            </a:r>
            <a:r>
              <a:rPr lang="fr-FR" sz="2400" dirty="0">
                <a:solidFill>
                  <a:schemeClr val="tx1"/>
                </a:solidFill>
                <a:latin typeface="+mn-lt"/>
              </a:rPr>
              <a:t>, qui, même s’il n’est pas un coagulant puissant, a l’avantage de pouvoir être transporté facilement par voie aérienne et d’être largement disponible dans différentes parties du monde. </a:t>
            </a:r>
          </a:p>
          <a:p>
            <a:pPr>
              <a:spcBef>
                <a:spcPct val="0"/>
              </a:spcBef>
              <a:buClrTx/>
              <a:buFontTx/>
              <a:buNone/>
            </a:pPr>
            <a:endParaRPr lang="en-US" altLang="fr-FR" sz="2400" dirty="0">
              <a:solidFill>
                <a:schemeClr val="tx1"/>
              </a:solidFill>
              <a:latin typeface="+mn-lt"/>
            </a:endParaRPr>
          </a:p>
          <a:p>
            <a:pPr>
              <a:spcBef>
                <a:spcPct val="0"/>
              </a:spcBef>
              <a:buClrTx/>
              <a:buFontTx/>
              <a:buNone/>
            </a:pPr>
            <a:r>
              <a:rPr lang="fr-FR" sz="2400" b="1" i="1" dirty="0">
                <a:solidFill>
                  <a:schemeClr val="tx1"/>
                </a:solidFill>
                <a:latin typeface="+mn-lt"/>
              </a:rPr>
              <a:t>Floculation</a:t>
            </a:r>
            <a:r>
              <a:rPr lang="fr-FR" sz="2400" dirty="0">
                <a:solidFill>
                  <a:schemeClr val="tx1"/>
                </a:solidFill>
                <a:latin typeface="+mn-lt"/>
              </a:rPr>
              <a:t> :</a:t>
            </a:r>
          </a:p>
          <a:p>
            <a:pPr>
              <a:spcBef>
                <a:spcPct val="0"/>
              </a:spcBef>
              <a:buClrTx/>
              <a:buFontTx/>
              <a:buNone/>
            </a:pPr>
            <a:r>
              <a:rPr lang="fr-FR" sz="2400" dirty="0">
                <a:solidFill>
                  <a:schemeClr val="tx1"/>
                </a:solidFill>
                <a:latin typeface="+mn-lt"/>
              </a:rPr>
              <a:t>L’ajout de </a:t>
            </a:r>
            <a:r>
              <a:rPr lang="fr-FR" sz="2400" b="1" dirty="0">
                <a:solidFill>
                  <a:schemeClr val="tx1"/>
                </a:solidFill>
                <a:latin typeface="+mn-lt"/>
              </a:rPr>
              <a:t>polymères</a:t>
            </a:r>
            <a:r>
              <a:rPr lang="fr-FR" sz="2400" dirty="0">
                <a:solidFill>
                  <a:schemeClr val="tx1"/>
                </a:solidFill>
                <a:latin typeface="+mn-lt"/>
              </a:rPr>
              <a:t> peut être efficace. En revanche, cela fonctionne uniquement sur une plage de pH restreinte, avec une efficacité optimale entre 6,5 et 7,5 de pH. En dehors de cette fourchette, son efficacité chute et il faut en augmenter la quantité pour compenser. </a:t>
            </a:r>
          </a:p>
          <a:p>
            <a:pPr>
              <a:spcBef>
                <a:spcPct val="0"/>
              </a:spcBef>
              <a:buClrTx/>
              <a:buFontTx/>
              <a:buNone/>
            </a:pPr>
            <a:endParaRPr lang="en-US" altLang="fr-FR" sz="2400" dirty="0">
              <a:solidFill>
                <a:schemeClr val="tx1"/>
              </a:solidFill>
              <a:latin typeface="+mn-lt"/>
            </a:endParaRPr>
          </a:p>
          <a:p>
            <a:pPr algn="just">
              <a:spcBef>
                <a:spcPct val="0"/>
              </a:spcBef>
              <a:buClrTx/>
              <a:buFontTx/>
              <a:buNone/>
            </a:pPr>
            <a:endParaRPr lang="en-US" altLang="fr-FR" sz="240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900" y="1266048"/>
            <a:ext cx="3699000" cy="32778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89900" y="4613783"/>
            <a:ext cx="3699000" cy="1879092"/>
          </a:xfrm>
          <a:prstGeom prst="rect">
            <a:avLst/>
          </a:prstGeom>
        </p:spPr>
      </p:pic>
      <p:sp>
        <p:nvSpPr>
          <p:cNvPr id="6" name="Title 3">
            <a:extLst>
              <a:ext uri="{FF2B5EF4-FFF2-40B4-BE49-F238E27FC236}">
                <a16:creationId xmlns:a16="http://schemas.microsoft.com/office/drawing/2014/main" id="{B07E70DB-0DC4-4BB6-AB16-BCCC8BCBD17F}"/>
              </a:ext>
            </a:extLst>
          </p:cNvPr>
          <p:cNvSpPr txBox="1">
            <a:spLocks/>
          </p:cNvSpPr>
          <p:nvPr/>
        </p:nvSpPr>
        <p:spPr>
          <a:xfrm>
            <a:off x="838200" y="18622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Étape de clarification</a:t>
            </a:r>
          </a:p>
        </p:txBody>
      </p:sp>
    </p:spTree>
    <p:extLst>
      <p:ext uri="{BB962C8B-B14F-4D97-AF65-F5344CB8AC3E}">
        <p14:creationId xmlns:p14="http://schemas.microsoft.com/office/powerpoint/2010/main" val="1656759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38200" y="1196196"/>
            <a:ext cx="1111250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400">
                <a:solidFill>
                  <a:schemeClr val="tx1"/>
                </a:solidFill>
                <a:latin typeface="+mn-lt"/>
              </a:rPr>
              <a:t>Le processus de filtration implique le passage de l’eau à travers un lit de graviers, composé de sable ou autres matières adaptées, le tout à un faible débit. La matière retient la plupart des particules solides tout en laissant passer l’eau. </a:t>
            </a:r>
          </a:p>
        </p:txBody>
      </p:sp>
      <p:pic>
        <p:nvPicPr>
          <p:cNvPr id="21508" name="Picture 3"/>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55431" y="2511707"/>
            <a:ext cx="5224800" cy="42075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94450" y="2511707"/>
            <a:ext cx="5795057" cy="4346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3">
            <a:extLst>
              <a:ext uri="{FF2B5EF4-FFF2-40B4-BE49-F238E27FC236}">
                <a16:creationId xmlns:a16="http://schemas.microsoft.com/office/drawing/2014/main" id="{53B8AECE-59FB-4E39-B8BB-909F068D5E44}"/>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Étape de filtration</a:t>
            </a:r>
          </a:p>
        </p:txBody>
      </p:sp>
    </p:spTree>
    <p:extLst>
      <p:ext uri="{BB962C8B-B14F-4D97-AF65-F5344CB8AC3E}">
        <p14:creationId xmlns:p14="http://schemas.microsoft.com/office/powerpoint/2010/main" val="1940568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9173" y="1272382"/>
            <a:ext cx="10512427" cy="5484018"/>
            <a:chOff x="1828801" y="1268413"/>
            <a:chExt cx="8609013" cy="4648200"/>
          </a:xfrm>
        </p:grpSpPr>
        <p:grpSp>
          <p:nvGrpSpPr>
            <p:cNvPr id="27650" name="Group 1"/>
            <p:cNvGrpSpPr>
              <a:grpSpLocks/>
            </p:cNvGrpSpPr>
            <p:nvPr/>
          </p:nvGrpSpPr>
          <p:grpSpPr bwMode="auto">
            <a:xfrm>
              <a:off x="1828801" y="5002213"/>
              <a:ext cx="8609013" cy="912812"/>
              <a:chOff x="192" y="3151"/>
              <a:chExt cx="5423" cy="575"/>
            </a:xfrm>
          </p:grpSpPr>
          <p:sp>
            <p:nvSpPr>
              <p:cNvPr id="27767" name="Rectangle 2"/>
              <p:cNvSpPr>
                <a:spLocks noChangeArrowheads="1"/>
              </p:cNvSpPr>
              <p:nvPr/>
            </p:nvSpPr>
            <p:spPr bwMode="auto">
              <a:xfrm>
                <a:off x="192" y="3151"/>
                <a:ext cx="1103"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Processus de séparation</a:t>
                </a:r>
              </a:p>
              <a:p>
                <a:pPr algn="ctr">
                  <a:spcBef>
                    <a:spcPct val="0"/>
                  </a:spcBef>
                  <a:buClrTx/>
                  <a:buFontTx/>
                  <a:buNone/>
                </a:pPr>
                <a:endParaRPr lang="fr-CH" altLang="fr-FR" sz="1200" b="1">
                  <a:solidFill>
                    <a:srgbClr val="002060"/>
                  </a:solidFill>
                </a:endParaRPr>
              </a:p>
            </p:txBody>
          </p:sp>
          <p:sp>
            <p:nvSpPr>
              <p:cNvPr id="27768" name="Rectangle 3"/>
              <p:cNvSpPr>
                <a:spLocks noChangeArrowheads="1"/>
              </p:cNvSpPr>
              <p:nvPr/>
            </p:nvSpPr>
            <p:spPr bwMode="auto">
              <a:xfrm>
                <a:off x="273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9" name="Rectangle 4"/>
              <p:cNvSpPr>
                <a:spLocks noChangeArrowheads="1"/>
              </p:cNvSpPr>
              <p:nvPr/>
            </p:nvSpPr>
            <p:spPr bwMode="auto">
              <a:xfrm>
                <a:off x="417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70" name="Rectangle 5"/>
              <p:cNvSpPr>
                <a:spLocks noChangeArrowheads="1"/>
              </p:cNvSpPr>
              <p:nvPr/>
            </p:nvSpPr>
            <p:spPr bwMode="auto">
              <a:xfrm>
                <a:off x="1296" y="3151"/>
                <a:ext cx="1439" cy="575"/>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grpSp>
        <p:grpSp>
          <p:nvGrpSpPr>
            <p:cNvPr id="27651" name="Group 6"/>
            <p:cNvGrpSpPr>
              <a:grpSpLocks/>
            </p:cNvGrpSpPr>
            <p:nvPr/>
          </p:nvGrpSpPr>
          <p:grpSpPr bwMode="auto">
            <a:xfrm>
              <a:off x="1828801" y="2868613"/>
              <a:ext cx="8609013" cy="2132012"/>
              <a:chOff x="192" y="1807"/>
              <a:chExt cx="5423" cy="1343"/>
            </a:xfrm>
          </p:grpSpPr>
          <p:sp>
            <p:nvSpPr>
              <p:cNvPr id="27763" name="Rectangle 7"/>
              <p:cNvSpPr>
                <a:spLocks noChangeArrowheads="1"/>
              </p:cNvSpPr>
              <p:nvPr/>
            </p:nvSpPr>
            <p:spPr bwMode="auto">
              <a:xfrm>
                <a:off x="273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4" name="Rectangle 8"/>
              <p:cNvSpPr>
                <a:spLocks noChangeArrowheads="1"/>
              </p:cNvSpPr>
              <p:nvPr/>
            </p:nvSpPr>
            <p:spPr bwMode="auto">
              <a:xfrm>
                <a:off x="417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5" name="Rectangle 9"/>
              <p:cNvSpPr>
                <a:spLocks noChangeArrowheads="1"/>
              </p:cNvSpPr>
              <p:nvPr/>
            </p:nvSpPr>
            <p:spPr bwMode="auto">
              <a:xfrm>
                <a:off x="1296" y="1807"/>
                <a:ext cx="1439"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6" name="Rectangle 10"/>
              <p:cNvSpPr>
                <a:spLocks noChangeArrowheads="1"/>
              </p:cNvSpPr>
              <p:nvPr/>
            </p:nvSpPr>
            <p:spPr bwMode="auto">
              <a:xfrm>
                <a:off x="192" y="1807"/>
                <a:ext cx="1103" cy="1343"/>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fr-FR" sz="1200" b="1">
                    <a:solidFill>
                      <a:srgbClr val="002060"/>
                    </a:solidFill>
                  </a:rPr>
                  <a:t>Taille des entités</a:t>
                </a:r>
              </a:p>
              <a:p>
                <a:pPr algn="ctr">
                  <a:spcBef>
                    <a:spcPct val="0"/>
                  </a:spcBef>
                  <a:buClrTx/>
                  <a:buFontTx/>
                  <a:buNone/>
                </a:pPr>
                <a:endParaRPr lang="fr-CH" altLang="fr-FR" sz="1200" b="1">
                  <a:solidFill>
                    <a:srgbClr val="002060"/>
                  </a:solidFill>
                </a:endParaRPr>
              </a:p>
            </p:txBody>
          </p:sp>
        </p:grpSp>
        <p:grpSp>
          <p:nvGrpSpPr>
            <p:cNvPr id="27653" name="Group 12"/>
            <p:cNvGrpSpPr>
              <a:grpSpLocks/>
            </p:cNvGrpSpPr>
            <p:nvPr/>
          </p:nvGrpSpPr>
          <p:grpSpPr bwMode="auto">
            <a:xfrm>
              <a:off x="1828801" y="1725613"/>
              <a:ext cx="8609013" cy="1141412"/>
              <a:chOff x="192" y="1087"/>
              <a:chExt cx="5423" cy="719"/>
            </a:xfrm>
          </p:grpSpPr>
          <p:sp>
            <p:nvSpPr>
              <p:cNvPr id="27759" name="Rectangle 13"/>
              <p:cNvSpPr>
                <a:spLocks noChangeArrowheads="1"/>
              </p:cNvSpPr>
              <p:nvPr/>
            </p:nvSpPr>
            <p:spPr bwMode="auto">
              <a:xfrm>
                <a:off x="273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0" name="Rectangle 14"/>
              <p:cNvSpPr>
                <a:spLocks noChangeArrowheads="1"/>
              </p:cNvSpPr>
              <p:nvPr/>
            </p:nvSpPr>
            <p:spPr bwMode="auto">
              <a:xfrm>
                <a:off x="417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1" name="Rectangle 15"/>
              <p:cNvSpPr>
                <a:spLocks noChangeArrowheads="1"/>
              </p:cNvSpPr>
              <p:nvPr/>
            </p:nvSpPr>
            <p:spPr bwMode="auto">
              <a:xfrm>
                <a:off x="1296" y="1087"/>
                <a:ext cx="1439"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762" name="Rectangle 16"/>
              <p:cNvSpPr>
                <a:spLocks noChangeArrowheads="1"/>
              </p:cNvSpPr>
              <p:nvPr/>
            </p:nvSpPr>
            <p:spPr bwMode="auto">
              <a:xfrm>
                <a:off x="192" y="1087"/>
                <a:ext cx="1103" cy="719"/>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dirty="0">
                  <a:solidFill>
                    <a:srgbClr val="002060"/>
                  </a:solidFill>
                </a:endParaRPr>
              </a:p>
              <a:p>
                <a:pPr algn="ctr">
                  <a:lnSpc>
                    <a:spcPct val="90000"/>
                  </a:lnSpc>
                  <a:spcBef>
                    <a:spcPct val="0"/>
                  </a:spcBef>
                  <a:buClrTx/>
                  <a:buFontTx/>
                  <a:buNone/>
                </a:pPr>
                <a:r>
                  <a:rPr lang="fr-FR" sz="1200" b="1">
                    <a:solidFill>
                      <a:srgbClr val="002060"/>
                    </a:solidFill>
                  </a:rPr>
                  <a:t>Techniques </a:t>
                </a:r>
              </a:p>
              <a:p>
                <a:pPr algn="ctr">
                  <a:lnSpc>
                    <a:spcPct val="90000"/>
                  </a:lnSpc>
                  <a:spcBef>
                    <a:spcPct val="0"/>
                  </a:spcBef>
                  <a:buClrTx/>
                  <a:buFontTx/>
                  <a:buNone/>
                </a:pPr>
                <a:r>
                  <a:rPr lang="fr-FR" sz="1200" b="1">
                    <a:solidFill>
                      <a:srgbClr val="002060"/>
                    </a:solidFill>
                  </a:rPr>
                  <a:t>de visualisation</a:t>
                </a:r>
              </a:p>
              <a:p>
                <a:pPr algn="ctr">
                  <a:spcBef>
                    <a:spcPct val="0"/>
                  </a:spcBef>
                  <a:buClrTx/>
                  <a:buFontTx/>
                  <a:buNone/>
                </a:pPr>
                <a:endParaRPr lang="fr-CH" altLang="fr-FR" sz="1200" b="1" dirty="0">
                  <a:solidFill>
                    <a:srgbClr val="002060"/>
                  </a:solidFill>
                </a:endParaRPr>
              </a:p>
            </p:txBody>
          </p:sp>
        </p:grpSp>
        <p:sp>
          <p:nvSpPr>
            <p:cNvPr id="27654" name="Rectangle 17"/>
            <p:cNvSpPr>
              <a:spLocks noChangeArrowheads="1"/>
            </p:cNvSpPr>
            <p:nvPr/>
          </p:nvSpPr>
          <p:spPr bwMode="auto">
            <a:xfrm>
              <a:off x="3581400" y="3402013"/>
              <a:ext cx="4572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Sels</a:t>
              </a:r>
            </a:p>
          </p:txBody>
        </p:sp>
        <p:grpSp>
          <p:nvGrpSpPr>
            <p:cNvPr id="27655" name="Group 18"/>
            <p:cNvGrpSpPr>
              <a:grpSpLocks/>
            </p:cNvGrpSpPr>
            <p:nvPr/>
          </p:nvGrpSpPr>
          <p:grpSpPr bwMode="auto">
            <a:xfrm>
              <a:off x="1828801" y="1268413"/>
              <a:ext cx="8609013" cy="455612"/>
              <a:chOff x="192" y="799"/>
              <a:chExt cx="5423" cy="287"/>
            </a:xfrm>
          </p:grpSpPr>
          <p:sp>
            <p:nvSpPr>
              <p:cNvPr id="27676" name="Rectangle 19"/>
              <p:cNvSpPr>
                <a:spLocks noChangeArrowheads="1"/>
              </p:cNvSpPr>
              <p:nvPr/>
            </p:nvSpPr>
            <p:spPr bwMode="auto">
              <a:xfrm>
                <a:off x="4128" y="799"/>
                <a:ext cx="1487"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7" name="Rectangle 20"/>
              <p:cNvSpPr>
                <a:spLocks noChangeArrowheads="1"/>
              </p:cNvSpPr>
              <p:nvPr/>
            </p:nvSpPr>
            <p:spPr bwMode="auto">
              <a:xfrm>
                <a:off x="129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8" name="Rectangle 21"/>
              <p:cNvSpPr>
                <a:spLocks noChangeArrowheads="1"/>
              </p:cNvSpPr>
              <p:nvPr/>
            </p:nvSpPr>
            <p:spPr bwMode="auto">
              <a:xfrm>
                <a:off x="192" y="799"/>
                <a:ext cx="1103"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endParaRPr lang="fr-CH" altLang="fr-FR" sz="1200" b="1">
                  <a:solidFill>
                    <a:srgbClr val="002060"/>
                  </a:solidFill>
                </a:endParaRPr>
              </a:p>
              <a:p>
                <a:pPr algn="ctr">
                  <a:lnSpc>
                    <a:spcPct val="90000"/>
                  </a:lnSpc>
                  <a:spcBef>
                    <a:spcPct val="0"/>
                  </a:spcBef>
                  <a:buClrTx/>
                  <a:buFontTx/>
                  <a:buNone/>
                </a:pPr>
                <a:r>
                  <a:rPr lang="fr-FR" sz="1200" b="1">
                    <a:solidFill>
                      <a:srgbClr val="002060"/>
                    </a:solidFill>
                  </a:rPr>
                  <a:t>Microns (</a:t>
                </a:r>
                <a:r>
                  <a:rPr lang="fr-FR" sz="1200" b="1">
                    <a:solidFill>
                      <a:srgbClr val="002060"/>
                    </a:solidFill>
                    <a:latin typeface="Symbol" panose="05050102010706020507" pitchFamily="18" charset="2"/>
                  </a:rPr>
                  <a:t></a:t>
                </a:r>
                <a:r>
                  <a:rPr lang="fr-FR" sz="1200" b="1">
                    <a:solidFill>
                      <a:srgbClr val="002060"/>
                    </a:solidFill>
                  </a:rPr>
                  <a:t>m)</a:t>
                </a:r>
              </a:p>
              <a:p>
                <a:pPr algn="ctr">
                  <a:lnSpc>
                    <a:spcPct val="90000"/>
                  </a:lnSpc>
                  <a:spcBef>
                    <a:spcPct val="0"/>
                  </a:spcBef>
                  <a:buClrTx/>
                  <a:buFontTx/>
                  <a:buNone/>
                </a:pPr>
                <a:r>
                  <a:rPr lang="fr-FR" sz="1200" b="1">
                    <a:solidFill>
                      <a:srgbClr val="002060"/>
                    </a:solidFill>
                  </a:rPr>
                  <a:t>(échelle logarithmique)</a:t>
                </a:r>
              </a:p>
              <a:p>
                <a:pPr algn="ctr">
                  <a:spcBef>
                    <a:spcPct val="0"/>
                  </a:spcBef>
                  <a:buClrTx/>
                  <a:buFontTx/>
                  <a:buNone/>
                </a:pPr>
                <a:endParaRPr lang="fr-CH" altLang="fr-FR" sz="1200" b="1">
                  <a:solidFill>
                    <a:srgbClr val="002060"/>
                  </a:solidFill>
                </a:endParaRPr>
              </a:p>
            </p:txBody>
          </p:sp>
          <p:sp>
            <p:nvSpPr>
              <p:cNvPr id="27679" name="Rectangle 22"/>
              <p:cNvSpPr>
                <a:spLocks noChangeArrowheads="1"/>
              </p:cNvSpPr>
              <p:nvPr/>
            </p:nvSpPr>
            <p:spPr bwMode="auto">
              <a:xfrm>
                <a:off x="2736" y="799"/>
                <a:ext cx="1439" cy="287"/>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80" name="Line 23"/>
              <p:cNvSpPr>
                <a:spLocks noChangeShapeType="1"/>
              </p:cNvSpPr>
              <p:nvPr/>
            </p:nvSpPr>
            <p:spPr bwMode="auto">
              <a:xfrm>
                <a:off x="1920" y="991"/>
                <a:ext cx="0" cy="95"/>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1" name="Line 24"/>
              <p:cNvSpPr>
                <a:spLocks noChangeShapeType="1"/>
              </p:cNvSpPr>
              <p:nvPr/>
            </p:nvSpPr>
            <p:spPr bwMode="auto">
              <a:xfrm>
                <a:off x="13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2" name="Line 25"/>
              <p:cNvSpPr>
                <a:spLocks noChangeShapeType="1"/>
              </p:cNvSpPr>
              <p:nvPr/>
            </p:nvSpPr>
            <p:spPr bwMode="auto">
              <a:xfrm>
                <a:off x="13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3" name="Line 26"/>
              <p:cNvSpPr>
                <a:spLocks noChangeShapeType="1"/>
              </p:cNvSpPr>
              <p:nvPr/>
            </p:nvSpPr>
            <p:spPr bwMode="auto">
              <a:xfrm>
                <a:off x="14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4" name="Line 27"/>
              <p:cNvSpPr>
                <a:spLocks noChangeShapeType="1"/>
              </p:cNvSpPr>
              <p:nvPr/>
            </p:nvSpPr>
            <p:spPr bwMode="auto">
              <a:xfrm>
                <a:off x="14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5" name="Line 28"/>
              <p:cNvSpPr>
                <a:spLocks noChangeShapeType="1"/>
              </p:cNvSpPr>
              <p:nvPr/>
            </p:nvSpPr>
            <p:spPr bwMode="auto">
              <a:xfrm>
                <a:off x="16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6" name="Line 29"/>
              <p:cNvSpPr>
                <a:spLocks noChangeShapeType="1"/>
              </p:cNvSpPr>
              <p:nvPr/>
            </p:nvSpPr>
            <p:spPr bwMode="auto">
              <a:xfrm>
                <a:off x="17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7" name="Line 30"/>
              <p:cNvSpPr>
                <a:spLocks noChangeShapeType="1"/>
              </p:cNvSpPr>
              <p:nvPr/>
            </p:nvSpPr>
            <p:spPr bwMode="auto">
              <a:xfrm>
                <a:off x="18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8" name="Line 31"/>
              <p:cNvSpPr>
                <a:spLocks noChangeShapeType="1"/>
              </p:cNvSpPr>
              <p:nvPr/>
            </p:nvSpPr>
            <p:spPr bwMode="auto">
              <a:xfrm>
                <a:off x="19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89" name="Line 32"/>
              <p:cNvSpPr>
                <a:spLocks noChangeShapeType="1"/>
              </p:cNvSpPr>
              <p:nvPr/>
            </p:nvSpPr>
            <p:spPr bwMode="auto">
              <a:xfrm>
                <a:off x="19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0" name="Line 33"/>
              <p:cNvSpPr>
                <a:spLocks noChangeShapeType="1"/>
              </p:cNvSpPr>
              <p:nvPr/>
            </p:nvSpPr>
            <p:spPr bwMode="auto">
              <a:xfrm>
                <a:off x="20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691" name="Line 34"/>
              <p:cNvSpPr>
                <a:spLocks noChangeShapeType="1"/>
              </p:cNvSpPr>
              <p:nvPr/>
            </p:nvSpPr>
            <p:spPr bwMode="auto">
              <a:xfrm>
                <a:off x="20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nvGrpSpPr>
              <p:cNvPr id="27692" name="Group 35"/>
              <p:cNvGrpSpPr>
                <a:grpSpLocks/>
              </p:cNvGrpSpPr>
              <p:nvPr/>
            </p:nvGrpSpPr>
            <p:grpSpPr bwMode="auto">
              <a:xfrm>
                <a:off x="2160" y="943"/>
                <a:ext cx="719" cy="143"/>
                <a:chOff x="2160" y="943"/>
                <a:chExt cx="719" cy="143"/>
              </a:xfrm>
            </p:grpSpPr>
            <p:sp>
              <p:nvSpPr>
                <p:cNvPr id="27748" name="Line 36"/>
                <p:cNvSpPr>
                  <a:spLocks noChangeShapeType="1"/>
                </p:cNvSpPr>
                <p:nvPr/>
              </p:nvSpPr>
              <p:spPr bwMode="auto">
                <a:xfrm>
                  <a:off x="21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9" name="Line 37"/>
                <p:cNvSpPr>
                  <a:spLocks noChangeShapeType="1"/>
                </p:cNvSpPr>
                <p:nvPr/>
              </p:nvSpPr>
              <p:spPr bwMode="auto">
                <a:xfrm>
                  <a:off x="22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0" name="Line 38"/>
                <p:cNvSpPr>
                  <a:spLocks noChangeShapeType="1"/>
                </p:cNvSpPr>
                <p:nvPr/>
              </p:nvSpPr>
              <p:spPr bwMode="auto">
                <a:xfrm>
                  <a:off x="22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1" name="Line 39"/>
                <p:cNvSpPr>
                  <a:spLocks noChangeShapeType="1"/>
                </p:cNvSpPr>
                <p:nvPr/>
              </p:nvSpPr>
              <p:spPr bwMode="auto">
                <a:xfrm>
                  <a:off x="23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2" name="Line 40"/>
                <p:cNvSpPr>
                  <a:spLocks noChangeShapeType="1"/>
                </p:cNvSpPr>
                <p:nvPr/>
              </p:nvSpPr>
              <p:spPr bwMode="auto">
                <a:xfrm>
                  <a:off x="24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3" name="Line 41"/>
                <p:cNvSpPr>
                  <a:spLocks noChangeShapeType="1"/>
                </p:cNvSpPr>
                <p:nvPr/>
              </p:nvSpPr>
              <p:spPr bwMode="auto">
                <a:xfrm>
                  <a:off x="25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4" name="Line 42"/>
                <p:cNvSpPr>
                  <a:spLocks noChangeShapeType="1"/>
                </p:cNvSpPr>
                <p:nvPr/>
              </p:nvSpPr>
              <p:spPr bwMode="auto">
                <a:xfrm>
                  <a:off x="26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5" name="Line 43"/>
                <p:cNvSpPr>
                  <a:spLocks noChangeShapeType="1"/>
                </p:cNvSpPr>
                <p:nvPr/>
              </p:nvSpPr>
              <p:spPr bwMode="auto">
                <a:xfrm>
                  <a:off x="27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6" name="Line 44"/>
                <p:cNvSpPr>
                  <a:spLocks noChangeShapeType="1"/>
                </p:cNvSpPr>
                <p:nvPr/>
              </p:nvSpPr>
              <p:spPr bwMode="auto">
                <a:xfrm>
                  <a:off x="27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7" name="Line 45"/>
                <p:cNvSpPr>
                  <a:spLocks noChangeShapeType="1"/>
                </p:cNvSpPr>
                <p:nvPr/>
              </p:nvSpPr>
              <p:spPr bwMode="auto">
                <a:xfrm>
                  <a:off x="28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58" name="Line 46"/>
                <p:cNvSpPr>
                  <a:spLocks noChangeShapeType="1"/>
                </p:cNvSpPr>
                <p:nvPr/>
              </p:nvSpPr>
              <p:spPr bwMode="auto">
                <a:xfrm>
                  <a:off x="28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3" name="Group 47"/>
              <p:cNvGrpSpPr>
                <a:grpSpLocks/>
              </p:cNvGrpSpPr>
              <p:nvPr/>
            </p:nvGrpSpPr>
            <p:grpSpPr bwMode="auto">
              <a:xfrm>
                <a:off x="2928" y="943"/>
                <a:ext cx="719" cy="143"/>
                <a:chOff x="2928" y="943"/>
                <a:chExt cx="719" cy="143"/>
              </a:xfrm>
            </p:grpSpPr>
            <p:sp>
              <p:nvSpPr>
                <p:cNvPr id="27737" name="Line 48"/>
                <p:cNvSpPr>
                  <a:spLocks noChangeShapeType="1"/>
                </p:cNvSpPr>
                <p:nvPr/>
              </p:nvSpPr>
              <p:spPr bwMode="auto">
                <a:xfrm>
                  <a:off x="29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8" name="Line 49"/>
                <p:cNvSpPr>
                  <a:spLocks noChangeShapeType="1"/>
                </p:cNvSpPr>
                <p:nvPr/>
              </p:nvSpPr>
              <p:spPr bwMode="auto">
                <a:xfrm>
                  <a:off x="29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9" name="Line 50"/>
                <p:cNvSpPr>
                  <a:spLocks noChangeShapeType="1"/>
                </p:cNvSpPr>
                <p:nvPr/>
              </p:nvSpPr>
              <p:spPr bwMode="auto">
                <a:xfrm>
                  <a:off x="30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0" name="Line 51"/>
                <p:cNvSpPr>
                  <a:spLocks noChangeShapeType="1"/>
                </p:cNvSpPr>
                <p:nvPr/>
              </p:nvSpPr>
              <p:spPr bwMode="auto">
                <a:xfrm>
                  <a:off x="30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1" name="Line 52"/>
                <p:cNvSpPr>
                  <a:spLocks noChangeShapeType="1"/>
                </p:cNvSpPr>
                <p:nvPr/>
              </p:nvSpPr>
              <p:spPr bwMode="auto">
                <a:xfrm>
                  <a:off x="32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2" name="Line 53"/>
                <p:cNvSpPr>
                  <a:spLocks noChangeShapeType="1"/>
                </p:cNvSpPr>
                <p:nvPr/>
              </p:nvSpPr>
              <p:spPr bwMode="auto">
                <a:xfrm>
                  <a:off x="33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3" name="Line 54"/>
                <p:cNvSpPr>
                  <a:spLocks noChangeShapeType="1"/>
                </p:cNvSpPr>
                <p:nvPr/>
              </p:nvSpPr>
              <p:spPr bwMode="auto">
                <a:xfrm>
                  <a:off x="345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4" name="Line 55"/>
                <p:cNvSpPr>
                  <a:spLocks noChangeShapeType="1"/>
                </p:cNvSpPr>
                <p:nvPr/>
              </p:nvSpPr>
              <p:spPr bwMode="auto">
                <a:xfrm>
                  <a:off x="350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5" name="Line 56"/>
                <p:cNvSpPr>
                  <a:spLocks noChangeShapeType="1"/>
                </p:cNvSpPr>
                <p:nvPr/>
              </p:nvSpPr>
              <p:spPr bwMode="auto">
                <a:xfrm>
                  <a:off x="355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6" name="Line 57"/>
                <p:cNvSpPr>
                  <a:spLocks noChangeShapeType="1"/>
                </p:cNvSpPr>
                <p:nvPr/>
              </p:nvSpPr>
              <p:spPr bwMode="auto">
                <a:xfrm>
                  <a:off x="36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47" name="Line 58"/>
                <p:cNvSpPr>
                  <a:spLocks noChangeShapeType="1"/>
                </p:cNvSpPr>
                <p:nvPr/>
              </p:nvSpPr>
              <p:spPr bwMode="auto">
                <a:xfrm>
                  <a:off x="36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4" name="Group 59"/>
              <p:cNvGrpSpPr>
                <a:grpSpLocks/>
              </p:cNvGrpSpPr>
              <p:nvPr/>
            </p:nvGrpSpPr>
            <p:grpSpPr bwMode="auto">
              <a:xfrm>
                <a:off x="3696" y="943"/>
                <a:ext cx="719" cy="143"/>
                <a:chOff x="3696" y="943"/>
                <a:chExt cx="719" cy="143"/>
              </a:xfrm>
            </p:grpSpPr>
            <p:sp>
              <p:nvSpPr>
                <p:cNvPr id="27726" name="Line 60"/>
                <p:cNvSpPr>
                  <a:spLocks noChangeShapeType="1"/>
                </p:cNvSpPr>
                <p:nvPr/>
              </p:nvSpPr>
              <p:spPr bwMode="auto">
                <a:xfrm>
                  <a:off x="36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7" name="Line 61"/>
                <p:cNvSpPr>
                  <a:spLocks noChangeShapeType="1"/>
                </p:cNvSpPr>
                <p:nvPr/>
              </p:nvSpPr>
              <p:spPr bwMode="auto">
                <a:xfrm>
                  <a:off x="37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8" name="Line 62"/>
                <p:cNvSpPr>
                  <a:spLocks noChangeShapeType="1"/>
                </p:cNvSpPr>
                <p:nvPr/>
              </p:nvSpPr>
              <p:spPr bwMode="auto">
                <a:xfrm>
                  <a:off x="37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9" name="Line 63"/>
                <p:cNvSpPr>
                  <a:spLocks noChangeShapeType="1"/>
                </p:cNvSpPr>
                <p:nvPr/>
              </p:nvSpPr>
              <p:spPr bwMode="auto">
                <a:xfrm>
                  <a:off x="38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0" name="Line 64"/>
                <p:cNvSpPr>
                  <a:spLocks noChangeShapeType="1"/>
                </p:cNvSpPr>
                <p:nvPr/>
              </p:nvSpPr>
              <p:spPr bwMode="auto">
                <a:xfrm>
                  <a:off x="403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1" name="Line 65"/>
                <p:cNvSpPr>
                  <a:spLocks noChangeShapeType="1"/>
                </p:cNvSpPr>
                <p:nvPr/>
              </p:nvSpPr>
              <p:spPr bwMode="auto">
                <a:xfrm>
                  <a:off x="412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2" name="Line 66"/>
                <p:cNvSpPr>
                  <a:spLocks noChangeShapeType="1"/>
                </p:cNvSpPr>
                <p:nvPr/>
              </p:nvSpPr>
              <p:spPr bwMode="auto">
                <a:xfrm>
                  <a:off x="42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3" name="Line 67"/>
                <p:cNvSpPr>
                  <a:spLocks noChangeShapeType="1"/>
                </p:cNvSpPr>
                <p:nvPr/>
              </p:nvSpPr>
              <p:spPr bwMode="auto">
                <a:xfrm>
                  <a:off x="42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4" name="Line 68"/>
                <p:cNvSpPr>
                  <a:spLocks noChangeShapeType="1"/>
                </p:cNvSpPr>
                <p:nvPr/>
              </p:nvSpPr>
              <p:spPr bwMode="auto">
                <a:xfrm>
                  <a:off x="43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5" name="Line 69"/>
                <p:cNvSpPr>
                  <a:spLocks noChangeShapeType="1"/>
                </p:cNvSpPr>
                <p:nvPr/>
              </p:nvSpPr>
              <p:spPr bwMode="auto">
                <a:xfrm>
                  <a:off x="43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36" name="Line 70"/>
                <p:cNvSpPr>
                  <a:spLocks noChangeShapeType="1"/>
                </p:cNvSpPr>
                <p:nvPr/>
              </p:nvSpPr>
              <p:spPr bwMode="auto">
                <a:xfrm>
                  <a:off x="441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5" name="Group 71"/>
              <p:cNvGrpSpPr>
                <a:grpSpLocks/>
              </p:cNvGrpSpPr>
              <p:nvPr/>
            </p:nvGrpSpPr>
            <p:grpSpPr bwMode="auto">
              <a:xfrm>
                <a:off x="4464" y="943"/>
                <a:ext cx="719" cy="143"/>
                <a:chOff x="4464" y="943"/>
                <a:chExt cx="719" cy="143"/>
              </a:xfrm>
            </p:grpSpPr>
            <p:sp>
              <p:nvSpPr>
                <p:cNvPr id="27715" name="Line 72"/>
                <p:cNvSpPr>
                  <a:spLocks noChangeShapeType="1"/>
                </p:cNvSpPr>
                <p:nvPr/>
              </p:nvSpPr>
              <p:spPr bwMode="auto">
                <a:xfrm>
                  <a:off x="446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6" name="Line 73"/>
                <p:cNvSpPr>
                  <a:spLocks noChangeShapeType="1"/>
                </p:cNvSpPr>
                <p:nvPr/>
              </p:nvSpPr>
              <p:spPr bwMode="auto">
                <a:xfrm>
                  <a:off x="451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7" name="Line 74"/>
                <p:cNvSpPr>
                  <a:spLocks noChangeShapeType="1"/>
                </p:cNvSpPr>
                <p:nvPr/>
              </p:nvSpPr>
              <p:spPr bwMode="auto">
                <a:xfrm>
                  <a:off x="456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8" name="Line 75"/>
                <p:cNvSpPr>
                  <a:spLocks noChangeShapeType="1"/>
                </p:cNvSpPr>
                <p:nvPr/>
              </p:nvSpPr>
              <p:spPr bwMode="auto">
                <a:xfrm>
                  <a:off x="460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9" name="Line 76"/>
                <p:cNvSpPr>
                  <a:spLocks noChangeShapeType="1"/>
                </p:cNvSpPr>
                <p:nvPr/>
              </p:nvSpPr>
              <p:spPr bwMode="auto">
                <a:xfrm>
                  <a:off x="480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0" name="Line 77"/>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1" name="Line 78"/>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2" name="Line 79"/>
                <p:cNvSpPr>
                  <a:spLocks noChangeShapeType="1"/>
                </p:cNvSpPr>
                <p:nvPr/>
              </p:nvSpPr>
              <p:spPr bwMode="auto">
                <a:xfrm>
                  <a:off x="504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3" name="Line 80"/>
                <p:cNvSpPr>
                  <a:spLocks noChangeShapeType="1"/>
                </p:cNvSpPr>
                <p:nvPr/>
              </p:nvSpPr>
              <p:spPr bwMode="auto">
                <a:xfrm>
                  <a:off x="508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4" name="Line 81"/>
                <p:cNvSpPr>
                  <a:spLocks noChangeShapeType="1"/>
                </p:cNvSpPr>
                <p:nvPr/>
              </p:nvSpPr>
              <p:spPr bwMode="auto">
                <a:xfrm>
                  <a:off x="513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25" name="Line 82"/>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grpSp>
            <p:nvGrpSpPr>
              <p:cNvPr id="27696" name="Group 83"/>
              <p:cNvGrpSpPr>
                <a:grpSpLocks/>
              </p:cNvGrpSpPr>
              <p:nvPr/>
            </p:nvGrpSpPr>
            <p:grpSpPr bwMode="auto">
              <a:xfrm>
                <a:off x="4848" y="943"/>
                <a:ext cx="719" cy="143"/>
                <a:chOff x="4848" y="943"/>
                <a:chExt cx="719" cy="143"/>
              </a:xfrm>
            </p:grpSpPr>
            <p:sp>
              <p:nvSpPr>
                <p:cNvPr id="27704" name="Line 84"/>
                <p:cNvSpPr>
                  <a:spLocks noChangeShapeType="1"/>
                </p:cNvSpPr>
                <p:nvPr/>
              </p:nvSpPr>
              <p:spPr bwMode="auto">
                <a:xfrm>
                  <a:off x="484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5" name="Line 85"/>
                <p:cNvSpPr>
                  <a:spLocks noChangeShapeType="1"/>
                </p:cNvSpPr>
                <p:nvPr/>
              </p:nvSpPr>
              <p:spPr bwMode="auto">
                <a:xfrm>
                  <a:off x="489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6" name="Line 86"/>
                <p:cNvSpPr>
                  <a:spLocks noChangeShapeType="1"/>
                </p:cNvSpPr>
                <p:nvPr/>
              </p:nvSpPr>
              <p:spPr bwMode="auto">
                <a:xfrm>
                  <a:off x="494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7" name="Line 87"/>
                <p:cNvSpPr>
                  <a:spLocks noChangeShapeType="1"/>
                </p:cNvSpPr>
                <p:nvPr/>
              </p:nvSpPr>
              <p:spPr bwMode="auto">
                <a:xfrm>
                  <a:off x="499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8" name="Line 88"/>
                <p:cNvSpPr>
                  <a:spLocks noChangeShapeType="1"/>
                </p:cNvSpPr>
                <p:nvPr/>
              </p:nvSpPr>
              <p:spPr bwMode="auto">
                <a:xfrm>
                  <a:off x="518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09" name="Line 89"/>
                <p:cNvSpPr>
                  <a:spLocks noChangeShapeType="1"/>
                </p:cNvSpPr>
                <p:nvPr/>
              </p:nvSpPr>
              <p:spPr bwMode="auto">
                <a:xfrm>
                  <a:off x="528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0" name="Line 90"/>
                <p:cNvSpPr>
                  <a:spLocks noChangeShapeType="1"/>
                </p:cNvSpPr>
                <p:nvPr/>
              </p:nvSpPr>
              <p:spPr bwMode="auto">
                <a:xfrm>
                  <a:off x="5376"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1" name="Line 91"/>
                <p:cNvSpPr>
                  <a:spLocks noChangeShapeType="1"/>
                </p:cNvSpPr>
                <p:nvPr/>
              </p:nvSpPr>
              <p:spPr bwMode="auto">
                <a:xfrm>
                  <a:off x="5424"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2" name="Line 92"/>
                <p:cNvSpPr>
                  <a:spLocks noChangeShapeType="1"/>
                </p:cNvSpPr>
                <p:nvPr/>
              </p:nvSpPr>
              <p:spPr bwMode="auto">
                <a:xfrm>
                  <a:off x="5472"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3" name="Line 93"/>
                <p:cNvSpPr>
                  <a:spLocks noChangeShapeType="1"/>
                </p:cNvSpPr>
                <p:nvPr/>
              </p:nvSpPr>
              <p:spPr bwMode="auto">
                <a:xfrm>
                  <a:off x="5520"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sp>
              <p:nvSpPr>
                <p:cNvPr id="27714" name="Line 94"/>
                <p:cNvSpPr>
                  <a:spLocks noChangeShapeType="1"/>
                </p:cNvSpPr>
                <p:nvPr/>
              </p:nvSpPr>
              <p:spPr bwMode="auto">
                <a:xfrm>
                  <a:off x="5568" y="943"/>
                  <a:ext cx="0" cy="143"/>
                </a:xfrm>
                <a:prstGeom prst="line">
                  <a:avLst/>
                </a:prstGeom>
                <a:noFill/>
                <a:ln w="9360">
                  <a:solidFill>
                    <a:srgbClr val="3333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solidFill>
                      <a:srgbClr val="002060"/>
                    </a:solidFill>
                  </a:endParaRPr>
                </a:p>
              </p:txBody>
            </p:sp>
          </p:grpSp>
          <p:sp>
            <p:nvSpPr>
              <p:cNvPr id="27697" name="Text Box 95"/>
              <p:cNvSpPr txBox="1">
                <a:spLocks noChangeArrowheads="1"/>
              </p:cNvSpPr>
              <p:nvPr/>
            </p:nvSpPr>
            <p:spPr bwMode="auto">
              <a:xfrm>
                <a:off x="139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0,001</a:t>
                </a:r>
              </a:p>
            </p:txBody>
          </p:sp>
          <p:sp>
            <p:nvSpPr>
              <p:cNvPr id="27698" name="Text Box 96"/>
              <p:cNvSpPr txBox="1">
                <a:spLocks noChangeArrowheads="1"/>
              </p:cNvSpPr>
              <p:nvPr/>
            </p:nvSpPr>
            <p:spPr bwMode="auto">
              <a:xfrm>
                <a:off x="220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0,01</a:t>
                </a:r>
              </a:p>
            </p:txBody>
          </p:sp>
          <p:sp>
            <p:nvSpPr>
              <p:cNvPr id="27699" name="Text Box 97"/>
              <p:cNvSpPr txBox="1">
                <a:spLocks noChangeArrowheads="1"/>
              </p:cNvSpPr>
              <p:nvPr/>
            </p:nvSpPr>
            <p:spPr bwMode="auto">
              <a:xfrm>
                <a:off x="27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0,1</a:t>
                </a:r>
              </a:p>
            </p:txBody>
          </p:sp>
          <p:sp>
            <p:nvSpPr>
              <p:cNvPr id="27700" name="Text Box 98"/>
              <p:cNvSpPr txBox="1">
                <a:spLocks noChangeArrowheads="1"/>
              </p:cNvSpPr>
              <p:nvPr/>
            </p:nvSpPr>
            <p:spPr bwMode="auto">
              <a:xfrm>
                <a:off x="33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1,0</a:t>
                </a:r>
              </a:p>
            </p:txBody>
          </p:sp>
          <p:sp>
            <p:nvSpPr>
              <p:cNvPr id="27701" name="Text Box 99"/>
              <p:cNvSpPr txBox="1">
                <a:spLocks noChangeArrowheads="1"/>
              </p:cNvSpPr>
              <p:nvPr/>
            </p:nvSpPr>
            <p:spPr bwMode="auto">
              <a:xfrm>
                <a:off x="4512"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100</a:t>
                </a:r>
              </a:p>
            </p:txBody>
          </p:sp>
          <p:sp>
            <p:nvSpPr>
              <p:cNvPr id="27702" name="Text Box 100"/>
              <p:cNvSpPr txBox="1">
                <a:spLocks noChangeArrowheads="1"/>
              </p:cNvSpPr>
              <p:nvPr/>
            </p:nvSpPr>
            <p:spPr bwMode="auto">
              <a:xfrm>
                <a:off x="5088"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1000</a:t>
                </a:r>
              </a:p>
            </p:txBody>
          </p:sp>
          <p:sp>
            <p:nvSpPr>
              <p:cNvPr id="27703" name="Text Box 101"/>
              <p:cNvSpPr txBox="1">
                <a:spLocks noChangeArrowheads="1"/>
              </p:cNvSpPr>
              <p:nvPr/>
            </p:nvSpPr>
            <p:spPr bwMode="auto">
              <a:xfrm>
                <a:off x="3936" y="799"/>
                <a:ext cx="479" cy="176"/>
              </a:xfrm>
              <a:prstGeom prst="rect">
                <a:avLst/>
              </a:prstGeom>
              <a:solidFill>
                <a:srgbClr val="CCECFF"/>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750"/>
                  </a:spcBef>
                  <a:buClrTx/>
                </a:pPr>
                <a:r>
                  <a:rPr lang="fr-FR" sz="1200" b="1">
                    <a:solidFill>
                      <a:srgbClr val="002060"/>
                    </a:solidFill>
                    <a:latin typeface="Times New Roman" panose="02020603050405020304" pitchFamily="18" charset="0"/>
                  </a:rPr>
                  <a:t>10</a:t>
                </a:r>
              </a:p>
            </p:txBody>
          </p:sp>
        </p:grpSp>
        <p:sp>
          <p:nvSpPr>
            <p:cNvPr id="27656" name="Rectangle 102"/>
            <p:cNvSpPr>
              <a:spLocks noChangeArrowheads="1"/>
            </p:cNvSpPr>
            <p:nvPr/>
          </p:nvSpPr>
          <p:spPr bwMode="auto">
            <a:xfrm>
              <a:off x="4876800" y="4089401"/>
              <a:ext cx="1219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Virus</a:t>
              </a:r>
            </a:p>
          </p:txBody>
        </p:sp>
        <p:sp>
          <p:nvSpPr>
            <p:cNvPr id="27657" name="Rectangle 103"/>
            <p:cNvSpPr>
              <a:spLocks noChangeArrowheads="1"/>
            </p:cNvSpPr>
            <p:nvPr/>
          </p:nvSpPr>
          <p:spPr bwMode="auto">
            <a:xfrm>
              <a:off x="4724400" y="2944813"/>
              <a:ext cx="8382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Hémo-</a:t>
              </a:r>
            </a:p>
            <a:p>
              <a:pPr algn="ctr">
                <a:spcBef>
                  <a:spcPct val="0"/>
                </a:spcBef>
                <a:buClrTx/>
                <a:buFontTx/>
                <a:buNone/>
              </a:pPr>
              <a:r>
                <a:rPr lang="fr-FR" sz="1200" b="1">
                  <a:solidFill>
                    <a:srgbClr val="002060"/>
                  </a:solidFill>
                </a:rPr>
                <a:t>globine</a:t>
              </a:r>
            </a:p>
          </p:txBody>
        </p:sp>
        <p:sp>
          <p:nvSpPr>
            <p:cNvPr id="27658" name="Rectangle 104"/>
            <p:cNvSpPr>
              <a:spLocks noChangeArrowheads="1"/>
            </p:cNvSpPr>
            <p:nvPr/>
          </p:nvSpPr>
          <p:spPr bwMode="auto">
            <a:xfrm>
              <a:off x="6400800" y="2946401"/>
              <a:ext cx="19812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Bactéries</a:t>
              </a:r>
            </a:p>
          </p:txBody>
        </p:sp>
        <p:sp>
          <p:nvSpPr>
            <p:cNvPr id="27659" name="Rectangle 105"/>
            <p:cNvSpPr>
              <a:spLocks noChangeArrowheads="1"/>
            </p:cNvSpPr>
            <p:nvPr/>
          </p:nvSpPr>
          <p:spPr bwMode="auto">
            <a:xfrm>
              <a:off x="4800600" y="3630613"/>
              <a:ext cx="11430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dirty="0">
                  <a:solidFill>
                    <a:srgbClr val="002060"/>
                  </a:solidFill>
                </a:rPr>
                <a:t>Virus de la polio</a:t>
              </a:r>
            </a:p>
          </p:txBody>
        </p:sp>
        <p:sp>
          <p:nvSpPr>
            <p:cNvPr id="27660" name="Rectangle 106"/>
            <p:cNvSpPr>
              <a:spLocks noChangeArrowheads="1"/>
            </p:cNvSpPr>
            <p:nvPr/>
          </p:nvSpPr>
          <p:spPr bwMode="auto">
            <a:xfrm>
              <a:off x="4572000" y="4546601"/>
              <a:ext cx="26670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Plasma humain</a:t>
              </a:r>
            </a:p>
          </p:txBody>
        </p:sp>
        <p:sp>
          <p:nvSpPr>
            <p:cNvPr id="27661" name="Rectangle 107"/>
            <p:cNvSpPr>
              <a:spLocks noChangeArrowheads="1"/>
            </p:cNvSpPr>
            <p:nvPr/>
          </p:nvSpPr>
          <p:spPr bwMode="auto">
            <a:xfrm>
              <a:off x="6096000" y="3402013"/>
              <a:ext cx="1447800" cy="5334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Pseudomonas </a:t>
              </a:r>
            </a:p>
            <a:p>
              <a:pPr algn="ctr">
                <a:spcBef>
                  <a:spcPct val="0"/>
                </a:spcBef>
                <a:buClrTx/>
                <a:buFontTx/>
                <a:buNone/>
              </a:pPr>
              <a:r>
                <a:rPr lang="fr-FR" sz="1200" b="1">
                  <a:solidFill>
                    <a:srgbClr val="002060"/>
                  </a:solidFill>
                </a:rPr>
                <a:t>diminuta</a:t>
              </a:r>
            </a:p>
          </p:txBody>
        </p:sp>
        <p:sp>
          <p:nvSpPr>
            <p:cNvPr id="27662" name="Rectangle 108"/>
            <p:cNvSpPr>
              <a:spLocks noChangeArrowheads="1"/>
            </p:cNvSpPr>
            <p:nvPr/>
          </p:nvSpPr>
          <p:spPr bwMode="auto">
            <a:xfrm>
              <a:off x="6858000" y="4087813"/>
              <a:ext cx="533400" cy="303212"/>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E. coli</a:t>
              </a:r>
            </a:p>
          </p:txBody>
        </p:sp>
        <p:sp>
          <p:nvSpPr>
            <p:cNvPr id="27663" name="Rectangle 109"/>
            <p:cNvSpPr>
              <a:spLocks noChangeArrowheads="1"/>
            </p:cNvSpPr>
            <p:nvPr/>
          </p:nvSpPr>
          <p:spPr bwMode="auto">
            <a:xfrm>
              <a:off x="7620000" y="4240213"/>
              <a:ext cx="761998" cy="6096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dirty="0">
                  <a:solidFill>
                    <a:srgbClr val="002060"/>
                  </a:solidFill>
                </a:rPr>
                <a:t>Globules </a:t>
              </a:r>
            </a:p>
            <a:p>
              <a:pPr algn="ctr">
                <a:spcBef>
                  <a:spcPct val="0"/>
                </a:spcBef>
                <a:buClrTx/>
                <a:buFontTx/>
                <a:buNone/>
              </a:pPr>
              <a:r>
                <a:rPr lang="fr-FR" sz="1200" b="1" dirty="0">
                  <a:solidFill>
                    <a:srgbClr val="002060"/>
                  </a:solidFill>
                </a:rPr>
                <a:t>rouges </a:t>
              </a:r>
            </a:p>
          </p:txBody>
        </p:sp>
        <p:sp>
          <p:nvSpPr>
            <p:cNvPr id="27664" name="Rectangle 110"/>
            <p:cNvSpPr>
              <a:spLocks noChangeArrowheads="1"/>
            </p:cNvSpPr>
            <p:nvPr/>
          </p:nvSpPr>
          <p:spPr bwMode="auto">
            <a:xfrm>
              <a:off x="8001000" y="3632201"/>
              <a:ext cx="1066800" cy="303213"/>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Pollens</a:t>
              </a:r>
            </a:p>
          </p:txBody>
        </p:sp>
        <p:sp>
          <p:nvSpPr>
            <p:cNvPr id="27665" name="Rectangle 111"/>
            <p:cNvSpPr>
              <a:spLocks noChangeArrowheads="1"/>
            </p:cNvSpPr>
            <p:nvPr/>
          </p:nvSpPr>
          <p:spPr bwMode="auto">
            <a:xfrm>
              <a:off x="8686800" y="4392613"/>
              <a:ext cx="8382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Cheveux </a:t>
              </a:r>
            </a:p>
            <a:p>
              <a:pPr algn="ctr">
                <a:spcBef>
                  <a:spcPct val="0"/>
                </a:spcBef>
                <a:buClrTx/>
                <a:buFontTx/>
                <a:buNone/>
              </a:pPr>
              <a:r>
                <a:rPr lang="fr-FR" sz="1200" b="1">
                  <a:solidFill>
                    <a:srgbClr val="002060"/>
                  </a:solidFill>
                </a:rPr>
                <a:t>humains </a:t>
              </a:r>
            </a:p>
          </p:txBody>
        </p:sp>
        <p:sp>
          <p:nvSpPr>
            <p:cNvPr id="27666" name="AutoShape 112"/>
            <p:cNvSpPr>
              <a:spLocks noChangeArrowheads="1"/>
            </p:cNvSpPr>
            <p:nvPr/>
          </p:nvSpPr>
          <p:spPr bwMode="auto">
            <a:xfrm>
              <a:off x="4800600" y="1878013"/>
              <a:ext cx="1828800" cy="838200"/>
            </a:xfrm>
            <a:prstGeom prst="rightArrow">
              <a:avLst>
                <a:gd name="adj1" fmla="val 76519"/>
                <a:gd name="adj2" fmla="val 54545"/>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dirty="0">
                  <a:solidFill>
                    <a:srgbClr val="002060"/>
                  </a:solidFill>
                </a:rPr>
                <a:t>Microscope </a:t>
              </a:r>
            </a:p>
            <a:p>
              <a:pPr algn="ctr">
                <a:spcBef>
                  <a:spcPct val="0"/>
                </a:spcBef>
                <a:buClrTx/>
                <a:buFontTx/>
                <a:buNone/>
              </a:pPr>
              <a:r>
                <a:rPr lang="fr-FR" sz="1200" b="1" dirty="0">
                  <a:solidFill>
                    <a:srgbClr val="002060"/>
                  </a:solidFill>
                </a:rPr>
                <a:t>électronique </a:t>
              </a:r>
            </a:p>
            <a:p>
              <a:pPr algn="ctr">
                <a:spcBef>
                  <a:spcPct val="0"/>
                </a:spcBef>
                <a:buClrTx/>
                <a:buFontTx/>
                <a:buNone/>
              </a:pPr>
              <a:r>
                <a:rPr lang="fr-FR" sz="1200" b="1" dirty="0">
                  <a:solidFill>
                    <a:srgbClr val="002060"/>
                  </a:solidFill>
                </a:rPr>
                <a:t>à balayage</a:t>
              </a:r>
            </a:p>
          </p:txBody>
        </p:sp>
        <p:sp>
          <p:nvSpPr>
            <p:cNvPr id="27667" name="AutoShape 113"/>
            <p:cNvSpPr>
              <a:spLocks noChangeArrowheads="1"/>
            </p:cNvSpPr>
            <p:nvPr/>
          </p:nvSpPr>
          <p:spPr bwMode="auto">
            <a:xfrm>
              <a:off x="6781800" y="1878013"/>
              <a:ext cx="1600200" cy="838200"/>
            </a:xfrm>
            <a:prstGeom prst="rightArrow">
              <a:avLst>
                <a:gd name="adj1" fmla="val 76519"/>
                <a:gd name="adj2" fmla="val 47727"/>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Microscope </a:t>
              </a:r>
            </a:p>
            <a:p>
              <a:pPr algn="ctr">
                <a:spcBef>
                  <a:spcPct val="0"/>
                </a:spcBef>
                <a:buClrTx/>
                <a:buFontTx/>
                <a:buNone/>
              </a:pPr>
              <a:r>
                <a:rPr lang="fr-FR" sz="1200" b="1">
                  <a:solidFill>
                    <a:srgbClr val="002060"/>
                  </a:solidFill>
                </a:rPr>
                <a:t>optique</a:t>
              </a:r>
            </a:p>
          </p:txBody>
        </p:sp>
        <p:sp>
          <p:nvSpPr>
            <p:cNvPr id="27668" name="AutoShape 114"/>
            <p:cNvSpPr>
              <a:spLocks noChangeArrowheads="1"/>
            </p:cNvSpPr>
            <p:nvPr/>
          </p:nvSpPr>
          <p:spPr bwMode="auto">
            <a:xfrm>
              <a:off x="8458200" y="1878013"/>
              <a:ext cx="1905000" cy="838200"/>
            </a:xfrm>
            <a:prstGeom prst="rightArrow">
              <a:avLst>
                <a:gd name="adj1" fmla="val 76519"/>
                <a:gd name="adj2" fmla="val 56818"/>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Visible à </a:t>
              </a:r>
            </a:p>
            <a:p>
              <a:pPr algn="ctr">
                <a:spcBef>
                  <a:spcPct val="0"/>
                </a:spcBef>
                <a:buClrTx/>
                <a:buFontTx/>
                <a:buNone/>
              </a:pPr>
              <a:r>
                <a:rPr lang="fr-FR" sz="1200" b="1">
                  <a:solidFill>
                    <a:srgbClr val="002060"/>
                  </a:solidFill>
                </a:rPr>
                <a:t>l’œil nu</a:t>
              </a:r>
            </a:p>
          </p:txBody>
        </p:sp>
        <p:sp>
          <p:nvSpPr>
            <p:cNvPr id="27669" name="AutoShape 115"/>
            <p:cNvSpPr>
              <a:spLocks noChangeArrowheads="1"/>
            </p:cNvSpPr>
            <p:nvPr/>
          </p:nvSpPr>
          <p:spPr bwMode="auto">
            <a:xfrm>
              <a:off x="5943600" y="5078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Microfiltration</a:t>
              </a:r>
            </a:p>
          </p:txBody>
        </p:sp>
        <p:sp>
          <p:nvSpPr>
            <p:cNvPr id="27670" name="AutoShape 116"/>
            <p:cNvSpPr>
              <a:spLocks noChangeArrowheads="1"/>
            </p:cNvSpPr>
            <p:nvPr/>
          </p:nvSpPr>
          <p:spPr bwMode="auto">
            <a:xfrm>
              <a:off x="7620000" y="5459413"/>
              <a:ext cx="27432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Filtre à sable</a:t>
              </a:r>
            </a:p>
          </p:txBody>
        </p:sp>
        <p:sp>
          <p:nvSpPr>
            <p:cNvPr id="27671" name="AutoShape 117"/>
            <p:cNvSpPr>
              <a:spLocks noChangeArrowheads="1"/>
            </p:cNvSpPr>
            <p:nvPr/>
          </p:nvSpPr>
          <p:spPr bwMode="auto">
            <a:xfrm>
              <a:off x="2133600" y="5459413"/>
              <a:ext cx="16764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Osmose inverse</a:t>
              </a:r>
            </a:p>
          </p:txBody>
        </p:sp>
        <p:sp>
          <p:nvSpPr>
            <p:cNvPr id="27672" name="Rectangle 118"/>
            <p:cNvSpPr>
              <a:spLocks noChangeArrowheads="1"/>
            </p:cNvSpPr>
            <p:nvPr/>
          </p:nvSpPr>
          <p:spPr bwMode="auto">
            <a:xfrm>
              <a:off x="4343400" y="1268413"/>
              <a:ext cx="152400" cy="4648200"/>
            </a:xfrm>
            <a:prstGeom prst="rect">
              <a:avLst/>
            </a:prstGeom>
            <a:solidFill>
              <a:srgbClr val="777777"/>
            </a:solidFill>
            <a:ln w="93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solidFill>
                  <a:srgbClr val="002060"/>
                </a:solidFill>
              </a:endParaRPr>
            </a:p>
          </p:txBody>
        </p:sp>
        <p:sp>
          <p:nvSpPr>
            <p:cNvPr id="27673" name="Rectangle 119"/>
            <p:cNvSpPr>
              <a:spLocks noChangeArrowheads="1"/>
            </p:cNvSpPr>
            <p:nvPr/>
          </p:nvSpPr>
          <p:spPr bwMode="auto">
            <a:xfrm>
              <a:off x="3581400" y="4392613"/>
              <a:ext cx="762000" cy="457200"/>
            </a:xfrm>
            <a:prstGeom prst="rect">
              <a:avLst/>
            </a:prstGeom>
            <a:solidFill>
              <a:srgbClr val="FFFFFF"/>
            </a:solidFill>
            <a:ln w="9360">
              <a:solidFill>
                <a:srgbClr val="333333"/>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Anti-</a:t>
              </a:r>
            </a:p>
            <a:p>
              <a:pPr algn="ctr">
                <a:spcBef>
                  <a:spcPct val="0"/>
                </a:spcBef>
                <a:buClrTx/>
                <a:buFontTx/>
                <a:buNone/>
              </a:pPr>
              <a:r>
                <a:rPr lang="fr-FR" sz="1200" b="1">
                  <a:solidFill>
                    <a:srgbClr val="002060"/>
                  </a:solidFill>
                </a:rPr>
                <a:t>biotiques</a:t>
              </a:r>
            </a:p>
          </p:txBody>
        </p:sp>
        <p:sp>
          <p:nvSpPr>
            <p:cNvPr id="27674" name="AutoShape 120"/>
            <p:cNvSpPr>
              <a:spLocks noChangeArrowheads="1"/>
            </p:cNvSpPr>
            <p:nvPr/>
          </p:nvSpPr>
          <p:spPr bwMode="auto">
            <a:xfrm>
              <a:off x="3581400" y="5078413"/>
              <a:ext cx="13716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Nanofiltration</a:t>
              </a:r>
            </a:p>
          </p:txBody>
        </p:sp>
        <p:sp>
          <p:nvSpPr>
            <p:cNvPr id="27675" name="AutoShape 121"/>
            <p:cNvSpPr>
              <a:spLocks noChangeArrowheads="1"/>
            </p:cNvSpPr>
            <p:nvPr/>
          </p:nvSpPr>
          <p:spPr bwMode="auto">
            <a:xfrm>
              <a:off x="4495800" y="5459413"/>
              <a:ext cx="1524000" cy="304800"/>
            </a:xfrm>
            <a:prstGeom prst="roundRect">
              <a:avLst>
                <a:gd name="adj" fmla="val 16667"/>
              </a:avLst>
            </a:prstGeom>
            <a:solidFill>
              <a:srgbClr val="FF9933"/>
            </a:solidFill>
            <a:ln w="9360">
              <a:solidFill>
                <a:srgbClr val="FF9900"/>
              </a:solidFill>
              <a:miter lim="800000"/>
              <a:headEnd/>
              <a:tailEnd/>
            </a:ln>
            <a:effectLst>
              <a:outerShdw dist="107933" dir="2700000" algn="ctr" rotWithShape="0">
                <a:srgbClr val="333333"/>
              </a:outerShdw>
            </a:effectLst>
          </p:spPr>
          <p:txBody>
            <a:bodyPr wrap="none" lIns="90000" tIns="46800" rIns="90000" bIns="46800"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FontTx/>
                <a:buNone/>
              </a:pPr>
              <a:r>
                <a:rPr lang="fr-FR" sz="1200" b="1">
                  <a:solidFill>
                    <a:srgbClr val="002060"/>
                  </a:solidFill>
                </a:rPr>
                <a:t>Ultrafiltration</a:t>
              </a:r>
            </a:p>
          </p:txBody>
        </p:sp>
      </p:grpSp>
      <p:sp>
        <p:nvSpPr>
          <p:cNvPr id="126" name="Title 3">
            <a:extLst>
              <a:ext uri="{FF2B5EF4-FFF2-40B4-BE49-F238E27FC236}">
                <a16:creationId xmlns:a16="http://schemas.microsoft.com/office/drawing/2014/main" id="{009D67FC-9724-4B88-B257-BF55454E31B0}"/>
              </a:ext>
            </a:extLst>
          </p:cNvPr>
          <p:cNvSpPr txBox="1">
            <a:spLocks/>
          </p:cNvSpPr>
          <p:nvPr/>
        </p:nvSpPr>
        <p:spPr>
          <a:xfrm>
            <a:off x="738796" y="17501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Étape de filtration</a:t>
            </a:r>
          </a:p>
        </p:txBody>
      </p:sp>
    </p:spTree>
    <p:extLst>
      <p:ext uri="{BB962C8B-B14F-4D97-AF65-F5344CB8AC3E}">
        <p14:creationId xmlns:p14="http://schemas.microsoft.com/office/powerpoint/2010/main" val="3925834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43D3D20-132E-413F-B5C0-C2ABDEEDE81B}"/>
              </a:ext>
            </a:extLst>
          </p:cNvPr>
          <p:cNvSpPr txBox="1">
            <a:spLocks noChangeArrowheads="1"/>
          </p:cNvSpPr>
          <p:nvPr/>
        </p:nvSpPr>
        <p:spPr bwMode="auto">
          <a:xfrm>
            <a:off x="1620253" y="4101168"/>
            <a:ext cx="9432757" cy="1557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ct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449156">
              <a:spcBef>
                <a:spcPct val="0"/>
              </a:spcBef>
              <a:defRPr/>
            </a:pPr>
            <a:r>
              <a:rPr lang="fr-FR" dirty="0">
                <a:solidFill>
                  <a:schemeClr val="tx1"/>
                </a:solidFill>
                <a:latin typeface="+mn-lt"/>
                <a:cs typeface="Arial" panose="020B0604020202020204" pitchFamily="34" charset="0"/>
              </a:rPr>
              <a:t>Quelles sont les différentes méthodes de désinfection de l’eau ?</a:t>
            </a:r>
          </a:p>
        </p:txBody>
      </p:sp>
      <p:grpSp>
        <p:nvGrpSpPr>
          <p:cNvPr id="11" name="Group 2">
            <a:extLst>
              <a:ext uri="{FF2B5EF4-FFF2-40B4-BE49-F238E27FC236}">
                <a16:creationId xmlns:a16="http://schemas.microsoft.com/office/drawing/2014/main" id="{57782E34-BCAC-40BC-A6C1-0F075BE7CBDA}"/>
              </a:ext>
            </a:extLst>
          </p:cNvPr>
          <p:cNvGrpSpPr>
            <a:grpSpLocks/>
          </p:cNvGrpSpPr>
          <p:nvPr/>
        </p:nvGrpSpPr>
        <p:grpSpPr bwMode="auto">
          <a:xfrm>
            <a:off x="4498437" y="394600"/>
            <a:ext cx="3563766" cy="3605148"/>
            <a:chOff x="1776" y="370"/>
            <a:chExt cx="2290" cy="2316"/>
          </a:xfrm>
        </p:grpSpPr>
        <p:sp>
          <p:nvSpPr>
            <p:cNvPr id="12" name="Text Box 3">
              <a:extLst>
                <a:ext uri="{FF2B5EF4-FFF2-40B4-BE49-F238E27FC236}">
                  <a16:creationId xmlns:a16="http://schemas.microsoft.com/office/drawing/2014/main" id="{347DFF95-FD99-4FB3-939F-80E23E22156F}"/>
                </a:ext>
              </a:extLst>
            </p:cNvPr>
            <p:cNvSpPr txBox="1">
              <a:spLocks noChangeArrowheads="1"/>
            </p:cNvSpPr>
            <p:nvPr/>
          </p:nvSpPr>
          <p:spPr bwMode="auto">
            <a:xfrm>
              <a:off x="1776" y="37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13" name="Oval 4">
              <a:extLst>
                <a:ext uri="{FF2B5EF4-FFF2-40B4-BE49-F238E27FC236}">
                  <a16:creationId xmlns:a16="http://schemas.microsoft.com/office/drawing/2014/main" id="{1FE79161-1D2A-4BEB-977E-1322906CF08C}"/>
                </a:ext>
              </a:extLst>
            </p:cNvPr>
            <p:cNvSpPr>
              <a:spLocks noChangeArrowheads="1"/>
            </p:cNvSpPr>
            <p:nvPr/>
          </p:nvSpPr>
          <p:spPr bwMode="auto">
            <a:xfrm>
              <a:off x="1776" y="432"/>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3345118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fr-FR" sz="4399" u="sng" dirty="0">
                <a:latin typeface="+mn-lt"/>
              </a:rPr>
              <a:t>Méthodes de désinfection de l’eau</a:t>
            </a: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1981199" y="2389920"/>
            <a:ext cx="7798905" cy="2078160"/>
          </a:xfrm>
        </p:spPr>
        <p:txBody>
          <a:bodyPr>
            <a:normAutofit/>
          </a:bodyPr>
          <a:lstStyle/>
          <a:p>
            <a:r>
              <a:rPr lang="fr-FR"/>
              <a:t>Bouillir</a:t>
            </a:r>
          </a:p>
          <a:p>
            <a:r>
              <a:rPr lang="fr-FR"/>
              <a:t>Désinfection chimique (p. ex. chlore, ozone)</a:t>
            </a:r>
          </a:p>
          <a:p>
            <a:r>
              <a:rPr lang="fr-FR"/>
              <a:t>Rayonnement UV (par le soleil ou une lampe)</a:t>
            </a:r>
          </a:p>
          <a:p>
            <a:r>
              <a:rPr lang="fr-FR"/>
              <a:t>Ultra ou microfiltration (filtres céramiques)</a:t>
            </a:r>
          </a:p>
        </p:txBody>
      </p:sp>
      <p:sp>
        <p:nvSpPr>
          <p:cNvPr id="9" name="Rectangle 8">
            <a:extLst>
              <a:ext uri="{FF2B5EF4-FFF2-40B4-BE49-F238E27FC236}">
                <a16:creationId xmlns:a16="http://schemas.microsoft.com/office/drawing/2014/main" id="{428A337E-A844-4A36-BE1F-BC68AAF2FF5D}"/>
              </a:ext>
            </a:extLst>
          </p:cNvPr>
          <p:cNvSpPr/>
          <p:nvPr/>
        </p:nvSpPr>
        <p:spPr>
          <a:xfrm>
            <a:off x="1832113" y="4989565"/>
            <a:ext cx="9571383" cy="954107"/>
          </a:xfrm>
          <a:prstGeom prst="rect">
            <a:avLst/>
          </a:prstGeom>
          <a:solidFill>
            <a:schemeClr val="bg1"/>
          </a:solidFill>
        </p:spPr>
        <p:txBody>
          <a:bodyPr wrap="square">
            <a:spAutoFit/>
          </a:bodyPr>
          <a:lstStyle/>
          <a:p>
            <a:pPr>
              <a:buFont typeface="Wingdings" panose="05000000000000000000" pitchFamily="2" charset="2"/>
              <a:buChar char="à"/>
            </a:pPr>
            <a:r>
              <a:rPr lang="fr-FR" sz="2800" dirty="0"/>
              <a:t> En situation d’urgence, le </a:t>
            </a:r>
            <a:r>
              <a:rPr lang="fr-FR" sz="2800" u="sng" dirty="0"/>
              <a:t>chlore</a:t>
            </a:r>
            <a:r>
              <a:rPr lang="fr-FR" sz="2800" dirty="0"/>
              <a:t> est souvent l’option la plus pratique.</a:t>
            </a:r>
          </a:p>
        </p:txBody>
      </p:sp>
    </p:spTree>
    <p:extLst>
      <p:ext uri="{BB962C8B-B14F-4D97-AF65-F5344CB8AC3E}">
        <p14:creationId xmlns:p14="http://schemas.microsoft.com/office/powerpoint/2010/main" val="2126695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8AFCA87E-6E52-476C-96B8-128DE89710D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6846" t="5206" r="1956" b="18015"/>
          <a:stretch/>
        </p:blipFill>
        <p:spPr bwMode="auto">
          <a:xfrm>
            <a:off x="8323385" y="2039815"/>
            <a:ext cx="3911889" cy="3663027"/>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3">
            <a:extLst>
              <a:ext uri="{FF2B5EF4-FFF2-40B4-BE49-F238E27FC236}">
                <a16:creationId xmlns:a16="http://schemas.microsoft.com/office/drawing/2014/main" id="{67D9A8FE-01B1-491D-A252-3DF5CD56B7BB}"/>
              </a:ext>
            </a:extLst>
          </p:cNvPr>
          <p:cNvSpPr txBox="1">
            <a:spLocks/>
          </p:cNvSpPr>
          <p:nvPr/>
        </p:nvSpPr>
        <p:spPr>
          <a:xfrm>
            <a:off x="990600" y="5175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Les différentes formes de chlores </a:t>
            </a:r>
          </a:p>
        </p:txBody>
      </p:sp>
      <p:graphicFrame>
        <p:nvGraphicFramePr>
          <p:cNvPr id="6" name="Group 308">
            <a:extLst>
              <a:ext uri="{FF2B5EF4-FFF2-40B4-BE49-F238E27FC236}">
                <a16:creationId xmlns:a16="http://schemas.microsoft.com/office/drawing/2014/main" id="{51FA2020-0631-4466-A587-00AD3690B4F6}"/>
              </a:ext>
            </a:extLst>
          </p:cNvPr>
          <p:cNvGraphicFramePr>
            <a:graphicFrameLocks noGrp="1"/>
          </p:cNvGraphicFramePr>
          <p:nvPr>
            <p:extLst>
              <p:ext uri="{D42A27DB-BD31-4B8C-83A1-F6EECF244321}">
                <p14:modId xmlns:p14="http://schemas.microsoft.com/office/powerpoint/2010/main" val="4010712383"/>
              </p:ext>
            </p:extLst>
          </p:nvPr>
        </p:nvGraphicFramePr>
        <p:xfrm>
          <a:off x="795459" y="2039816"/>
          <a:ext cx="7527926" cy="3663026"/>
        </p:xfrm>
        <a:graphic>
          <a:graphicData uri="http://schemas.openxmlformats.org/drawingml/2006/table">
            <a:tbl>
              <a:tblPr/>
              <a:tblGrid>
                <a:gridCol w="1993312">
                  <a:extLst>
                    <a:ext uri="{9D8B030D-6E8A-4147-A177-3AD203B41FA5}">
                      <a16:colId xmlns:a16="http://schemas.microsoft.com/office/drawing/2014/main" val="20000"/>
                    </a:ext>
                  </a:extLst>
                </a:gridCol>
                <a:gridCol w="1862113">
                  <a:extLst>
                    <a:ext uri="{9D8B030D-6E8A-4147-A177-3AD203B41FA5}">
                      <a16:colId xmlns:a16="http://schemas.microsoft.com/office/drawing/2014/main" val="20001"/>
                    </a:ext>
                  </a:extLst>
                </a:gridCol>
                <a:gridCol w="3672501">
                  <a:extLst>
                    <a:ext uri="{9D8B030D-6E8A-4147-A177-3AD203B41FA5}">
                      <a16:colId xmlns:a16="http://schemas.microsoft.com/office/drawing/2014/main" val="20003"/>
                    </a:ext>
                  </a:extLst>
                </a:gridCol>
              </a:tblGrid>
              <a:tr h="930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a:ln>
                          <a:noFill/>
                        </a:ln>
                        <a:solidFill>
                          <a:schemeClr val="tx1"/>
                        </a:solidFill>
                        <a:effectLst/>
                        <a:latin typeface="+mn-lt"/>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mn-lt"/>
                        </a:rPr>
                        <a:t>Teneur en chlore</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mn-lt"/>
                        </a:rPr>
                        <a:t>Forme du produit</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mn-lt"/>
                        </a:rPr>
                        <a:t>Chlore gazeux</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n-lt"/>
                        </a:rPr>
                        <a:t>99%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n-lt"/>
                        </a:rPr>
                        <a:t>Gaz liquide ou pressurisé</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mn-lt"/>
                        </a:rPr>
                        <a:t>Ca(</a:t>
                      </a:r>
                      <a:r>
                        <a:rPr kumimoji="0" lang="fr-FR" sz="2400" b="1" i="0" u="none" strike="noStrike" cap="none" normalizeH="0" baseline="0" dirty="0" err="1">
                          <a:ln>
                            <a:noFill/>
                          </a:ln>
                          <a:solidFill>
                            <a:schemeClr val="tx1"/>
                          </a:solidFill>
                          <a:effectLst/>
                          <a:latin typeface="+mn-lt"/>
                        </a:rPr>
                        <a:t>ClO</a:t>
                      </a:r>
                      <a:r>
                        <a:rPr kumimoji="0" lang="fr-FR" sz="2400" b="1" i="0" u="none" strike="noStrike" cap="none" normalizeH="0" baseline="0" dirty="0">
                          <a:ln>
                            <a:noFill/>
                          </a:ln>
                          <a:solidFill>
                            <a:schemeClr val="tx1"/>
                          </a:solidFill>
                          <a:effectLst/>
                          <a:latin typeface="+mn-lt"/>
                        </a:rPr>
                        <a:t>)2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mn-lt"/>
                        </a:rPr>
                        <a:t>(= HTH)</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n-lt"/>
                        </a:rPr>
                        <a:t>60–70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n-lt"/>
                        </a:rPr>
                        <a:t>Poudre blanche, granulés ou tablettes</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2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mn-lt"/>
                        </a:rPr>
                        <a:t>NaClO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mn-lt"/>
                        </a:rPr>
                        <a:t>(javel)</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n-lt"/>
                        </a:rPr>
                        <a:t>15% max.</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n-lt"/>
                        </a:rPr>
                        <a:t>Solution liquide</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6273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3C9C-FF60-4096-A083-F90745241541}"/>
              </a:ext>
            </a:extLst>
          </p:cNvPr>
          <p:cNvSpPr>
            <a:spLocks noGrp="1"/>
          </p:cNvSpPr>
          <p:nvPr>
            <p:ph type="title"/>
          </p:nvPr>
        </p:nvSpPr>
        <p:spPr>
          <a:xfrm>
            <a:off x="838200" y="365125"/>
            <a:ext cx="9853246" cy="1325563"/>
          </a:xfrm>
        </p:spPr>
        <p:txBody>
          <a:bodyPr vert="horz" lIns="91440" tIns="45720" rIns="91440" bIns="45720" rtlCol="0" anchor="ctr">
            <a:normAutofit/>
          </a:bodyPr>
          <a:lstStyle/>
          <a:p>
            <a:pPr algn="ctr" defTabSz="608915"/>
            <a:r>
              <a:rPr lang="fr-FR" sz="4399" u="sng">
                <a:latin typeface="+mn-lt"/>
              </a:rPr>
              <a:t>Le chlore comme désinfectant</a:t>
            </a:r>
          </a:p>
        </p:txBody>
      </p:sp>
      <p:sp>
        <p:nvSpPr>
          <p:cNvPr id="3" name="Content Placeholder 2">
            <a:extLst>
              <a:ext uri="{FF2B5EF4-FFF2-40B4-BE49-F238E27FC236}">
                <a16:creationId xmlns:a16="http://schemas.microsoft.com/office/drawing/2014/main" id="{1C22D019-0A23-411B-9ACE-0134341BAA0D}"/>
              </a:ext>
            </a:extLst>
          </p:cNvPr>
          <p:cNvSpPr>
            <a:spLocks noGrp="1"/>
          </p:cNvSpPr>
          <p:nvPr>
            <p:ph idx="1"/>
          </p:nvPr>
        </p:nvSpPr>
        <p:spPr>
          <a:xfrm>
            <a:off x="838200" y="1601177"/>
            <a:ext cx="5257800" cy="4891698"/>
          </a:xfrm>
        </p:spPr>
        <p:txBody>
          <a:bodyPr numCol="1">
            <a:normAutofit/>
          </a:bodyPr>
          <a:lstStyle/>
          <a:p>
            <a:pPr marL="0" indent="0">
              <a:buNone/>
              <a:tabLst>
                <a:tab pos="4572000" algn="l"/>
              </a:tabLst>
            </a:pPr>
            <a:r>
              <a:rPr lang="fr-FR" b="1"/>
              <a:t>Avantages</a:t>
            </a:r>
            <a:r>
              <a:rPr lang="fr-FR" sz="2400" b="1"/>
              <a:t> :</a:t>
            </a:r>
          </a:p>
          <a:p>
            <a:pPr>
              <a:tabLst>
                <a:tab pos="4572000" algn="l"/>
              </a:tabLst>
            </a:pPr>
            <a:r>
              <a:rPr lang="fr-FR" sz="2400"/>
              <a:t>généralement très disponible et relativement abordable</a:t>
            </a:r>
          </a:p>
          <a:p>
            <a:pPr>
              <a:tabLst>
                <a:tab pos="4572000" algn="l"/>
              </a:tabLst>
            </a:pPr>
            <a:r>
              <a:rPr lang="fr-FR" sz="2400"/>
              <a:t>se dissout facilement</a:t>
            </a:r>
          </a:p>
          <a:p>
            <a:pPr>
              <a:tabLst>
                <a:tab pos="4572000" algn="l"/>
              </a:tabLst>
            </a:pPr>
            <a:r>
              <a:rPr lang="fr-FR" sz="2400"/>
              <a:t>le chlore résiduel qui se trouverait dans l’eau traitée apporte une protection contre toute contamination ultérieure </a:t>
            </a:r>
          </a:p>
          <a:p>
            <a:pPr>
              <a:tabLst>
                <a:tab pos="4572000" algn="l"/>
              </a:tabLst>
            </a:pPr>
            <a:r>
              <a:rPr lang="fr-FR" sz="2400"/>
              <a:t>efficace contre un large éventail d’agents pathogènes (bactéries et virus inclus)</a:t>
            </a:r>
          </a:p>
          <a:p>
            <a:pPr>
              <a:tabLst>
                <a:tab pos="4572000" algn="l"/>
              </a:tabLst>
            </a:pPr>
            <a:r>
              <a:rPr lang="fr-FR" sz="2400"/>
              <a:t>possibilité de production locale</a:t>
            </a:r>
          </a:p>
          <a:p>
            <a:pPr>
              <a:tabLst>
                <a:tab pos="4572000" algn="l"/>
              </a:tabLst>
            </a:pPr>
            <a:endParaRPr lang="en-US" dirty="0"/>
          </a:p>
          <a:p>
            <a:pPr marL="0" indent="0">
              <a:buNone/>
              <a:tabLst>
                <a:tab pos="4572000" algn="l"/>
              </a:tabLst>
            </a:pPr>
            <a:endParaRPr lang="en-US" dirty="0"/>
          </a:p>
        </p:txBody>
      </p:sp>
      <p:sp>
        <p:nvSpPr>
          <p:cNvPr id="10" name="Rectangle 9">
            <a:extLst>
              <a:ext uri="{FF2B5EF4-FFF2-40B4-BE49-F238E27FC236}">
                <a16:creationId xmlns:a16="http://schemas.microsoft.com/office/drawing/2014/main" id="{05C9FA41-D716-43C8-BC80-5DD9207C0138}"/>
              </a:ext>
            </a:extLst>
          </p:cNvPr>
          <p:cNvSpPr/>
          <p:nvPr/>
        </p:nvSpPr>
        <p:spPr>
          <a:xfrm>
            <a:off x="6095999" y="1601176"/>
            <a:ext cx="5978769" cy="4955203"/>
          </a:xfrm>
          <a:prstGeom prst="rect">
            <a:avLst/>
          </a:prstGeom>
        </p:spPr>
        <p:txBody>
          <a:bodyPr wrap="square">
            <a:spAutoFit/>
          </a:bodyPr>
          <a:lstStyle/>
          <a:p>
            <a:pPr>
              <a:tabLst>
                <a:tab pos="4572000" algn="l"/>
              </a:tabLst>
            </a:pPr>
            <a:r>
              <a:rPr lang="fr-FR" sz="2800" b="1" dirty="0"/>
              <a:t>Inconvénients :</a:t>
            </a:r>
          </a:p>
          <a:p>
            <a:pPr marL="342900" indent="-342900">
              <a:buFont typeface="Arial" panose="020B0604020202020204" pitchFamily="34" charset="0"/>
              <a:buChar char="•"/>
              <a:tabLst>
                <a:tab pos="4572000" algn="l"/>
              </a:tabLst>
            </a:pPr>
            <a:r>
              <a:rPr lang="fr-FR" sz="2400" dirty="0"/>
              <a:t>agent oxydant puissant qui doit être manipulé avec prudence – ne pas inhaler les vapeurs de Cl2</a:t>
            </a:r>
          </a:p>
          <a:p>
            <a:pPr marL="285750" indent="-285750">
              <a:buFont typeface="Arial" panose="020B0604020202020204" pitchFamily="34" charset="0"/>
              <a:buChar char="•"/>
              <a:tabLst>
                <a:tab pos="4572000" algn="l"/>
              </a:tabLst>
            </a:pPr>
            <a:r>
              <a:rPr lang="fr-FR" sz="2400" dirty="0"/>
              <a:t>ne pénètre pas efficacement dans les particules</a:t>
            </a:r>
          </a:p>
          <a:p>
            <a:pPr marL="285750" indent="-285750">
              <a:buFont typeface="Arial" panose="020B0604020202020204" pitchFamily="34" charset="0"/>
              <a:buChar char="•"/>
              <a:tabLst>
                <a:tab pos="4572000" algn="l"/>
              </a:tabLst>
            </a:pPr>
            <a:r>
              <a:rPr lang="fr-FR" sz="2400" dirty="0"/>
              <a:t>peut donner un goût désagréable en cas de surdosage, ce qui peut dissuader la population de boire de l’eau salubre</a:t>
            </a:r>
          </a:p>
          <a:p>
            <a:pPr marL="285750" indent="-285750">
              <a:buFont typeface="Arial" panose="020B0604020202020204" pitchFamily="34" charset="0"/>
              <a:buChar char="•"/>
              <a:tabLst>
                <a:tab pos="4572000" algn="l"/>
              </a:tabLst>
            </a:pPr>
            <a:r>
              <a:rPr lang="fr-FR" sz="2400" dirty="0"/>
              <a:t>pour être efficace contre certains agents pathogènes (kystes, œufs, virus), il faut une concentration plus élevée en chlore et un contact prolongé</a:t>
            </a:r>
          </a:p>
        </p:txBody>
      </p:sp>
    </p:spTree>
    <p:extLst>
      <p:ext uri="{BB962C8B-B14F-4D97-AF65-F5344CB8AC3E}">
        <p14:creationId xmlns:p14="http://schemas.microsoft.com/office/powerpoint/2010/main" val="3662265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838200" y="1353602"/>
            <a:ext cx="7274169" cy="5631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spcBef>
                <a:spcPct val="0"/>
              </a:spcBef>
              <a:buClrTx/>
              <a:buFont typeface="Arial" panose="020B0604020202020204" pitchFamily="34" charset="0"/>
              <a:buChar char="•"/>
            </a:pPr>
            <a:r>
              <a:rPr lang="fr-FR" sz="2200" dirty="0">
                <a:solidFill>
                  <a:schemeClr val="tx1"/>
                </a:solidFill>
                <a:latin typeface="+mn-lt"/>
              </a:rPr>
              <a:t>Lorsqu’on ajoute du chlore dans une source d’eau, il purifie l’eau en réagissant avec les matières organiques, dont les bactéries et virus. La dose de chlore nécessaire à cette réaction s’appelle la </a:t>
            </a:r>
            <a:r>
              <a:rPr lang="fr-FR" sz="2200" b="1" dirty="0">
                <a:solidFill>
                  <a:schemeClr val="tx1"/>
                </a:solidFill>
                <a:latin typeface="+mn-lt"/>
              </a:rPr>
              <a:t>demande en chlore </a:t>
            </a:r>
            <a:r>
              <a:rPr lang="fr-FR" sz="2200" dirty="0">
                <a:solidFill>
                  <a:schemeClr val="tx1"/>
                </a:solidFill>
                <a:latin typeface="+mn-lt"/>
              </a:rPr>
              <a:t>de l’eau.</a:t>
            </a:r>
          </a:p>
          <a:p>
            <a:pPr marL="342900" indent="-342900">
              <a:spcBef>
                <a:spcPct val="0"/>
              </a:spcBef>
              <a:buClrTx/>
              <a:buFont typeface="Arial" panose="020B0604020202020204" pitchFamily="34" charset="0"/>
              <a:buChar char="•"/>
            </a:pPr>
            <a:endParaRPr lang="en-US" altLang="fr-FR" sz="2200" dirty="0">
              <a:solidFill>
                <a:schemeClr val="tx1"/>
              </a:solidFill>
              <a:latin typeface="+mn-lt"/>
            </a:endParaRPr>
          </a:p>
          <a:p>
            <a:pPr marL="342900" indent="-342900">
              <a:spcBef>
                <a:spcPct val="0"/>
              </a:spcBef>
              <a:buClrTx/>
              <a:buFont typeface="Arial" panose="020B0604020202020204" pitchFamily="34" charset="0"/>
              <a:buChar char="•"/>
            </a:pPr>
            <a:r>
              <a:rPr lang="fr-FR" sz="2200" dirty="0">
                <a:solidFill>
                  <a:schemeClr val="tx1"/>
                </a:solidFill>
                <a:latin typeface="+mn-lt"/>
              </a:rPr>
              <a:t>Une fois la demande satisfaite, tout excès de chlore (quantité au-dessus du niveau nécessaire pour satisfaire la demande en chlore) restera dans l’eau sous la forme de </a:t>
            </a:r>
            <a:r>
              <a:rPr lang="fr-FR" sz="2200" b="1" dirty="0">
                <a:solidFill>
                  <a:schemeClr val="tx1"/>
                </a:solidFill>
                <a:latin typeface="+mn-lt"/>
              </a:rPr>
              <a:t>chlore résiduel</a:t>
            </a:r>
            <a:r>
              <a:rPr lang="fr-FR" sz="2200" dirty="0">
                <a:solidFill>
                  <a:schemeClr val="tx1"/>
                </a:solidFill>
                <a:latin typeface="+mn-lt"/>
              </a:rPr>
              <a:t>.</a:t>
            </a:r>
          </a:p>
          <a:p>
            <a:pPr marL="342900" indent="-342900">
              <a:spcBef>
                <a:spcPct val="0"/>
              </a:spcBef>
              <a:buClrTx/>
              <a:buFont typeface="Arial" panose="020B0604020202020204" pitchFamily="34" charset="0"/>
              <a:buChar char="•"/>
            </a:pPr>
            <a:endParaRPr lang="en-US" altLang="fr-FR" sz="2200" dirty="0">
              <a:solidFill>
                <a:schemeClr val="tx1"/>
              </a:solidFill>
              <a:latin typeface="+mn-lt"/>
            </a:endParaRPr>
          </a:p>
          <a:p>
            <a:r>
              <a:rPr lang="fr-FR" sz="2200" dirty="0">
                <a:solidFill>
                  <a:schemeClr val="tx1"/>
                </a:solidFill>
                <a:latin typeface="+mn-lt"/>
              </a:rPr>
              <a:t>Le chlore résiduel d’une solution peut être facilement mesuré à l’aide d’un </a:t>
            </a:r>
            <a:r>
              <a:rPr lang="fr-FR" sz="2200" b="1" dirty="0">
                <a:solidFill>
                  <a:schemeClr val="tx1"/>
                </a:solidFill>
                <a:latin typeface="+mn-lt"/>
              </a:rPr>
              <a:t>kit d’analyse du chlore résiduel. </a:t>
            </a:r>
          </a:p>
          <a:p>
            <a:pPr marL="342900" indent="-342900">
              <a:spcBef>
                <a:spcPct val="0"/>
              </a:spcBef>
              <a:buClrTx/>
              <a:buFont typeface="Wingdings" panose="05000000000000000000" pitchFamily="2" charset="2"/>
              <a:buChar char="à"/>
            </a:pPr>
            <a:r>
              <a:rPr lang="fr-FR" sz="2200" dirty="0">
                <a:solidFill>
                  <a:schemeClr val="tx1"/>
                </a:solidFill>
                <a:latin typeface="+mn-lt"/>
              </a:rPr>
              <a:t>La quantité de chlore à ajouter est déterminée en mesurant le chlore résiduel d’un échantillon à l’aide de différentes doses de chlore.</a:t>
            </a:r>
          </a:p>
          <a:p>
            <a:pPr marL="342900" indent="-342900">
              <a:spcBef>
                <a:spcPct val="0"/>
              </a:spcBef>
              <a:buClrTx/>
              <a:buFont typeface="Arial" panose="020B0604020202020204" pitchFamily="34" charset="0"/>
              <a:buChar char="•"/>
            </a:pPr>
            <a:endParaRPr lang="en-US" altLang="fr-FR" sz="2400" dirty="0">
              <a:solidFill>
                <a:schemeClr val="tx1"/>
              </a:solidFill>
              <a:latin typeface="+mn-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9317" y="2091231"/>
            <a:ext cx="4067175" cy="3487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7585035" y="5664772"/>
            <a:ext cx="4501457" cy="1015663"/>
          </a:xfrm>
          <a:prstGeom prst="rect">
            <a:avLst/>
          </a:prstGeom>
          <a:solidFill>
            <a:srgbClr val="FFFF00"/>
          </a:solidFill>
        </p:spPr>
        <p:txBody>
          <a:bodyPr wrap="square">
            <a:spAutoFit/>
          </a:bodyPr>
          <a:lstStyle/>
          <a:p>
            <a:pPr algn="ctr">
              <a:spcBef>
                <a:spcPct val="0"/>
              </a:spcBef>
              <a:buClrTx/>
              <a:buFontTx/>
              <a:buNone/>
            </a:pPr>
            <a:r>
              <a:rPr lang="fr-FR" sz="2000" b="1" dirty="0">
                <a:highlight>
                  <a:srgbClr val="FFFF00"/>
                </a:highlight>
              </a:rPr>
              <a:t>La quantité de chlore résiduel recommandée 30 minutes après le traitement se situe entre 0,2 et 0,5 mg/l.</a:t>
            </a:r>
          </a:p>
        </p:txBody>
      </p:sp>
      <p:sp>
        <p:nvSpPr>
          <p:cNvPr id="6" name="Title 3">
            <a:extLst>
              <a:ext uri="{FF2B5EF4-FFF2-40B4-BE49-F238E27FC236}">
                <a16:creationId xmlns:a16="http://schemas.microsoft.com/office/drawing/2014/main" id="{40C1B1D8-FA15-4198-8CA2-8A64F23559E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Désinfection au chlore</a:t>
            </a:r>
          </a:p>
        </p:txBody>
      </p:sp>
      <p:pic>
        <p:nvPicPr>
          <p:cNvPr id="7" name="Picture 17" descr="pool">
            <a:extLst>
              <a:ext uri="{FF2B5EF4-FFF2-40B4-BE49-F238E27FC236}">
                <a16:creationId xmlns:a16="http://schemas.microsoft.com/office/drawing/2014/main" id="{5346D73D-3C69-4B97-8F1E-60AAE0F2C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179" y="463240"/>
            <a:ext cx="2650174" cy="16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817954E-58E8-4BEF-9C48-89967779CC4A}"/>
              </a:ext>
            </a:extLst>
          </p:cNvPr>
          <p:cNvSpPr/>
          <p:nvPr/>
        </p:nvSpPr>
        <p:spPr>
          <a:xfrm>
            <a:off x="9276474" y="-7397"/>
            <a:ext cx="3049689" cy="830997"/>
          </a:xfrm>
          <a:prstGeom prst="rect">
            <a:avLst/>
          </a:prstGeom>
        </p:spPr>
        <p:txBody>
          <a:bodyPr wrap="square">
            <a:spAutoFit/>
          </a:bodyPr>
          <a:lstStyle/>
          <a:p>
            <a:r>
              <a:rPr lang="fr-FR" sz="2400" dirty="0"/>
              <a:t>Kit d’analyse</a:t>
            </a:r>
          </a:p>
          <a:p>
            <a:r>
              <a:rPr lang="fr-FR" sz="2400" dirty="0"/>
              <a:t>du chlore résiduel</a:t>
            </a:r>
          </a:p>
        </p:txBody>
      </p:sp>
    </p:spTree>
    <p:extLst>
      <p:ext uri="{BB962C8B-B14F-4D97-AF65-F5344CB8AC3E}">
        <p14:creationId xmlns:p14="http://schemas.microsoft.com/office/powerpoint/2010/main" val="2921429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835" y="1834661"/>
            <a:ext cx="4014026"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6865" y="1834661"/>
            <a:ext cx="3064888" cy="4396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9600" y="1171811"/>
            <a:ext cx="3763108" cy="28001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9343AF4A-187B-4542-AD23-5228D051EEF9}"/>
              </a:ext>
            </a:extLst>
          </p:cNvPr>
          <p:cNvSpPr txBox="1">
            <a:spLocks/>
          </p:cNvSpPr>
          <p:nvPr/>
        </p:nvSpPr>
        <p:spPr>
          <a:xfrm>
            <a:off x="990600" y="5175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Traitement de l’eau en urgence</a:t>
            </a:r>
          </a:p>
        </p:txBody>
      </p:sp>
      <p:pic>
        <p:nvPicPr>
          <p:cNvPr id="9" name="Picture 1">
            <a:extLst>
              <a:ext uri="{FF2B5EF4-FFF2-40B4-BE49-F238E27FC236}">
                <a16:creationId xmlns:a16="http://schemas.microsoft.com/office/drawing/2014/main" id="{CA807154-E311-43DC-89E3-20F5BFA53F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922463" y="4021015"/>
            <a:ext cx="4269537" cy="28369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520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5">
            <a:extLst>
              <a:ext uri="{FF2B5EF4-FFF2-40B4-BE49-F238E27FC236}">
                <a16:creationId xmlns:a16="http://schemas.microsoft.com/office/drawing/2014/main" id="{CA124252-9ED9-42A8-8951-0E4B91CF8B73}"/>
              </a:ext>
            </a:extLst>
          </p:cNvPr>
          <p:cNvSpPr txBox="1">
            <a:spLocks noChangeArrowheads="1"/>
          </p:cNvSpPr>
          <p:nvPr/>
        </p:nvSpPr>
        <p:spPr bwMode="auto">
          <a:xfrm>
            <a:off x="2340165" y="4977090"/>
            <a:ext cx="7025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800" dirty="0"/>
              <a:t>Quelles sont les limites des tests de qualité de l’eau ?</a:t>
            </a:r>
          </a:p>
        </p:txBody>
      </p:sp>
      <p:grpSp>
        <p:nvGrpSpPr>
          <p:cNvPr id="7" name="Group 2">
            <a:extLst>
              <a:ext uri="{FF2B5EF4-FFF2-40B4-BE49-F238E27FC236}">
                <a16:creationId xmlns:a16="http://schemas.microsoft.com/office/drawing/2014/main" id="{D44028C3-F015-48D2-97CA-4EA2B6F16DE2}"/>
              </a:ext>
            </a:extLst>
          </p:cNvPr>
          <p:cNvGrpSpPr>
            <a:grpSpLocks/>
          </p:cNvGrpSpPr>
          <p:nvPr/>
        </p:nvGrpSpPr>
        <p:grpSpPr bwMode="auto">
          <a:xfrm>
            <a:off x="4314117" y="998157"/>
            <a:ext cx="3563766" cy="3541326"/>
            <a:chOff x="1776" y="200"/>
            <a:chExt cx="2290" cy="2275"/>
          </a:xfrm>
        </p:grpSpPr>
        <p:sp>
          <p:nvSpPr>
            <p:cNvPr id="8" name="Text Box 3">
              <a:extLst>
                <a:ext uri="{FF2B5EF4-FFF2-40B4-BE49-F238E27FC236}">
                  <a16:creationId xmlns:a16="http://schemas.microsoft.com/office/drawing/2014/main" id="{44F27EAC-5BEE-4FF5-8B8C-C28464625481}"/>
                </a:ext>
              </a:extLst>
            </p:cNvPr>
            <p:cNvSpPr txBox="1">
              <a:spLocks noChangeArrowheads="1"/>
            </p:cNvSpPr>
            <p:nvPr/>
          </p:nvSpPr>
          <p:spPr bwMode="auto">
            <a:xfrm>
              <a:off x="1776" y="200"/>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9" name="Oval 4">
              <a:extLst>
                <a:ext uri="{FF2B5EF4-FFF2-40B4-BE49-F238E27FC236}">
                  <a16:creationId xmlns:a16="http://schemas.microsoft.com/office/drawing/2014/main" id="{90FCC07B-7C69-4524-8B84-48F95FF70A8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Tree>
    <p:extLst>
      <p:ext uri="{BB962C8B-B14F-4D97-AF65-F5344CB8AC3E}">
        <p14:creationId xmlns:p14="http://schemas.microsoft.com/office/powerpoint/2010/main" val="2974104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a:xfrm>
            <a:off x="838200" y="248961"/>
            <a:ext cx="10515600" cy="1325563"/>
          </a:xfrm>
        </p:spPr>
        <p:txBody>
          <a:bodyPr/>
          <a:lstStyle/>
          <a:p>
            <a:pPr algn="ctr"/>
            <a:r>
              <a:rPr lang="fr-FR" u="sng" dirty="0">
                <a:latin typeface="+mn-lt"/>
              </a:rPr>
              <a:t>Conclusion : eau et santé</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200" y="1643062"/>
            <a:ext cx="10515600" cy="4895850"/>
          </a:xfrm>
        </p:spPr>
        <p:txBody>
          <a:bodyPr>
            <a:normAutofit fontScale="92500" lnSpcReduction="10000"/>
          </a:bodyPr>
          <a:lstStyle/>
          <a:p>
            <a:r>
              <a:rPr lang="fr-FR" dirty="0"/>
              <a:t>L’eau peut être contaminée par des agents biologiques, chimiques ou physiques. En l’absence de standards nationaux de qualité de l’eau, il est possible d’utiliser les </a:t>
            </a:r>
            <a:r>
              <a:rPr lang="fr-FR" dirty="0">
                <a:solidFill>
                  <a:srgbClr val="0000FF"/>
                </a:solidFill>
              </a:rPr>
              <a:t>normes de l’OMS</a:t>
            </a:r>
            <a:r>
              <a:rPr lang="fr-FR" dirty="0"/>
              <a:t> comme références.</a:t>
            </a:r>
          </a:p>
          <a:p>
            <a:r>
              <a:rPr lang="fr-FR" dirty="0"/>
              <a:t>La quantité minimale d’eau ne doit pas tomber en dessous de </a:t>
            </a:r>
            <a:r>
              <a:rPr lang="fr-FR" dirty="0">
                <a:solidFill>
                  <a:srgbClr val="0000FF"/>
                </a:solidFill>
              </a:rPr>
              <a:t>15 l/pers./j</a:t>
            </a:r>
            <a:r>
              <a:rPr lang="fr-FR" dirty="0"/>
              <a:t>, même en situation d’urgence. Le temps passé à aller chercher de l’eau ne doit pas dépasser </a:t>
            </a:r>
            <a:r>
              <a:rPr lang="fr-FR" dirty="0">
                <a:solidFill>
                  <a:srgbClr val="0000FF"/>
                </a:solidFill>
              </a:rPr>
              <a:t>30 minutes</a:t>
            </a:r>
            <a:r>
              <a:rPr lang="fr-FR" dirty="0"/>
              <a:t>.</a:t>
            </a:r>
          </a:p>
          <a:p>
            <a:r>
              <a:rPr lang="fr-FR" dirty="0"/>
              <a:t>Il existe différentes sources d’eau : la pluie, l’eau de surface et l’eau souterraine. Il faut évaluer divers facteurs comme la qualité, la quantité, la faisabilité technique, les coûts, l’accessibilité et l’acceptation pour </a:t>
            </a:r>
            <a:r>
              <a:rPr lang="fr-FR" dirty="0">
                <a:solidFill>
                  <a:srgbClr val="0000FF"/>
                </a:solidFill>
              </a:rPr>
              <a:t>sélectionner la source d’eau la plus appropriée</a:t>
            </a:r>
            <a:r>
              <a:rPr lang="fr-FR" dirty="0"/>
              <a:t>.</a:t>
            </a:r>
          </a:p>
          <a:p>
            <a:r>
              <a:rPr lang="fr-FR" dirty="0">
                <a:solidFill>
                  <a:srgbClr val="0000FF"/>
                </a:solidFill>
              </a:rPr>
              <a:t>La chloration</a:t>
            </a:r>
            <a:r>
              <a:rPr lang="fr-FR" dirty="0"/>
              <a:t> est la méthode de désinfection la plus appropriée en situation d’urgence. Si la turbidité excède </a:t>
            </a:r>
            <a:r>
              <a:rPr lang="fr-FR">
                <a:solidFill>
                  <a:srgbClr val="0000FF"/>
                </a:solidFill>
              </a:rPr>
              <a:t>5 NTU</a:t>
            </a:r>
            <a:r>
              <a:rPr lang="fr-FR"/>
              <a:t>, </a:t>
            </a:r>
            <a:r>
              <a:rPr lang="fr-FR" dirty="0"/>
              <a:t>l’eau doit être clarifiée par coagulation ou floculation avant la chloration. </a:t>
            </a:r>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50</a:t>
            </a:fld>
            <a:endParaRPr lang="fr-CH"/>
          </a:p>
        </p:txBody>
      </p:sp>
    </p:spTree>
    <p:extLst>
      <p:ext uri="{BB962C8B-B14F-4D97-AF65-F5344CB8AC3E}">
        <p14:creationId xmlns:p14="http://schemas.microsoft.com/office/powerpoint/2010/main" val="281370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8C5A31DD-44B6-4098-94E2-AB1B55E9FE3E}"/>
              </a:ext>
            </a:extLst>
          </p:cNvPr>
          <p:cNvSpPr>
            <a:spLocks noGrp="1"/>
          </p:cNvSpPr>
          <p:nvPr>
            <p:ph sz="half" idx="1"/>
          </p:nvPr>
        </p:nvSpPr>
        <p:spPr>
          <a:xfrm>
            <a:off x="547157" y="1490484"/>
            <a:ext cx="8372230" cy="2511474"/>
          </a:xfrm>
        </p:spPr>
        <p:txBody>
          <a:bodyPr rtlCol="0">
            <a:normAutofit/>
          </a:bodyPr>
          <a:lstStyle/>
          <a:p>
            <a:pPr marL="609054" indent="-320649" defTabSz="914183">
              <a:spcBef>
                <a:spcPct val="0"/>
              </a:spcBef>
              <a:defRPr/>
            </a:pPr>
            <a:r>
              <a:rPr lang="fr-FR" dirty="0"/>
              <a:t>C’est une indication qui reflète un instant T</a:t>
            </a:r>
          </a:p>
          <a:p>
            <a:pPr marL="609054" indent="-320649" defTabSz="914183">
              <a:spcBef>
                <a:spcPct val="0"/>
              </a:spcBef>
              <a:defRPr/>
            </a:pPr>
            <a:r>
              <a:rPr lang="fr-FR" dirty="0"/>
              <a:t>Tous les paramètres ne sont pas faciles à mesurer</a:t>
            </a:r>
          </a:p>
          <a:p>
            <a:pPr marL="609054" indent="-320649" defTabSz="914183">
              <a:spcBef>
                <a:spcPct val="0"/>
              </a:spcBef>
              <a:defRPr/>
            </a:pPr>
            <a:r>
              <a:rPr lang="fr-FR" dirty="0"/>
              <a:t>Fiabilité des laboratoires</a:t>
            </a:r>
          </a:p>
          <a:p>
            <a:pPr marL="288405" indent="0" defTabSz="914183">
              <a:spcBef>
                <a:spcPct val="0"/>
              </a:spcBef>
              <a:buNone/>
              <a:defRPr/>
            </a:pPr>
            <a:r>
              <a:rPr lang="fr-FR" dirty="0">
                <a:ea typeface="ＭＳ Ｐゴシック" panose="020B0600070205080204" pitchFamily="34" charset="-128"/>
                <a:cs typeface="Arial Narrow" panose="020B0606020202030204" pitchFamily="34" charset="0"/>
                <a:sym typeface="Wingdings" panose="05000000000000000000" pitchFamily="2" charset="2"/>
              </a:rPr>
              <a:t></a:t>
            </a:r>
            <a:r>
              <a:rPr lang="fr-FR" dirty="0"/>
              <a:t> Nécessité de procéder à d’autres tests</a:t>
            </a:r>
          </a:p>
          <a:p>
            <a:pPr marL="288405" indent="0" defTabSz="914183">
              <a:spcBef>
                <a:spcPct val="0"/>
              </a:spcBef>
              <a:buNone/>
              <a:defRPr/>
            </a:pPr>
            <a:r>
              <a:rPr lang="fr-FR" dirty="0">
                <a:ea typeface="ＭＳ Ｐゴシック" panose="020B0600070205080204" pitchFamily="34" charset="-128"/>
                <a:cs typeface="Arial Narrow" panose="020B0606020202030204" pitchFamily="34" charset="0"/>
                <a:hlinkClick r:id="rId3"/>
              </a:rPr>
              <a:t> </a:t>
            </a:r>
          </a:p>
        </p:txBody>
      </p:sp>
      <p:sp>
        <p:nvSpPr>
          <p:cNvPr id="5" name="Title 3">
            <a:extLst>
              <a:ext uri="{FF2B5EF4-FFF2-40B4-BE49-F238E27FC236}">
                <a16:creationId xmlns:a16="http://schemas.microsoft.com/office/drawing/2014/main" id="{2B4EF6F9-14E5-4EEB-9748-3663A0343F33}"/>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Limites de l’analyse de la qualité de l’eau</a:t>
            </a:r>
          </a:p>
        </p:txBody>
      </p:sp>
      <p:pic>
        <p:nvPicPr>
          <p:cNvPr id="9" name="Picture 8">
            <a:extLst>
              <a:ext uri="{FF2B5EF4-FFF2-40B4-BE49-F238E27FC236}">
                <a16:creationId xmlns:a16="http://schemas.microsoft.com/office/drawing/2014/main" id="{D0DF0E6F-5551-4301-848C-25DACC0682E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39" t="8486" r="339" b="12862"/>
          <a:stretch/>
        </p:blipFill>
        <p:spPr>
          <a:xfrm>
            <a:off x="1266290" y="3755454"/>
            <a:ext cx="5334054" cy="2810487"/>
          </a:xfrm>
          <a:prstGeom prst="rect">
            <a:avLst/>
          </a:prstGeom>
          <a:ln w="12700">
            <a:solidFill>
              <a:schemeClr val="tx1"/>
            </a:solidFill>
          </a:ln>
        </p:spPr>
      </p:pic>
      <p:pic>
        <p:nvPicPr>
          <p:cNvPr id="7" name="Picture 6">
            <a:extLst>
              <a:ext uri="{FF2B5EF4-FFF2-40B4-BE49-F238E27FC236}">
                <a16:creationId xmlns:a16="http://schemas.microsoft.com/office/drawing/2014/main" id="{F38B09E3-F06C-4D5A-8A42-99558F548CE8}"/>
              </a:ext>
            </a:extLst>
          </p:cNvPr>
          <p:cNvPicPr>
            <a:picLocks noChangeAspect="1"/>
          </p:cNvPicPr>
          <p:nvPr/>
        </p:nvPicPr>
        <p:blipFill rotWithShape="1">
          <a:blip r:embed="rId5"/>
          <a:srcRect l="12239" r="19391"/>
          <a:stretch/>
        </p:blipFill>
        <p:spPr>
          <a:xfrm>
            <a:off x="7284812" y="2213639"/>
            <a:ext cx="3989751" cy="3899067"/>
          </a:xfrm>
          <a:prstGeom prst="rect">
            <a:avLst/>
          </a:prstGeom>
        </p:spPr>
      </p:pic>
      <p:sp>
        <p:nvSpPr>
          <p:cNvPr id="8" name="Rectangle 7">
            <a:extLst>
              <a:ext uri="{FF2B5EF4-FFF2-40B4-BE49-F238E27FC236}">
                <a16:creationId xmlns:a16="http://schemas.microsoft.com/office/drawing/2014/main" id="{32B9487B-2BE6-4E0C-A0AD-D48BEDF813BA}"/>
              </a:ext>
            </a:extLst>
          </p:cNvPr>
          <p:cNvSpPr/>
          <p:nvPr/>
        </p:nvSpPr>
        <p:spPr>
          <a:xfrm>
            <a:off x="6796568" y="6092765"/>
            <a:ext cx="3182987" cy="707886"/>
          </a:xfrm>
          <a:prstGeom prst="rect">
            <a:avLst/>
          </a:prstGeom>
        </p:spPr>
        <p:txBody>
          <a:bodyPr wrap="none">
            <a:spAutoFit/>
          </a:bodyPr>
          <a:lstStyle/>
          <a:p>
            <a:r>
              <a:rPr lang="fr-FR" sz="2000" dirty="0">
                <a:ea typeface="ＭＳ Ｐゴシック" panose="020B0600070205080204" pitchFamily="34" charset="-128"/>
                <a:cs typeface="Arial Narrow" panose="020B0606020202030204" pitchFamily="34" charset="0"/>
              </a:rPr>
              <a:t>Laboratoire mobile d’analyse</a:t>
            </a:r>
          </a:p>
          <a:p>
            <a:r>
              <a:rPr lang="fr-FR" sz="2000" dirty="0">
                <a:ea typeface="ＭＳ Ｐゴシック" panose="020B0600070205080204" pitchFamily="34" charset="-128"/>
                <a:cs typeface="Arial Narrow" panose="020B0606020202030204" pitchFamily="34" charset="0"/>
              </a:rPr>
              <a:t> de la qualité de l’eau</a:t>
            </a:r>
          </a:p>
        </p:txBody>
      </p:sp>
      <p:sp>
        <p:nvSpPr>
          <p:cNvPr id="2" name="Rectangle 1">
            <a:extLst>
              <a:ext uri="{FF2B5EF4-FFF2-40B4-BE49-F238E27FC236}">
                <a16:creationId xmlns:a16="http://schemas.microsoft.com/office/drawing/2014/main" id="{48B11F3C-D9E6-4CB8-8695-AD1FE33D391D}"/>
              </a:ext>
            </a:extLst>
          </p:cNvPr>
          <p:cNvSpPr/>
          <p:nvPr/>
        </p:nvSpPr>
        <p:spPr>
          <a:xfrm>
            <a:off x="861646" y="3102546"/>
            <a:ext cx="5346272" cy="461665"/>
          </a:xfrm>
          <a:prstGeom prst="rect">
            <a:avLst/>
          </a:prstGeom>
        </p:spPr>
        <p:txBody>
          <a:bodyPr wrap="none">
            <a:spAutoFit/>
          </a:bodyPr>
          <a:lstStyle/>
          <a:p>
            <a:pPr marL="288405" indent="0" defTabSz="914183">
              <a:spcBef>
                <a:spcPct val="0"/>
              </a:spcBef>
              <a:buNone/>
              <a:defRPr/>
            </a:pPr>
            <a:r>
              <a:rPr lang="fr-FR" sz="2400">
                <a:ea typeface="ＭＳ Ｐゴシック" panose="020B0600070205080204" pitchFamily="34" charset="-128"/>
                <a:cs typeface="Arial Narrow" panose="020B0606020202030204" pitchFamily="34" charset="0"/>
                <a:hlinkClick r:id="rId3"/>
              </a:rPr>
              <a:t>http://www.who.int/wsportal/wsp/en/</a:t>
            </a:r>
          </a:p>
        </p:txBody>
      </p:sp>
    </p:spTree>
    <p:extLst>
      <p:ext uri="{BB962C8B-B14F-4D97-AF65-F5344CB8AC3E}">
        <p14:creationId xmlns:p14="http://schemas.microsoft.com/office/powerpoint/2010/main" val="179140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12E4C-7BCB-4AA2-ABDA-3B40764A03FE}"/>
              </a:ext>
            </a:extLst>
          </p:cNvPr>
          <p:cNvSpPr>
            <a:spLocks noGrp="1"/>
          </p:cNvSpPr>
          <p:nvPr>
            <p:ph type="sldNum" sz="quarter" idx="12"/>
          </p:nvPr>
        </p:nvSpPr>
        <p:spPr/>
        <p:txBody>
          <a:bodyPr/>
          <a:lstStyle/>
          <a:p>
            <a:fld id="{00865948-8B76-4A50-B7DB-B45DBE1BD062}" type="slidenum">
              <a:rPr lang="fr-CH" smtClean="0"/>
              <a:t>7</a:t>
            </a:fld>
            <a:endParaRPr lang="fr-CH"/>
          </a:p>
        </p:txBody>
      </p:sp>
      <p:grpSp>
        <p:nvGrpSpPr>
          <p:cNvPr id="5" name="Group 2">
            <a:extLst>
              <a:ext uri="{FF2B5EF4-FFF2-40B4-BE49-F238E27FC236}">
                <a16:creationId xmlns:a16="http://schemas.microsoft.com/office/drawing/2014/main" id="{88A2D219-8194-430D-851F-EE81F20E413F}"/>
              </a:ext>
            </a:extLst>
          </p:cNvPr>
          <p:cNvGrpSpPr>
            <a:grpSpLocks/>
          </p:cNvGrpSpPr>
          <p:nvPr/>
        </p:nvGrpSpPr>
        <p:grpSpPr bwMode="auto">
          <a:xfrm>
            <a:off x="4314117" y="918036"/>
            <a:ext cx="3563766" cy="3508637"/>
            <a:chOff x="1776" y="221"/>
            <a:chExt cx="2290" cy="2254"/>
          </a:xfrm>
        </p:grpSpPr>
        <p:sp>
          <p:nvSpPr>
            <p:cNvPr id="6" name="Text Box 3">
              <a:extLst>
                <a:ext uri="{FF2B5EF4-FFF2-40B4-BE49-F238E27FC236}">
                  <a16:creationId xmlns:a16="http://schemas.microsoft.com/office/drawing/2014/main" id="{8AF08E35-9831-4AA0-A7E9-CD07213EABAD}"/>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FR" sz="22455">
                  <a:solidFill>
                    <a:srgbClr val="FF0000"/>
                  </a:solidFill>
                  <a:ea typeface="Arial Unicode MS" panose="020B0604020202020204" pitchFamily="34" charset="-128"/>
                  <a:cs typeface="Arial Unicode MS" panose="020B0604020202020204" pitchFamily="34" charset="-128"/>
                </a:rPr>
                <a:t>??</a:t>
              </a:r>
            </a:p>
          </p:txBody>
        </p:sp>
        <p:sp>
          <p:nvSpPr>
            <p:cNvPr id="7" name="Oval 4">
              <a:extLst>
                <a:ext uri="{FF2B5EF4-FFF2-40B4-BE49-F238E27FC236}">
                  <a16:creationId xmlns:a16="http://schemas.microsoft.com/office/drawing/2014/main" id="{B77A7361-BB9D-4937-8969-534181C8FE33}"/>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Rectangle 6">
            <a:extLst>
              <a:ext uri="{FF2B5EF4-FFF2-40B4-BE49-F238E27FC236}">
                <a16:creationId xmlns:a16="http://schemas.microsoft.com/office/drawing/2014/main" id="{65B2859F-560C-4661-8C39-0B99FF4FA8D4}"/>
              </a:ext>
            </a:extLst>
          </p:cNvPr>
          <p:cNvSpPr>
            <a:spLocks noChangeArrowheads="1"/>
          </p:cNvSpPr>
          <p:nvPr/>
        </p:nvSpPr>
        <p:spPr bwMode="auto">
          <a:xfrm>
            <a:off x="1582253" y="5402243"/>
            <a:ext cx="92130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2800" dirty="0"/>
              <a:t>Du point de vue de la santé publique,</a:t>
            </a:r>
          </a:p>
          <a:p>
            <a:pPr algn="ctr"/>
            <a:r>
              <a:rPr lang="fr-FR" sz="2800" dirty="0"/>
              <a:t>quelles sont les principales utilisations de l’eau ?</a:t>
            </a:r>
          </a:p>
        </p:txBody>
      </p:sp>
    </p:spTree>
    <p:extLst>
      <p:ext uri="{BB962C8B-B14F-4D97-AF65-F5344CB8AC3E}">
        <p14:creationId xmlns:p14="http://schemas.microsoft.com/office/powerpoint/2010/main" val="16547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5">
            <a:extLst>
              <a:ext uri="{FF2B5EF4-FFF2-40B4-BE49-F238E27FC236}">
                <a16:creationId xmlns:a16="http://schemas.microsoft.com/office/drawing/2014/main" id="{6746C53E-8A08-4F77-AD64-657A3447E36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38454" y="1101969"/>
            <a:ext cx="4411100" cy="29407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Content Placeholder 4">
            <a:extLst>
              <a:ext uri="{FF2B5EF4-FFF2-40B4-BE49-F238E27FC236}">
                <a16:creationId xmlns:a16="http://schemas.microsoft.com/office/drawing/2014/main" id="{A5EEFD0F-8B25-4A56-9A68-EE5089F1B7D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9300" y="3809135"/>
            <a:ext cx="3881340" cy="291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5" name="Content Placeholder 5">
            <a:extLst>
              <a:ext uri="{FF2B5EF4-FFF2-40B4-BE49-F238E27FC236}">
                <a16:creationId xmlns:a16="http://schemas.microsoft.com/office/drawing/2014/main" id="{D5C782A8-1565-4862-ADC2-E4DA4FC9D09E}"/>
              </a:ext>
            </a:extLst>
          </p:cNvPr>
          <p:cNvPicPr>
            <a:picLocks noChangeAspect="1"/>
          </p:cNvPicPr>
          <p:nvPr/>
        </p:nvPicPr>
        <p:blipFill rotWithShape="1">
          <a:blip r:embed="rId5">
            <a:extLst>
              <a:ext uri="{28A0092B-C50C-407E-A947-70E740481C1C}">
                <a14:useLocalDpi xmlns:a14="http://schemas.microsoft.com/office/drawing/2010/main"/>
              </a:ext>
            </a:extLst>
          </a:blip>
          <a:srcRect l="9954" r="1913"/>
          <a:stretch/>
        </p:blipFill>
        <p:spPr bwMode="auto">
          <a:xfrm>
            <a:off x="838200" y="1116400"/>
            <a:ext cx="3852000" cy="2911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7" name="Content Placeholder 4">
            <a:extLst>
              <a:ext uri="{FF2B5EF4-FFF2-40B4-BE49-F238E27FC236}">
                <a16:creationId xmlns:a16="http://schemas.microsoft.com/office/drawing/2014/main" id="{03AD265C-B9E9-4FC7-ADAC-B9154840C83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26235" y="3947779"/>
            <a:ext cx="4365765" cy="2910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3B26902F-D738-4C2A-8BA2-2EF6D7436B4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Différentes utilisations de l’eau</a:t>
            </a:r>
          </a:p>
        </p:txBody>
      </p:sp>
      <p:pic>
        <p:nvPicPr>
          <p:cNvPr id="30722" name="Content Placeholder 4">
            <a:extLst>
              <a:ext uri="{FF2B5EF4-FFF2-40B4-BE49-F238E27FC236}">
                <a16:creationId xmlns:a16="http://schemas.microsoft.com/office/drawing/2014/main" id="{CADD016A-AD75-48E2-B269-D7F6397A3984}"/>
              </a:ext>
            </a:extLst>
          </p:cNvPr>
          <p:cNvPicPr>
            <a:picLocks noGrp="1" noChangeAspect="1" noChangeArrowheads="1"/>
          </p:cNvPicPr>
          <p:nvPr>
            <p:ph idx="4294967295"/>
          </p:nvPr>
        </p:nvPicPr>
        <p:blipFill>
          <a:blip r:embed="rId7">
            <a:extLst>
              <a:ext uri="{28A0092B-C50C-407E-A947-70E740481C1C}">
                <a14:useLocalDpi xmlns:a14="http://schemas.microsoft.com/office/drawing/2010/main"/>
              </a:ext>
            </a:extLst>
          </a:blip>
          <a:srcRect/>
          <a:stretch>
            <a:fillRect/>
          </a:stretch>
        </p:blipFill>
        <p:spPr>
          <a:xfrm>
            <a:off x="4067909" y="2967665"/>
            <a:ext cx="4102294" cy="2735424"/>
          </a:xfrm>
          <a:noFill/>
          <a:ln w="12700">
            <a:solidFill>
              <a:schemeClr val="tx1"/>
            </a:solidFill>
          </a:ln>
        </p:spPr>
      </p:pic>
      <p:sp>
        <p:nvSpPr>
          <p:cNvPr id="8" name="Rectangle 7">
            <a:extLst>
              <a:ext uri="{FF2B5EF4-FFF2-40B4-BE49-F238E27FC236}">
                <a16:creationId xmlns:a16="http://schemas.microsoft.com/office/drawing/2014/main" id="{1F3E663D-19E2-4E9B-9773-A0CCB5A5078A}"/>
              </a:ext>
            </a:extLst>
          </p:cNvPr>
          <p:cNvSpPr/>
          <p:nvPr/>
        </p:nvSpPr>
        <p:spPr>
          <a:xfrm>
            <a:off x="697544" y="3497269"/>
            <a:ext cx="1996328" cy="525846"/>
          </a:xfrm>
          <a:prstGeom prst="rect">
            <a:avLst/>
          </a:prstGeom>
        </p:spPr>
        <p:txBody>
          <a:bodyPr wrap="square">
            <a:spAutoFit/>
          </a:bodyPr>
          <a:lstStyle/>
          <a:p>
            <a:pPr marL="288405" algn="ctr" defTabSz="914183">
              <a:spcBef>
                <a:spcPct val="0"/>
              </a:spcBef>
              <a:defRPr/>
            </a:pPr>
            <a:r>
              <a:rPr lang="fr-FR" sz="2800" dirty="0">
                <a:solidFill>
                  <a:schemeClr val="bg1"/>
                </a:solidFill>
                <a:ea typeface="ＭＳ Ｐゴシック" panose="020B0600070205080204" pitchFamily="34" charset="-128"/>
              </a:rPr>
              <a:t>Nettoyer</a:t>
            </a:r>
          </a:p>
        </p:txBody>
      </p:sp>
      <p:sp>
        <p:nvSpPr>
          <p:cNvPr id="9" name="Rectangle 8">
            <a:extLst>
              <a:ext uri="{FF2B5EF4-FFF2-40B4-BE49-F238E27FC236}">
                <a16:creationId xmlns:a16="http://schemas.microsoft.com/office/drawing/2014/main" id="{466F6ABD-F424-47AF-8354-56CB273BCB44}"/>
              </a:ext>
            </a:extLst>
          </p:cNvPr>
          <p:cNvSpPr/>
          <p:nvPr/>
        </p:nvSpPr>
        <p:spPr>
          <a:xfrm>
            <a:off x="1397393" y="6062578"/>
            <a:ext cx="3491028" cy="523220"/>
          </a:xfrm>
          <a:prstGeom prst="rect">
            <a:avLst/>
          </a:prstGeom>
        </p:spPr>
        <p:txBody>
          <a:bodyPr wrap="square">
            <a:spAutoFit/>
          </a:bodyPr>
          <a:lstStyle/>
          <a:p>
            <a:pPr marL="288405" algn="ctr" defTabSz="914183">
              <a:spcBef>
                <a:spcPct val="0"/>
              </a:spcBef>
              <a:defRPr/>
            </a:pPr>
            <a:r>
              <a:rPr lang="fr-FR" sz="2800" dirty="0">
                <a:solidFill>
                  <a:schemeClr val="bg1"/>
                </a:solidFill>
                <a:ea typeface="ＭＳ Ｐゴシック" panose="020B0600070205080204" pitchFamily="34" charset="-128"/>
              </a:rPr>
              <a:t>Laver son linge</a:t>
            </a:r>
          </a:p>
        </p:txBody>
      </p:sp>
      <p:sp>
        <p:nvSpPr>
          <p:cNvPr id="10" name="Rectangle 9">
            <a:extLst>
              <a:ext uri="{FF2B5EF4-FFF2-40B4-BE49-F238E27FC236}">
                <a16:creationId xmlns:a16="http://schemas.microsoft.com/office/drawing/2014/main" id="{3D3D1131-E931-4A9E-AD79-4F2FBB1A16CC}"/>
              </a:ext>
            </a:extLst>
          </p:cNvPr>
          <p:cNvSpPr/>
          <p:nvPr/>
        </p:nvSpPr>
        <p:spPr>
          <a:xfrm>
            <a:off x="6066277" y="5139966"/>
            <a:ext cx="1882972" cy="523220"/>
          </a:xfrm>
          <a:prstGeom prst="rect">
            <a:avLst/>
          </a:prstGeom>
        </p:spPr>
        <p:txBody>
          <a:bodyPr wrap="square">
            <a:spAutoFit/>
          </a:bodyPr>
          <a:lstStyle/>
          <a:p>
            <a:pPr marL="288405" algn="ctr" defTabSz="914183">
              <a:spcBef>
                <a:spcPct val="0"/>
              </a:spcBef>
              <a:defRPr/>
            </a:pPr>
            <a:r>
              <a:rPr lang="fr-FR" sz="2800">
                <a:solidFill>
                  <a:schemeClr val="bg1"/>
                </a:solidFill>
                <a:ea typeface="ＭＳ Ｐゴシック" panose="020B0600070205080204" pitchFamily="34" charset="-128"/>
              </a:rPr>
              <a:t>Boire</a:t>
            </a:r>
          </a:p>
        </p:txBody>
      </p:sp>
      <p:sp>
        <p:nvSpPr>
          <p:cNvPr id="11" name="Rectangle 10">
            <a:extLst>
              <a:ext uri="{FF2B5EF4-FFF2-40B4-BE49-F238E27FC236}">
                <a16:creationId xmlns:a16="http://schemas.microsoft.com/office/drawing/2014/main" id="{17566C61-A4FC-4CAF-9327-C6C0ADD506D0}"/>
              </a:ext>
            </a:extLst>
          </p:cNvPr>
          <p:cNvSpPr/>
          <p:nvPr/>
        </p:nvSpPr>
        <p:spPr>
          <a:xfrm>
            <a:off x="10076971" y="3317747"/>
            <a:ext cx="1882972" cy="523220"/>
          </a:xfrm>
          <a:prstGeom prst="rect">
            <a:avLst/>
          </a:prstGeom>
        </p:spPr>
        <p:txBody>
          <a:bodyPr wrap="square">
            <a:spAutoFit/>
          </a:bodyPr>
          <a:lstStyle/>
          <a:p>
            <a:pPr marL="288405" algn="ctr" defTabSz="914183">
              <a:spcBef>
                <a:spcPct val="0"/>
              </a:spcBef>
              <a:defRPr/>
            </a:pPr>
            <a:r>
              <a:rPr lang="fr-FR" sz="2800" dirty="0">
                <a:solidFill>
                  <a:schemeClr val="bg1"/>
                </a:solidFill>
                <a:ea typeface="ＭＳ Ｐゴシック" panose="020B0600070205080204" pitchFamily="34" charset="-128"/>
              </a:rPr>
              <a:t>Cuisiner</a:t>
            </a:r>
          </a:p>
        </p:txBody>
      </p:sp>
      <p:sp>
        <p:nvSpPr>
          <p:cNvPr id="12" name="Rectangle 11">
            <a:extLst>
              <a:ext uri="{FF2B5EF4-FFF2-40B4-BE49-F238E27FC236}">
                <a16:creationId xmlns:a16="http://schemas.microsoft.com/office/drawing/2014/main" id="{DA7D0120-5CD0-4172-9908-5BC6302C595B}"/>
              </a:ext>
            </a:extLst>
          </p:cNvPr>
          <p:cNvSpPr/>
          <p:nvPr/>
        </p:nvSpPr>
        <p:spPr>
          <a:xfrm>
            <a:off x="7626042" y="6237229"/>
            <a:ext cx="2343458" cy="523220"/>
          </a:xfrm>
          <a:prstGeom prst="rect">
            <a:avLst/>
          </a:prstGeom>
        </p:spPr>
        <p:txBody>
          <a:bodyPr wrap="square">
            <a:spAutoFit/>
          </a:bodyPr>
          <a:lstStyle/>
          <a:p>
            <a:pPr marL="288405" algn="ctr" defTabSz="914183">
              <a:spcBef>
                <a:spcPct val="0"/>
              </a:spcBef>
              <a:defRPr/>
            </a:pPr>
            <a:r>
              <a:rPr lang="fr-FR" sz="2800" dirty="0">
                <a:solidFill>
                  <a:schemeClr val="bg1"/>
                </a:solidFill>
                <a:ea typeface="ＭＳ Ｐゴシック" panose="020B0600070205080204" pitchFamily="34" charset="-128"/>
              </a:rPr>
              <a:t>Se doucher</a:t>
            </a:r>
          </a:p>
        </p:txBody>
      </p:sp>
    </p:spTree>
    <p:extLst>
      <p:ext uri="{BB962C8B-B14F-4D97-AF65-F5344CB8AC3E}">
        <p14:creationId xmlns:p14="http://schemas.microsoft.com/office/powerpoint/2010/main" val="2404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D929A06-2DC8-4F2D-A35E-A73999ECB65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00" y="1207082"/>
            <a:ext cx="8817431" cy="52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0F6247E1-BE5B-4EA1-857D-EDAD7C5F2865}"/>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Autres utilisations de l’eau</a:t>
            </a:r>
          </a:p>
        </p:txBody>
      </p:sp>
    </p:spTree>
    <p:extLst>
      <p:ext uri="{BB962C8B-B14F-4D97-AF65-F5344CB8AC3E}">
        <p14:creationId xmlns:p14="http://schemas.microsoft.com/office/powerpoint/2010/main" val="10750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2023-05-09T15:00:00+00:00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TSASSIST-19-3307</_dlc_DocId>
    <_dlc_DocIdUrl xmlns="a8a2af44-4b8d-404b-a8bd-4186350a523c">
      <Url>https://collab.ext.icrc.org/sites/TS_ASSIST/_layouts/15/DocIdRedir.aspx?ID=TSASSIST-19-3307</Url>
      <Description>TSASSIST-19-3307</Description>
    </_dlc_DocIdUrl>
  </documentManagement>
</p:properties>
</file>

<file path=customXml/itemProps1.xml><?xml version="1.0" encoding="utf-8"?>
<ds:datastoreItem xmlns:ds="http://schemas.openxmlformats.org/officeDocument/2006/customXml" ds:itemID="{496D1940-64BD-44F2-A009-8B6F6D2F51A1}"/>
</file>

<file path=customXml/itemProps2.xml><?xml version="1.0" encoding="utf-8"?>
<ds:datastoreItem xmlns:ds="http://schemas.openxmlformats.org/officeDocument/2006/customXml" ds:itemID="{B87D6044-4CF9-4100-AD2C-246599C12E77}"/>
</file>

<file path=customXml/itemProps3.xml><?xml version="1.0" encoding="utf-8"?>
<ds:datastoreItem xmlns:ds="http://schemas.openxmlformats.org/officeDocument/2006/customXml" ds:itemID="{1DCB19E6-06AF-4E9C-9B86-D013861E4E0E}"/>
</file>

<file path=customXml/itemProps4.xml><?xml version="1.0" encoding="utf-8"?>
<ds:datastoreItem xmlns:ds="http://schemas.openxmlformats.org/officeDocument/2006/customXml" ds:itemID="{9C8F7ED9-1DEC-4D0B-AC76-4CC017208725}"/>
</file>

<file path=customXml/itemProps5.xml><?xml version="1.0" encoding="utf-8"?>
<ds:datastoreItem xmlns:ds="http://schemas.openxmlformats.org/officeDocument/2006/customXml" ds:itemID="{DD7D347F-D900-49A9-9FFD-0B82898A0A4B}"/>
</file>

<file path=docProps/app.xml><?xml version="1.0" encoding="utf-8"?>
<Properties xmlns="http://schemas.openxmlformats.org/officeDocument/2006/extended-properties" xmlns:vt="http://schemas.openxmlformats.org/officeDocument/2006/docPropsVTypes">
  <Template/>
  <TotalTime>0</TotalTime>
  <Words>5946</Words>
  <Application>Microsoft Office PowerPoint</Application>
  <PresentationFormat>Breitbild</PresentationFormat>
  <Paragraphs>680</Paragraphs>
  <Slides>50</Slides>
  <Notes>46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50</vt:i4>
      </vt:variant>
    </vt:vector>
  </HeadingPairs>
  <TitlesOfParts>
    <vt:vector size="59" baseType="lpstr">
      <vt:lpstr>Arial</vt:lpstr>
      <vt:lpstr>Arial Narrow</vt:lpstr>
      <vt:lpstr>Calibri</vt:lpstr>
      <vt:lpstr>Calibri (Textkörper)</vt:lpstr>
      <vt:lpstr>Calibri Light</vt:lpstr>
      <vt:lpstr>Symbol</vt:lpstr>
      <vt:lpstr>Times New Roman</vt:lpstr>
      <vt:lpstr>Wingdings</vt:lpstr>
      <vt:lpstr>Office Theme</vt:lpstr>
      <vt:lpstr>PowerPoint-Präsentation</vt:lpstr>
      <vt:lpstr>Objectifs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Méthodes de désinfection de l’eau</vt:lpstr>
      <vt:lpstr>PowerPoint-Präsentation</vt:lpstr>
      <vt:lpstr>Le chlore comme désinfectant</vt:lpstr>
      <vt:lpstr>PowerPoint-Präsentation</vt:lpstr>
      <vt:lpstr>PowerPoint-Präsentation</vt:lpstr>
      <vt:lpstr>Conclusion : eau et santé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2023-02-03T13:57:06Z</dcterms:created>
  <dcterms:modified xsi:type="dcterms:W3CDTF">2023-02-03T15:01:54Z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21c81689-834d-4b66-a3d5-680507c02b24</vt:lpwstr>
  </property>
</Properties>
</file>