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7" r:id="rId2"/>
    <p:sldId id="603" r:id="rId3"/>
    <p:sldId id="258" r:id="rId4"/>
    <p:sldId id="457" r:id="rId5"/>
    <p:sldId id="516" r:id="rId6"/>
    <p:sldId id="486" r:id="rId7"/>
    <p:sldId id="524" r:id="rId8"/>
    <p:sldId id="493" r:id="rId9"/>
    <p:sldId id="474" r:id="rId10"/>
    <p:sldId id="479" r:id="rId11"/>
    <p:sldId id="602" r:id="rId12"/>
    <p:sldId id="497" r:id="rId13"/>
    <p:sldId id="498" r:id="rId14"/>
    <p:sldId id="500" r:id="rId15"/>
    <p:sldId id="521" r:id="rId16"/>
    <p:sldId id="522" r:id="rId17"/>
    <p:sldId id="523" r:id="rId18"/>
    <p:sldId id="504" r:id="rId19"/>
    <p:sldId id="506" r:id="rId20"/>
    <p:sldId id="507" r:id="rId21"/>
    <p:sldId id="508" r:id="rId22"/>
    <p:sldId id="519" r:id="rId23"/>
    <p:sldId id="509" r:id="rId24"/>
    <p:sldId id="261" r:id="rId25"/>
    <p:sldId id="511" r:id="rId26"/>
    <p:sldId id="601" r:id="rId27"/>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162" autoAdjust="0"/>
  </p:normalViewPr>
  <p:slideViewPr>
    <p:cSldViewPr snapToGrid="0" showGuides="1">
      <p:cViewPr varScale="1">
        <p:scale>
          <a:sx n="118" d="100"/>
          <a:sy n="118" d="100"/>
        </p:scale>
        <p:origin x="84" y="3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8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1-24T09:07:13.804" idx="1">
    <p:pos x="10" y="202"/>
    <p:text>The content of slide 25 was not extracted</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854941" y="0"/>
            <a:ext cx="2949099" cy="498932"/>
          </a:xfrm>
          <a:prstGeom prst="rect">
            <a:avLst/>
          </a:prstGeom>
        </p:spPr>
        <p:txBody>
          <a:bodyPr vert="horz" lIns="93324" tIns="46662" rIns="93324" bIns="46662" rtlCol="0"/>
          <a:lstStyle>
            <a:lvl1pPr algn="r">
              <a:defRPr sz="1200"/>
            </a:lvl1pPr>
          </a:lstStyle>
          <a:p>
            <a:fld id="{394D67DE-D524-477F-A21D-595D2C03362C}" type="datetimeFigureOut">
              <a:rPr lang="en-GB" smtClean="0"/>
              <a:t>03/02/2023</a:t>
            </a:fld>
            <a:endParaRPr lang="en-GB"/>
          </a:p>
        </p:txBody>
      </p:sp>
      <p:sp>
        <p:nvSpPr>
          <p:cNvPr id="4" name="Footer Placeholder 3"/>
          <p:cNvSpPr>
            <a:spLocks noGrp="1"/>
          </p:cNvSpPr>
          <p:nvPr>
            <p:ph type="ftr" sz="quarter" idx="2"/>
          </p:nvPr>
        </p:nvSpPr>
        <p:spPr>
          <a:xfrm>
            <a:off x="1" y="9445172"/>
            <a:ext cx="2949099" cy="49893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854941" y="9445172"/>
            <a:ext cx="2949099" cy="498931"/>
          </a:xfrm>
          <a:prstGeom prst="rect">
            <a:avLst/>
          </a:prstGeom>
        </p:spPr>
        <p:txBody>
          <a:bodyPr vert="horz" lIns="93324" tIns="46662" rIns="93324" bIns="46662" rtlCol="0" anchor="b"/>
          <a:lstStyle>
            <a:lvl1pPr algn="r">
              <a:defRPr sz="1200"/>
            </a:lvl1pPr>
          </a:lstStyle>
          <a:p>
            <a:fld id="{3782387C-3733-40BB-9AFF-181AB8756D94}" type="slidenum">
              <a:rPr lang="en-GB" smtClean="0"/>
              <a:t>‹Nr.›</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854941" y="0"/>
            <a:ext cx="2949099" cy="498932"/>
          </a:xfrm>
          <a:prstGeom prst="rect">
            <a:avLst/>
          </a:prstGeom>
        </p:spPr>
        <p:txBody>
          <a:bodyPr vert="horz" lIns="93324" tIns="46662" rIns="93324" bIns="46662" rtlCol="0"/>
          <a:lstStyle>
            <a:lvl1pPr algn="r">
              <a:defRPr sz="1200"/>
            </a:lvl1pPr>
          </a:lstStyle>
          <a:p>
            <a:fld id="{D294B595-28F0-4ADE-B118-809BEE86647A}" type="datetimeFigureOut">
              <a:rPr lang="fr-CH" smtClean="0"/>
              <a:t>03.02.2023</a:t>
            </a:fld>
            <a:endParaRPr lang="fr-CH"/>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9445172"/>
            <a:ext cx="2949099" cy="49893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854941" y="9445172"/>
            <a:ext cx="2949099" cy="498931"/>
          </a:xfrm>
          <a:prstGeom prst="rect">
            <a:avLst/>
          </a:prstGeom>
        </p:spPr>
        <p:txBody>
          <a:bodyPr vert="horz" lIns="93324" tIns="46662" rIns="93324" bIns="46662" rtlCol="0" anchor="b"/>
          <a:lstStyle>
            <a:lvl1pPr algn="r">
              <a:defRPr sz="1200"/>
            </a:lvl1pPr>
          </a:lstStyle>
          <a:p>
            <a:fld id="{BC56A1BF-1CC1-4BBD-88CF-BFED76E52D9D}" type="slidenum">
              <a:rPr lang="fr-CH" smtClean="0"/>
              <a:t>‹Nr.›</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During this session, we will introduce you to the topic of public health engineering and see how engineers can have a significant impact to reduce the mortality and morbidity encountered in many humanitarian contexts. You will learn about the link between Public Health and Water, Sanitation and Hygiene, so-called WASH activities. </a:t>
            </a:r>
          </a:p>
          <a:p>
            <a:r>
              <a:rPr lang="en-US" altLang="fr-FR" dirty="0">
                <a:ea typeface="ＭＳ Ｐゴシック" panose="020B0600070205080204" pitchFamily="34" charset="-128"/>
              </a:rPr>
              <a:t>Engineers in humanitarian assistance should have a good understanding on how communicable diseases are transmitted. This is why you will be introduced to different environmental transmission pathways of diseases and you see some measures to be taken to prevent the spread of some diseases. </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Water-borne diseases are infections which can be transmitted through drinking water</a:t>
            </a:r>
            <a:r>
              <a:rPr lang="fr-CH" altLang="fr-FR" dirty="0">
                <a:ea typeface="ＭＳ Ｐゴシック" panose="020B0600070205080204" pitchFamily="34" charset="-128"/>
              </a:rPr>
              <a:t> </a:t>
            </a:r>
            <a:r>
              <a:rPr lang="en-GB" altLang="fr-FR" dirty="0">
                <a:ea typeface="ＭＳ Ｐゴシック" panose="020B0600070205080204" pitchFamily="34" charset="-128"/>
              </a:rPr>
              <a:t>which contains the pathogen</a:t>
            </a:r>
          </a:p>
          <a:p>
            <a:r>
              <a:rPr lang="en-GB" altLang="fr-FR" dirty="0">
                <a:ea typeface="ＭＳ Ｐゴシック" panose="020B0600070205080204" pitchFamily="34" charset="-128"/>
              </a:rPr>
              <a:t>Water-borne diseases include diarrheal diseases which </a:t>
            </a:r>
            <a:r>
              <a:rPr lang="en-US" altLang="fr-FR" dirty="0">
                <a:ea typeface="ＭＳ Ｐゴシック" panose="020B0600070205080204" pitchFamily="34" charset="-128"/>
              </a:rPr>
              <a:t>is the second leading cause of death in children under five years old, and is responsible for killing more than half million of children every year</a:t>
            </a:r>
            <a:r>
              <a:rPr lang="en-GB" altLang="fr-FR" dirty="0">
                <a:ea typeface="ＭＳ Ｐゴシック" panose="020B0600070205080204" pitchFamily="34" charset="-128"/>
              </a:rPr>
              <a:t>. It also includes infectious hepatitis or polio. All these diseases are part of the so-called faecal-oral diseases. That is to say that Infection </a:t>
            </a:r>
            <a:r>
              <a:rPr lang="en-GB" altLang="fr-FR" dirty="0" err="1">
                <a:ea typeface="ＭＳ Ｐゴシック" panose="020B0600070205080204" pitchFamily="34" charset="-128"/>
              </a:rPr>
              <a:t>occuring</a:t>
            </a:r>
            <a:r>
              <a:rPr lang="en-GB" altLang="fr-FR" dirty="0">
                <a:ea typeface="ＭＳ Ｐゴシック" panose="020B0600070205080204" pitchFamily="34" charset="-128"/>
              </a:rPr>
              <a:t> when </a:t>
            </a:r>
            <a:r>
              <a:rPr lang="en-US" altLang="fr-FR" dirty="0">
                <a:ea typeface="ＭＳ Ｐゴシック" panose="020B0600070205080204" pitchFamily="34" charset="-128"/>
              </a:rPr>
              <a:t>pathogens from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of a sick person are ingested by somebody else.  </a:t>
            </a:r>
            <a:r>
              <a:rPr lang="fr-CH" altLang="fr-FR" dirty="0">
                <a:ea typeface="ＭＳ Ｐゴシック" panose="020B0600070205080204" pitchFamily="34" charset="-128"/>
              </a:rPr>
              <a:t>There are </a:t>
            </a:r>
            <a:r>
              <a:rPr lang="fr-CH" altLang="fr-FR" dirty="0" err="1">
                <a:ea typeface="ＭＳ Ｐゴシック" panose="020B0600070205080204" pitchFamily="34" charset="-128"/>
              </a:rPr>
              <a:t>many</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different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pathways</a:t>
            </a:r>
            <a:r>
              <a:rPr lang="fr-CH" altLang="fr-FR" dirty="0">
                <a:ea typeface="ＭＳ Ｐゴシック" panose="020B0600070205080204" pitchFamily="34" charset="-128"/>
              </a:rPr>
              <a:t>,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direct and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indirect, for the </a:t>
            </a:r>
            <a:r>
              <a:rPr lang="en-GB" altLang="fr-FR" dirty="0">
                <a:ea typeface="ＭＳ Ｐゴシック" panose="020B0600070205080204" pitchFamily="34" charset="-128"/>
              </a:rPr>
              <a:t>faeces containing the pathogen to gain entry into the mouth..</a:t>
            </a:r>
          </a:p>
          <a:p>
            <a:endParaRPr lang="en-GB" altLang="fr-FR" dirty="0">
              <a:ea typeface="ＭＳ Ｐゴシック" panose="020B0600070205080204" pitchFamily="34" charset="-128"/>
            </a:endParaRPr>
          </a:p>
          <a:p>
            <a:r>
              <a:rPr lang="en-US" dirty="0"/>
              <a:t>The water-borne class is, for many, the most intuitive and comprises those diseases caused by the ingestion of pathogens in water. It is fundamentally concerned with water quality and safety. Chapter 4 of this volume provides an overview of the diverse viral, bacterial, protozoal and helminthic causes of water-borne disease. While water-borne disease can be manifest as, sometimes large, outbreaks, the ability of public health surveillance systems to detect such events, even in countries with advanced health information systems, is very low and in fact the majority of water-borne disease is not associated with identified outbreaks.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8410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5B8DE53-EC8F-4D02-A19C-3321729B1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A632470-06AB-4801-B53C-1D41CABE3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Unlike the conventional biological taxonomy which  classifies diseases according to the nature of their pathogens, in Public health engineering, we prefer to classify infectious disease according to their  environmental transmission pathways</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In public health engineering, we often used the so-called Bradley classification to distinct fours types of water-related routes by which a diseases may be transmitted from one person to another.</a:t>
            </a:r>
          </a:p>
          <a:p>
            <a:endParaRPr lang="en-US" altLang="fr-FR" dirty="0">
              <a:ea typeface="ＭＳ Ｐゴシック" panose="020B0600070205080204" pitchFamily="34" charset="-128"/>
            </a:endParaRPr>
          </a:p>
          <a:p>
            <a:r>
              <a:rPr lang="en-US" dirty="0"/>
              <a:t>Water-related disease’ is a diverse assemblage. The hazards or agents that are the direct cause of damage include bacteria, viruses, protozoa, </a:t>
            </a:r>
            <a:r>
              <a:rPr lang="en-US" dirty="0" err="1"/>
              <a:t>helminthes</a:t>
            </a:r>
            <a:r>
              <a:rPr lang="en-US" dirty="0"/>
              <a:t>, chemicals and personal physical factors. They may originate from human or animal excreta, industrial operations or be parts of natural or disturbed ecosystems. The sites of entry include ingestion but also inhalation/aspiration, wounds and perforation of mucous membranes and intact skin. The sites of damage – whether by pathogens or chemical toxins – include every organ of the body. The symptoms are diverse ranging from the acute (self-limiting </a:t>
            </a:r>
            <a:r>
              <a:rPr lang="en-US" dirty="0" err="1"/>
              <a:t>diarrhoea</a:t>
            </a:r>
            <a:r>
              <a:rPr lang="en-US" dirty="0"/>
              <a:t>) to the chronic (cancers, blindness and life-long infections) and recurring (malaria); and are both direct (caused by a pathogen or chemical) and indirect (such as an existing condition aggravated by the physiological effects of the water-related disease or through an intermediate state such as such as malnutrition caused or aggravated by water-related disease). Finally, epidemiological investigation identifies numerous underlying associated factors such as poverty, education, climate, demography, housing and use of basic services. Some of these may be judged to be ‘causal’ whereas others may be associated through a series of co-factors, and distinguishing among these is complex.</a:t>
            </a:r>
            <a:endParaRPr lang="en-US" altLang="fr-FR" dirty="0">
              <a:ea typeface="ＭＳ Ｐゴシック" panose="020B0600070205080204" pitchFamily="34" charset="-128"/>
            </a:endParaRPr>
          </a:p>
          <a:p>
            <a:r>
              <a:rPr lang="en-US" altLang="fr-FR" dirty="0">
                <a:ea typeface="ＭＳ Ｐゴシック" panose="020B0600070205080204" pitchFamily="34" charset="-128"/>
              </a:rPr>
              <a:t> </a:t>
            </a:r>
            <a:endParaRPr lang="fr-CH" altLang="fr-FR" dirty="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43CB157C-AD63-4375-AD65-EB9BB830C9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8CE9323-3C0C-4FF1-85B5-F571068C0496}"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2614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Water-borne diseases are infections which can be transmitted through drinking water</a:t>
            </a:r>
            <a:r>
              <a:rPr lang="fr-CH" altLang="fr-FR" dirty="0">
                <a:ea typeface="ＭＳ Ｐゴシック" panose="020B0600070205080204" pitchFamily="34" charset="-128"/>
              </a:rPr>
              <a:t> </a:t>
            </a:r>
            <a:r>
              <a:rPr lang="en-GB" altLang="fr-FR" dirty="0">
                <a:ea typeface="ＭＳ Ｐゴシック" panose="020B0600070205080204" pitchFamily="34" charset="-128"/>
              </a:rPr>
              <a:t>which contains the pathogen</a:t>
            </a:r>
          </a:p>
          <a:p>
            <a:r>
              <a:rPr lang="en-GB" altLang="fr-FR" dirty="0">
                <a:ea typeface="ＭＳ Ｐゴシック" panose="020B0600070205080204" pitchFamily="34" charset="-128"/>
              </a:rPr>
              <a:t>Water-borne diseases include diarrheal diseases which </a:t>
            </a:r>
            <a:r>
              <a:rPr lang="en-US" altLang="fr-FR" dirty="0">
                <a:ea typeface="ＭＳ Ｐゴシック" panose="020B0600070205080204" pitchFamily="34" charset="-128"/>
              </a:rPr>
              <a:t>is the second leading cause of death in children under five years old, and is responsible for killing more than half million of children every year</a:t>
            </a:r>
            <a:r>
              <a:rPr lang="en-GB" altLang="fr-FR" dirty="0">
                <a:ea typeface="ＭＳ Ｐゴシック" panose="020B0600070205080204" pitchFamily="34" charset="-128"/>
              </a:rPr>
              <a:t>. It also includes infectious hepatitis or polio. All these diseases are part of the so-called faecal-oral diseases. That is to say that Infection </a:t>
            </a:r>
            <a:r>
              <a:rPr lang="en-GB" altLang="fr-FR" dirty="0" err="1">
                <a:ea typeface="ＭＳ Ｐゴシック" panose="020B0600070205080204" pitchFamily="34" charset="-128"/>
              </a:rPr>
              <a:t>occuring</a:t>
            </a:r>
            <a:r>
              <a:rPr lang="en-GB" altLang="fr-FR" dirty="0">
                <a:ea typeface="ＭＳ Ｐゴシック" panose="020B0600070205080204" pitchFamily="34" charset="-128"/>
              </a:rPr>
              <a:t> when </a:t>
            </a:r>
            <a:r>
              <a:rPr lang="en-US" altLang="fr-FR" dirty="0">
                <a:ea typeface="ＭＳ Ｐゴシック" panose="020B0600070205080204" pitchFamily="34" charset="-128"/>
              </a:rPr>
              <a:t>pathogens from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of a sick person are ingested by somebody else.  </a:t>
            </a:r>
            <a:r>
              <a:rPr lang="fr-CH" altLang="fr-FR" dirty="0">
                <a:ea typeface="ＭＳ Ｐゴシック" panose="020B0600070205080204" pitchFamily="34" charset="-128"/>
              </a:rPr>
              <a:t>There are </a:t>
            </a:r>
            <a:r>
              <a:rPr lang="fr-CH" altLang="fr-FR" dirty="0" err="1">
                <a:ea typeface="ＭＳ Ｐゴシック" panose="020B0600070205080204" pitchFamily="34" charset="-128"/>
              </a:rPr>
              <a:t>many</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different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pathways</a:t>
            </a:r>
            <a:r>
              <a:rPr lang="fr-CH" altLang="fr-FR" dirty="0">
                <a:ea typeface="ＭＳ Ｐゴシック" panose="020B0600070205080204" pitchFamily="34" charset="-128"/>
              </a:rPr>
              <a:t>,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direct and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indirect, for the </a:t>
            </a:r>
            <a:r>
              <a:rPr lang="en-GB" altLang="fr-FR" dirty="0">
                <a:ea typeface="ＭＳ Ｐゴシック" panose="020B0600070205080204" pitchFamily="34" charset="-128"/>
              </a:rPr>
              <a:t>faeces containing the pathogen to gain entry into the mouth..</a:t>
            </a:r>
          </a:p>
          <a:p>
            <a:endParaRPr lang="en-GB" altLang="fr-FR" dirty="0">
              <a:ea typeface="ＭＳ Ｐゴシック" panose="020B0600070205080204" pitchFamily="34" charset="-128"/>
            </a:endParaRPr>
          </a:p>
          <a:p>
            <a:r>
              <a:rPr lang="en-US" dirty="0"/>
              <a:t>The water-borne class is, for many, the most intuitive and comprises those diseases caused by the ingestion of pathogens in water. It is fundamentally concerned with water quality and safety. Chapter 4 of this volume provides an overview of the diverse viral, bacterial, protozoal and helminthic causes of water-borne disease. While water-borne disease can be manifest as, sometimes large, outbreaks, the ability of public health surveillance systems to detect such events, even in countries with advanced health information systems, is very low and in fact the majority of water-borne disease is not associated with identified outbreaks.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108164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The F-</a:t>
            </a:r>
            <a:r>
              <a:rPr lang="en-US" altLang="fr-FR" dirty="0" err="1">
                <a:ea typeface="ＭＳ Ｐゴシック" panose="020B0600070205080204" pitchFamily="34" charset="-128"/>
              </a:rPr>
              <a:t>Driagram</a:t>
            </a:r>
            <a:r>
              <a:rPr lang="en-US" altLang="fr-FR" dirty="0">
                <a:ea typeface="ＭＳ Ｐゴシック" panose="020B0600070205080204" pitchFamily="34" charset="-128"/>
              </a:rPr>
              <a:t> illustrates these main pathways. They are easily memorized as they all begin with the letter ‘f’: fluids</a:t>
            </a:r>
          </a:p>
          <a:p>
            <a:r>
              <a:rPr lang="en-US" altLang="fr-FR" dirty="0">
                <a:ea typeface="ＭＳ Ｐゴシック" panose="020B0600070205080204" pitchFamily="34" charset="-128"/>
              </a:rPr>
              <a:t>(such as drinking water), fingers. flies, fields (crops and soil)  and food</a:t>
            </a:r>
            <a:endParaRPr lang="fr-CH" altLang="fr-FR" dirty="0">
              <a:ea typeface="ＭＳ Ｐゴシック" panose="020B0600070205080204" pitchFamily="34" charset="-128"/>
            </a:endParaRPr>
          </a:p>
          <a:p>
            <a:endParaRPr lang="en-US" altLang="fr-FR" dirty="0">
              <a:ea typeface="ＭＳ Ｐゴシック" panose="020B0600070205080204" pitchFamily="34" charset="-128"/>
            </a:endParaRPr>
          </a:p>
          <a:p>
            <a:r>
              <a:rPr lang="en-US" dirty="0"/>
              <a:t>The great majority of the agents of water-borne disease can also be transmitted by other means, all leading to ingestion. As such it overlaps with the concept of </a:t>
            </a:r>
            <a:r>
              <a:rPr lang="en-US" dirty="0" err="1"/>
              <a:t>faecal</a:t>
            </a:r>
            <a:r>
              <a:rPr lang="en-US" dirty="0"/>
              <a:t>–oral disease transmission </a:t>
            </a:r>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14</a:t>
            </a:fld>
            <a:endParaRPr lang="fr-FR" altLang="de-DE" sz="1200">
              <a:latin typeface="Calibri" panose="020F0502020204030204" pitchFamily="34" charset="0"/>
            </a:endParaRPr>
          </a:p>
        </p:txBody>
      </p:sp>
    </p:spTree>
    <p:extLst>
      <p:ext uri="{BB962C8B-B14F-4D97-AF65-F5344CB8AC3E}">
        <p14:creationId xmlns:p14="http://schemas.microsoft.com/office/powerpoint/2010/main" val="39309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Various sanitation measures represent primary barriers, as they prevent feces from entering the environment in a uncontrolled manner.</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appropriate latrines and waste water systems</a:t>
            </a:r>
          </a:p>
          <a:p>
            <a:endParaRPr lang="fr-CH"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7221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Water quality represents a secondary barrier, as it prevents contaminated environment (water) from contaminating food or infecting the host.</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water treatment methods (like chlorination)</a:t>
            </a: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34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Good Hygiene represent can both  be a primary or secondary barrier.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as primary barrier: stop open defecation and promote correct use latrines, washing hands after defecation</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as secondary barrier: washing hands before eating, store water correctly to avoid recontamination, protect food from flies etc.</a:t>
            </a: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0415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A0C26D9-DE0F-4FE3-986B-1361CAEB4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A009996-3B9C-43A6-87E5-7B5C5EF66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class as comprising ‘infections that decrease as a result of increasing the volume of available water’ and also provide a formal operational definition: </a:t>
            </a:r>
            <a:r>
              <a:rPr lang="en-US" i="1" dirty="0"/>
              <a:t>‘</a:t>
            </a:r>
            <a:r>
              <a:rPr lang="en-US" dirty="0"/>
              <a:t>water washed infections are those whose incidence or severity can be reduced by augmenting the availability of water without improving its quality’ (p162).</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The second type of water-related diseases are water-washed diseases. </a:t>
            </a:r>
            <a:r>
              <a:rPr lang="en-GB" altLang="fr-FR" dirty="0">
                <a:ea typeface="ＭＳ Ｐゴシック" panose="020B0600070205080204" pitchFamily="34" charset="-128"/>
              </a:rPr>
              <a:t>Infections that are caused by pathogens whose transmission</a:t>
            </a:r>
            <a:r>
              <a:rPr lang="fr-CH" altLang="fr-FR" dirty="0">
                <a:ea typeface="ＭＳ Ｐゴシック" panose="020B0600070205080204" pitchFamily="34" charset="-128"/>
              </a:rPr>
              <a:t> </a:t>
            </a:r>
            <a:r>
              <a:rPr lang="en-GB" altLang="fr-FR" dirty="0">
                <a:ea typeface="ＭＳ Ｐゴシック" panose="020B0600070205080204" pitchFamily="34" charset="-128"/>
              </a:rPr>
              <a:t>can be prevented by improving availability and quantity of water.</a:t>
            </a:r>
          </a:p>
          <a:p>
            <a:endParaRPr lang="en-GB" altLang="fr-FR" dirty="0">
              <a:ea typeface="ＭＳ Ｐゴシック" panose="020B0600070205080204" pitchFamily="34" charset="-128"/>
            </a:endParaRPr>
          </a:p>
          <a:p>
            <a:r>
              <a:rPr lang="en-GB" altLang="fr-FR" dirty="0">
                <a:ea typeface="ＭＳ Ｐゴシック" panose="020B0600070205080204" pitchFamily="34" charset="-128"/>
              </a:rPr>
              <a:t> Good personal hygiene requires the availability and use of water for bathing, clothes washing and utensil washing. Therefore, the transmission mechanism is related to the quantity of water rather than water quality.  There are three types of water-washed diseases:</a:t>
            </a:r>
          </a:p>
          <a:p>
            <a:pPr>
              <a:spcBef>
                <a:spcPct val="0"/>
              </a:spcBef>
            </a:pPr>
            <a:r>
              <a:rPr lang="en-GB" altLang="fr-FR" dirty="0">
                <a:ea typeface="ＭＳ Ｐゴシック" panose="020B0600070205080204" pitchFamily="34" charset="-128"/>
              </a:rPr>
              <a:t>The ones associated with the faecal-route with similar diseases to water-borne diseases</a:t>
            </a:r>
          </a:p>
          <a:p>
            <a:pPr>
              <a:spcBef>
                <a:spcPct val="0"/>
              </a:spcBef>
            </a:pPr>
            <a:r>
              <a:rPr lang="en-GB" altLang="fr-FR" dirty="0">
                <a:ea typeface="ＭＳ Ｐゴシック" panose="020B0600070205080204" pitchFamily="34" charset="-128"/>
              </a:rPr>
              <a:t>Infections of skin or eyes that are not related to the faecal oral routes, but also due to poor hygiene such as trachoma which </a:t>
            </a:r>
            <a:r>
              <a:rPr lang="en-US" altLang="fr-FR" dirty="0">
                <a:ea typeface="ＭＳ Ｐゴシック" panose="020B0600070205080204" pitchFamily="34" charset="-128"/>
              </a:rPr>
              <a:t>is the leading infectious cause of blindness worldwide</a:t>
            </a:r>
            <a:r>
              <a:rPr lang="en-GB" altLang="fr-FR" dirty="0">
                <a:ea typeface="ＭＳ Ｐゴシック" panose="020B0600070205080204" pitchFamily="34" charset="-128"/>
              </a:rPr>
              <a:t> And infections carried by lice and which may be reduced by improving personal hygiene, such as typhus</a:t>
            </a:r>
          </a:p>
          <a:p>
            <a:endParaRPr lang="fr-CH" altLang="fr-FR" dirty="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CFBE6AC4-F4D5-45AE-B34C-D8F16E55F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6E97A46-6B79-4BD1-963A-DFF214624411}" type="slidenum">
              <a:rPr lang="fr-FR" altLang="de-DE" sz="1200" smtClean="0">
                <a:latin typeface="Calibri" panose="020F0502020204030204" pitchFamily="34" charset="0"/>
              </a:rPr>
              <a:pPr/>
              <a:t>18</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0963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fr-FR" dirty="0" err="1">
                <a:ea typeface="ＭＳ Ｐゴシック" panose="020B0600070205080204" pitchFamily="34" charset="-128"/>
              </a:rPr>
              <a:t>Providing</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sufficient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quantities</a:t>
            </a:r>
            <a:r>
              <a:rPr lang="fr-CH" altLang="fr-FR" dirty="0">
                <a:ea typeface="ＭＳ Ｐゴシック" panose="020B0600070205080204" pitchFamily="34" charset="-128"/>
              </a:rPr>
              <a:t> of water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least as important as </a:t>
            </a:r>
            <a:r>
              <a:rPr lang="fr-CH" altLang="fr-FR" dirty="0" err="1">
                <a:ea typeface="ＭＳ Ｐゴシック" panose="020B0600070205080204" pitchFamily="34" charset="-128"/>
              </a:rPr>
              <a:t>providing</a:t>
            </a:r>
            <a:r>
              <a:rPr lang="fr-CH" altLang="fr-FR" dirty="0">
                <a:ea typeface="ＭＳ Ｐゴシック" panose="020B0600070205080204" pitchFamily="34" charset="-128"/>
              </a:rPr>
              <a:t> good </a:t>
            </a:r>
            <a:r>
              <a:rPr lang="fr-CH" altLang="fr-FR" dirty="0" err="1">
                <a:ea typeface="ＭＳ Ｐゴシック" panose="020B0600070205080204" pitchFamily="34" charset="-128"/>
              </a:rPr>
              <a:t>quality</a:t>
            </a:r>
            <a:r>
              <a:rPr lang="fr-CH" altLang="fr-FR" dirty="0">
                <a:ea typeface="ＭＳ Ｐゴシック" panose="020B0600070205080204" pitchFamily="34" charset="-128"/>
              </a:rPr>
              <a:t> of water. The </a:t>
            </a:r>
            <a:r>
              <a:rPr lang="fr-CH" altLang="fr-FR" dirty="0" err="1">
                <a:ea typeface="ＭＳ Ｐゴシック" panose="020B0600070205080204" pitchFamily="34" charset="-128"/>
              </a:rPr>
              <a:t>reason</a:t>
            </a:r>
            <a:r>
              <a:rPr lang="fr-CH" altLang="fr-FR" dirty="0">
                <a:ea typeface="ＭＳ Ｐゴシック" panose="020B0600070205080204" pitchFamily="34" charset="-128"/>
              </a:rPr>
              <a:t>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a:r>
            <a:r>
              <a:rPr lang="fr-CH" altLang="fr-FR" dirty="0" err="1">
                <a:ea typeface="ＭＳ Ｐゴシック" panose="020B0600070205080204" pitchFamily="34" charset="-128"/>
              </a:rPr>
              <a:t>that</a:t>
            </a:r>
            <a:r>
              <a:rPr lang="fr-CH" altLang="fr-FR" dirty="0">
                <a:ea typeface="ＭＳ Ｐゴシック" panose="020B0600070205080204" pitchFamily="34" charset="-128"/>
              </a:rPr>
              <a:t> to </a:t>
            </a:r>
            <a:r>
              <a:rPr lang="fr-CH" altLang="fr-FR" dirty="0" err="1">
                <a:ea typeface="ＭＳ Ｐゴシック" panose="020B0600070205080204" pitchFamily="34" charset="-128"/>
              </a:rPr>
              <a:t>maintain</a:t>
            </a:r>
            <a:r>
              <a:rPr lang="fr-CH" altLang="fr-FR" dirty="0">
                <a:ea typeface="ＭＳ Ｐゴシック" panose="020B0600070205080204" pitchFamily="34" charset="-128"/>
              </a:rPr>
              <a:t> a good </a:t>
            </a:r>
            <a:r>
              <a:rPr lang="fr-CH" altLang="fr-FR" dirty="0" err="1">
                <a:ea typeface="ＭＳ Ｐゴシック" panose="020B0600070205080204" pitchFamily="34" charset="-128"/>
              </a:rPr>
              <a:t>personal</a:t>
            </a:r>
            <a:r>
              <a:rPr lang="fr-CH" altLang="fr-FR" dirty="0">
                <a:ea typeface="ＭＳ Ｐゴシック" panose="020B0600070205080204" pitchFamily="34" charset="-128"/>
              </a:rPr>
              <a:t> </a:t>
            </a:r>
            <a:r>
              <a:rPr lang="fr-CH" altLang="fr-FR" dirty="0" err="1">
                <a:ea typeface="ＭＳ Ｐゴシック" panose="020B0600070205080204" pitchFamily="34" charset="-128"/>
              </a:rPr>
              <a:t>hygiene</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sufficient</a:t>
            </a:r>
            <a:r>
              <a:rPr lang="fr-CH" altLang="fr-FR" dirty="0">
                <a:ea typeface="ＭＳ Ｐゴシック" panose="020B0600070205080204" pitchFamily="34" charset="-128"/>
              </a:rPr>
              <a:t> water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essential and </a:t>
            </a:r>
            <a:r>
              <a:rPr lang="fr-CH" altLang="fr-FR" dirty="0" err="1">
                <a:ea typeface="ＭＳ Ｐゴシック" panose="020B0600070205080204" pitchFamily="34" charset="-128"/>
              </a:rPr>
              <a:t>that</a:t>
            </a:r>
            <a:r>
              <a:rPr lang="fr-CH" altLang="fr-FR" dirty="0">
                <a:ea typeface="ＭＳ Ｐゴシック" panose="020B0600070205080204" pitchFamily="34" charset="-128"/>
              </a:rPr>
              <a:t> good </a:t>
            </a:r>
            <a:r>
              <a:rPr lang="fr-CH" altLang="fr-FR" dirty="0" err="1">
                <a:ea typeface="ＭＳ Ｐゴシック" panose="020B0600070205080204" pitchFamily="34" charset="-128"/>
              </a:rPr>
              <a:t>hygiene</a:t>
            </a:r>
            <a:r>
              <a:rPr lang="fr-CH" altLang="fr-FR" dirty="0">
                <a:ea typeface="ＭＳ Ｐゴシック" panose="020B0600070205080204" pitchFamily="34" charset="-128"/>
              </a:rPr>
              <a:t> has show to </a:t>
            </a:r>
            <a:r>
              <a:rPr lang="fr-CH" altLang="fr-FR" dirty="0" err="1">
                <a:ea typeface="ＭＳ Ｐゴシック" panose="020B0600070205080204" pitchFamily="34" charset="-128"/>
              </a:rPr>
              <a:t>reduce</a:t>
            </a:r>
            <a:r>
              <a:rPr lang="fr-CH" altLang="fr-FR" dirty="0">
                <a:ea typeface="ＭＳ Ｐゴシック" panose="020B0600070205080204" pitchFamily="34" charset="-128"/>
              </a:rPr>
              <a:t> the transmission of </a:t>
            </a:r>
            <a:r>
              <a:rPr lang="fr-CH" altLang="fr-FR" dirty="0" err="1">
                <a:ea typeface="ＭＳ Ｐゴシック" panose="020B0600070205080204" pitchFamily="34" charset="-128"/>
              </a:rPr>
              <a:t>most</a:t>
            </a:r>
            <a:r>
              <a:rPr lang="fr-CH" altLang="fr-FR" dirty="0">
                <a:ea typeface="ＭＳ Ｐゴシック" panose="020B0600070205080204" pitchFamily="34" charset="-128"/>
              </a:rPr>
              <a:t> water-</a:t>
            </a:r>
            <a:r>
              <a:rPr lang="fr-CH" altLang="fr-FR" dirty="0" err="1">
                <a:ea typeface="ＭＳ Ｐゴシック" panose="020B0600070205080204" pitchFamily="34" charset="-128"/>
              </a:rPr>
              <a:t>associated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diseases</a:t>
            </a:r>
            <a:r>
              <a:rPr lang="fr-CH" altLang="fr-FR" dirty="0">
                <a:ea typeface="ＭＳ Ｐゴシック" panose="020B0600070205080204" pitchFamily="34" charset="-128"/>
              </a:rPr>
              <a:t>. </a:t>
            </a:r>
            <a:endParaRPr lang="fr-CH" altLang="fr-FR" b="1" dirty="0">
              <a:ea typeface="ＭＳ Ｐゴシック" panose="020B0600070205080204" pitchFamily="34" charset="-128"/>
            </a:endParaRPr>
          </a:p>
          <a:p>
            <a:endParaRPr lang="fr-CH" altLang="fr-FR" b="1"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90750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380E78-D9D9-4226-9EAD-0B805FA75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5D82AD3-30F1-4DC8-90FC-07653F51F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water-based disease class is concerned with those agents of disease that pass an obligatory part of their life cycle in water. Infection may be through ingestion – as is the case with dracunculiasis – which therefore overlaps with the water-borne class; or may be across the intact or damaged (abraded, wounded) skin (percutaneous) – as is the case with schistosomiasis and leptospirosis. These are normally disease agents with more-or-less complex life cycles. Chapter 5 describes the cause, transmission and prevention of schistosomiasis.</a:t>
            </a:r>
            <a:endParaRPr lang="en-GB" altLang="fr-FR" dirty="0">
              <a:ea typeface="ＭＳ Ｐゴシック" panose="020B0600070205080204" pitchFamily="34" charset="-128"/>
            </a:endParaRPr>
          </a:p>
          <a:p>
            <a:endParaRPr lang="en-GB" altLang="fr-FR" dirty="0">
              <a:ea typeface="ＭＳ Ｐゴシック" panose="020B0600070205080204" pitchFamily="34" charset="-128"/>
            </a:endParaRPr>
          </a:p>
          <a:p>
            <a:r>
              <a:rPr lang="en-GB" altLang="fr-FR" dirty="0">
                <a:ea typeface="ＭＳ Ｐゴシック" panose="020B0600070205080204" pitchFamily="34" charset="-128"/>
              </a:rPr>
              <a:t>The third type of water related diseases is called water based. Here the pathogen spends part of</a:t>
            </a:r>
            <a:r>
              <a:rPr lang="fr-CH" altLang="fr-FR" dirty="0">
                <a:ea typeface="ＭＳ Ｐゴシック" panose="020B0600070205080204" pitchFamily="34" charset="-128"/>
              </a:rPr>
              <a:t> </a:t>
            </a:r>
            <a:r>
              <a:rPr lang="en-GB" altLang="fr-FR" dirty="0">
                <a:ea typeface="ＭＳ Ｐゴシック" panose="020B0600070205080204" pitchFamily="34" charset="-128"/>
              </a:rPr>
              <a:t>its lifecycle in the water usually in a snail or another</a:t>
            </a:r>
            <a:r>
              <a:rPr lang="fr-CH" altLang="fr-FR" dirty="0">
                <a:ea typeface="ＭＳ Ｐゴシック" panose="020B0600070205080204" pitchFamily="34" charset="-128"/>
              </a:rPr>
              <a:t> </a:t>
            </a:r>
            <a:r>
              <a:rPr lang="en-GB" altLang="fr-FR" dirty="0">
                <a:ea typeface="ＭＳ Ｐゴシック" panose="020B0600070205080204" pitchFamily="34" charset="-128"/>
              </a:rPr>
              <a:t>aquatic animal. </a:t>
            </a:r>
          </a:p>
          <a:p>
            <a:r>
              <a:rPr lang="en-GB" altLang="fr-FR" dirty="0">
                <a:ea typeface="ＭＳ Ｐゴシック" panose="020B0600070205080204" pitchFamily="34" charset="-128"/>
              </a:rPr>
              <a:t>Pathogens usually enter the water from faeces and urine</a:t>
            </a:r>
            <a:r>
              <a:rPr lang="fr-CH" altLang="fr-FR" dirty="0">
                <a:ea typeface="ＭＳ Ｐゴシック" panose="020B0600070205080204" pitchFamily="34" charset="-128"/>
              </a:rPr>
              <a:t> </a:t>
            </a:r>
            <a:r>
              <a:rPr lang="en-US" altLang="fr-FR" noProof="0" dirty="0">
                <a:ea typeface="ＭＳ Ｐゴシック" panose="020B0600070205080204" pitchFamily="34" charset="-128"/>
              </a:rPr>
              <a:t>of infected persons. </a:t>
            </a:r>
            <a:r>
              <a:rPr lang="en-GB" altLang="fr-FR" dirty="0">
                <a:ea typeface="ＭＳ Ｐゴシック" panose="020B0600070205080204" pitchFamily="34" charset="-128"/>
              </a:rPr>
              <a:t>The pathogen is transmitted by ingestion or by penetration of the skin</a:t>
            </a:r>
          </a:p>
          <a:p>
            <a:r>
              <a:rPr lang="en-GB" altLang="fr-FR" dirty="0">
                <a:ea typeface="ＭＳ Ｐゴシック" panose="020B0600070205080204" pitchFamily="34" charset="-128"/>
              </a:rPr>
              <a:t>The water-based diseases are all</a:t>
            </a:r>
            <a:r>
              <a:rPr lang="fr-CH" altLang="fr-FR" dirty="0">
                <a:ea typeface="ＭＳ Ｐゴシック" panose="020B0600070205080204" pitchFamily="34" charset="-128"/>
              </a:rPr>
              <a:t> </a:t>
            </a:r>
            <a:r>
              <a:rPr lang="en-GB" altLang="fr-FR" dirty="0">
                <a:ea typeface="ＭＳ Ｐゴシック" panose="020B0600070205080204" pitchFamily="34" charset="-128"/>
              </a:rPr>
              <a:t>caused by parasitic worms. Not all parasitic worms are</a:t>
            </a:r>
            <a:r>
              <a:rPr lang="fr-CH" altLang="fr-FR" dirty="0">
                <a:ea typeface="ＭＳ Ｐゴシック" panose="020B0600070205080204" pitchFamily="34" charset="-128"/>
              </a:rPr>
              <a:t> </a:t>
            </a:r>
            <a:r>
              <a:rPr lang="en-GB" altLang="fr-FR" dirty="0">
                <a:ea typeface="ＭＳ Ｐゴシック" panose="020B0600070205080204" pitchFamily="34" charset="-128"/>
              </a:rPr>
              <a:t>water-based but two of the most significant are:  the Guinea worm and </a:t>
            </a:r>
            <a:r>
              <a:rPr lang="en-GB" altLang="fr-FR" dirty="0" err="1">
                <a:ea typeface="ＭＳ Ｐゴシック" panose="020B0600070205080204" pitchFamily="34" charset="-128"/>
              </a:rPr>
              <a:t>shistosomaisis</a:t>
            </a:r>
            <a:endParaRPr lang="fr-CH"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CE4919A0-69A8-43D0-B793-040ECFCCD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6D035AD6-BCE5-42E3-A437-8509783AC032}" type="slidenum">
              <a:rPr lang="fr-FR" altLang="de-DE" sz="1200" smtClean="0">
                <a:latin typeface="Calibri" panose="020F0502020204030204" pitchFamily="34" charset="0"/>
              </a:rPr>
              <a:pPr/>
              <a:t>20</a:t>
            </a:fld>
            <a:endParaRPr lang="fr-FR" altLang="de-DE" sz="1200">
              <a:latin typeface="Calibri" panose="020F0502020204030204" pitchFamily="34" charset="0"/>
            </a:endParaRPr>
          </a:p>
        </p:txBody>
      </p:sp>
    </p:spTree>
    <p:extLst>
      <p:ext uri="{BB962C8B-B14F-4D97-AF65-F5344CB8AC3E}">
        <p14:creationId xmlns:p14="http://schemas.microsoft.com/office/powerpoint/2010/main" val="75394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At the foundation of the pyramid there are two key building blocks: nutrition and public health engineering which usually in humanitarian contexts aim to provide an adequate drinking water supply, a proper excreta management, run off and waste water disposal, collection and disposal of refuse and medical waster and effective vector control interventions.</a:t>
            </a:r>
          </a:p>
          <a:p>
            <a:r>
              <a:rPr lang="en-US" altLang="fr-FR" dirty="0">
                <a:ea typeface="ＭＳ Ｐゴシック" panose="020B0600070205080204" pitchFamily="34" charset="-128"/>
              </a:rPr>
              <a:t>The idea behind the pyramid of health is that it makes no sense to manage health issues of vulnerable people only from the top– with “medical curative care” – if their immediate environment is the cause of their unhealthy state. Tackling the root of the problem, particularly for communicable disease, rather than only treating patients is more effective to reach out a large of population.</a:t>
            </a:r>
          </a:p>
          <a:p>
            <a:r>
              <a:rPr lang="en-GB" altLang="fr-FR" dirty="0">
                <a:latin typeface="Times New Roman" panose="02020603050405020304" pitchFamily="18" charset="0"/>
                <a:ea typeface="ＭＳ Ｐゴシック" panose="020B0600070205080204" pitchFamily="34" charset="-128"/>
              </a:rPr>
              <a:t>This approach was implemented in the eighties and well documented researches have shown that the provision of adequate food, clean water, sanitation and shelter activities were more effective than most medical programmes to tackle </a:t>
            </a:r>
            <a:r>
              <a:rPr lang="en-US" altLang="fr-FR" dirty="0">
                <a:ea typeface="ＭＳ Ｐゴシック" panose="020B0600070205080204" pitchFamily="34" charset="-128"/>
              </a:rPr>
              <a:t>diarrhea and vector-borne diseases, </a:t>
            </a:r>
          </a:p>
          <a:p>
            <a:r>
              <a:rPr lang="en-US" altLang="fr-FR" dirty="0">
                <a:ea typeface="ＭＳ Ｐゴシック" panose="020B0600070205080204" pitchFamily="34" charset="-128"/>
              </a:rPr>
              <a:t>This is why this model advocates for public health engineering and nutrition activities to be done in close collaboration with medical activities in order to achieve a public health objective</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3</a:t>
            </a:fld>
            <a:endParaRPr lang="fr-CH"/>
          </a:p>
        </p:txBody>
      </p:sp>
    </p:spTree>
    <p:extLst>
      <p:ext uri="{BB962C8B-B14F-4D97-AF65-F5344CB8AC3E}">
        <p14:creationId xmlns:p14="http://schemas.microsoft.com/office/powerpoint/2010/main" val="76479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A9D438B-4663-428D-B20C-C1ED6B652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F57D41F-A9F9-428F-ADE8-0416FEDA4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cs typeface="Arial Narrow" panose="020B0606020202030204" pitchFamily="34" charset="0"/>
              </a:rPr>
              <a:t>Schistosomiasis</a:t>
            </a:r>
            <a:r>
              <a:rPr lang="en-GB" altLang="fr-FR" dirty="0">
                <a:solidFill>
                  <a:srgbClr val="FFFF00"/>
                </a:solidFill>
                <a:ea typeface="ＭＳ Ｐゴシック" panose="020B0600070205080204" pitchFamily="34" charset="-128"/>
              </a:rPr>
              <a:t> affects millions of people each year . </a:t>
            </a:r>
            <a:r>
              <a:rPr lang="en-US" altLang="fr-FR" dirty="0">
                <a:ea typeface="ＭＳ Ｐゴシック" panose="020B0600070205080204" pitchFamily="34" charset="-128"/>
              </a:rPr>
              <a:t>People become infected when larval forms of the parasite – released by freshwater snails – penetrate the skin during contact with infested water (usually stagnant water). Play habits of school-aged children such as swimming or fishing in infested water make them especially vulnerable to infection.</a:t>
            </a:r>
            <a:endParaRPr lang="fr-CH" altLang="fr-FR"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D5AE4178-EE44-49F7-9F2D-574D804CD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ED10CE-655F-43B0-958F-1C250598254F}" type="slidenum">
              <a:rPr lang="fr-FR" altLang="de-DE" sz="1200" smtClean="0">
                <a:latin typeface="Calibri" panose="020F0502020204030204" pitchFamily="34" charset="0"/>
              </a:rPr>
              <a:pPr/>
              <a:t>21</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9045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22</a:t>
            </a:fld>
            <a:endParaRPr lang="fr-CH"/>
          </a:p>
        </p:txBody>
      </p:sp>
    </p:spTree>
    <p:extLst>
      <p:ext uri="{BB962C8B-B14F-4D97-AF65-F5344CB8AC3E}">
        <p14:creationId xmlns:p14="http://schemas.microsoft.com/office/powerpoint/2010/main" val="80690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D2BFD08-1943-48A4-AD20-60429A076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86DCDD0-EA79-453C-8147-EB55BDC551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Finally, the fourth route are diseases spread by insects which breed in water or bite near water. </a:t>
            </a:r>
          </a:p>
          <a:p>
            <a:r>
              <a:rPr lang="en-US" altLang="fr-FR" dirty="0">
                <a:ea typeface="ＭＳ Ｐゴシック" panose="020B0600070205080204" pitchFamily="34" charset="-128"/>
              </a:rPr>
              <a:t>Malaria, yellow fever and dengue are diseases transmitted by this transmission mechanism</a:t>
            </a:r>
          </a:p>
          <a:p>
            <a:endParaRPr lang="en-US" altLang="fr-FR" dirty="0">
              <a:ea typeface="ＭＳ Ｐゴシック" panose="020B0600070205080204" pitchFamily="34" charset="-128"/>
            </a:endParaRPr>
          </a:p>
          <a:p>
            <a:r>
              <a:rPr lang="en-US" dirty="0"/>
              <a:t>The title of this class is largely self-explanatory. The disease agent itself may have no relationship itself with water; rather its insect vector either breeds in or bites near water bodies. The relationship to water is determined by the insect vector, with some preferring stagnant polluted waters and others preferring clean, fast moving waters. Globally malaria is the most important of this class, which also includes Bancroftian filariasis, onchocerciasis, dengue, yellow fever and other arboviral infections all of which are transmitted by insects with aquatic larvae. Tsetse flies, which transmit Gambian sleeping sickness, are found near rivers but do not breed in water. Chapter 6 of this volume describes the cause, transmission and prevention of some vector-borne diseases.</a:t>
            </a:r>
            <a:endParaRPr lang="fr-CH" altLang="fr-FR"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9B8B2EBB-59C2-4FB5-A006-46B80C4F6C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F26F8C4-19E0-489F-966B-D87EAE3A0491}" type="slidenum">
              <a:rPr lang="fr-FR" altLang="de-DE" sz="1200" smtClean="0">
                <a:latin typeface="Calibri" panose="020F0502020204030204" pitchFamily="34" charset="0"/>
              </a:rPr>
              <a:pPr/>
              <a:t>23</a:t>
            </a:fld>
            <a:endParaRPr lang="fr-FR" altLang="de-DE" sz="1200">
              <a:latin typeface="Calibri" panose="020F0502020204030204" pitchFamily="34" charset="0"/>
            </a:endParaRPr>
          </a:p>
        </p:txBody>
      </p:sp>
    </p:spTree>
    <p:extLst>
      <p:ext uri="{BB962C8B-B14F-4D97-AF65-F5344CB8AC3E}">
        <p14:creationId xmlns:p14="http://schemas.microsoft.com/office/powerpoint/2010/main" val="44278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24</a:t>
            </a:fld>
            <a:endParaRPr lang="fr-CH"/>
          </a:p>
        </p:txBody>
      </p:sp>
    </p:spTree>
    <p:extLst>
      <p:ext uri="{BB962C8B-B14F-4D97-AF65-F5344CB8AC3E}">
        <p14:creationId xmlns:p14="http://schemas.microsoft.com/office/powerpoint/2010/main" val="256706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4EC1873-7FA5-4666-97B5-F69AAB7DC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2911356-5A9B-4A3A-B4A5-DECB0A439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Knowing the transmission routes for diseases help to identify key interventions to be done to reduce the spread of diseases. </a:t>
            </a:r>
          </a:p>
          <a:p>
            <a:r>
              <a:rPr lang="en-US" altLang="fr-FR">
                <a:ea typeface="ＭＳ Ｐゴシック" panose="020B0600070205080204" pitchFamily="34" charset="-128"/>
              </a:rPr>
              <a:t>For instance, to tackle water borne diseases, we need to improve water quality by treating water or preventing its contamination</a:t>
            </a:r>
          </a:p>
          <a:p>
            <a:r>
              <a:rPr lang="en-US" altLang="fr-FR">
                <a:ea typeface="ＭＳ Ｐゴシック" panose="020B0600070205080204" pitchFamily="34" charset="-128"/>
              </a:rPr>
              <a:t>For water-washed disease, we have to increase access and availability of water to ensure better hygiene</a:t>
            </a:r>
          </a:p>
          <a:p>
            <a:r>
              <a:rPr lang="en-US" altLang="fr-FR">
                <a:ea typeface="ＭＳ Ｐゴシック" panose="020B0600070205080204" pitchFamily="34" charset="-128"/>
              </a:rPr>
              <a:t>For water-based, it is difficult to treat infected water surface bodies, but we can prevent people from getting into contact with them.</a:t>
            </a:r>
          </a:p>
          <a:p>
            <a:r>
              <a:rPr lang="en-US" altLang="fr-FR">
                <a:ea typeface="ＭＳ Ｐゴシック" panose="020B0600070205080204" pitchFamily="34" charset="-128"/>
              </a:rPr>
              <a:t>For water related insect vector, we can apply some vector control measures that we will see further into details during this wekk.</a:t>
            </a:r>
          </a:p>
          <a:p>
            <a:endParaRPr lang="en-US" altLang="fr-FR">
              <a:ea typeface="ＭＳ Ｐゴシック" panose="020B0600070205080204" pitchFamily="34" charset="-128"/>
            </a:endParaRPr>
          </a:p>
          <a:p>
            <a:endParaRPr lang="en-US" altLang="fr-FR">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E68AE0A8-4EF2-431E-94E3-6FF09FC853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744A240-BAB5-404D-8A69-B7CDEFCEA1E6}" type="slidenum">
              <a:rPr lang="fr-FR" altLang="de-DE" sz="1200" smtClean="0">
                <a:latin typeface="Calibri" panose="020F0502020204030204" pitchFamily="34" charset="0"/>
              </a:rPr>
              <a:pPr/>
              <a:t>25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062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26</a:t>
            </a:fld>
            <a:endParaRPr lang="fr-CH"/>
          </a:p>
        </p:txBody>
      </p:sp>
    </p:spTree>
    <p:extLst>
      <p:ext uri="{BB962C8B-B14F-4D97-AF65-F5344CB8AC3E}">
        <p14:creationId xmlns:p14="http://schemas.microsoft.com/office/powerpoint/2010/main" val="28013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797E8CEA-A46F-4FB4-8A94-4A0DF315D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16D2328-85D0-40D5-B186-F5282B45EEDC}" type="slidenum">
              <a:rPr lang="en-GB" altLang="fr-FR" sz="1200" smtClean="0">
                <a:solidFill>
                  <a:srgbClr val="000000"/>
                </a:solidFill>
                <a:latin typeface="Times New Roman" panose="02020603050405020304" pitchFamily="18" charset="0"/>
              </a:rPr>
              <a:pPr>
                <a:buSzPct val="100000"/>
              </a:pPr>
              <a:t>4</a:t>
            </a:fld>
            <a:endParaRPr lang="en-GB" altLang="fr-FR" sz="1200">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8BB6D5A8-FE6A-4FF6-841D-59A6F71D7EF6}"/>
              </a:ext>
            </a:extLst>
          </p:cNvPr>
          <p:cNvSpPr>
            <a:spLocks noGrp="1" noRot="1" noChangeAspect="1" noChangeArrowheads="1" noTextEdit="1"/>
          </p:cNvSpPr>
          <p:nvPr>
            <p:ph type="sldImg"/>
          </p:nvPr>
        </p:nvSpPr>
        <p:spPr bwMode="auto">
          <a:xfrm>
            <a:off x="1017588" y="596900"/>
            <a:ext cx="4884737" cy="2747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900DBEC0-7DD7-4468-877A-FB48AA7DBA21}"/>
              </a:ext>
            </a:extLst>
          </p:cNvPr>
          <p:cNvSpPr>
            <a:spLocks noGrp="1" noChangeArrowheads="1"/>
          </p:cNvSpPr>
          <p:nvPr>
            <p:ph type="body" idx="1"/>
          </p:nvPr>
        </p:nvSpPr>
        <p:spPr bwMode="auto">
          <a:xfrm>
            <a:off x="153835" y="3518827"/>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 In order to understand the role of the public health engineer, we have to look at the interaction between a population and its environment which can be schematized as a diagram showing,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 on one side, waste that a population discharges into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*/and on the one side, the elements originating in the environment which are necessary to maintain a population’s life and health</a:t>
            </a: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936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368079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id="{F4CABE6D-1E75-42CB-A8E2-6D4EE81B0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BA0B9AD-998C-44E5-BEE0-60B9FB856D9D}" type="slidenum">
              <a:rPr lang="en-GB" altLang="fr-FR" sz="1200" smtClean="0">
                <a:solidFill>
                  <a:srgbClr val="000000"/>
                </a:solidFill>
                <a:latin typeface="Times New Roman" panose="02020603050405020304" pitchFamily="18" charset="0"/>
              </a:rPr>
              <a:pPr>
                <a:buSzPct val="100000"/>
              </a:pPr>
              <a:t>6</a:t>
            </a:fld>
            <a:endParaRPr lang="en-GB" altLang="fr-FR" sz="1200">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DAD0D536-A86D-498D-94AA-9CEC68715C49}"/>
              </a:ext>
            </a:extLst>
          </p:cNvPr>
          <p:cNvSpPr>
            <a:spLocks noGrp="1" noRot="1" noChangeAspect="1" noChangeArrowheads="1" noTextEdit="1"/>
          </p:cNvSpPr>
          <p:nvPr>
            <p:ph type="sldImg"/>
          </p:nvPr>
        </p:nvSpPr>
        <p:spPr bwMode="auto">
          <a:xfrm>
            <a:off x="811213" y="573088"/>
            <a:ext cx="4884737" cy="2747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id="{90C49761-7D97-4668-8D16-0349576477AA}"/>
              </a:ext>
            </a:extLst>
          </p:cNvPr>
          <p:cNvSpPr>
            <a:spLocks noGrp="1" noChangeArrowheads="1"/>
          </p:cNvSpPr>
          <p:nvPr>
            <p:ph type="body" idx="1"/>
          </p:nvPr>
        </p:nvSpPr>
        <p:spPr bwMode="auto">
          <a:xfrm>
            <a:off x="147682" y="3643854"/>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 waste that a population discharges into the environment (in the form of human excreta, garbage, and liquid waste). </a:t>
            </a:r>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ea typeface="ＭＳ Ｐゴシック" panose="020B0600070205080204" pitchFamily="34" charset="-128"/>
              </a:rPr>
              <a:t>*/ the elements originating in the environment which are necessary to maintain a population’s life and health (water, food, energy, raw materials for work, materials for building shelter) and also vector of diseases (such as rats or mosquitoes)</a:t>
            </a: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952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7</a:t>
            </a:fld>
            <a:endParaRPr lang="fr-CH"/>
          </a:p>
        </p:txBody>
      </p:sp>
    </p:spTree>
    <p:extLst>
      <p:ext uri="{BB962C8B-B14F-4D97-AF65-F5344CB8AC3E}">
        <p14:creationId xmlns:p14="http://schemas.microsoft.com/office/powerpoint/2010/main" val="377870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F5BA7594-0D85-47E9-8A62-698D99AD91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4D72BF6-53EF-43C3-9278-1D58CD7C9994}" type="slidenum">
              <a:rPr lang="en-GB" altLang="fr-FR" sz="1200" smtClean="0">
                <a:solidFill>
                  <a:srgbClr val="000000"/>
                </a:solidFill>
                <a:latin typeface="Times New Roman" panose="02020603050405020304" pitchFamily="18" charset="0"/>
              </a:rPr>
              <a:pPr>
                <a:buSzPct val="100000"/>
              </a:pPr>
              <a:t>8</a:t>
            </a:fld>
            <a:endParaRPr lang="en-GB" altLang="fr-FR" sz="1200">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DD97632E-BA01-4A54-B025-7A1E19E9B979}"/>
              </a:ext>
            </a:extLst>
          </p:cNvPr>
          <p:cNvSpPr>
            <a:spLocks noGrp="1" noRot="1" noChangeAspect="1" noChangeArrowheads="1" noTextEdit="1"/>
          </p:cNvSpPr>
          <p:nvPr>
            <p:ph type="sldImg"/>
          </p:nvPr>
        </p:nvSpPr>
        <p:spPr bwMode="auto">
          <a:xfrm>
            <a:off x="842963" y="619125"/>
            <a:ext cx="4879975" cy="2746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a:extLst>
              <a:ext uri="{FF2B5EF4-FFF2-40B4-BE49-F238E27FC236}">
                <a16:creationId xmlns:a16="http://schemas.microsoft.com/office/drawing/2014/main" id="{7421F1DF-BECB-4FB2-ABF6-57629831BF45}"/>
              </a:ext>
            </a:extLst>
          </p:cNvPr>
          <p:cNvSpPr>
            <a:spLocks noGrp="1" noChangeArrowheads="1"/>
          </p:cNvSpPr>
          <p:nvPr>
            <p:ph type="body" idx="1"/>
          </p:nvPr>
        </p:nvSpPr>
        <p:spPr bwMode="auto">
          <a:xfrm>
            <a:off x="252828" y="3651669"/>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During many situations of displacement: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fr-FR" dirty="0">
                <a:ea typeface="ＭＳ Ｐゴシック" panose="020B0600070205080204" pitchFamily="34" charset="-128"/>
              </a:rPr>
              <a:t>Populations away from their familiar habitat have difficulties to maintain their hygiene practices </a:t>
            </a:r>
          </a:p>
          <a:p>
            <a:pPr marL="171450" indent="-171450">
              <a:buFont typeface="Wingdings" panose="05000000000000000000" pitchFamily="2" charset="2"/>
              <a:buChar char="Ø"/>
            </a:pPr>
            <a:r>
              <a:rPr lang="en-US" altLang="fr-FR" dirty="0">
                <a:ea typeface="ＭＳ Ｐゴシック" panose="020B0600070205080204" pitchFamily="34" charset="-128"/>
              </a:rPr>
              <a:t>Overcrowding increases the risk of disease transmission</a:t>
            </a:r>
          </a:p>
          <a:p>
            <a:pPr marL="171450" indent="-171450">
              <a:buFont typeface="Wingdings" panose="05000000000000000000" pitchFamily="2" charset="2"/>
              <a:buChar char="Ø"/>
            </a:pPr>
            <a:r>
              <a:rPr lang="en-US" altLang="fr-FR" dirty="0">
                <a:ea typeface="ＭＳ Ｐゴシック" panose="020B0600070205080204" pitchFamily="34" charset="-128"/>
              </a:rPr>
              <a:t>The stress on public services is increased and can result in shortages or break-down of services (water systems, health centers, latrines, waste-water systems </a:t>
            </a:r>
            <a:r>
              <a:rPr lang="en-US" altLang="fr-FR" dirty="0" err="1">
                <a:ea typeface="ＭＳ Ｐゴシック" panose="020B0600070205080204" pitchFamily="34" charset="-128"/>
              </a:rPr>
              <a:t>etc</a:t>
            </a:r>
            <a:r>
              <a:rPr lang="en-US" altLang="fr-FR" dirty="0">
                <a:ea typeface="ＭＳ Ｐゴシック" panose="020B0600070205080204" pitchFamily="34" charset="-128"/>
              </a:rPr>
              <a:t>)</a:t>
            </a:r>
          </a:p>
          <a:p>
            <a:pPr marL="171450" indent="-171450">
              <a:buFont typeface="Wingdings" panose="05000000000000000000" pitchFamily="2" charset="2"/>
              <a:buChar char="Ø"/>
            </a:pPr>
            <a:r>
              <a:rPr lang="en-US" altLang="fr-FR" dirty="0">
                <a:ea typeface="ＭＳ Ｐゴシック" panose="020B0600070205080204" pitchFamily="34" charset="-128"/>
              </a:rPr>
              <a:t>Waste products (e.g.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or solid waste) are no longer disposed off properly resulting in a contamination of the environment</a:t>
            </a:r>
          </a:p>
          <a:p>
            <a:pPr marL="171450" indent="-171450">
              <a:buFont typeface="Wingdings" panose="05000000000000000000" pitchFamily="2" charset="2"/>
              <a:buChar char="Ø"/>
            </a:pPr>
            <a:r>
              <a:rPr lang="en-US" altLang="fr-FR" dirty="0">
                <a:ea typeface="ＭＳ Ｐゴシック" panose="020B0600070205080204" pitchFamily="34" charset="-128"/>
              </a:rPr>
              <a:t>Displaced populations don’t have the means to keep their environment clean and are exposed to pathogens</a:t>
            </a:r>
          </a:p>
          <a:p>
            <a:pPr marL="171450" indent="-171450">
              <a:buFont typeface="Wingdings" panose="05000000000000000000" pitchFamily="2" charset="2"/>
              <a:buChar char="Ø"/>
            </a:pPr>
            <a:r>
              <a:rPr lang="en-US" altLang="fr-FR" dirty="0">
                <a:ea typeface="ＭＳ Ｐゴシック" panose="020B0600070205080204" pitchFamily="34" charset="-128"/>
              </a:rPr>
              <a:t>Malnutrition and inappropriate housing increases the vulnerability of displaced populations</a:t>
            </a:r>
          </a:p>
          <a:p>
            <a:pPr marL="0" indent="0">
              <a:buFont typeface="Wingdings" panose="05000000000000000000" pitchFamily="2" charset="2"/>
              <a:buNone/>
            </a:pPr>
            <a:endParaRPr lang="en-US" altLang="fr-FR" dirty="0">
              <a:ea typeface="ＭＳ Ｐゴシック" panose="020B0600070205080204" pitchFamily="34" charset="-128"/>
            </a:endParaRPr>
          </a:p>
          <a:p>
            <a:pPr marL="0" indent="0">
              <a:buFont typeface="Wingdings" panose="05000000000000000000" pitchFamily="2" charset="2"/>
              <a:buNone/>
            </a:pPr>
            <a:r>
              <a:rPr lang="en-US" altLang="fr-FR" dirty="0">
                <a:ea typeface="ＭＳ Ｐゴシック" panose="020B0600070205080204" pitchFamily="34" charset="-128"/>
              </a:rPr>
              <a:t>Between these two poles a vicious circle may be created. Infectious diseases can be transmitted by direct contact within the population, </a:t>
            </a:r>
          </a:p>
          <a:p>
            <a:r>
              <a:rPr lang="en-US" altLang="fr-FR" dirty="0">
                <a:ea typeface="ＭＳ Ｐゴシック" panose="020B0600070205080204" pitchFamily="34" charset="-128"/>
              </a:rPr>
              <a:t>but also through the environment. </a:t>
            </a:r>
          </a:p>
          <a:p>
            <a:r>
              <a:rPr lang="en-US" altLang="fr-FR" dirty="0">
                <a:ea typeface="ＭＳ Ｐゴシック" panose="020B0600070205080204" pitchFamily="34" charset="-128"/>
              </a:rPr>
              <a:t>For example, if human waste are disposed inadequately in the environment, it can  lead to a proliferation of pathogens contains in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in the water for instance.</a:t>
            </a:r>
          </a:p>
          <a:p>
            <a:r>
              <a:rPr lang="en-US" altLang="fr-FR" dirty="0">
                <a:ea typeface="ＭＳ Ｐゴシック" panose="020B0600070205080204" pitchFamily="34" charset="-128"/>
              </a:rPr>
              <a:t> As a result, it might lead to an increase of incidence of diarrheal diseases within the population, which leads to an increase of the contamination of the environment and an increase number of pathogens and so on….. A vicious circle !</a:t>
            </a:r>
          </a:p>
          <a:p>
            <a:endParaRPr lang="en-US" altLang="fr-FR" dirty="0">
              <a:ea typeface="ＭＳ Ｐゴシック" panose="020B0600070205080204" pitchFamily="34" charset="-128"/>
            </a:endParaRPr>
          </a:p>
        </p:txBody>
      </p:sp>
    </p:spTree>
    <p:extLst>
      <p:ext uri="{BB962C8B-B14F-4D97-AF65-F5344CB8AC3E}">
        <p14:creationId xmlns:p14="http://schemas.microsoft.com/office/powerpoint/2010/main" val="294010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241B91-5470-4F58-90AE-464A1EF7E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D586029-33B5-4539-ADB1-EB6F6889E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In a humanitarian context, the role of the public health engineer is crucial because population are particularly at risk of this vicious cycle. </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Various </a:t>
            </a:r>
            <a:r>
              <a:rPr lang="en-US" altLang="fr-FR" b="1" u="sng" dirty="0">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Arial Unicode MS" panose="020B0604020202020204" pitchFamily="34" charset="-128"/>
              </a:rPr>
              <a:t>factors aggravate </a:t>
            </a:r>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the vulnerability of the population to infectious diseases:</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Overcrowding </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Deterioration of essential services and infrastructure, such as health care, water and sanitation systems, garbage collection. </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Poor housing conditions in temporary settlement or damaged structures</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Lower immunity due to malnutrition or lack of health care</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fr-CH" altLang="fr-FR" dirty="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B355744-B1C8-40BD-BF4F-FD57F78AD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621F3CB-51F1-4BC3-B0CB-45515CFD5968}"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1690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5C14E2A-CF7C-4E7F-9072-C69F2B2B5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1E9BB0B-B982-479A-899A-05B0A0A82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Public health engineering relies on this concept that certain hazards (infectious pathogens or chemicals) move through the environment and cause harms to human. Therefore, public health engineering measures focus on preventing the creation of hazards, its transport and the people from being exposed to it once encountered. </a:t>
            </a:r>
          </a:p>
          <a:p>
            <a:r>
              <a:rPr lang="en-US" altLang="fr-FR" dirty="0">
                <a:ea typeface="ＭＳ Ｐゴシック" panose="020B0600070205080204" pitchFamily="34" charset="-128"/>
              </a:rPr>
              <a:t>In the case of human waste mentioned early, we cannot avoid its creation, but the public engineer can reduce the spread of human waste in the environment by setting a proper sanitation system. He can also treat water and promote proper food hygiene practices to the reduce the exposure of people to faces contained in contaminated food or water.</a:t>
            </a:r>
          </a:p>
          <a:p>
            <a:r>
              <a:rPr lang="en-US" altLang="fr-FR" dirty="0">
                <a:ea typeface="ＭＳ Ｐゴシック" panose="020B0600070205080204" pitchFamily="34" charset="-128"/>
              </a:rPr>
              <a:t>Therefore, the role of the engineers is to put barriers at the creation, transport and exposure to hazards to improve health. Because one barrier rarely function at 100%, public health engineer should put multiple barriers.</a:t>
            </a:r>
          </a:p>
          <a:p>
            <a:r>
              <a:rPr lang="en-US" altLang="fr-FR" dirty="0">
                <a:ea typeface="ＭＳ Ｐゴシック" panose="020B0600070205080204" pitchFamily="34" charset="-128"/>
              </a:rPr>
              <a:t>In order to know where and when to put the barrier to stop the vicious cycle of the transmission of a disease, the public health engineer should have a good understanding of the transmission cycle of this disease</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Depending on the organizations, this public health engineer is called, environmental health specialist, WASH specialist or Water &amp; habitat, such as the ICRC.</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EB29CF30-C424-4B3A-810E-C30F38888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144B2E1-6037-471E-96BB-06C9D75CE71F}" type="slidenum">
              <a:rPr lang="fr-FR" altLang="de-DE" sz="1200" smtClean="0">
                <a:latin typeface="Calibri" panose="020F0502020204030204" pitchFamily="34" charset="0"/>
              </a:rPr>
              <a:pPr/>
              <a:t>10</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082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00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03.02.2023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03.02.2023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03.02.2023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03.02.2023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‹Nr.›</a:t>
            </a:fld>
            <a:endParaRPr lang="fr-CH"/>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1VNSCsP5Q"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5zgzLA8Ya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lo1cRLdqKq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27246" y="1521879"/>
            <a:ext cx="9144000" cy="1030165"/>
          </a:xfrm>
        </p:spPr>
        <p:txBody>
          <a:bodyPr>
            <a:normAutofit/>
          </a:bodyPr>
          <a:lstStyle/>
          <a:p>
            <a:r>
              <a:rPr lang="fr-FR" sz="4400" dirty="0"/>
              <a:t>Ingénierie de la santé publique</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21" name="Picture 20">
            <a:extLst>
              <a:ext uri="{FF2B5EF4-FFF2-40B4-BE49-F238E27FC236}">
                <a16:creationId xmlns:a16="http://schemas.microsoft.com/office/drawing/2014/main" id="{F7FB92CD-9BBA-4AAB-86E7-44D5FD59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650" y="2566153"/>
            <a:ext cx="2916966" cy="1982562"/>
          </a:xfrm>
          <a:prstGeom prst="rect">
            <a:avLst/>
          </a:prstGeom>
          <a:ln w="9525">
            <a:solidFill>
              <a:schemeClr val="tx1"/>
            </a:solidFill>
          </a:ln>
        </p:spPr>
      </p:pic>
      <p:pic>
        <p:nvPicPr>
          <p:cNvPr id="24" name="Picture 23">
            <a:extLst>
              <a:ext uri="{FF2B5EF4-FFF2-40B4-BE49-F238E27FC236}">
                <a16:creationId xmlns:a16="http://schemas.microsoft.com/office/drawing/2014/main" id="{C0493672-D972-4DBE-8DFD-BC7ACF730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692" y="2552044"/>
            <a:ext cx="2995006" cy="1996671"/>
          </a:xfrm>
          <a:prstGeom prst="rect">
            <a:avLst/>
          </a:prstGeom>
          <a:ln w="9525">
            <a:solidFill>
              <a:schemeClr val="tx1"/>
            </a:solidFill>
          </a:ln>
        </p:spPr>
      </p:pic>
      <p:pic>
        <p:nvPicPr>
          <p:cNvPr id="26" name="Picture 25">
            <a:extLst>
              <a:ext uri="{FF2B5EF4-FFF2-40B4-BE49-F238E27FC236}">
                <a16:creationId xmlns:a16="http://schemas.microsoft.com/office/drawing/2014/main" id="{7F21C673-8766-439C-ACC3-50FF99381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152" y="2552044"/>
            <a:ext cx="2995004" cy="1996670"/>
          </a:xfrm>
          <a:prstGeom prst="rect">
            <a:avLst/>
          </a:prstGeom>
          <a:ln w="9525">
            <a:solidFill>
              <a:schemeClr val="tx1"/>
            </a:solidFill>
          </a:ln>
        </p:spPr>
      </p:pic>
      <p:sp>
        <p:nvSpPr>
          <p:cNvPr id="9" name="TextBox 8">
            <a:extLst>
              <a:ext uri="{FF2B5EF4-FFF2-40B4-BE49-F238E27FC236}">
                <a16:creationId xmlns:a16="http://schemas.microsoft.com/office/drawing/2014/main" id="{7012F23E-86BE-4A0B-BC1D-F559C05164A8}"/>
              </a:ext>
            </a:extLst>
          </p:cNvPr>
          <p:cNvSpPr txBox="1"/>
          <p:nvPr/>
        </p:nvSpPr>
        <p:spPr>
          <a:xfrm>
            <a:off x="8472462" y="411120"/>
            <a:ext cx="3949992" cy="369332"/>
          </a:xfrm>
          <a:prstGeom prst="rect">
            <a:avLst/>
          </a:prstGeom>
          <a:noFill/>
        </p:spPr>
        <p:txBody>
          <a:bodyPr wrap="none" rtlCol="0">
            <a:spAutoFit/>
          </a:bodyPr>
          <a:lstStyle/>
          <a:p>
            <a:r>
              <a:rPr lang="fr-FR" sz="1800" dirty="0">
                <a:effectLst/>
                <a:highlight>
                  <a:srgbClr val="FFFF00"/>
                </a:highlight>
                <a:latin typeface="Calibri (Textkörper)"/>
                <a:ea typeface="Calibri" panose="020F0502020204030204" pitchFamily="34" charset="0"/>
              </a:rPr>
              <a:t>Logo de l’organisation de l’</a:t>
            </a:r>
            <a:r>
              <a:rPr lang="fr-FR" sz="1800" dirty="0" err="1">
                <a:effectLst/>
                <a:highlight>
                  <a:srgbClr val="FFFF00"/>
                </a:highlight>
                <a:latin typeface="Calibri (Textkörper)"/>
                <a:ea typeface="Calibri" panose="020F0502020204030204" pitchFamily="34" charset="0"/>
              </a:rPr>
              <a:t>intervenant·e</a:t>
            </a:r>
            <a:endParaRPr lang="de-CH" sz="1800" dirty="0">
              <a:effectLst/>
              <a:highlight>
                <a:srgbClr val="FFFF00"/>
              </a:highlight>
              <a:latin typeface="Calibri (Textkörper)"/>
              <a:ea typeface="Calibri" panose="020F0502020204030204" pitchFamily="34" charset="0"/>
            </a:endParaRPr>
          </a:p>
        </p:txBody>
      </p:sp>
      <p:sp>
        <p:nvSpPr>
          <p:cNvPr id="10" name="TextBox 9">
            <a:extLst>
              <a:ext uri="{FF2B5EF4-FFF2-40B4-BE49-F238E27FC236}">
                <a16:creationId xmlns:a16="http://schemas.microsoft.com/office/drawing/2014/main" id="{0E58A0A5-8C0D-45E5-8802-8195258E3B3A}"/>
              </a:ext>
            </a:extLst>
          </p:cNvPr>
          <p:cNvSpPr txBox="1"/>
          <p:nvPr/>
        </p:nvSpPr>
        <p:spPr>
          <a:xfrm>
            <a:off x="7884160" y="6075364"/>
            <a:ext cx="4202304" cy="369332"/>
          </a:xfrm>
          <a:prstGeom prst="rect">
            <a:avLst/>
          </a:prstGeom>
          <a:noFill/>
        </p:spPr>
        <p:txBody>
          <a:bodyPr wrap="none" rtlCol="0">
            <a:spAutoFit/>
          </a:bodyPr>
          <a:lstStyle/>
          <a:p>
            <a:r>
              <a:rPr lang="fr-FR" dirty="0">
                <a:highlight>
                  <a:srgbClr val="FFFF00"/>
                </a:highlight>
              </a:rPr>
              <a:t>Nom(s) de l’</a:t>
            </a:r>
            <a:r>
              <a:rPr lang="fr-FR" dirty="0" err="1">
                <a:highlight>
                  <a:srgbClr val="FFFF00"/>
                </a:highlight>
              </a:rPr>
              <a:t>intervenant·e</a:t>
            </a:r>
            <a:r>
              <a:rPr lang="fr-FR" dirty="0">
                <a:highlight>
                  <a:srgbClr val="FFFF00"/>
                </a:highlight>
              </a:rPr>
              <a:t> + organisation(s)</a:t>
            </a:r>
          </a:p>
        </p:txBody>
      </p:sp>
      <p:sp>
        <p:nvSpPr>
          <p:cNvPr id="11" name="TextBox 10">
            <a:extLst>
              <a:ext uri="{FF2B5EF4-FFF2-40B4-BE49-F238E27FC236}">
                <a16:creationId xmlns:a16="http://schemas.microsoft.com/office/drawing/2014/main" id="{9690B375-CADB-4FA0-897B-652E59C6E94F}"/>
              </a:ext>
            </a:extLst>
          </p:cNvPr>
          <p:cNvSpPr txBox="1"/>
          <p:nvPr/>
        </p:nvSpPr>
        <p:spPr>
          <a:xfrm>
            <a:off x="913569" y="5897565"/>
            <a:ext cx="3327127" cy="461665"/>
          </a:xfrm>
          <a:prstGeom prst="rect">
            <a:avLst/>
          </a:prstGeom>
          <a:noFill/>
        </p:spPr>
        <p:txBody>
          <a:bodyPr wrap="square" rtlCol="0">
            <a:spAutoFit/>
          </a:bodyPr>
          <a:lstStyle/>
          <a:p>
            <a:pPr algn="r"/>
            <a:r>
              <a:rPr lang="fr-FR" sz="1200" dirty="0">
                <a:solidFill>
                  <a:srgbClr val="0070C0"/>
                </a:solidFill>
              </a:rPr>
              <a:t>Ces supports pédagogiques ont été créés par les collègues de l’équipe Eau et habitat</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53BD8-BBF9-4D21-8569-6BA2A5112EE1}"/>
              </a:ext>
            </a:extLst>
          </p:cNvPr>
          <p:cNvSpPr>
            <a:spLocks noGrp="1"/>
          </p:cNvSpPr>
          <p:nvPr>
            <p:ph type="title"/>
          </p:nvPr>
        </p:nvSpPr>
        <p:spPr>
          <a:xfrm>
            <a:off x="838200" y="345057"/>
            <a:ext cx="10515600" cy="845389"/>
          </a:xfrm>
        </p:spPr>
        <p:txBody>
          <a:bodyPr rtlCol="0">
            <a:normAutofit/>
          </a:bodyPr>
          <a:lstStyle/>
          <a:p>
            <a:pPr algn="ctr" defTabSz="914176">
              <a:defRPr/>
            </a:pPr>
            <a:r>
              <a:rPr lang="fr-FR" sz="4399" u="sng">
                <a:latin typeface="+mn-lt"/>
              </a:rPr>
              <a:t>Principes d’ingénierie de la santé publique</a:t>
            </a:r>
          </a:p>
        </p:txBody>
      </p:sp>
      <p:sp>
        <p:nvSpPr>
          <p:cNvPr id="2" name="Content Placeholder 1">
            <a:extLst>
              <a:ext uri="{FF2B5EF4-FFF2-40B4-BE49-F238E27FC236}">
                <a16:creationId xmlns:a16="http://schemas.microsoft.com/office/drawing/2014/main" id="{C9F2342B-DA6B-47DE-9803-3EC9A9D1AAB8}"/>
              </a:ext>
            </a:extLst>
          </p:cNvPr>
          <p:cNvSpPr>
            <a:spLocks noGrp="1"/>
          </p:cNvSpPr>
          <p:nvPr>
            <p:ph sz="half" idx="1"/>
          </p:nvPr>
        </p:nvSpPr>
        <p:spPr>
          <a:xfrm>
            <a:off x="1805763" y="1845556"/>
            <a:ext cx="9688032" cy="4350639"/>
          </a:xfrm>
        </p:spPr>
        <p:txBody>
          <a:bodyPr rtlCol="0">
            <a:normAutofit/>
          </a:bodyPr>
          <a:lstStyle/>
          <a:p>
            <a:pPr defTabSz="914176">
              <a:buFont typeface="Wingdings" panose="05000000000000000000" pitchFamily="2" charset="2"/>
              <a:buChar char="à"/>
              <a:defRPr/>
            </a:pPr>
            <a:r>
              <a:rPr lang="fr-FR" dirty="0"/>
              <a:t> Connaître le cycle de transmission de maladies permet d’élaborer une réponse adaptée</a:t>
            </a:r>
          </a:p>
          <a:p>
            <a:pPr marL="0" indent="0" defTabSz="914176">
              <a:buNone/>
              <a:defRPr/>
            </a:pPr>
            <a:endParaRPr lang="en-US" dirty="0"/>
          </a:p>
          <a:p>
            <a:pPr marL="0" indent="0" defTabSz="914176">
              <a:buNone/>
              <a:defRPr/>
            </a:pPr>
            <a:r>
              <a:rPr lang="fr-FR" dirty="0">
                <a:sym typeface="Wingdings" panose="05000000000000000000" pitchFamily="2" charset="2"/>
              </a:rPr>
              <a:t></a:t>
            </a:r>
            <a:r>
              <a:rPr lang="fr-FR" dirty="0"/>
              <a:t> Prévention</a:t>
            </a:r>
          </a:p>
          <a:p>
            <a:pPr marL="799988" lvl="1" indent="-342900" defTabSz="914176">
              <a:spcBef>
                <a:spcPts val="499"/>
              </a:spcBef>
              <a:buFont typeface="Courier New" panose="02070309020205020404" pitchFamily="49" charset="0"/>
              <a:buChar char="o"/>
              <a:defRPr/>
            </a:pPr>
            <a:r>
              <a:rPr lang="fr-FR" dirty="0"/>
              <a:t>Création de dangers</a:t>
            </a:r>
          </a:p>
          <a:p>
            <a:pPr marL="799988" lvl="1" indent="-342900" defTabSz="914176">
              <a:spcBef>
                <a:spcPts val="499"/>
              </a:spcBef>
              <a:buFont typeface="Courier New" panose="02070309020205020404" pitchFamily="49" charset="0"/>
              <a:buChar char="o"/>
              <a:defRPr/>
            </a:pPr>
            <a:r>
              <a:rPr lang="fr-FR" dirty="0"/>
              <a:t>Transport de matières dangereuses</a:t>
            </a:r>
          </a:p>
          <a:p>
            <a:pPr marL="799988" lvl="1" indent="-342900" defTabSz="914176">
              <a:spcBef>
                <a:spcPts val="499"/>
              </a:spcBef>
              <a:buFont typeface="Courier New" panose="02070309020205020404" pitchFamily="49" charset="0"/>
              <a:buChar char="o"/>
              <a:defRPr/>
            </a:pPr>
            <a:r>
              <a:rPr lang="fr-FR" dirty="0"/>
              <a:t>Exposition aux dangers</a:t>
            </a:r>
          </a:p>
          <a:p>
            <a:pPr marL="531200" lvl="1" indent="0" defTabSz="914176">
              <a:spcBef>
                <a:spcPts val="499"/>
              </a:spcBef>
              <a:buNone/>
              <a:defRPr/>
            </a:pPr>
            <a:endParaRPr lang="en-US" dirty="0"/>
          </a:p>
          <a:p>
            <a:pPr marL="0" indent="0" defTabSz="914176">
              <a:buNone/>
              <a:defRPr/>
            </a:pPr>
            <a:r>
              <a:rPr lang="fr-FR" dirty="0">
                <a:sym typeface="Wingdings" panose="05000000000000000000" pitchFamily="2" charset="2"/>
              </a:rPr>
              <a:t></a:t>
            </a:r>
            <a:r>
              <a:rPr lang="fr-FR" dirty="0"/>
              <a:t> Introduction de plusieurs barrières</a:t>
            </a:r>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685632" lvl="1" indent="-228544" defTabSz="914176">
              <a:spcBef>
                <a:spcPts val="499"/>
              </a:spcBef>
              <a:defRPr/>
            </a:pPr>
            <a:endParaRPr lang="en-US" dirty="0"/>
          </a:p>
          <a:p>
            <a:pPr marL="531200" lvl="1" indent="0" defTabSz="914176">
              <a:spcBef>
                <a:spcPts val="499"/>
              </a:spcBef>
              <a:buNone/>
              <a:defRPr/>
            </a:pPr>
            <a:endParaRPr lang="en-US" dirty="0"/>
          </a:p>
        </p:txBody>
      </p:sp>
    </p:spTree>
    <p:extLst>
      <p:ext uri="{BB962C8B-B14F-4D97-AF65-F5344CB8AC3E}">
        <p14:creationId xmlns:p14="http://schemas.microsoft.com/office/powerpoint/2010/main" val="233764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a:bodyPr>
          <a:lstStyle/>
          <a:p>
            <a:pPr algn="ctr" defTabSz="914176">
              <a:defRPr/>
            </a:pPr>
            <a:r>
              <a:rPr lang="fr-FR" sz="4399" u="sng">
                <a:latin typeface="+mn-lt"/>
              </a:rPr>
              <a:t>Vidéo</a:t>
            </a:r>
          </a:p>
        </p:txBody>
      </p:sp>
      <p:pic>
        <p:nvPicPr>
          <p:cNvPr id="3" name="Picture 2">
            <a:hlinkClick r:id="rId3"/>
            <a:extLst>
              <a:ext uri="{FF2B5EF4-FFF2-40B4-BE49-F238E27FC236}">
                <a16:creationId xmlns:a16="http://schemas.microsoft.com/office/drawing/2014/main" id="{058933B2-0266-4D53-8243-DD0628AE364F}"/>
              </a:ext>
            </a:extLst>
          </p:cNvPr>
          <p:cNvPicPr>
            <a:picLocks noChangeAspect="1"/>
          </p:cNvPicPr>
          <p:nvPr/>
        </p:nvPicPr>
        <p:blipFill>
          <a:blip r:embed="rId4"/>
          <a:stretch>
            <a:fillRect/>
          </a:stretch>
        </p:blipFill>
        <p:spPr>
          <a:xfrm>
            <a:off x="838200" y="1190446"/>
            <a:ext cx="11074497" cy="5134154"/>
          </a:xfrm>
          <a:prstGeom prst="rect">
            <a:avLst/>
          </a:prstGeom>
        </p:spPr>
      </p:pic>
      <p:sp>
        <p:nvSpPr>
          <p:cNvPr id="11" name="Rectangle 2">
            <a:extLst>
              <a:ext uri="{FF2B5EF4-FFF2-40B4-BE49-F238E27FC236}">
                <a16:creationId xmlns:a16="http://schemas.microsoft.com/office/drawing/2014/main" id="{D77564D4-81A2-46FA-A4AB-C7F5CE0D1E96}"/>
              </a:ext>
            </a:extLst>
          </p:cNvPr>
          <p:cNvSpPr>
            <a:spLocks noChangeArrowheads="1"/>
          </p:cNvSpPr>
          <p:nvPr/>
        </p:nvSpPr>
        <p:spPr bwMode="auto">
          <a:xfrm>
            <a:off x="5511801" y="6324600"/>
            <a:ext cx="65278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a:solidFill>
                  <a:srgbClr val="C00000"/>
                </a:solidFill>
                <a:hlinkClick r:id="rId3"/>
              </a:rPr>
              <a:t>https://www.youtube.com/watch?v=jG1VNSCsP5Q</a:t>
            </a:r>
          </a:p>
          <a:p>
            <a:endParaRPr lang="fr-CH" altLang="fr-FR" sz="2400" dirty="0">
              <a:solidFill>
                <a:srgbClr val="C00000"/>
              </a:solidFill>
            </a:endParaRPr>
          </a:p>
        </p:txBody>
      </p:sp>
      <p:sp>
        <p:nvSpPr>
          <p:cNvPr id="8" name="Rectangle 7">
            <a:extLst>
              <a:ext uri="{FF2B5EF4-FFF2-40B4-BE49-F238E27FC236}">
                <a16:creationId xmlns:a16="http://schemas.microsoft.com/office/drawing/2014/main" id="{555B37D7-5656-46A8-851B-30B885B9A8CC}"/>
              </a:ext>
            </a:extLst>
          </p:cNvPr>
          <p:cNvSpPr/>
          <p:nvPr/>
        </p:nvSpPr>
        <p:spPr>
          <a:xfrm>
            <a:off x="6372419" y="1774225"/>
            <a:ext cx="5603778" cy="523220"/>
          </a:xfrm>
          <a:prstGeom prst="rect">
            <a:avLst/>
          </a:prstGeom>
        </p:spPr>
        <p:txBody>
          <a:bodyPr wrap="none">
            <a:spAutoFit/>
          </a:bodyPr>
          <a:lstStyle/>
          <a:p>
            <a:r>
              <a:rPr lang="fr-FR" sz="2800" b="1" dirty="0">
                <a:solidFill>
                  <a:srgbClr val="C00000"/>
                </a:solidFill>
                <a:effectLst>
                  <a:outerShdw blurRad="38100" dist="38100" dir="2700000" algn="tl">
                    <a:srgbClr val="000000">
                      <a:alpha val="43137"/>
                    </a:srgbClr>
                  </a:outerShdw>
                </a:effectLst>
              </a:rPr>
              <a:t>L’HISTOIRE DU CHOLÉRA (en anglais)</a:t>
            </a:r>
          </a:p>
        </p:txBody>
      </p:sp>
    </p:spTree>
    <p:extLst>
      <p:ext uri="{BB962C8B-B14F-4D97-AF65-F5344CB8AC3E}">
        <p14:creationId xmlns:p14="http://schemas.microsoft.com/office/powerpoint/2010/main" val="28665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91EF6-8FE7-4FCF-A5CD-6280DF18D091}"/>
              </a:ext>
            </a:extLst>
          </p:cNvPr>
          <p:cNvSpPr>
            <a:spLocks noGrp="1"/>
          </p:cNvSpPr>
          <p:nvPr>
            <p:ph type="title"/>
          </p:nvPr>
        </p:nvSpPr>
        <p:spPr>
          <a:xfrm>
            <a:off x="838200" y="345057"/>
            <a:ext cx="10515600" cy="845389"/>
          </a:xfrm>
        </p:spPr>
        <p:txBody>
          <a:bodyPr rtlCol="0">
            <a:normAutofit/>
          </a:bodyPr>
          <a:lstStyle/>
          <a:p>
            <a:pPr algn="ctr" defTabSz="914176">
              <a:defRPr/>
            </a:pPr>
            <a:r>
              <a:rPr lang="fr-FR" sz="4399" u="sng">
                <a:latin typeface="+mn-lt"/>
              </a:rPr>
              <a:t>Système de classification des maladies</a:t>
            </a:r>
          </a:p>
        </p:txBody>
      </p:sp>
      <p:sp>
        <p:nvSpPr>
          <p:cNvPr id="38914" name="Content Placeholder 1">
            <a:extLst>
              <a:ext uri="{FF2B5EF4-FFF2-40B4-BE49-F238E27FC236}">
                <a16:creationId xmlns:a16="http://schemas.microsoft.com/office/drawing/2014/main" id="{5106D310-8370-45B2-85AC-1D2CA0D7714C}"/>
              </a:ext>
            </a:extLst>
          </p:cNvPr>
          <p:cNvSpPr>
            <a:spLocks noGrp="1"/>
          </p:cNvSpPr>
          <p:nvPr>
            <p:ph sz="half" idx="1"/>
          </p:nvPr>
        </p:nvSpPr>
        <p:spPr>
          <a:xfrm>
            <a:off x="1638644" y="2325794"/>
            <a:ext cx="9546808" cy="2894793"/>
          </a:xfrm>
        </p:spPr>
        <p:txBody>
          <a:bodyPr rtlCol="0">
            <a:normAutofit/>
          </a:bodyPr>
          <a:lstStyle/>
          <a:p>
            <a:pPr marL="287507" indent="0" defTabSz="914176">
              <a:spcBef>
                <a:spcPct val="0"/>
              </a:spcBef>
              <a:buNone/>
              <a:defRPr/>
            </a:pPr>
            <a:r>
              <a:rPr lang="fr-FR" dirty="0"/>
              <a:t>Classification de Bradley des dangers liés à l’eau, en fonction de leur voie de transmission :</a:t>
            </a:r>
          </a:p>
          <a:p>
            <a:pPr marL="287507" indent="0" defTabSz="914176">
              <a:spcBef>
                <a:spcPct val="0"/>
              </a:spcBef>
              <a:buNone/>
              <a:defRPr/>
            </a:pPr>
            <a:endParaRPr lang="en-US" altLang="en-US" dirty="0">
              <a:ea typeface="ＭＳ Ｐゴシック" panose="020B0600070205080204" pitchFamily="34" charset="-128"/>
              <a:cs typeface="Arial Narrow" panose="020B0606020202030204" pitchFamily="34" charset="0"/>
            </a:endParaRPr>
          </a:p>
          <a:p>
            <a:pPr marL="287507" indent="0" defTabSz="914176">
              <a:spcBef>
                <a:spcPct val="0"/>
              </a:spcBef>
              <a:buFont typeface="Lucida Grande" pitchFamily="-84" charset="0"/>
              <a:buChar char="●"/>
              <a:defRPr/>
            </a:pPr>
            <a:r>
              <a:rPr lang="fr-FR" dirty="0"/>
              <a:t> Maladies transmises par l’eau</a:t>
            </a:r>
          </a:p>
          <a:p>
            <a:pPr marL="287507" indent="0" defTabSz="914176">
              <a:spcBef>
                <a:spcPct val="0"/>
              </a:spcBef>
              <a:buFont typeface="Lucida Grande" pitchFamily="-84" charset="0"/>
              <a:buChar char="●"/>
              <a:defRPr/>
            </a:pPr>
            <a:r>
              <a:rPr lang="fr-FR" dirty="0"/>
              <a:t> Maladies dues au manque d’eau (c.-à-d. d’hygiène)</a:t>
            </a:r>
          </a:p>
          <a:p>
            <a:pPr marL="287507" indent="0" defTabSz="914176">
              <a:spcBef>
                <a:spcPct val="0"/>
              </a:spcBef>
              <a:buFont typeface="Lucida Grande" pitchFamily="-84" charset="0"/>
              <a:buChar char="●"/>
              <a:defRPr/>
            </a:pPr>
            <a:r>
              <a:rPr lang="fr-FR" dirty="0"/>
              <a:t> Maladies d’origine aquatique (ou à support hydrique)</a:t>
            </a:r>
          </a:p>
          <a:p>
            <a:pPr marL="287507" indent="0" defTabSz="914176">
              <a:spcBef>
                <a:spcPct val="0"/>
              </a:spcBef>
              <a:buFont typeface="Lucida Grande" pitchFamily="-84" charset="0"/>
              <a:buChar char="●"/>
              <a:defRPr/>
            </a:pPr>
            <a:r>
              <a:rPr lang="fr-FR" dirty="0"/>
              <a:t> Maladies transmises par des vecteurs liés à l’eau</a:t>
            </a:r>
          </a:p>
        </p:txBody>
      </p:sp>
    </p:spTree>
    <p:extLst>
      <p:ext uri="{BB962C8B-B14F-4D97-AF65-F5344CB8AC3E}">
        <p14:creationId xmlns:p14="http://schemas.microsoft.com/office/powerpoint/2010/main" val="6952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a:bodyPr>
          <a:lstStyle/>
          <a:p>
            <a:pPr algn="ctr" defTabSz="914176">
              <a:defRPr/>
            </a:pPr>
            <a:r>
              <a:rPr lang="fr-FR" sz="4399" u="sng">
                <a:latin typeface="+mn-lt"/>
              </a:rPr>
              <a:t>Maladies transmises par l’eau</a:t>
            </a:r>
          </a:p>
        </p:txBody>
      </p:sp>
      <p:sp>
        <p:nvSpPr>
          <p:cNvPr id="40963" name="Content Placeholder 1">
            <a:extLst>
              <a:ext uri="{FF2B5EF4-FFF2-40B4-BE49-F238E27FC236}">
                <a16:creationId xmlns:a16="http://schemas.microsoft.com/office/drawing/2014/main" id="{A2D26122-5BC6-47C2-9D3A-216BEBA1817A}"/>
              </a:ext>
            </a:extLst>
          </p:cNvPr>
          <p:cNvSpPr>
            <a:spLocks noGrp="1"/>
          </p:cNvSpPr>
          <p:nvPr>
            <p:ph sz="half" idx="1"/>
          </p:nvPr>
        </p:nvSpPr>
        <p:spPr>
          <a:xfrm>
            <a:off x="1976698" y="2049345"/>
            <a:ext cx="8836614" cy="4079437"/>
          </a:xfrm>
        </p:spPr>
        <p:txBody>
          <a:bodyPr rtlCol="0">
            <a:noAutofit/>
          </a:bodyPr>
          <a:lstStyle/>
          <a:p>
            <a:pPr marL="609049" indent="-320646" defTabSz="914176">
              <a:spcBef>
                <a:spcPct val="0"/>
              </a:spcBef>
              <a:defRPr/>
            </a:pPr>
            <a:r>
              <a:rPr lang="fr-FR" sz="2400"/>
              <a:t>Cette catégorie comprend les maladies causées par l’ingestion d’agents pathogènes présents dans l’eau. </a:t>
            </a:r>
          </a:p>
          <a:p>
            <a:pPr marL="609049" indent="-320646" defTabSz="914176">
              <a:spcBef>
                <a:spcPct val="0"/>
              </a:spcBef>
              <a:defRPr/>
            </a:pPr>
            <a:endParaRPr lang="en-US" sz="2400" dirty="0"/>
          </a:p>
          <a:p>
            <a:pPr marL="609049" indent="-320646" defTabSz="914176">
              <a:spcBef>
                <a:spcPct val="0"/>
              </a:spcBef>
              <a:defRPr/>
            </a:pPr>
            <a:r>
              <a:rPr lang="fr-FR" sz="2400"/>
              <a:t>Elle concerne la qualité et la sécurité de l’eau. </a:t>
            </a:r>
          </a:p>
          <a:p>
            <a:pPr marL="288403" indent="0" defTabSz="914176">
              <a:spcBef>
                <a:spcPct val="0"/>
              </a:spcBef>
              <a:buNone/>
              <a:defRPr/>
            </a:pPr>
            <a:endParaRPr lang="en-US" altLang="en-US" sz="2400" dirty="0">
              <a:ea typeface="ＭＳ Ｐゴシック" panose="020B0600070205080204" pitchFamily="34" charset="-128"/>
            </a:endParaRPr>
          </a:p>
          <a:p>
            <a:pPr marL="609049" indent="-320646" defTabSz="914176">
              <a:spcBef>
                <a:spcPct val="0"/>
              </a:spcBef>
              <a:defRPr/>
            </a:pPr>
            <a:r>
              <a:rPr lang="fr-FR" sz="2400">
                <a:ea typeface="ＭＳ Ｐゴシック" panose="020B0600070205080204" pitchFamily="34" charset="-128"/>
              </a:rPr>
              <a:t>Exemples :</a:t>
            </a:r>
          </a:p>
          <a:p>
            <a:pPr marL="901700" indent="-342900" defTabSz="914176">
              <a:spcBef>
                <a:spcPct val="0"/>
              </a:spcBef>
              <a:buFont typeface="Courier New" panose="02070309020205020404" pitchFamily="49" charset="0"/>
              <a:buChar char="o"/>
              <a:defRPr/>
            </a:pPr>
            <a:r>
              <a:rPr lang="fr-FR" sz="2400">
                <a:ea typeface="ＭＳ Ｐゴシック" panose="020B0600070205080204" pitchFamily="34" charset="-128"/>
              </a:rPr>
              <a:t>Maladies diarrhéiques</a:t>
            </a:r>
          </a:p>
          <a:p>
            <a:pPr marL="901700" indent="-342900" defTabSz="914176">
              <a:spcBef>
                <a:spcPct val="0"/>
              </a:spcBef>
              <a:buFont typeface="Courier New" panose="02070309020205020404" pitchFamily="49" charset="0"/>
              <a:buChar char="o"/>
              <a:defRPr/>
            </a:pPr>
            <a:r>
              <a:rPr lang="fr-FR" sz="2400">
                <a:ea typeface="ＭＳ Ｐゴシック" panose="020B0600070205080204" pitchFamily="34" charset="-128"/>
              </a:rPr>
              <a:t>Choléra, dysenteries</a:t>
            </a:r>
          </a:p>
          <a:p>
            <a:pPr marL="901700" indent="-342900" defTabSz="914176">
              <a:spcBef>
                <a:spcPct val="0"/>
              </a:spcBef>
              <a:buFont typeface="Courier New" panose="02070309020205020404" pitchFamily="49" charset="0"/>
              <a:buChar char="o"/>
              <a:defRPr/>
            </a:pPr>
            <a:r>
              <a:rPr lang="fr-FR" sz="2400">
                <a:ea typeface="ＭＳ Ｐゴシック" panose="020B0600070205080204" pitchFamily="34" charset="-128"/>
              </a:rPr>
              <a:t>Hépatite infectieuse</a:t>
            </a:r>
          </a:p>
          <a:p>
            <a:pPr marL="901700" indent="-342900" defTabSz="914176">
              <a:spcBef>
                <a:spcPct val="0"/>
              </a:spcBef>
              <a:buFont typeface="Courier New" panose="02070309020205020404" pitchFamily="49" charset="0"/>
              <a:buChar char="o"/>
              <a:defRPr/>
            </a:pPr>
            <a:r>
              <a:rPr lang="fr-FR" sz="2400">
                <a:ea typeface="ＭＳ Ｐゴシック" panose="020B0600070205080204" pitchFamily="34" charset="-128"/>
              </a:rPr>
              <a:t>Poliomyélite</a:t>
            </a:r>
          </a:p>
          <a:p>
            <a:pPr marL="609049" indent="-320646" defTabSz="914176">
              <a:spcBef>
                <a:spcPct val="0"/>
              </a:spcBef>
              <a:defRPr/>
            </a:pPr>
            <a:endParaRPr lang="en-US" altLang="en-US" sz="2400" dirty="0">
              <a:ea typeface="ＭＳ Ｐゴシック" panose="020B0600070205080204" pitchFamily="34" charset="-128"/>
            </a:endParaRPr>
          </a:p>
          <a:p>
            <a:pPr marL="288403" indent="0" defTabSz="914176">
              <a:spcBef>
                <a:spcPct val="0"/>
              </a:spcBef>
              <a:buNone/>
              <a:defRPr/>
            </a:pPr>
            <a:endParaRPr lang="fr-CH" altLang="fr-FR" sz="2400" dirty="0">
              <a:ea typeface="ＭＳ Ｐゴシック" panose="020B0600070205080204" pitchFamily="34" charset="-128"/>
            </a:endParaRPr>
          </a:p>
        </p:txBody>
      </p:sp>
    </p:spTree>
    <p:extLst>
      <p:ext uri="{BB962C8B-B14F-4D97-AF65-F5344CB8AC3E}">
        <p14:creationId xmlns:p14="http://schemas.microsoft.com/office/powerpoint/2010/main" val="121740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1974090" y="320276"/>
            <a:ext cx="10512724" cy="854904"/>
          </a:xfrm>
        </p:spPr>
        <p:txBody>
          <a:bodyPr rtlCol="0">
            <a:normAutofit/>
          </a:bodyPr>
          <a:lstStyle/>
          <a:p>
            <a:pPr algn="ctr" defTabSz="914176">
              <a:defRPr/>
            </a:pPr>
            <a:r>
              <a:rPr lang="fr-FR" u="sng" dirty="0">
                <a:latin typeface="+mn-lt"/>
              </a:rPr>
              <a:t>Schéma des F</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34381"/>
            <a:ext cx="10512725" cy="5692466"/>
            <a:chOff x="1323475" y="1392655"/>
            <a:chExt cx="17479479"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1805">
                  <a:solidFill>
                    <a:schemeClr val="tx1"/>
                  </a:solidFill>
                </a:rPr>
                <a:t>Feces (selles)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459" y="1392655"/>
              <a:ext cx="3386300" cy="10088480"/>
              <a:chOff x="6989036" y="1798637"/>
              <a:chExt cx="33863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705861"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1" dirty="0" err="1">
                    <a:solidFill>
                      <a:schemeClr val="tx1"/>
                    </a:solidFill>
                  </a:rPr>
                  <a:t>Fluids</a:t>
                </a:r>
                <a:r>
                  <a:rPr lang="fr-FR" sz="2031" dirty="0">
                    <a:solidFill>
                      <a:schemeClr val="tx1"/>
                    </a:solidFill>
                  </a:rPr>
                  <a:t> (liquides)</a:t>
                </a:r>
              </a:p>
            </p:txBody>
          </p:sp>
          <p:sp>
            <p:nvSpPr>
              <p:cNvPr id="5" name="Oval 4">
                <a:extLst>
                  <a:ext uri="{FF2B5EF4-FFF2-40B4-BE49-F238E27FC236}">
                    <a16:creationId xmlns:a16="http://schemas.microsoft.com/office/drawing/2014/main" id="{AD366550-9C06-487A-B8EB-93859135CD19}"/>
                  </a:ext>
                </a:extLst>
              </p:cNvPr>
              <p:cNvSpPr/>
              <p:nvPr/>
            </p:nvSpPr>
            <p:spPr>
              <a:xfrm>
                <a:off x="6989038" y="4398941"/>
                <a:ext cx="2576439"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0" dirty="0">
                    <a:solidFill>
                      <a:schemeClr val="tx1"/>
                    </a:solidFill>
                  </a:rPr>
                  <a:t>Fingers (doigts)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3386300"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err="1">
                    <a:solidFill>
                      <a:schemeClr val="tx1"/>
                    </a:solidFill>
                  </a:rPr>
                  <a:t>Flies</a:t>
                </a:r>
                <a:r>
                  <a:rPr lang="fr-FR" sz="2257" dirty="0">
                    <a:solidFill>
                      <a:schemeClr val="tx1"/>
                    </a:solidFill>
                  </a:rPr>
                  <a:t> (mouches)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3205088"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a:solidFill>
                      <a:schemeClr val="tx1"/>
                    </a:solidFill>
                  </a:rPr>
                  <a:t>Field (terrain)</a:t>
                </a:r>
              </a:p>
            </p:txBody>
          </p:sp>
        </p:grpSp>
        <p:sp>
          <p:nvSpPr>
            <p:cNvPr id="8" name="Oval 7">
              <a:extLst>
                <a:ext uri="{FF2B5EF4-FFF2-40B4-BE49-F238E27FC236}">
                  <a16:creationId xmlns:a16="http://schemas.microsoft.com/office/drawing/2014/main" id="{4E42B1E4-0AF0-48D6-8F93-28E446C62380}"/>
                </a:ext>
              </a:extLst>
            </p:cNvPr>
            <p:cNvSpPr/>
            <p:nvPr/>
          </p:nvSpPr>
          <p:spPr>
            <a:xfrm>
              <a:off x="11249835" y="5293111"/>
              <a:ext cx="4124212"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Food (nourriture)</a:t>
              </a:r>
            </a:p>
          </p:txBody>
        </p:sp>
        <p:sp>
          <p:nvSpPr>
            <p:cNvPr id="9" name="Oval 8">
              <a:extLst>
                <a:ext uri="{FF2B5EF4-FFF2-40B4-BE49-F238E27FC236}">
                  <a16:creationId xmlns:a16="http://schemas.microsoft.com/office/drawing/2014/main" id="{BD743B13-D1DD-4ED1-A723-D794CA9216F1}"/>
                </a:ext>
              </a:extLst>
            </p:cNvPr>
            <p:cNvSpPr/>
            <p:nvPr/>
          </p:nvSpPr>
          <p:spPr>
            <a:xfrm>
              <a:off x="16195948" y="5293111"/>
              <a:ext cx="2607006"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a:solidFill>
                    <a:schemeClr val="tx1"/>
                  </a:solidFill>
                </a:rPr>
                <a:t>Nouvel hôte</a:t>
              </a:r>
            </a:p>
          </p:txBody>
        </p:sp>
        <p:cxnSp>
          <p:nvCxnSpPr>
            <p:cNvPr id="12" name="Curved Connector 11">
              <a:extLst>
                <a:ext uri="{FF2B5EF4-FFF2-40B4-BE49-F238E27FC236}">
                  <a16:creationId xmlns:a16="http://schemas.microsoft.com/office/drawing/2014/main" id="{7793664F-5BBC-40C0-A77C-B9D90B7B6D0C}"/>
                </a:ext>
              </a:extLst>
            </p:cNvPr>
            <p:cNvCxnSpPr>
              <a:cxnSpLocks/>
              <a:stCxn id="3" idx="0"/>
              <a:endCxn id="4" idx="2"/>
            </p:cNvCxnSpPr>
            <p:nvPr/>
          </p:nvCxnSpPr>
          <p:spPr>
            <a:xfrm rot="5400000" flipH="1" flipV="1">
              <a:off x="3048219" y="1953873"/>
              <a:ext cx="2757465" cy="3921014"/>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cxnSpLocks/>
              <a:stCxn id="3" idx="4"/>
              <a:endCxn id="7" idx="2"/>
            </p:cNvCxnSpPr>
            <p:nvPr/>
          </p:nvCxnSpPr>
          <p:spPr>
            <a:xfrm rot="16200000" flipH="1">
              <a:off x="3048219" y="6998903"/>
              <a:ext cx="2757465" cy="3921014"/>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cxnSpLocks/>
              <a:stCxn id="5" idx="0"/>
              <a:endCxn id="9" idx="0"/>
            </p:cNvCxnSpPr>
            <p:nvPr/>
          </p:nvCxnSpPr>
          <p:spPr>
            <a:xfrm rot="16200000" flipH="1">
              <a:off x="11937490" y="-268851"/>
              <a:ext cx="1300152" cy="9823771"/>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cxnSpLocks/>
              <a:stCxn id="6" idx="4"/>
              <a:endCxn id="9" idx="4"/>
            </p:cNvCxnSpPr>
            <p:nvPr/>
          </p:nvCxnSpPr>
          <p:spPr>
            <a:xfrm rot="5400000" flipH="1" flipV="1">
              <a:off x="12139955" y="3521335"/>
              <a:ext cx="1300152" cy="9418841"/>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cxnSpLocks/>
              <a:endCxn id="9" idx="0"/>
            </p:cNvCxnSpPr>
            <p:nvPr/>
          </p:nvCxnSpPr>
          <p:spPr>
            <a:xfrm>
              <a:off x="8673395" y="2391184"/>
              <a:ext cx="8826056" cy="290192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cxnSpLocks/>
              <a:endCxn id="8" idx="0"/>
            </p:cNvCxnSpPr>
            <p:nvPr/>
          </p:nvCxnSpPr>
          <p:spPr>
            <a:xfrm>
              <a:off x="8470199" y="2384834"/>
              <a:ext cx="4841743" cy="290827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cxnSpLocks/>
              <a:stCxn id="7" idx="6"/>
              <a:endCxn id="8" idx="4"/>
            </p:cNvCxnSpPr>
            <p:nvPr/>
          </p:nvCxnSpPr>
          <p:spPr>
            <a:xfrm flipV="1">
              <a:off x="9592547" y="7580679"/>
              <a:ext cx="3719396"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cxnSpLocks/>
              <a:stCxn id="7" idx="6"/>
              <a:endCxn id="9" idx="4"/>
            </p:cNvCxnSpPr>
            <p:nvPr/>
          </p:nvCxnSpPr>
          <p:spPr>
            <a:xfrm flipV="1">
              <a:off x="9592547" y="7580679"/>
              <a:ext cx="79069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cxnSpLocks/>
              <a:stCxn id="5" idx="0"/>
              <a:endCxn id="8" idx="0"/>
            </p:cNvCxnSpPr>
            <p:nvPr/>
          </p:nvCxnSpPr>
          <p:spPr>
            <a:xfrm rot="16200000" flipH="1">
              <a:off x="9843735" y="1824904"/>
              <a:ext cx="1300152" cy="5636263"/>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cxnSpLocks/>
              <a:endCxn id="8" idx="4"/>
            </p:cNvCxnSpPr>
            <p:nvPr/>
          </p:nvCxnSpPr>
          <p:spPr>
            <a:xfrm flipV="1">
              <a:off x="7573287" y="7580679"/>
              <a:ext cx="5738655" cy="1300152"/>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cxnSpLocks/>
              <a:stCxn id="8" idx="6"/>
              <a:endCxn id="9" idx="2"/>
            </p:cNvCxnSpPr>
            <p:nvPr/>
          </p:nvCxnSpPr>
          <p:spPr>
            <a:xfrm>
              <a:off x="15374048" y="6436895"/>
              <a:ext cx="821900" cy="22508"/>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cxnSpLocks/>
              <a:stCxn id="3" idx="6"/>
              <a:endCxn id="5" idx="2"/>
            </p:cNvCxnSpPr>
            <p:nvPr/>
          </p:nvCxnSpPr>
          <p:spPr>
            <a:xfrm flipV="1">
              <a:off x="3609413" y="5135949"/>
              <a:ext cx="2778048"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cxnSpLocks/>
              <a:stCxn id="3" idx="6"/>
              <a:endCxn id="6" idx="2"/>
            </p:cNvCxnSpPr>
            <p:nvPr/>
          </p:nvCxnSpPr>
          <p:spPr>
            <a:xfrm>
              <a:off x="3609413" y="6436895"/>
              <a:ext cx="2778046"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4393B48F-EF0B-4386-A8DD-9DDA7E4D8A40}"/>
              </a:ext>
            </a:extLst>
          </p:cNvPr>
          <p:cNvSpPr/>
          <p:nvPr/>
        </p:nvSpPr>
        <p:spPr>
          <a:xfrm>
            <a:off x="5772807" y="6107335"/>
            <a:ext cx="6419193" cy="830997"/>
          </a:xfrm>
          <a:prstGeom prst="rect">
            <a:avLst/>
          </a:prstGeom>
        </p:spPr>
        <p:txBody>
          <a:bodyPr wrap="none">
            <a:spAutoFit/>
          </a:bodyPr>
          <a:lstStyle/>
          <a:p>
            <a:r>
              <a:rPr lang="fr-FR" sz="2400">
                <a:hlinkClick r:id="rId3"/>
              </a:rPr>
              <a:t>https://www.youtube.com/watch?v=A5zgzLA8YaE</a:t>
            </a:r>
          </a:p>
          <a:p>
            <a:endParaRPr lang="fr-CH" sz="2400" dirty="0"/>
          </a:p>
        </p:txBody>
      </p:sp>
    </p:spTree>
    <p:extLst>
      <p:ext uri="{BB962C8B-B14F-4D97-AF65-F5344CB8AC3E}">
        <p14:creationId xmlns:p14="http://schemas.microsoft.com/office/powerpoint/2010/main" val="180670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1967699" y="361040"/>
            <a:ext cx="10512724" cy="854904"/>
          </a:xfrm>
        </p:spPr>
        <p:txBody>
          <a:bodyPr rtlCol="0">
            <a:normAutofit/>
          </a:bodyPr>
          <a:lstStyle/>
          <a:p>
            <a:pPr algn="ctr" defTabSz="914176">
              <a:defRPr/>
            </a:pPr>
            <a:r>
              <a:rPr lang="fr-FR" u="sng" dirty="0">
                <a:latin typeface="+mn-lt"/>
              </a:rPr>
              <a:t>Schéma des F</a:t>
            </a:r>
          </a:p>
        </p:txBody>
      </p:sp>
      <p:grpSp>
        <p:nvGrpSpPr>
          <p:cNvPr id="10" name="Group 9">
            <a:extLst>
              <a:ext uri="{FF2B5EF4-FFF2-40B4-BE49-F238E27FC236}">
                <a16:creationId xmlns:a16="http://schemas.microsoft.com/office/drawing/2014/main" id="{B0051FC0-BF4C-46FC-A868-C0469069A743}"/>
              </a:ext>
            </a:extLst>
          </p:cNvPr>
          <p:cNvGrpSpPr/>
          <p:nvPr/>
        </p:nvGrpSpPr>
        <p:grpSpPr>
          <a:xfrm>
            <a:off x="677654" y="706201"/>
            <a:ext cx="11563716" cy="5692466"/>
            <a:chOff x="149620" y="719080"/>
            <a:chExt cx="11563716" cy="5692466"/>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10349737" cy="5692466"/>
              <a:chOff x="1323475" y="1392655"/>
              <a:chExt cx="18341975"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1805">
                    <a:solidFill>
                      <a:schemeClr val="tx1"/>
                    </a:solidFill>
                  </a:rPr>
                  <a:t>Feces (selles)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458" y="1392655"/>
                <a:ext cx="3855250" cy="10088480"/>
                <a:chOff x="6989035" y="1798637"/>
                <a:chExt cx="385525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7" y="1798637"/>
                  <a:ext cx="3071166"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1" dirty="0" err="1">
                      <a:solidFill>
                        <a:schemeClr val="tx1"/>
                      </a:solidFill>
                    </a:rPr>
                    <a:t>Fluids</a:t>
                  </a:r>
                  <a:r>
                    <a:rPr lang="fr-FR" sz="2031" dirty="0">
                      <a:solidFill>
                        <a:schemeClr val="tx1"/>
                      </a:solidFill>
                    </a:rPr>
                    <a:t> (liquides)</a:t>
                  </a:r>
                </a:p>
              </p:txBody>
            </p:sp>
            <p:sp>
              <p:nvSpPr>
                <p:cNvPr id="5" name="Oval 4">
                  <a:extLst>
                    <a:ext uri="{FF2B5EF4-FFF2-40B4-BE49-F238E27FC236}">
                      <a16:creationId xmlns:a16="http://schemas.microsoft.com/office/drawing/2014/main" id="{AD366550-9C06-487A-B8EB-93859135CD19}"/>
                    </a:ext>
                  </a:extLst>
                </p:cNvPr>
                <p:cNvSpPr/>
                <p:nvPr/>
              </p:nvSpPr>
              <p:spPr>
                <a:xfrm>
                  <a:off x="6989037" y="4398941"/>
                  <a:ext cx="2743122"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0" dirty="0">
                      <a:solidFill>
                        <a:schemeClr val="tx1"/>
                      </a:solidFill>
                    </a:rPr>
                    <a:t>Fingers (doigts)</a:t>
                  </a:r>
                </a:p>
              </p:txBody>
            </p:sp>
            <p:sp>
              <p:nvSpPr>
                <p:cNvPr id="6" name="Oval 5">
                  <a:extLst>
                    <a:ext uri="{FF2B5EF4-FFF2-40B4-BE49-F238E27FC236}">
                      <a16:creationId xmlns:a16="http://schemas.microsoft.com/office/drawing/2014/main" id="{78A418AB-40AA-421E-8081-F0907CF82748}"/>
                    </a:ext>
                  </a:extLst>
                </p:cNvPr>
                <p:cNvSpPr/>
                <p:nvPr/>
              </p:nvSpPr>
              <p:spPr>
                <a:xfrm>
                  <a:off x="6989035" y="7000832"/>
                  <a:ext cx="3855250"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err="1">
                      <a:solidFill>
                        <a:schemeClr val="tx1"/>
                      </a:solidFill>
                    </a:rPr>
                    <a:t>Flies</a:t>
                  </a:r>
                  <a:r>
                    <a:rPr lang="fr-FR" sz="2257" dirty="0">
                      <a:solidFill>
                        <a:schemeClr val="tx1"/>
                      </a:solidFill>
                    </a:rPr>
                    <a:t> (mouches)</a:t>
                  </a:r>
                </a:p>
              </p:txBody>
            </p:sp>
            <p:sp>
              <p:nvSpPr>
                <p:cNvPr id="7" name="Oval 6">
                  <a:extLst>
                    <a:ext uri="{FF2B5EF4-FFF2-40B4-BE49-F238E27FC236}">
                      <a16:creationId xmlns:a16="http://schemas.microsoft.com/office/drawing/2014/main" id="{12E459D7-33E2-4FE7-805C-163D1FFA1706}"/>
                    </a:ext>
                  </a:extLst>
                </p:cNvPr>
                <p:cNvSpPr/>
                <p:nvPr/>
              </p:nvSpPr>
              <p:spPr>
                <a:xfrm>
                  <a:off x="6989035" y="9601136"/>
                  <a:ext cx="3337220"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Field (terrain)</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1"/>
                <a:ext cx="3921015"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a:solidFill>
                      <a:schemeClr val="tx1"/>
                    </a:solidFill>
                  </a:rPr>
                  <a:t>Food (nourriture)</a:t>
                </a:r>
              </a:p>
            </p:txBody>
          </p:sp>
          <p:sp>
            <p:nvSpPr>
              <p:cNvPr id="9" name="Oval 8">
                <a:extLst>
                  <a:ext uri="{FF2B5EF4-FFF2-40B4-BE49-F238E27FC236}">
                    <a16:creationId xmlns:a16="http://schemas.microsoft.com/office/drawing/2014/main" id="{BD743B13-D1DD-4ED1-A723-D794CA9216F1}"/>
                  </a:ext>
                </a:extLst>
              </p:cNvPr>
              <p:cNvSpPr/>
              <p:nvPr/>
            </p:nvSpPr>
            <p:spPr>
              <a:xfrm>
                <a:off x="16517015" y="5293111"/>
                <a:ext cx="3148435"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Nouvel hôte</a:t>
                </a:r>
              </a:p>
            </p:txBody>
          </p:sp>
          <p:cxnSp>
            <p:nvCxnSpPr>
              <p:cNvPr id="12" name="Curved Connector 11">
                <a:extLst>
                  <a:ext uri="{FF2B5EF4-FFF2-40B4-BE49-F238E27FC236}">
                    <a16:creationId xmlns:a16="http://schemas.microsoft.com/office/drawing/2014/main" id="{7793664F-5BBC-40C0-A77C-B9D90B7B6D0C}"/>
                  </a:ext>
                </a:extLst>
              </p:cNvPr>
              <p:cNvCxnSpPr>
                <a:cxnSpLocks/>
                <a:stCxn id="3" idx="0"/>
                <a:endCxn id="4" idx="2"/>
              </p:cNvCxnSpPr>
              <p:nvPr/>
            </p:nvCxnSpPr>
            <p:spPr>
              <a:xfrm rot="5400000" flipH="1" flipV="1">
                <a:off x="3048221" y="1953871"/>
                <a:ext cx="2757465" cy="392101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cxnSpLocks/>
                <a:stCxn id="3" idx="4"/>
                <a:endCxn id="7" idx="2"/>
              </p:cNvCxnSpPr>
              <p:nvPr/>
            </p:nvCxnSpPr>
            <p:spPr>
              <a:xfrm rot="16200000" flipH="1">
                <a:off x="3048219" y="6998904"/>
                <a:ext cx="2757465" cy="3921013"/>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cxnSpLocks/>
                <a:stCxn id="5" idx="0"/>
                <a:endCxn id="9" idx="0"/>
              </p:cNvCxnSpPr>
              <p:nvPr/>
            </p:nvCxnSpPr>
            <p:spPr>
              <a:xfrm rot="16200000" flipH="1">
                <a:off x="12275050" y="-523070"/>
                <a:ext cx="1300152" cy="10332212"/>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cxnSpLocks/>
                <a:stCxn id="6" idx="4"/>
                <a:endCxn id="9" idx="4"/>
              </p:cNvCxnSpPr>
              <p:nvPr/>
            </p:nvCxnSpPr>
            <p:spPr>
              <a:xfrm rot="5400000" flipH="1" flipV="1">
                <a:off x="12553082" y="3342681"/>
                <a:ext cx="1300152" cy="9776149"/>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cxnSpLocks/>
                <a:endCxn id="9" idx="0"/>
              </p:cNvCxnSpPr>
              <p:nvPr/>
            </p:nvCxnSpPr>
            <p:spPr>
              <a:xfrm>
                <a:off x="8673396" y="2391184"/>
                <a:ext cx="9417837" cy="290192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cxnSpLocks/>
                <a:endCxn id="8" idx="0"/>
              </p:cNvCxnSpPr>
              <p:nvPr/>
            </p:nvCxnSpPr>
            <p:spPr>
              <a:xfrm>
                <a:off x="8673396" y="2384834"/>
                <a:ext cx="4740144" cy="290827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cxnSpLocks/>
                <a:stCxn id="7" idx="6"/>
                <a:endCxn id="8" idx="4"/>
              </p:cNvCxnSpPr>
              <p:nvPr/>
            </p:nvCxnSpPr>
            <p:spPr>
              <a:xfrm flipV="1">
                <a:off x="9724678" y="7580679"/>
                <a:ext cx="3688862"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cxnSpLocks/>
                <a:stCxn id="7" idx="6"/>
                <a:endCxn id="9" idx="4"/>
              </p:cNvCxnSpPr>
              <p:nvPr/>
            </p:nvCxnSpPr>
            <p:spPr>
              <a:xfrm flipV="1">
                <a:off x="9724678" y="7580679"/>
                <a:ext cx="836655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cxnSpLocks/>
                <a:stCxn id="5" idx="0"/>
                <a:endCxn id="8" idx="0"/>
              </p:cNvCxnSpPr>
              <p:nvPr/>
            </p:nvCxnSpPr>
            <p:spPr>
              <a:xfrm rot="16200000" flipH="1">
                <a:off x="9936204" y="1815775"/>
                <a:ext cx="1300152" cy="5654519"/>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cxnSpLocks/>
                <a:endCxn id="8" idx="4"/>
              </p:cNvCxnSpPr>
              <p:nvPr/>
            </p:nvCxnSpPr>
            <p:spPr>
              <a:xfrm flipV="1">
                <a:off x="7776484" y="7580679"/>
                <a:ext cx="5637056" cy="1300152"/>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cxnSpLocks/>
                <a:stCxn id="8" idx="6"/>
                <a:endCxn id="9" idx="2"/>
              </p:cNvCxnSpPr>
              <p:nvPr/>
            </p:nvCxnSpPr>
            <p:spPr>
              <a:xfrm>
                <a:off x="15374047" y="6436895"/>
                <a:ext cx="1142968" cy="22508"/>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cxnSpLocks/>
                <a:stCxn id="3" idx="6"/>
                <a:endCxn id="5" idx="2"/>
              </p:cNvCxnSpPr>
              <p:nvPr/>
            </p:nvCxnSpPr>
            <p:spPr>
              <a:xfrm flipV="1">
                <a:off x="3609413" y="5135949"/>
                <a:ext cx="2778047"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cxnSpLocks/>
                <a:stCxn id="3" idx="6"/>
                <a:endCxn id="6" idx="2"/>
              </p:cNvCxnSpPr>
              <p:nvPr/>
            </p:nvCxnSpPr>
            <p:spPr>
              <a:xfrm>
                <a:off x="3609413" y="6436895"/>
                <a:ext cx="2778045"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982407" y="5286703"/>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fr-FR" sz="2257" dirty="0"/>
                <a:t>Principales barrières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123543" y="4836063"/>
              <a:ext cx="2589793" cy="370101"/>
              <a:chOff x="16728472" y="8075754"/>
              <a:chExt cx="3662653" cy="65542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070632" y="7879299"/>
                <a:ext cx="360092"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7878610" y="8075754"/>
                <a:ext cx="2512515" cy="6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805" dirty="0"/>
                  <a:t>Assainissement</a:t>
                </a:r>
              </a:p>
            </p:txBody>
          </p:sp>
        </p:grpSp>
      </p:grpSp>
    </p:spTree>
    <p:extLst>
      <p:ext uri="{BB962C8B-B14F-4D97-AF65-F5344CB8AC3E}">
        <p14:creationId xmlns:p14="http://schemas.microsoft.com/office/powerpoint/2010/main" val="73263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2097021" y="360415"/>
            <a:ext cx="10512724" cy="854904"/>
          </a:xfrm>
        </p:spPr>
        <p:txBody>
          <a:bodyPr rtlCol="0">
            <a:normAutofit/>
          </a:bodyPr>
          <a:lstStyle/>
          <a:p>
            <a:pPr algn="ctr" defTabSz="914176">
              <a:defRPr/>
            </a:pPr>
            <a:r>
              <a:rPr lang="fr-FR" u="sng" dirty="0">
                <a:latin typeface="+mn-lt"/>
              </a:rPr>
              <a:t>Schéma des F</a:t>
            </a:r>
          </a:p>
        </p:txBody>
      </p:sp>
      <p:grpSp>
        <p:nvGrpSpPr>
          <p:cNvPr id="11" name="Group 10">
            <a:extLst>
              <a:ext uri="{FF2B5EF4-FFF2-40B4-BE49-F238E27FC236}">
                <a16:creationId xmlns:a16="http://schemas.microsoft.com/office/drawing/2014/main" id="{ECE18D15-03AD-47CE-8D0A-AC465C214B46}"/>
              </a:ext>
            </a:extLst>
          </p:cNvPr>
          <p:cNvGrpSpPr/>
          <p:nvPr/>
        </p:nvGrpSpPr>
        <p:grpSpPr>
          <a:xfrm>
            <a:off x="651896" y="674004"/>
            <a:ext cx="11887033" cy="5823580"/>
            <a:chOff x="149620" y="719080"/>
            <a:chExt cx="11887033" cy="5823580"/>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10243270" cy="5692466"/>
              <a:chOff x="1323475" y="1392655"/>
              <a:chExt cx="18153292"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1805">
                    <a:solidFill>
                      <a:schemeClr val="tx1"/>
                    </a:solidFill>
                  </a:rPr>
                  <a:t>Feces (selles)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459" y="1392655"/>
                <a:ext cx="3676550" cy="10088480"/>
                <a:chOff x="6989036" y="1798637"/>
                <a:chExt cx="367655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3059512"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1" dirty="0" err="1">
                      <a:solidFill>
                        <a:schemeClr val="tx1"/>
                      </a:solidFill>
                    </a:rPr>
                    <a:t>Fluids</a:t>
                  </a:r>
                  <a:r>
                    <a:rPr lang="fr-FR" sz="2031" dirty="0">
                      <a:solidFill>
                        <a:schemeClr val="tx1"/>
                      </a:solidFill>
                    </a:rPr>
                    <a:t> (liquides)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3014212"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0" dirty="0">
                      <a:solidFill>
                        <a:schemeClr val="tx1"/>
                      </a:solidFill>
                    </a:rPr>
                    <a:t>Fingers (doigts)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3676550"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err="1">
                      <a:solidFill>
                        <a:schemeClr val="tx1"/>
                      </a:solidFill>
                    </a:rPr>
                    <a:t>Flies</a:t>
                  </a:r>
                  <a:r>
                    <a:rPr lang="fr-FR" sz="2257" dirty="0">
                      <a:solidFill>
                        <a:schemeClr val="tx1"/>
                      </a:solidFill>
                    </a:rPr>
                    <a:t> (mouches)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3059512"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Field (terrain)</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1"/>
                <a:ext cx="4102722"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Food (nourriture)</a:t>
                </a:r>
              </a:p>
            </p:txBody>
          </p:sp>
          <p:sp>
            <p:nvSpPr>
              <p:cNvPr id="9" name="Oval 8">
                <a:extLst>
                  <a:ext uri="{FF2B5EF4-FFF2-40B4-BE49-F238E27FC236}">
                    <a16:creationId xmlns:a16="http://schemas.microsoft.com/office/drawing/2014/main" id="{BD743B13-D1DD-4ED1-A723-D794CA9216F1}"/>
                  </a:ext>
                </a:extLst>
              </p:cNvPr>
              <p:cNvSpPr/>
              <p:nvPr/>
            </p:nvSpPr>
            <p:spPr>
              <a:xfrm>
                <a:off x="16517015" y="5293111"/>
                <a:ext cx="2959752"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Nouvel hôte</a:t>
                </a:r>
              </a:p>
            </p:txBody>
          </p:sp>
          <p:cxnSp>
            <p:nvCxnSpPr>
              <p:cNvPr id="12" name="Curved Connector 11">
                <a:extLst>
                  <a:ext uri="{FF2B5EF4-FFF2-40B4-BE49-F238E27FC236}">
                    <a16:creationId xmlns:a16="http://schemas.microsoft.com/office/drawing/2014/main" id="{7793664F-5BBC-40C0-A77C-B9D90B7B6D0C}"/>
                  </a:ext>
                </a:extLst>
              </p:cNvPr>
              <p:cNvCxnSpPr>
                <a:cxnSpLocks/>
                <a:stCxn id="3" idx="0"/>
                <a:endCxn id="4" idx="2"/>
              </p:cNvCxnSpPr>
              <p:nvPr/>
            </p:nvCxnSpPr>
            <p:spPr>
              <a:xfrm rot="5400000" flipH="1" flipV="1">
                <a:off x="3048221" y="1953871"/>
                <a:ext cx="2757465" cy="392101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cxnSpLocks/>
                <a:stCxn id="3" idx="4"/>
                <a:endCxn id="7" idx="2"/>
              </p:cNvCxnSpPr>
              <p:nvPr/>
            </p:nvCxnSpPr>
            <p:spPr>
              <a:xfrm rot="16200000" flipH="1">
                <a:off x="3048221" y="6998904"/>
                <a:ext cx="2757465" cy="392101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cxnSpLocks/>
                <a:stCxn id="5" idx="0"/>
                <a:endCxn id="9" idx="0"/>
              </p:cNvCxnSpPr>
              <p:nvPr/>
            </p:nvCxnSpPr>
            <p:spPr>
              <a:xfrm rot="16200000" flipH="1">
                <a:off x="12295653" y="-408128"/>
                <a:ext cx="1300152" cy="10102325"/>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cxnSpLocks/>
                <a:stCxn id="6" idx="4"/>
                <a:endCxn id="9" idx="4"/>
              </p:cNvCxnSpPr>
              <p:nvPr/>
            </p:nvCxnSpPr>
            <p:spPr>
              <a:xfrm rot="5400000" flipH="1" flipV="1">
                <a:off x="12461237" y="3345176"/>
                <a:ext cx="1300152" cy="9771156"/>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cxnSpLocks/>
                <a:endCxn id="9" idx="0"/>
              </p:cNvCxnSpPr>
              <p:nvPr/>
            </p:nvCxnSpPr>
            <p:spPr>
              <a:xfrm>
                <a:off x="8673396" y="2391184"/>
                <a:ext cx="9323496" cy="290192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cxnSpLocks/>
                <a:endCxn id="8" idx="0"/>
              </p:cNvCxnSpPr>
              <p:nvPr/>
            </p:nvCxnSpPr>
            <p:spPr>
              <a:xfrm>
                <a:off x="8673396" y="2384834"/>
                <a:ext cx="4830998" cy="290827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cxnSpLocks/>
                <a:stCxn id="7" idx="6"/>
                <a:endCxn id="8" idx="4"/>
              </p:cNvCxnSpPr>
              <p:nvPr/>
            </p:nvCxnSpPr>
            <p:spPr>
              <a:xfrm flipV="1">
                <a:off x="9446972" y="7580679"/>
                <a:ext cx="4057422"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cxnSpLocks/>
                <a:stCxn id="7" idx="6"/>
                <a:endCxn id="9" idx="4"/>
              </p:cNvCxnSpPr>
              <p:nvPr/>
            </p:nvCxnSpPr>
            <p:spPr>
              <a:xfrm flipV="1">
                <a:off x="9446972" y="7580679"/>
                <a:ext cx="8549920"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cxnSpLocks/>
                <a:stCxn id="5" idx="0"/>
                <a:endCxn id="8" idx="0"/>
              </p:cNvCxnSpPr>
              <p:nvPr/>
            </p:nvCxnSpPr>
            <p:spPr>
              <a:xfrm rot="16200000" flipH="1">
                <a:off x="10049404" y="1838121"/>
                <a:ext cx="1300152" cy="5609827"/>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cxnSpLocks/>
                <a:endCxn id="8" idx="4"/>
              </p:cNvCxnSpPr>
              <p:nvPr/>
            </p:nvCxnSpPr>
            <p:spPr>
              <a:xfrm flipV="1">
                <a:off x="7776484" y="7580679"/>
                <a:ext cx="5727910" cy="1300152"/>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cxnSpLocks/>
                <a:stCxn id="8" idx="6"/>
                <a:endCxn id="9" idx="2"/>
              </p:cNvCxnSpPr>
              <p:nvPr/>
            </p:nvCxnSpPr>
            <p:spPr>
              <a:xfrm>
                <a:off x="15555754" y="6436895"/>
                <a:ext cx="961261" cy="22508"/>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cxnSpLocks/>
                <a:stCxn id="3" idx="6"/>
                <a:endCxn id="5" idx="2"/>
              </p:cNvCxnSpPr>
              <p:nvPr/>
            </p:nvCxnSpPr>
            <p:spPr>
              <a:xfrm flipV="1">
                <a:off x="3609413" y="5135949"/>
                <a:ext cx="2778047"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cxnSpLocks/>
                <a:stCxn id="3" idx="6"/>
                <a:endCxn id="6" idx="2"/>
              </p:cNvCxnSpPr>
              <p:nvPr/>
            </p:nvCxnSpPr>
            <p:spPr>
              <a:xfrm>
                <a:off x="3609413" y="6436895"/>
                <a:ext cx="2778047"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731572" y="5095655"/>
              <a:ext cx="266707" cy="262730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fr-FR" sz="2257" dirty="0"/>
                <a:t>Principales barrières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6804629" y="3547353"/>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fr-FR" sz="2257"/>
                <a:t>Barrières secondaires</a:t>
              </a:r>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4556879" y="1082405"/>
              <a:ext cx="176547" cy="802083"/>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0" name="Group 9">
              <a:extLst>
                <a:ext uri="{FF2B5EF4-FFF2-40B4-BE49-F238E27FC236}">
                  <a16:creationId xmlns:a16="http://schemas.microsoft.com/office/drawing/2014/main" id="{27A23722-4BAD-4FF1-B733-D74585FD1E0B}"/>
                </a:ext>
              </a:extLst>
            </p:cNvPr>
            <p:cNvGrpSpPr/>
            <p:nvPr/>
          </p:nvGrpSpPr>
          <p:grpSpPr>
            <a:xfrm>
              <a:off x="8624285" y="5017123"/>
              <a:ext cx="3412368" cy="833511"/>
              <a:chOff x="8995622" y="4704608"/>
              <a:chExt cx="3412368" cy="833511"/>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8995622" y="4704608"/>
                <a:ext cx="3279255" cy="430887"/>
                <a:chOff x="16826145" y="7912378"/>
                <a:chExt cx="3330843" cy="763076"/>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168304" y="7841261"/>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7966717" y="7912378"/>
                  <a:ext cx="2190271" cy="76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200" dirty="0"/>
                    <a:t>Assainissement</a:t>
                  </a:r>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8999470" y="5107232"/>
                <a:ext cx="3408520" cy="430887"/>
                <a:chOff x="16829024" y="8860530"/>
                <a:chExt cx="3475893" cy="765153"/>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170805" y="8748115"/>
                  <a:ext cx="361073"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7970205" y="8860530"/>
                  <a:ext cx="2334712" cy="76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200" dirty="0"/>
                    <a:t>Qualité de l’eau</a:t>
                  </a:r>
                </a:p>
              </p:txBody>
            </p:sp>
          </p:grpSp>
        </p:grpSp>
      </p:grpSp>
    </p:spTree>
    <p:extLst>
      <p:ext uri="{BB962C8B-B14F-4D97-AF65-F5344CB8AC3E}">
        <p14:creationId xmlns:p14="http://schemas.microsoft.com/office/powerpoint/2010/main" val="33074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2074359" y="357930"/>
            <a:ext cx="10512724" cy="854904"/>
          </a:xfrm>
        </p:spPr>
        <p:txBody>
          <a:bodyPr rtlCol="0">
            <a:normAutofit/>
          </a:bodyPr>
          <a:lstStyle/>
          <a:p>
            <a:pPr algn="ctr" defTabSz="914176">
              <a:defRPr/>
            </a:pPr>
            <a:r>
              <a:rPr lang="fr-FR" u="sng" dirty="0">
                <a:latin typeface="+mn-lt"/>
              </a:rPr>
              <a:t>Schéma des F</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20167"/>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1805">
                  <a:solidFill>
                    <a:schemeClr val="tx1"/>
                  </a:solidFill>
                </a:rPr>
                <a:t>Feces (selles)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457" y="1392655"/>
              <a:ext cx="3588471" cy="10088480"/>
              <a:chOff x="6989034" y="1798637"/>
              <a:chExt cx="3588471"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3071652"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1" dirty="0" err="1">
                    <a:solidFill>
                      <a:schemeClr val="tx1"/>
                    </a:solidFill>
                  </a:rPr>
                  <a:t>Fluids</a:t>
                </a:r>
                <a:r>
                  <a:rPr lang="fr-FR" sz="2031" dirty="0">
                    <a:solidFill>
                      <a:schemeClr val="tx1"/>
                    </a:solidFill>
                  </a:rPr>
                  <a:t> (liquides)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778045"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030" dirty="0">
                    <a:solidFill>
                      <a:schemeClr val="tx1"/>
                    </a:solidFill>
                  </a:rPr>
                  <a:t>Fingers (doigts)</a:t>
                </a:r>
              </a:p>
            </p:txBody>
          </p:sp>
          <p:sp>
            <p:nvSpPr>
              <p:cNvPr id="6" name="Oval 5">
                <a:extLst>
                  <a:ext uri="{FF2B5EF4-FFF2-40B4-BE49-F238E27FC236}">
                    <a16:creationId xmlns:a16="http://schemas.microsoft.com/office/drawing/2014/main" id="{78A418AB-40AA-421E-8081-F0907CF82748}"/>
                  </a:ext>
                </a:extLst>
              </p:cNvPr>
              <p:cNvSpPr/>
              <p:nvPr/>
            </p:nvSpPr>
            <p:spPr>
              <a:xfrm>
                <a:off x="6989034" y="7000832"/>
                <a:ext cx="3588471"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err="1">
                    <a:solidFill>
                      <a:schemeClr val="tx1"/>
                    </a:solidFill>
                  </a:rPr>
                  <a:t>Flies</a:t>
                </a:r>
                <a:r>
                  <a:rPr lang="fr-FR" sz="2257" dirty="0">
                    <a:solidFill>
                      <a:schemeClr val="tx1"/>
                    </a:solidFill>
                  </a:rPr>
                  <a:t> (mouches)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3311351"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Field (terrain)</a:t>
                </a:r>
              </a:p>
            </p:txBody>
          </p:sp>
        </p:grpSp>
        <p:sp>
          <p:nvSpPr>
            <p:cNvPr id="8" name="Oval 7">
              <a:extLst>
                <a:ext uri="{FF2B5EF4-FFF2-40B4-BE49-F238E27FC236}">
                  <a16:creationId xmlns:a16="http://schemas.microsoft.com/office/drawing/2014/main" id="{4E42B1E4-0AF0-48D6-8F93-28E446C62380}"/>
                </a:ext>
              </a:extLst>
            </p:cNvPr>
            <p:cNvSpPr/>
            <p:nvPr/>
          </p:nvSpPr>
          <p:spPr>
            <a:xfrm>
              <a:off x="10845091" y="5293111"/>
              <a:ext cx="3965776"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Food (nourriture)</a:t>
              </a:r>
            </a:p>
          </p:txBody>
        </p:sp>
        <p:sp>
          <p:nvSpPr>
            <p:cNvPr id="9" name="Oval 8">
              <a:extLst>
                <a:ext uri="{FF2B5EF4-FFF2-40B4-BE49-F238E27FC236}">
                  <a16:creationId xmlns:a16="http://schemas.microsoft.com/office/drawing/2014/main" id="{BD743B13-D1DD-4ED1-A723-D794CA9216F1}"/>
                </a:ext>
              </a:extLst>
            </p:cNvPr>
            <p:cNvSpPr/>
            <p:nvPr/>
          </p:nvSpPr>
          <p:spPr>
            <a:xfrm>
              <a:off x="16215558" y="5293111"/>
              <a:ext cx="2587395"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fr-FR" sz="2257" dirty="0">
                  <a:solidFill>
                    <a:schemeClr val="tx1"/>
                  </a:solidFill>
                </a:rPr>
                <a:t>Nouvel hôte</a:t>
              </a:r>
            </a:p>
          </p:txBody>
        </p:sp>
        <p:cxnSp>
          <p:nvCxnSpPr>
            <p:cNvPr id="12" name="Curved Connector 11">
              <a:extLst>
                <a:ext uri="{FF2B5EF4-FFF2-40B4-BE49-F238E27FC236}">
                  <a16:creationId xmlns:a16="http://schemas.microsoft.com/office/drawing/2014/main" id="{7793664F-5BBC-40C0-A77C-B9D90B7B6D0C}"/>
                </a:ext>
              </a:extLst>
            </p:cNvPr>
            <p:cNvCxnSpPr>
              <a:cxnSpLocks/>
              <a:stCxn id="3" idx="0"/>
              <a:endCxn id="4" idx="2"/>
            </p:cNvCxnSpPr>
            <p:nvPr/>
          </p:nvCxnSpPr>
          <p:spPr>
            <a:xfrm rot="5400000" flipH="1" flipV="1">
              <a:off x="3048221" y="1953871"/>
              <a:ext cx="2757465" cy="392101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cxnSpLocks/>
              <a:stCxn id="3" idx="4"/>
              <a:endCxn id="7" idx="2"/>
            </p:cNvCxnSpPr>
            <p:nvPr/>
          </p:nvCxnSpPr>
          <p:spPr>
            <a:xfrm rot="16200000" flipH="1">
              <a:off x="3048219" y="6998904"/>
              <a:ext cx="2757465" cy="3921013"/>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cxnSpLocks/>
              <a:stCxn id="5" idx="0"/>
              <a:endCxn id="9" idx="0"/>
            </p:cNvCxnSpPr>
            <p:nvPr/>
          </p:nvCxnSpPr>
          <p:spPr>
            <a:xfrm rot="16200000" flipH="1">
              <a:off x="11992792" y="-223351"/>
              <a:ext cx="1300152" cy="9732774"/>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cxnSpLocks/>
              <a:stCxn id="6" idx="4"/>
              <a:endCxn id="9" idx="4"/>
            </p:cNvCxnSpPr>
            <p:nvPr/>
          </p:nvCxnSpPr>
          <p:spPr>
            <a:xfrm rot="5400000" flipH="1" flipV="1">
              <a:off x="12195398" y="3566973"/>
              <a:ext cx="1300152" cy="9327564"/>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cxnSpLocks/>
              <a:endCxn id="9" idx="0"/>
            </p:cNvCxnSpPr>
            <p:nvPr/>
          </p:nvCxnSpPr>
          <p:spPr>
            <a:xfrm>
              <a:off x="8673396" y="2391184"/>
              <a:ext cx="8835860" cy="290192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cxnSpLocks/>
              <a:endCxn id="8" idx="0"/>
            </p:cNvCxnSpPr>
            <p:nvPr/>
          </p:nvCxnSpPr>
          <p:spPr>
            <a:xfrm>
              <a:off x="8065455" y="2384834"/>
              <a:ext cx="4762525" cy="2908277"/>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cxnSpLocks/>
              <a:stCxn id="7" idx="6"/>
              <a:endCxn id="8" idx="4"/>
            </p:cNvCxnSpPr>
            <p:nvPr/>
          </p:nvCxnSpPr>
          <p:spPr>
            <a:xfrm flipV="1">
              <a:off x="9698809" y="7580679"/>
              <a:ext cx="3129171"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cxnSpLocks/>
              <a:stCxn id="7" idx="6"/>
              <a:endCxn id="9" idx="4"/>
            </p:cNvCxnSpPr>
            <p:nvPr/>
          </p:nvCxnSpPr>
          <p:spPr>
            <a:xfrm flipV="1">
              <a:off x="9698809" y="7580679"/>
              <a:ext cx="7810447"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cxnSpLocks/>
              <a:stCxn id="5" idx="0"/>
              <a:endCxn id="8" idx="0"/>
            </p:cNvCxnSpPr>
            <p:nvPr/>
          </p:nvCxnSpPr>
          <p:spPr>
            <a:xfrm rot="16200000" flipH="1">
              <a:off x="9652155" y="2117286"/>
              <a:ext cx="1300152" cy="5051498"/>
            </a:xfrm>
            <a:prstGeom prst="curvedConnector3">
              <a:avLst>
                <a:gd name="adj1" fmla="val -3116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cxnSpLocks/>
              <a:endCxn id="8" idx="4"/>
            </p:cNvCxnSpPr>
            <p:nvPr/>
          </p:nvCxnSpPr>
          <p:spPr>
            <a:xfrm flipV="1">
              <a:off x="7168543" y="7580679"/>
              <a:ext cx="5659437" cy="1300152"/>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cxnSpLocks/>
              <a:stCxn id="8" idx="6"/>
              <a:endCxn id="9" idx="2"/>
            </p:cNvCxnSpPr>
            <p:nvPr/>
          </p:nvCxnSpPr>
          <p:spPr>
            <a:xfrm>
              <a:off x="14810867" y="6436895"/>
              <a:ext cx="1404691" cy="22508"/>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cxnSpLocks/>
              <a:stCxn id="3" idx="6"/>
              <a:endCxn id="5" idx="2"/>
            </p:cNvCxnSpPr>
            <p:nvPr/>
          </p:nvCxnSpPr>
          <p:spPr>
            <a:xfrm flipV="1">
              <a:off x="3609413" y="5135949"/>
              <a:ext cx="2778047"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cxnSpLocks/>
              <a:stCxn id="3" idx="6"/>
              <a:endCxn id="6" idx="2"/>
            </p:cNvCxnSpPr>
            <p:nvPr/>
          </p:nvCxnSpPr>
          <p:spPr>
            <a:xfrm>
              <a:off x="3609413" y="6436895"/>
              <a:ext cx="2778043" cy="1300946"/>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2785637" y="5040512"/>
            <a:ext cx="269138" cy="270019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fr-FR" sz="2257" dirty="0"/>
              <a:t>Principales barrières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895162" y="865528"/>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883318" y="2546280"/>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895162" y="5209896"/>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7345542" y="3587074"/>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fr-FR" sz="2257"/>
              <a:t>Barrières secondaires</a:t>
            </a:r>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5073857" y="1102193"/>
            <a:ext cx="207332" cy="83133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1" name="Group 10">
            <a:extLst>
              <a:ext uri="{FF2B5EF4-FFF2-40B4-BE49-F238E27FC236}">
                <a16:creationId xmlns:a16="http://schemas.microsoft.com/office/drawing/2014/main" id="{9A50F438-8775-4B6C-AC8E-D2AC71BC098B}"/>
              </a:ext>
            </a:extLst>
          </p:cNvPr>
          <p:cNvGrpSpPr/>
          <p:nvPr/>
        </p:nvGrpSpPr>
        <p:grpSpPr>
          <a:xfrm>
            <a:off x="8882137" y="5022713"/>
            <a:ext cx="3200885" cy="1292826"/>
            <a:chOff x="8882137" y="5022713"/>
            <a:chExt cx="3309865" cy="1292826"/>
          </a:xfrm>
        </p:grpSpPr>
        <p:grpSp>
          <p:nvGrpSpPr>
            <p:cNvPr id="10" name="Group 9">
              <a:extLst>
                <a:ext uri="{FF2B5EF4-FFF2-40B4-BE49-F238E27FC236}">
                  <a16:creationId xmlns:a16="http://schemas.microsoft.com/office/drawing/2014/main" id="{27A23722-4BAD-4FF1-B733-D74585FD1E0B}"/>
                </a:ext>
              </a:extLst>
            </p:cNvPr>
            <p:cNvGrpSpPr/>
            <p:nvPr/>
          </p:nvGrpSpPr>
          <p:grpSpPr>
            <a:xfrm>
              <a:off x="8882138" y="5022713"/>
              <a:ext cx="3309864" cy="886863"/>
              <a:chOff x="9253475" y="4710198"/>
              <a:chExt cx="3309864" cy="886863"/>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253475" y="4710198"/>
                <a:ext cx="3309862" cy="461665"/>
                <a:chOff x="17088052" y="7922277"/>
                <a:chExt cx="3361931" cy="817582"/>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430211" y="7846223"/>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8193148" y="7922277"/>
                  <a:ext cx="2256835" cy="8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Assainissement</a:t>
                  </a:r>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9253476" y="5135396"/>
                <a:ext cx="3309863" cy="461665"/>
                <a:chOff x="17088051" y="8910538"/>
                <a:chExt cx="3375286" cy="819807"/>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429833" y="8748117"/>
                  <a:ext cx="361072"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8182305" y="8910538"/>
                  <a:ext cx="2281032" cy="8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Qualité de l’eau</a:t>
                  </a:r>
                </a:p>
              </p:txBody>
            </p:sp>
          </p:grpSp>
        </p:grpSp>
        <p:sp>
          <p:nvSpPr>
            <p:cNvPr id="42" name="Rounded Rectangle 51">
              <a:extLst>
                <a:ext uri="{FF2B5EF4-FFF2-40B4-BE49-F238E27FC236}">
                  <a16:creationId xmlns:a16="http://schemas.microsoft.com/office/drawing/2014/main" id="{4EB63272-386F-4D5A-8722-D6AB8014A0C6}"/>
                </a:ext>
              </a:extLst>
            </p:cNvPr>
            <p:cNvSpPr/>
            <p:nvPr/>
          </p:nvSpPr>
          <p:spPr bwMode="auto">
            <a:xfrm rot="5400000">
              <a:off x="9295040" y="5486977"/>
              <a:ext cx="198582" cy="10243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2400"/>
            </a:p>
          </p:txBody>
        </p:sp>
        <p:sp>
          <p:nvSpPr>
            <p:cNvPr id="44" name="TextBox 53">
              <a:extLst>
                <a:ext uri="{FF2B5EF4-FFF2-40B4-BE49-F238E27FC236}">
                  <a16:creationId xmlns:a16="http://schemas.microsoft.com/office/drawing/2014/main" id="{18E7B415-D714-4A5E-B4FF-CA3E280559B6}"/>
                </a:ext>
              </a:extLst>
            </p:cNvPr>
            <p:cNvSpPr txBox="1">
              <a:spLocks noChangeArrowheads="1"/>
            </p:cNvSpPr>
            <p:nvPr/>
          </p:nvSpPr>
          <p:spPr bwMode="auto">
            <a:xfrm>
              <a:off x="10006050" y="5853874"/>
              <a:ext cx="1868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Hygiène </a:t>
              </a:r>
            </a:p>
          </p:txBody>
        </p:sp>
      </p:grpSp>
      <p:sp>
        <p:nvSpPr>
          <p:cNvPr id="46" name="Rounded Rectangle 30">
            <a:extLst>
              <a:ext uri="{FF2B5EF4-FFF2-40B4-BE49-F238E27FC236}">
                <a16:creationId xmlns:a16="http://schemas.microsoft.com/office/drawing/2014/main" id="{F089DD2C-7448-4D4C-84FF-CEF85760F943}"/>
              </a:ext>
            </a:extLst>
          </p:cNvPr>
          <p:cNvSpPr/>
          <p:nvPr/>
        </p:nvSpPr>
        <p:spPr>
          <a:xfrm rot="5400000">
            <a:off x="6647781" y="1698558"/>
            <a:ext cx="235760" cy="14596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48" name="Rounded Rectangle 31">
            <a:extLst>
              <a:ext uri="{FF2B5EF4-FFF2-40B4-BE49-F238E27FC236}">
                <a16:creationId xmlns:a16="http://schemas.microsoft.com/office/drawing/2014/main" id="{75E0A3BE-DF3A-4A03-9DB0-9A93A0B8F52B}"/>
              </a:ext>
            </a:extLst>
          </p:cNvPr>
          <p:cNvSpPr/>
          <p:nvPr/>
        </p:nvSpPr>
        <p:spPr>
          <a:xfrm rot="5400000">
            <a:off x="6530554" y="3993742"/>
            <a:ext cx="212717" cy="14596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0" name="Rounded Rectangle 33">
            <a:extLst>
              <a:ext uri="{FF2B5EF4-FFF2-40B4-BE49-F238E27FC236}">
                <a16:creationId xmlns:a16="http://schemas.microsoft.com/office/drawing/2014/main" id="{1DBE7BDA-42FC-4297-8705-0542DE4B648A}"/>
              </a:ext>
            </a:extLst>
          </p:cNvPr>
          <p:cNvSpPr/>
          <p:nvPr/>
        </p:nvSpPr>
        <p:spPr>
          <a:xfrm rot="10800000">
            <a:off x="8611285" y="1650964"/>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1" name="Rounded Rectangle 35">
            <a:extLst>
              <a:ext uri="{FF2B5EF4-FFF2-40B4-BE49-F238E27FC236}">
                <a16:creationId xmlns:a16="http://schemas.microsoft.com/office/drawing/2014/main" id="{AEE99505-694C-48BC-BC26-B2712A00BEC4}"/>
              </a:ext>
            </a:extLst>
          </p:cNvPr>
          <p:cNvSpPr/>
          <p:nvPr/>
        </p:nvSpPr>
        <p:spPr>
          <a:xfrm rot="10800000">
            <a:off x="8611285" y="4420059"/>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2" name="Rounded Rectangle 37">
            <a:extLst>
              <a:ext uri="{FF2B5EF4-FFF2-40B4-BE49-F238E27FC236}">
                <a16:creationId xmlns:a16="http://schemas.microsoft.com/office/drawing/2014/main" id="{ED50E9CA-A367-4849-8DA2-7D33764D0585}"/>
              </a:ext>
            </a:extLst>
          </p:cNvPr>
          <p:cNvSpPr/>
          <p:nvPr/>
        </p:nvSpPr>
        <p:spPr>
          <a:xfrm rot="10800000">
            <a:off x="8611285" y="3012105"/>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3" name="Rounded Rectangle 45">
            <a:extLst>
              <a:ext uri="{FF2B5EF4-FFF2-40B4-BE49-F238E27FC236}">
                <a16:creationId xmlns:a16="http://schemas.microsoft.com/office/drawing/2014/main" id="{4710E857-5529-4947-A738-E840AB4A438F}"/>
              </a:ext>
            </a:extLst>
          </p:cNvPr>
          <p:cNvSpPr/>
          <p:nvPr/>
        </p:nvSpPr>
        <p:spPr>
          <a:xfrm rot="10800000">
            <a:off x="3117300" y="2520286"/>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Tree>
    <p:extLst>
      <p:ext uri="{BB962C8B-B14F-4D97-AF65-F5344CB8AC3E}">
        <p14:creationId xmlns:p14="http://schemas.microsoft.com/office/powerpoint/2010/main" val="125457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1564D-502A-446D-BB38-54031FD4A9E5}"/>
              </a:ext>
            </a:extLst>
          </p:cNvPr>
          <p:cNvSpPr>
            <a:spLocks noGrp="1"/>
          </p:cNvSpPr>
          <p:nvPr>
            <p:ph type="title"/>
          </p:nvPr>
        </p:nvSpPr>
        <p:spPr>
          <a:xfrm>
            <a:off x="993914" y="305301"/>
            <a:ext cx="10916478" cy="845389"/>
          </a:xfrm>
        </p:spPr>
        <p:txBody>
          <a:bodyPr rtlCol="0">
            <a:normAutofit fontScale="90000"/>
          </a:bodyPr>
          <a:lstStyle/>
          <a:p>
            <a:pPr algn="ctr" defTabSz="914176">
              <a:defRPr/>
            </a:pPr>
            <a:r>
              <a:rPr lang="fr-FR" sz="4399" u="sng" dirty="0">
                <a:latin typeface="+mn-lt"/>
              </a:rPr>
              <a:t>Maladies dues au manque d’eau (c.-à-d. d’hygiène)</a:t>
            </a:r>
          </a:p>
        </p:txBody>
      </p:sp>
      <p:sp>
        <p:nvSpPr>
          <p:cNvPr id="52226" name="Content Placeholder 1">
            <a:extLst>
              <a:ext uri="{FF2B5EF4-FFF2-40B4-BE49-F238E27FC236}">
                <a16:creationId xmlns:a16="http://schemas.microsoft.com/office/drawing/2014/main" id="{373E1CBE-325D-495B-A8E1-17980A570163}"/>
              </a:ext>
            </a:extLst>
          </p:cNvPr>
          <p:cNvSpPr>
            <a:spLocks noGrp="1"/>
          </p:cNvSpPr>
          <p:nvPr>
            <p:ph idx="4294967295"/>
          </p:nvPr>
        </p:nvSpPr>
        <p:spPr>
          <a:xfrm>
            <a:off x="668031" y="1839051"/>
            <a:ext cx="9557793" cy="2404538"/>
          </a:xfrm>
        </p:spPr>
        <p:txBody>
          <a:bodyPr rtlCol="0">
            <a:normAutofit fontScale="92500"/>
          </a:bodyPr>
          <a:lstStyle/>
          <a:p>
            <a:pPr marL="609049" indent="-320646" defTabSz="914176">
              <a:spcBef>
                <a:spcPct val="0"/>
              </a:spcBef>
              <a:defRPr/>
            </a:pPr>
            <a:r>
              <a:rPr lang="fr-FR" dirty="0"/>
              <a:t>Résulte d’une hygiène insuffisante en raison du manque d’eau</a:t>
            </a:r>
          </a:p>
          <a:p>
            <a:pPr marL="609049" indent="-320646" defTabSz="914176">
              <a:spcBef>
                <a:spcPct val="0"/>
              </a:spcBef>
              <a:defRPr/>
            </a:pPr>
            <a:r>
              <a:rPr lang="fr-FR" dirty="0"/>
              <a:t>Trois modes de transmission de la maladie</a:t>
            </a:r>
          </a:p>
          <a:p>
            <a:pPr marL="609049" indent="-320646" defTabSz="914176">
              <a:spcBef>
                <a:spcPct val="0"/>
              </a:spcBef>
              <a:defRPr/>
            </a:pPr>
            <a:r>
              <a:rPr lang="fr-FR" dirty="0"/>
              <a:t>Exemples : </a:t>
            </a:r>
          </a:p>
          <a:p>
            <a:pPr marL="988327" lvl="1" indent="-457200" defTabSz="914176">
              <a:spcBef>
                <a:spcPts val="402"/>
              </a:spcBef>
              <a:buFont typeface="Courier New" panose="02070309020205020404" pitchFamily="49" charset="0"/>
              <a:buChar char="o"/>
              <a:defRPr/>
            </a:pPr>
            <a:r>
              <a:rPr lang="fr-FR" sz="2800" dirty="0">
                <a:ea typeface="ＭＳ Ｐゴシック" panose="020B0600070205080204" pitchFamily="34" charset="-128"/>
                <a:cs typeface="Arial Narrow" panose="020B0606020202030204" pitchFamily="34" charset="0"/>
              </a:rPr>
              <a:t>maladies associées à la voie </a:t>
            </a:r>
            <a:r>
              <a:rPr lang="fr-FR" sz="2800" dirty="0" err="1">
                <a:ea typeface="ＭＳ Ｐゴシック" panose="020B0600070205080204" pitchFamily="34" charset="-128"/>
                <a:cs typeface="Arial Narrow" panose="020B0606020202030204" pitchFamily="34" charset="0"/>
              </a:rPr>
              <a:t>oro</a:t>
            </a:r>
            <a:r>
              <a:rPr lang="fr-FR" sz="2800" dirty="0">
                <a:ea typeface="ＭＳ Ｐゴシック" panose="020B0600070205080204" pitchFamily="34" charset="-128"/>
                <a:cs typeface="Arial Narrow" panose="020B0606020202030204" pitchFamily="34" charset="0"/>
              </a:rPr>
              <a:t>-fécale (p. ex. l’ascaridiose)</a:t>
            </a:r>
          </a:p>
          <a:p>
            <a:pPr marL="988327" lvl="1" indent="-457200" defTabSz="914176">
              <a:spcBef>
                <a:spcPts val="402"/>
              </a:spcBef>
              <a:buFont typeface="Courier New" panose="02070309020205020404" pitchFamily="49" charset="0"/>
              <a:buChar char="o"/>
              <a:defRPr/>
            </a:pPr>
            <a:r>
              <a:rPr lang="fr-FR" sz="2800" dirty="0">
                <a:ea typeface="ＭＳ Ｐゴシック" panose="020B0600070205080204" pitchFamily="34" charset="-128"/>
                <a:cs typeface="Arial Narrow" panose="020B0606020202030204" pitchFamily="34" charset="0"/>
              </a:rPr>
              <a:t>infections de la peau ou des yeux (p. ex. le trachome)</a:t>
            </a:r>
          </a:p>
          <a:p>
            <a:pPr marL="988327" lvl="1" indent="-457200" defTabSz="914176">
              <a:spcBef>
                <a:spcPts val="402"/>
              </a:spcBef>
              <a:buFont typeface="Courier New" panose="02070309020205020404" pitchFamily="49" charset="0"/>
              <a:buChar char="o"/>
              <a:defRPr/>
            </a:pPr>
            <a:r>
              <a:rPr lang="fr-FR" sz="2800" dirty="0">
                <a:ea typeface="ＭＳ Ｐゴシック" panose="020B0600070205080204" pitchFamily="34" charset="-128"/>
                <a:cs typeface="Arial Narrow" panose="020B0606020202030204" pitchFamily="34" charset="0"/>
              </a:rPr>
              <a:t>infections causées par les poux (p. ex. le typhus)</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47552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AE2471-27D7-45D5-8C86-0EC48EAEC12D}"/>
              </a:ext>
            </a:extLst>
          </p:cNvPr>
          <p:cNvGraphicFramePr>
            <a:graphicFrameLocks noGrp="1"/>
          </p:cNvGraphicFramePr>
          <p:nvPr>
            <p:extLst>
              <p:ext uri="{D42A27DB-BD31-4B8C-83A1-F6EECF244321}">
                <p14:modId xmlns:p14="http://schemas.microsoft.com/office/powerpoint/2010/main" val="1597667292"/>
              </p:ext>
            </p:extLst>
          </p:nvPr>
        </p:nvGraphicFramePr>
        <p:xfrm>
          <a:off x="1203334" y="2426041"/>
          <a:ext cx="4720107" cy="3013405"/>
        </p:xfrm>
        <a:graphic>
          <a:graphicData uri="http://schemas.openxmlformats.org/drawingml/2006/table">
            <a:tbl>
              <a:tblPr firstRow="1" bandRow="1">
                <a:tableStyleId>{5C22544A-7EE6-4342-B048-85BDC9FD1C3A}</a:tableStyleId>
              </a:tblPr>
              <a:tblGrid>
                <a:gridCol w="2981459">
                  <a:extLst>
                    <a:ext uri="{9D8B030D-6E8A-4147-A177-3AD203B41FA5}">
                      <a16:colId xmlns:a16="http://schemas.microsoft.com/office/drawing/2014/main" val="20000"/>
                    </a:ext>
                  </a:extLst>
                </a:gridCol>
                <a:gridCol w="1738648">
                  <a:extLst>
                    <a:ext uri="{9D8B030D-6E8A-4147-A177-3AD203B41FA5}">
                      <a16:colId xmlns:a16="http://schemas.microsoft.com/office/drawing/2014/main" val="20001"/>
                    </a:ext>
                  </a:extLst>
                </a:gridCol>
              </a:tblGrid>
              <a:tr h="732405">
                <a:tc>
                  <a:txBody>
                    <a:bodyPr/>
                    <a:lstStyle/>
                    <a:p>
                      <a:pPr>
                        <a:lnSpc>
                          <a:spcPct val="115000"/>
                        </a:lnSpc>
                        <a:spcAft>
                          <a:spcPts val="0"/>
                        </a:spcAft>
                      </a:pPr>
                      <a:r>
                        <a:rPr lang="fr-FR" sz="2400" dirty="0">
                          <a:effectLst/>
                        </a:rPr>
                        <a:t>Intervention</a:t>
                      </a:r>
                    </a:p>
                  </a:txBody>
                  <a:tcPr marL="5374" marR="5374" marT="5375" marB="5375" anchor="ctr"/>
                </a:tc>
                <a:tc>
                  <a:txBody>
                    <a:bodyPr/>
                    <a:lstStyle/>
                    <a:p>
                      <a:pPr>
                        <a:lnSpc>
                          <a:spcPct val="115000"/>
                        </a:lnSpc>
                        <a:spcAft>
                          <a:spcPts val="0"/>
                        </a:spcAft>
                      </a:pPr>
                      <a:r>
                        <a:rPr lang="fr-FR" sz="2400">
                          <a:effectLst/>
                        </a:rPr>
                        <a:t>Diminution</a:t>
                      </a:r>
                    </a:p>
                  </a:txBody>
                  <a:tcPr marL="5374" marR="5374" marT="5375" marB="5375" anchor="ctr"/>
                </a:tc>
                <a:extLst>
                  <a:ext uri="{0D108BD9-81ED-4DB2-BD59-A6C34878D82A}">
                    <a16:rowId xmlns:a16="http://schemas.microsoft.com/office/drawing/2014/main" val="10000"/>
                  </a:ext>
                </a:extLst>
              </a:tr>
              <a:tr h="570250">
                <a:tc>
                  <a:txBody>
                    <a:bodyPr/>
                    <a:lstStyle/>
                    <a:p>
                      <a:pPr>
                        <a:lnSpc>
                          <a:spcPct val="115000"/>
                        </a:lnSpc>
                        <a:spcAft>
                          <a:spcPts val="0"/>
                        </a:spcAft>
                      </a:pPr>
                      <a:r>
                        <a:rPr lang="fr-FR" sz="2400">
                          <a:effectLst/>
                        </a:rPr>
                        <a:t>Qualité de l’eau</a:t>
                      </a:r>
                    </a:p>
                  </a:txBody>
                  <a:tcPr marL="5374" marR="5374" marT="5375" marB="5375" anchor="ctr"/>
                </a:tc>
                <a:tc>
                  <a:txBody>
                    <a:bodyPr/>
                    <a:lstStyle/>
                    <a:p>
                      <a:pPr>
                        <a:lnSpc>
                          <a:spcPct val="115000"/>
                        </a:lnSpc>
                        <a:spcAft>
                          <a:spcPts val="0"/>
                        </a:spcAft>
                      </a:pPr>
                      <a:r>
                        <a:rPr lang="fr-FR" sz="2400">
                          <a:effectLst/>
                        </a:rPr>
                        <a:t>15%</a:t>
                      </a:r>
                    </a:p>
                  </a:txBody>
                  <a:tcPr marL="5374" marR="5374" marT="5375" marB="5375" anchor="ctr"/>
                </a:tc>
                <a:extLst>
                  <a:ext uri="{0D108BD9-81ED-4DB2-BD59-A6C34878D82A}">
                    <a16:rowId xmlns:a16="http://schemas.microsoft.com/office/drawing/2014/main" val="10001"/>
                  </a:ext>
                </a:extLst>
              </a:tr>
              <a:tr h="570250">
                <a:tc>
                  <a:txBody>
                    <a:bodyPr/>
                    <a:lstStyle/>
                    <a:p>
                      <a:pPr>
                        <a:lnSpc>
                          <a:spcPct val="115000"/>
                        </a:lnSpc>
                        <a:spcAft>
                          <a:spcPts val="0"/>
                        </a:spcAft>
                      </a:pPr>
                      <a:r>
                        <a:rPr lang="fr-FR" sz="2400">
                          <a:effectLst/>
                        </a:rPr>
                        <a:t>Quantité d’eau</a:t>
                      </a:r>
                    </a:p>
                  </a:txBody>
                  <a:tcPr marL="5374" marR="5374" marT="5375" marB="5375" anchor="ctr"/>
                </a:tc>
                <a:tc>
                  <a:txBody>
                    <a:bodyPr/>
                    <a:lstStyle/>
                    <a:p>
                      <a:pPr>
                        <a:lnSpc>
                          <a:spcPct val="115000"/>
                        </a:lnSpc>
                        <a:spcAft>
                          <a:spcPts val="0"/>
                        </a:spcAft>
                      </a:pPr>
                      <a:r>
                        <a:rPr lang="fr-FR" sz="2400">
                          <a:effectLst/>
                        </a:rPr>
                        <a:t>20%</a:t>
                      </a:r>
                    </a:p>
                  </a:txBody>
                  <a:tcPr marL="5374" marR="5374" marT="5375" marB="5375" anchor="ctr"/>
                </a:tc>
                <a:extLst>
                  <a:ext uri="{0D108BD9-81ED-4DB2-BD59-A6C34878D82A}">
                    <a16:rowId xmlns:a16="http://schemas.microsoft.com/office/drawing/2014/main" val="10002"/>
                  </a:ext>
                </a:extLst>
              </a:tr>
              <a:tr h="570250">
                <a:tc>
                  <a:txBody>
                    <a:bodyPr/>
                    <a:lstStyle/>
                    <a:p>
                      <a:pPr>
                        <a:lnSpc>
                          <a:spcPct val="115000"/>
                        </a:lnSpc>
                        <a:spcAft>
                          <a:spcPts val="0"/>
                        </a:spcAft>
                      </a:pPr>
                      <a:r>
                        <a:rPr lang="fr-FR" sz="2400">
                          <a:effectLst/>
                        </a:rPr>
                        <a:t>Hygiène</a:t>
                      </a:r>
                    </a:p>
                  </a:txBody>
                  <a:tcPr marL="5374" marR="5374" marT="5375" marB="5375" anchor="ctr"/>
                </a:tc>
                <a:tc>
                  <a:txBody>
                    <a:bodyPr/>
                    <a:lstStyle/>
                    <a:p>
                      <a:pPr>
                        <a:lnSpc>
                          <a:spcPct val="115000"/>
                        </a:lnSpc>
                        <a:spcAft>
                          <a:spcPts val="0"/>
                        </a:spcAft>
                      </a:pPr>
                      <a:r>
                        <a:rPr lang="fr-FR" sz="2400">
                          <a:effectLst/>
                        </a:rPr>
                        <a:t>33%</a:t>
                      </a:r>
                    </a:p>
                  </a:txBody>
                  <a:tcPr marL="5374" marR="5374" marT="5375" marB="5375" anchor="ctr"/>
                </a:tc>
                <a:extLst>
                  <a:ext uri="{0D108BD9-81ED-4DB2-BD59-A6C34878D82A}">
                    <a16:rowId xmlns:a16="http://schemas.microsoft.com/office/drawing/2014/main" val="10003"/>
                  </a:ext>
                </a:extLst>
              </a:tr>
              <a:tr h="570250">
                <a:tc>
                  <a:txBody>
                    <a:bodyPr/>
                    <a:lstStyle/>
                    <a:p>
                      <a:pPr>
                        <a:lnSpc>
                          <a:spcPct val="115000"/>
                        </a:lnSpc>
                        <a:spcAft>
                          <a:spcPts val="0"/>
                        </a:spcAft>
                      </a:pPr>
                      <a:r>
                        <a:rPr lang="fr-FR" sz="2400">
                          <a:effectLst/>
                        </a:rPr>
                        <a:t>Assainissement</a:t>
                      </a:r>
                    </a:p>
                  </a:txBody>
                  <a:tcPr marL="5374" marR="5374" marT="5375" marB="5375" anchor="ctr"/>
                </a:tc>
                <a:tc>
                  <a:txBody>
                    <a:bodyPr/>
                    <a:lstStyle/>
                    <a:p>
                      <a:pPr>
                        <a:lnSpc>
                          <a:spcPct val="115000"/>
                        </a:lnSpc>
                        <a:spcAft>
                          <a:spcPts val="0"/>
                        </a:spcAft>
                      </a:pPr>
                      <a:r>
                        <a:rPr lang="fr-FR" sz="2400" dirty="0">
                          <a:effectLst/>
                        </a:rPr>
                        <a:t>55%</a:t>
                      </a:r>
                    </a:p>
                  </a:txBody>
                  <a:tcPr marL="5374" marR="5374" marT="5375" marB="5375" anchor="ctr"/>
                </a:tc>
                <a:extLst>
                  <a:ext uri="{0D108BD9-81ED-4DB2-BD59-A6C34878D82A}">
                    <a16:rowId xmlns:a16="http://schemas.microsoft.com/office/drawing/2014/main" val="10004"/>
                  </a:ext>
                </a:extLst>
              </a:tr>
            </a:tbl>
          </a:graphicData>
        </a:graphic>
      </p:graphicFrame>
      <p:sp>
        <p:nvSpPr>
          <p:cNvPr id="56343" name="Rectangle 3">
            <a:extLst>
              <a:ext uri="{FF2B5EF4-FFF2-40B4-BE49-F238E27FC236}">
                <a16:creationId xmlns:a16="http://schemas.microsoft.com/office/drawing/2014/main" id="{FC6140FB-9342-4E59-8F18-53A4182C432A}"/>
              </a:ext>
            </a:extLst>
          </p:cNvPr>
          <p:cNvSpPr>
            <a:spLocks noChangeArrowheads="1"/>
          </p:cNvSpPr>
          <p:nvPr/>
        </p:nvSpPr>
        <p:spPr bwMode="auto">
          <a:xfrm>
            <a:off x="839638" y="345057"/>
            <a:ext cx="1051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fr-FR" sz="4400" u="sng">
                <a:cs typeface="Times New Roman" panose="02020603050405020304" pitchFamily="18" charset="0"/>
              </a:rPr>
              <a:t>Diminution des maladies diarrhéiques</a:t>
            </a:r>
          </a:p>
        </p:txBody>
      </p:sp>
      <p:sp>
        <p:nvSpPr>
          <p:cNvPr id="62488" name="Rectangle 4">
            <a:extLst>
              <a:ext uri="{FF2B5EF4-FFF2-40B4-BE49-F238E27FC236}">
                <a16:creationId xmlns:a16="http://schemas.microsoft.com/office/drawing/2014/main" id="{2A6D05C3-FC98-49B8-9233-4545388CB7A6}"/>
              </a:ext>
            </a:extLst>
          </p:cNvPr>
          <p:cNvSpPr>
            <a:spLocks noChangeArrowheads="1"/>
          </p:cNvSpPr>
          <p:nvPr/>
        </p:nvSpPr>
        <p:spPr bwMode="auto">
          <a:xfrm>
            <a:off x="1112530" y="5540178"/>
            <a:ext cx="4720107" cy="57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580" i="1">
                <a:latin typeface="Times New Roman" panose="02020603050405020304" pitchFamily="18" charset="0"/>
                <a:cs typeface="Times New Roman" panose="02020603050405020304" pitchFamily="18" charset="0"/>
              </a:rPr>
              <a:t>Source : www.lboro.ac.uk/well/...briefs/52-water-quality-or-quantity.pdf </a:t>
            </a:r>
          </a:p>
        </p:txBody>
      </p:sp>
      <p:sp>
        <p:nvSpPr>
          <p:cNvPr id="7" name="Rectangle 3">
            <a:extLst>
              <a:ext uri="{FF2B5EF4-FFF2-40B4-BE49-F238E27FC236}">
                <a16:creationId xmlns:a16="http://schemas.microsoft.com/office/drawing/2014/main" id="{6C33EC79-8938-46B6-83C9-8D3FF79BB347}"/>
              </a:ext>
            </a:extLst>
          </p:cNvPr>
          <p:cNvSpPr>
            <a:spLocks noChangeArrowheads="1"/>
          </p:cNvSpPr>
          <p:nvPr/>
        </p:nvSpPr>
        <p:spPr bwMode="auto">
          <a:xfrm>
            <a:off x="1112530" y="1451609"/>
            <a:ext cx="3685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fr-FR" sz="2800" dirty="0">
                <a:cs typeface="Times New Roman" panose="02020603050405020304" pitchFamily="18" charset="0"/>
              </a:rPr>
              <a:t>Effets des différents types d’intervention :</a:t>
            </a:r>
          </a:p>
        </p:txBody>
      </p:sp>
      <p:sp>
        <p:nvSpPr>
          <p:cNvPr id="2" name="TextBox 1">
            <a:extLst>
              <a:ext uri="{FF2B5EF4-FFF2-40B4-BE49-F238E27FC236}">
                <a16:creationId xmlns:a16="http://schemas.microsoft.com/office/drawing/2014/main" id="{C17841A0-75F7-4963-905B-E04FE8BD901B}"/>
              </a:ext>
            </a:extLst>
          </p:cNvPr>
          <p:cNvSpPr txBox="1"/>
          <p:nvPr/>
        </p:nvSpPr>
        <p:spPr>
          <a:xfrm>
            <a:off x="6386425" y="1928662"/>
            <a:ext cx="55261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fr-FR" dirty="0"/>
              <a:t>La quantité d’eau disponible a un impact important sur l’hygiène personnelle et peut réduire le risque de transmission des maladies.</a:t>
            </a:r>
          </a:p>
        </p:txBody>
      </p:sp>
      <p:sp>
        <p:nvSpPr>
          <p:cNvPr id="8" name="TextBox 7">
            <a:extLst>
              <a:ext uri="{FF2B5EF4-FFF2-40B4-BE49-F238E27FC236}">
                <a16:creationId xmlns:a16="http://schemas.microsoft.com/office/drawing/2014/main" id="{4A1BCCDE-08D8-4C42-968D-B5F6A3B4A87C}"/>
              </a:ext>
            </a:extLst>
          </p:cNvPr>
          <p:cNvSpPr txBox="1"/>
          <p:nvPr/>
        </p:nvSpPr>
        <p:spPr>
          <a:xfrm>
            <a:off x="6389544" y="4134832"/>
            <a:ext cx="52296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fr-FR" dirty="0"/>
              <a:t>Le manque d’eau est directement associé aux maladies vectorielles, transmises par l’eau et dues au manque d’hygiène.</a:t>
            </a:r>
          </a:p>
        </p:txBody>
      </p:sp>
    </p:spTree>
    <p:extLst>
      <p:ext uri="{BB962C8B-B14F-4D97-AF65-F5344CB8AC3E}">
        <p14:creationId xmlns:p14="http://schemas.microsoft.com/office/powerpoint/2010/main" val="221954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779-E435-4294-9C0E-F379D1942488}"/>
              </a:ext>
            </a:extLst>
          </p:cNvPr>
          <p:cNvSpPr>
            <a:spLocks noGrp="1"/>
          </p:cNvSpPr>
          <p:nvPr>
            <p:ph type="title"/>
          </p:nvPr>
        </p:nvSpPr>
        <p:spPr/>
        <p:txBody>
          <a:bodyPr/>
          <a:lstStyle/>
          <a:p>
            <a:pPr algn="ctr"/>
            <a:r>
              <a:rPr lang="fr-FR" u="sng">
                <a:latin typeface="+mn-lt"/>
              </a:rPr>
              <a:t>Objectifs</a:t>
            </a:r>
          </a:p>
        </p:txBody>
      </p:sp>
      <p:sp>
        <p:nvSpPr>
          <p:cNvPr id="3" name="Content Placeholder 2">
            <a:extLst>
              <a:ext uri="{FF2B5EF4-FFF2-40B4-BE49-F238E27FC236}">
                <a16:creationId xmlns:a16="http://schemas.microsoft.com/office/drawing/2014/main" id="{43B4FD6E-E416-4361-862B-5905FFF27C5F}"/>
              </a:ext>
            </a:extLst>
          </p:cNvPr>
          <p:cNvSpPr>
            <a:spLocks noGrp="1"/>
          </p:cNvSpPr>
          <p:nvPr>
            <p:ph idx="1"/>
          </p:nvPr>
        </p:nvSpPr>
        <p:spPr>
          <a:xfrm>
            <a:off x="1558962" y="2019263"/>
            <a:ext cx="10005508" cy="3224840"/>
          </a:xfrm>
        </p:spPr>
        <p:txBody>
          <a:bodyPr/>
          <a:lstStyle/>
          <a:p>
            <a:pPr marL="0" indent="0">
              <a:buNone/>
            </a:pPr>
            <a:r>
              <a:rPr lang="fr-FR" b="1" i="1">
                <a:solidFill>
                  <a:srgbClr val="0000FF"/>
                </a:solidFill>
              </a:rPr>
              <a:t>Savoir</a:t>
            </a:r>
          </a:p>
          <a:p>
            <a:r>
              <a:rPr lang="fr-FR"/>
              <a:t>décrire l’interaction entre la population, l’environnement et la santé</a:t>
            </a:r>
          </a:p>
          <a:p>
            <a:r>
              <a:rPr lang="fr-FR"/>
              <a:t>inscrire les activités relatives à l’ingénierie de la santé publique dans le système de santé au sens plus large</a:t>
            </a:r>
          </a:p>
          <a:p>
            <a:r>
              <a:rPr lang="fr-FR"/>
              <a:t>décrire les niveaux d’intervention dans le domaine de l’eau et de l’habitat pour lutter contre les maladies transmissibles</a:t>
            </a:r>
          </a:p>
        </p:txBody>
      </p:sp>
      <p:sp>
        <p:nvSpPr>
          <p:cNvPr id="4" name="Slide Number Placeholder 3">
            <a:extLst>
              <a:ext uri="{FF2B5EF4-FFF2-40B4-BE49-F238E27FC236}">
                <a16:creationId xmlns:a16="http://schemas.microsoft.com/office/drawing/2014/main" id="{C18F6C51-1142-4B60-871E-7DC5A345EBFB}"/>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271780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942AF-907A-4773-93B7-2F5C3B2AB324}"/>
              </a:ext>
            </a:extLst>
          </p:cNvPr>
          <p:cNvSpPr>
            <a:spLocks noGrp="1"/>
          </p:cNvSpPr>
          <p:nvPr>
            <p:ph type="title"/>
          </p:nvPr>
        </p:nvSpPr>
        <p:spPr>
          <a:xfrm>
            <a:off x="838200" y="717196"/>
            <a:ext cx="10515600" cy="845389"/>
          </a:xfrm>
        </p:spPr>
        <p:txBody>
          <a:bodyPr rtlCol="0">
            <a:normAutofit/>
          </a:bodyPr>
          <a:lstStyle/>
          <a:p>
            <a:pPr algn="ctr" defTabSz="914176">
              <a:defRPr/>
            </a:pPr>
            <a:r>
              <a:rPr lang="fr-FR" sz="4399" u="sng" dirty="0">
                <a:latin typeface="+mn-lt"/>
              </a:rPr>
              <a:t>Maladies d’origine aquatique</a:t>
            </a:r>
          </a:p>
        </p:txBody>
      </p:sp>
      <p:sp>
        <p:nvSpPr>
          <p:cNvPr id="63491" name="Content Placeholder 1">
            <a:extLst>
              <a:ext uri="{FF2B5EF4-FFF2-40B4-BE49-F238E27FC236}">
                <a16:creationId xmlns:a16="http://schemas.microsoft.com/office/drawing/2014/main" id="{B36B108E-FD7B-4B50-BF54-81E804FDD054}"/>
              </a:ext>
            </a:extLst>
          </p:cNvPr>
          <p:cNvSpPr>
            <a:spLocks noGrp="1" noChangeArrowheads="1"/>
          </p:cNvSpPr>
          <p:nvPr>
            <p:ph sz="half" idx="1"/>
          </p:nvPr>
        </p:nvSpPr>
        <p:spPr>
          <a:xfrm>
            <a:off x="1061483" y="2510385"/>
            <a:ext cx="10638183" cy="2900484"/>
          </a:xfrm>
        </p:spPr>
        <p:txBody>
          <a:bodyPr>
            <a:normAutofit/>
          </a:bodyPr>
          <a:lstStyle/>
          <a:p>
            <a:pPr marL="608159" indent="-319754">
              <a:spcBef>
                <a:spcPct val="0"/>
              </a:spcBef>
            </a:pPr>
            <a:r>
              <a:rPr lang="fr-FR" dirty="0"/>
              <a:t>Causées par des vers parasites qui vivent une partie de leur cycle de vie dans l’eau</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fr-FR" dirty="0"/>
              <a:t>Transmission par ingestion ou pénétration dans la peau</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fr-FR" dirty="0"/>
              <a:t>Exemples : schistosomiase, ver de Guinée</a:t>
            </a:r>
          </a:p>
        </p:txBody>
      </p:sp>
    </p:spTree>
    <p:extLst>
      <p:ext uri="{BB962C8B-B14F-4D97-AF65-F5344CB8AC3E}">
        <p14:creationId xmlns:p14="http://schemas.microsoft.com/office/powerpoint/2010/main" val="342564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D01F6296-9E85-4DFF-A9A1-9E9BE0AB7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401" y="0"/>
            <a:ext cx="10533198" cy="686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DB66881-2E08-4C2D-BD82-08D9C11E8611}"/>
              </a:ext>
            </a:extLst>
          </p:cNvPr>
          <p:cNvSpPr/>
          <p:nvPr/>
        </p:nvSpPr>
        <p:spPr>
          <a:xfrm>
            <a:off x="6261161" y="101889"/>
            <a:ext cx="4872744" cy="646331"/>
          </a:xfrm>
          <a:prstGeom prst="rect">
            <a:avLst/>
          </a:prstGeom>
        </p:spPr>
        <p:txBody>
          <a:bodyPr wrap="none">
            <a:spAutoFit/>
          </a:bodyPr>
          <a:lstStyle/>
          <a:p>
            <a:r>
              <a:rPr lang="fr-FR">
                <a:hlinkClick r:id="rId4"/>
              </a:rPr>
              <a:t>https://www.youtube.com/watch?v=lo1cRLdqKq4</a:t>
            </a:r>
          </a:p>
          <a:p>
            <a:endParaRPr lang="fr-CH" dirty="0"/>
          </a:p>
        </p:txBody>
      </p:sp>
    </p:spTree>
    <p:extLst>
      <p:ext uri="{BB962C8B-B14F-4D97-AF65-F5344CB8AC3E}">
        <p14:creationId xmlns:p14="http://schemas.microsoft.com/office/powerpoint/2010/main" val="229770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94EDBB2A-FFF0-4FA9-B46D-F62907C74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2906" y="350769"/>
            <a:ext cx="7560097" cy="62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88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03ECF-6B7E-404B-879E-F8A8B3D67015}"/>
              </a:ext>
            </a:extLst>
          </p:cNvPr>
          <p:cNvSpPr>
            <a:spLocks noGrp="1"/>
          </p:cNvSpPr>
          <p:nvPr>
            <p:ph type="title"/>
          </p:nvPr>
        </p:nvSpPr>
        <p:spPr>
          <a:xfrm>
            <a:off x="1092200" y="822326"/>
            <a:ext cx="10515600" cy="825320"/>
          </a:xfrm>
        </p:spPr>
        <p:txBody>
          <a:bodyPr rtlCol="0">
            <a:normAutofit/>
          </a:bodyPr>
          <a:lstStyle/>
          <a:p>
            <a:pPr algn="ctr" defTabSz="914176">
              <a:defRPr/>
            </a:pPr>
            <a:r>
              <a:rPr lang="fr-FR" sz="4399" u="sng">
                <a:latin typeface="+mn-lt"/>
              </a:rPr>
              <a:t>Maladies vectorielles liées à l’eau</a:t>
            </a:r>
          </a:p>
        </p:txBody>
      </p:sp>
      <p:sp>
        <p:nvSpPr>
          <p:cNvPr id="61442" name="Content Placeholder 1">
            <a:extLst>
              <a:ext uri="{FF2B5EF4-FFF2-40B4-BE49-F238E27FC236}">
                <a16:creationId xmlns:a16="http://schemas.microsoft.com/office/drawing/2014/main" id="{85459DDA-9B64-4BA9-A347-A2FEF4FA703E}"/>
              </a:ext>
            </a:extLst>
          </p:cNvPr>
          <p:cNvSpPr>
            <a:spLocks noGrp="1"/>
          </p:cNvSpPr>
          <p:nvPr>
            <p:ph idx="1"/>
          </p:nvPr>
        </p:nvSpPr>
        <p:spPr>
          <a:xfrm>
            <a:off x="1420308" y="2721647"/>
            <a:ext cx="10515600" cy="1220229"/>
          </a:xfrm>
        </p:spPr>
        <p:txBody>
          <a:bodyPr rtlCol="0">
            <a:normAutofit fontScale="92500" lnSpcReduction="20000"/>
          </a:bodyPr>
          <a:lstStyle/>
          <a:p>
            <a:pPr marL="609049" indent="-320646" defTabSz="914176">
              <a:spcBef>
                <a:spcPct val="0"/>
              </a:spcBef>
              <a:defRPr/>
            </a:pPr>
            <a:r>
              <a:rPr lang="fr-FR" dirty="0"/>
              <a:t>Causées par des insectes (vecteurs) qui se reproduisent dans l’eau ou à proximité</a:t>
            </a:r>
          </a:p>
          <a:p>
            <a:pPr marL="609049" indent="-320646" defTabSz="914176">
              <a:spcBef>
                <a:spcPct val="0"/>
              </a:spcBef>
              <a:defRPr/>
            </a:pPr>
            <a:endParaRPr lang="en-US" altLang="en-US" dirty="0">
              <a:ea typeface="ＭＳ Ｐゴシック" panose="020B0600070205080204" pitchFamily="34" charset="-128"/>
              <a:cs typeface="Arial Narrow" panose="020B0606020202030204" pitchFamily="34" charset="0"/>
            </a:endParaRPr>
          </a:p>
          <a:p>
            <a:pPr marL="609049" indent="-320646" defTabSz="914176">
              <a:spcBef>
                <a:spcPct val="0"/>
              </a:spcBef>
              <a:defRPr/>
            </a:pPr>
            <a:r>
              <a:rPr lang="fr-FR" dirty="0"/>
              <a:t>Exemples : paludisme, fièvre jaune, dengue, etc. </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389832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5" name="Content Placeholder 3"/>
          <p:cNvSpPr txBox="1">
            <a:spLocks/>
          </p:cNvSpPr>
          <p:nvPr/>
        </p:nvSpPr>
        <p:spPr>
          <a:xfrm>
            <a:off x="1157670" y="1409700"/>
            <a:ext cx="10515600" cy="3722384"/>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3500" b="1" dirty="0">
                <a:solidFill>
                  <a:srgbClr val="FF0000"/>
                </a:solidFill>
              </a:rPr>
              <a:t>Travail de groupe </a:t>
            </a:r>
          </a:p>
          <a:p>
            <a:pPr marL="0" indent="0" algn="ctr">
              <a:buNone/>
              <a:defRPr/>
            </a:pPr>
            <a:endParaRPr lang="en-US" altLang="fr-FR" dirty="0"/>
          </a:p>
          <a:p>
            <a:pPr marL="0" indent="0" algn="ctr">
              <a:buNone/>
              <a:defRPr/>
            </a:pPr>
            <a:r>
              <a:rPr lang="fr-FR" dirty="0"/>
              <a:t>Dressez la liste des interventions clés permettant de réduire la propagation des maladies en fonction des voies de transmission. </a:t>
            </a:r>
          </a:p>
          <a:p>
            <a:pPr marL="0" indent="0" algn="ctr">
              <a:buFont typeface="Arial" panose="020B0604020202020204" pitchFamily="34" charset="0"/>
              <a:buNone/>
            </a:pPr>
            <a:endParaRPr lang="en-GB" dirty="0"/>
          </a:p>
          <a:p>
            <a:pPr marL="0" indent="0" algn="ctr">
              <a:buFont typeface="Arial" panose="020B0604020202020204" pitchFamily="34" charset="0"/>
              <a:buNone/>
            </a:pPr>
            <a:r>
              <a:rPr lang="fr-FR" dirty="0"/>
              <a:t>Temps de réflexion avant la présentation des résultats en plénière :</a:t>
            </a:r>
          </a:p>
          <a:p>
            <a:pPr marL="0" indent="0" algn="ctr">
              <a:buFont typeface="Arial" panose="020B0604020202020204" pitchFamily="34" charset="0"/>
              <a:buNone/>
            </a:pPr>
            <a:r>
              <a:rPr lang="fr-FR" b="1" dirty="0">
                <a:solidFill>
                  <a:srgbClr val="0000FF"/>
                </a:solidFill>
              </a:rPr>
              <a:t>15 minutes</a:t>
            </a:r>
          </a:p>
          <a:p>
            <a:pPr marL="0" indent="0">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33042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C7DB-7461-487C-8224-ED1C779007E2}"/>
              </a:ext>
            </a:extLst>
          </p:cNvPr>
          <p:cNvSpPr>
            <a:spLocks noGrp="1"/>
          </p:cNvSpPr>
          <p:nvPr>
            <p:ph type="title"/>
          </p:nvPr>
        </p:nvSpPr>
        <p:spPr>
          <a:xfrm>
            <a:off x="838200" y="0"/>
            <a:ext cx="10512724" cy="845389"/>
          </a:xfrm>
        </p:spPr>
        <p:txBody>
          <a:bodyPr rtlCol="0">
            <a:normAutofit/>
          </a:bodyPr>
          <a:lstStyle/>
          <a:p>
            <a:pPr algn="ctr" defTabSz="914176">
              <a:defRPr/>
            </a:pPr>
            <a:r>
              <a:rPr lang="fr-FR" sz="4399" u="sng">
                <a:latin typeface="+mn-lt"/>
              </a:rPr>
              <a:t>Interventions techniques</a:t>
            </a:r>
          </a:p>
        </p:txBody>
      </p:sp>
      <p:pic>
        <p:nvPicPr>
          <p:cNvPr id="72707" name="Content Placeholder 4">
            <a:extLst>
              <a:ext uri="{FF2B5EF4-FFF2-40B4-BE49-F238E27FC236}">
                <a16:creationId xmlns:a16="http://schemas.microsoft.com/office/drawing/2014/main" id="{7845F276-4485-4486-8034-5E1F383E804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60033" y="747080"/>
            <a:ext cx="8163410" cy="6204104"/>
          </a:xfrm>
        </p:spPr>
      </p:pic>
    </p:spTree>
    <p:extLst>
      <p:ext uri="{BB962C8B-B14F-4D97-AF65-F5344CB8AC3E}">
        <p14:creationId xmlns:p14="http://schemas.microsoft.com/office/powerpoint/2010/main" val="137864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p:txBody>
          <a:bodyPr/>
          <a:lstStyle/>
          <a:p>
            <a:pPr algn="ctr"/>
            <a:r>
              <a:rPr lang="fr-FR" u="sng">
                <a:latin typeface="+mn-lt"/>
              </a:rPr>
              <a:t>Conclusion : ingénierie de la santé publique</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825625"/>
            <a:ext cx="11115261" cy="5032375"/>
          </a:xfrm>
        </p:spPr>
        <p:txBody>
          <a:bodyPr>
            <a:normAutofit lnSpcReduction="10000"/>
          </a:bodyPr>
          <a:lstStyle/>
          <a:p>
            <a:r>
              <a:rPr lang="fr-FR" sz="2400" dirty="0"/>
              <a:t>Dans les situations d’urgence, les pratiques d’hygiène personnelle sont délaissées et les services publics sont souvent interrompus, ce qui peut entraîner la propagation de certaines maladies : un </a:t>
            </a:r>
            <a:r>
              <a:rPr lang="fr-FR" sz="2400" dirty="0">
                <a:solidFill>
                  <a:srgbClr val="0000FF"/>
                </a:solidFill>
              </a:rPr>
              <a:t>cercle vicieux</a:t>
            </a:r>
            <a:r>
              <a:rPr lang="fr-FR" sz="2400" dirty="0"/>
              <a:t>. </a:t>
            </a:r>
          </a:p>
          <a:p>
            <a:r>
              <a:rPr lang="fr-FR" sz="2400" dirty="0"/>
              <a:t>Le travail des ingénieurs de la santé publique consiste à </a:t>
            </a:r>
            <a:r>
              <a:rPr lang="fr-FR" sz="2400" dirty="0">
                <a:solidFill>
                  <a:srgbClr val="0000FF"/>
                </a:solidFill>
              </a:rPr>
              <a:t>introduire plusieurs barrières </a:t>
            </a:r>
            <a:r>
              <a:rPr lang="fr-FR" sz="2400" dirty="0"/>
              <a:t>afin de bloquer la transmission de la maladie. Il s’agit de sensibiliser le public et de fournir les infrastructures et services adéquats. Les barrières les plus importantes sont liées à : </a:t>
            </a:r>
            <a:r>
              <a:rPr lang="fr-FR" sz="2400" dirty="0">
                <a:solidFill>
                  <a:srgbClr val="0000FF"/>
                </a:solidFill>
              </a:rPr>
              <a:t>l’approvisionnement en eau, l’assainissement et la promotion de l’hygiène.</a:t>
            </a:r>
          </a:p>
          <a:p>
            <a:r>
              <a:rPr lang="fr-FR" sz="2400" dirty="0"/>
              <a:t>Pour mettre en place des barrières efficaces, il est nécessaire de connaître les </a:t>
            </a:r>
            <a:r>
              <a:rPr lang="fr-FR" sz="2400" dirty="0">
                <a:solidFill>
                  <a:srgbClr val="0000FF"/>
                </a:solidFill>
              </a:rPr>
              <a:t>schémas de transmission </a:t>
            </a:r>
            <a:r>
              <a:rPr lang="fr-FR" sz="2400" dirty="0"/>
              <a:t>des agents pathogènes, que ce soit les maladies transmises par l’eau, celles dues au manque d’hygiène, ou encore les maladies d’origine aquatique et vectorielles.</a:t>
            </a:r>
          </a:p>
          <a:p>
            <a:r>
              <a:rPr lang="fr-FR" sz="2400" dirty="0"/>
              <a:t>Un approvisionnement </a:t>
            </a:r>
            <a:r>
              <a:rPr lang="fr-FR" sz="2400" dirty="0">
                <a:solidFill>
                  <a:srgbClr val="0000FF"/>
                </a:solidFill>
              </a:rPr>
              <a:t>suffisant en eau est essentiel au maintien d’une bonne hygiène</a:t>
            </a:r>
            <a:r>
              <a:rPr lang="fr-FR" sz="2400" dirty="0"/>
              <a:t>. Il a été montré qu’une bonne hygiène personnelle permet de réduire le risque de contracter la plupart des maladies liées à l’eau.</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281370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14" name="Slide Number Placeholder 13"/>
          <p:cNvSpPr>
            <a:spLocks noGrp="1"/>
          </p:cNvSpPr>
          <p:nvPr>
            <p:ph type="sldNum" sz="quarter" idx="12"/>
          </p:nvPr>
        </p:nvSpPr>
        <p:spPr/>
        <p:txBody>
          <a:bodyPr/>
          <a:lstStyle/>
          <a:p>
            <a:fld id="{8CC4FCE3-3984-484D-8147-94AB9B0F2189}" type="slidenum">
              <a:rPr lang="fr-CH" smtClean="0"/>
              <a:t>3</a:t>
            </a:fld>
            <a:endParaRPr lang="fr-CH"/>
          </a:p>
        </p:txBody>
      </p:sp>
      <p:sp>
        <p:nvSpPr>
          <p:cNvPr id="15" name="Titre 1"/>
          <p:cNvSpPr txBox="1">
            <a:spLocks/>
          </p:cNvSpPr>
          <p:nvPr/>
        </p:nvSpPr>
        <p:spPr>
          <a:xfrm>
            <a:off x="4269387" y="454573"/>
            <a:ext cx="3897414" cy="826671"/>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u="sng" dirty="0">
                <a:latin typeface="+mn-lt"/>
              </a:rPr>
              <a:t>Pyramide sanitaire</a:t>
            </a:r>
          </a:p>
        </p:txBody>
      </p:sp>
      <p:sp>
        <p:nvSpPr>
          <p:cNvPr id="16" name="Cube 15"/>
          <p:cNvSpPr>
            <a:spLocks/>
          </p:cNvSpPr>
          <p:nvPr/>
        </p:nvSpPr>
        <p:spPr bwMode="auto">
          <a:xfrm>
            <a:off x="2509382" y="3878541"/>
            <a:ext cx="8133620" cy="2402136"/>
          </a:xfrm>
          <a:prstGeom prst="cube">
            <a:avLst>
              <a:gd name="adj" fmla="val 67102"/>
            </a:avLst>
          </a:prstGeom>
          <a:solidFill>
            <a:srgbClr val="E3C7A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fr-FR">
                <a:solidFill>
                  <a:schemeClr val="tx2"/>
                </a:solidFill>
                <a:latin typeface="Calibri" panose="020F0502020204030204" pitchFamily="34" charset="0"/>
              </a:rPr>
              <a:t>Sécurité</a:t>
            </a:r>
          </a:p>
        </p:txBody>
      </p:sp>
      <p:sp>
        <p:nvSpPr>
          <p:cNvPr id="18" name="Rectangle 17"/>
          <p:cNvSpPr>
            <a:spLocks noChangeArrowheads="1"/>
          </p:cNvSpPr>
          <p:nvPr/>
        </p:nvSpPr>
        <p:spPr bwMode="auto">
          <a:xfrm>
            <a:off x="2359734" y="5232147"/>
            <a:ext cx="6904619" cy="400459"/>
          </a:xfrm>
          <a:prstGeom prst="rect">
            <a:avLst/>
          </a:prstGeom>
          <a:noFill/>
          <a:ln w="9525" algn="ctr">
            <a:noFill/>
            <a:round/>
            <a:headEnd/>
            <a:tailEnd/>
          </a:ln>
        </p:spPr>
        <p:txBody>
          <a:bodyPr lIns="0" tIns="0" rIns="0" bIns="0" anchor="t"/>
          <a:lstStyle/>
          <a:p>
            <a:pPr marL="0" lvl="1" algn="ctr" eaLnBrk="0" hangingPunct="0"/>
            <a:endParaRPr lang="en-US" sz="1600" i="1" dirty="0">
              <a:latin typeface="Calibri" panose="020F0502020204030204" pitchFamily="34" charset="0"/>
            </a:endParaRPr>
          </a:p>
        </p:txBody>
      </p:sp>
      <p:sp>
        <p:nvSpPr>
          <p:cNvPr id="19" name="Cube 18"/>
          <p:cNvSpPr>
            <a:spLocks/>
          </p:cNvSpPr>
          <p:nvPr/>
        </p:nvSpPr>
        <p:spPr bwMode="auto">
          <a:xfrm>
            <a:off x="3995838" y="3476376"/>
            <a:ext cx="2700000" cy="1518281"/>
          </a:xfrm>
          <a:prstGeom prst="cube">
            <a:avLst>
              <a:gd name="adj" fmla="val 40056"/>
            </a:avLst>
          </a:prstGeom>
          <a:solidFill>
            <a:srgbClr val="C2D69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fr-FR">
                <a:latin typeface="Calibri" panose="020F0502020204030204" pitchFamily="34" charset="0"/>
              </a:rPr>
              <a:t>Nutrition et sécurité alimentaire</a:t>
            </a:r>
          </a:p>
        </p:txBody>
      </p:sp>
      <p:sp>
        <p:nvSpPr>
          <p:cNvPr id="20" name="Cube 19"/>
          <p:cNvSpPr>
            <a:spLocks/>
          </p:cNvSpPr>
          <p:nvPr/>
        </p:nvSpPr>
        <p:spPr bwMode="auto">
          <a:xfrm>
            <a:off x="6218094" y="3459591"/>
            <a:ext cx="2845152" cy="1518281"/>
          </a:xfrm>
          <a:prstGeom prst="cube">
            <a:avLst>
              <a:gd name="adj" fmla="val 41991"/>
            </a:avLst>
          </a:prstGeom>
          <a:solidFill>
            <a:srgbClr val="95B3D7"/>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fr-FR" dirty="0">
                <a:latin typeface="Calibri" panose="020F0502020204030204" pitchFamily="34" charset="0"/>
              </a:rPr>
              <a:t>Eau, assainissement,</a:t>
            </a:r>
          </a:p>
          <a:p>
            <a:pPr algn="ctr" eaLnBrk="0" hangingPunct="0">
              <a:defRPr/>
            </a:pPr>
            <a:r>
              <a:rPr lang="fr-FR" dirty="0">
                <a:latin typeface="Calibri" panose="020F0502020204030204" pitchFamily="34" charset="0"/>
              </a:rPr>
              <a:t>hygiène et environnement</a:t>
            </a:r>
          </a:p>
        </p:txBody>
      </p:sp>
      <p:sp>
        <p:nvSpPr>
          <p:cNvPr id="21" name="Cube 20"/>
          <p:cNvSpPr>
            <a:spLocks/>
          </p:cNvSpPr>
          <p:nvPr/>
        </p:nvSpPr>
        <p:spPr bwMode="auto">
          <a:xfrm>
            <a:off x="4819542" y="2667503"/>
            <a:ext cx="3420000" cy="1252779"/>
          </a:xfrm>
          <a:prstGeom prst="cube">
            <a:avLst>
              <a:gd name="adj" fmla="val 35371"/>
            </a:avLst>
          </a:prstGeom>
          <a:solidFill>
            <a:srgbClr val="B2A1C7"/>
          </a:solidFill>
          <a:ln w="9525" algn="ctr">
            <a:solidFill>
              <a:srgbClr val="FFC9FF"/>
            </a:solidFill>
            <a:round/>
            <a:headEnd/>
            <a:tailEnd/>
          </a:ln>
        </p:spPr>
        <p:txBody>
          <a:bodyPr anchor="ctr"/>
          <a:lstStyle/>
          <a:p>
            <a:pPr algn="ctr" eaLnBrk="0" hangingPunct="0"/>
            <a:r>
              <a:rPr lang="fr-FR">
                <a:latin typeface="Calibri" panose="020F0502020204030204" pitchFamily="34" charset="0"/>
              </a:rPr>
              <a:t>Soins de santé préventifs</a:t>
            </a:r>
          </a:p>
        </p:txBody>
      </p:sp>
      <p:sp>
        <p:nvSpPr>
          <p:cNvPr id="22" name="Cube 21"/>
          <p:cNvSpPr>
            <a:spLocks noChangeAspect="1"/>
          </p:cNvSpPr>
          <p:nvPr/>
        </p:nvSpPr>
        <p:spPr bwMode="auto">
          <a:xfrm>
            <a:off x="5533718" y="1925499"/>
            <a:ext cx="1872000" cy="1061608"/>
          </a:xfrm>
          <a:prstGeom prst="cube">
            <a:avLst>
              <a:gd name="adj" fmla="val 25158"/>
            </a:avLst>
          </a:prstGeom>
          <a:solidFill>
            <a:srgbClr val="EA9594"/>
          </a:solidFill>
          <a:ln w="9525" algn="ctr">
            <a:solidFill>
              <a:schemeClr val="tx1"/>
            </a:solidFill>
            <a:round/>
            <a:headEnd/>
            <a:tailEnd/>
          </a:ln>
        </p:spPr>
        <p:txBody>
          <a:bodyPr anchor="ctr"/>
          <a:lstStyle/>
          <a:p>
            <a:pPr algn="ctr" eaLnBrk="0" hangingPunct="0"/>
            <a:r>
              <a:rPr lang="fr-FR">
                <a:latin typeface="Calibri" panose="020F0502020204030204" pitchFamily="34" charset="0"/>
              </a:rPr>
              <a:t>Soins de santé curatifs</a:t>
            </a:r>
          </a:p>
        </p:txBody>
      </p:sp>
    </p:spTree>
    <p:extLst>
      <p:ext uri="{BB962C8B-B14F-4D97-AF65-F5344CB8AC3E}">
        <p14:creationId xmlns:p14="http://schemas.microsoft.com/office/powerpoint/2010/main" val="28840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36B5BE5-DCA3-4D19-BD34-7EA02134F4B4}"/>
              </a:ext>
            </a:extLst>
          </p:cNvPr>
          <p:cNvSpPr>
            <a:spLocks noGrp="1" noChangeArrowheads="1"/>
          </p:cNvSpPr>
          <p:nvPr>
            <p:ph type="title"/>
          </p:nvPr>
        </p:nvSpPr>
        <p:spPr>
          <a:xfrm>
            <a:off x="643944" y="365126"/>
            <a:ext cx="11548056" cy="825320"/>
          </a:xfrm>
        </p:spPr>
        <p:txBody>
          <a:bodyPr>
            <a:noAutofit/>
          </a:body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fr-FR" u="sng" dirty="0">
                <a:latin typeface="+mn-lt"/>
              </a:rPr>
              <a:t>Interaction entre la population et l’environnement</a:t>
            </a:r>
          </a:p>
        </p:txBody>
      </p:sp>
      <p:sp>
        <p:nvSpPr>
          <p:cNvPr id="6146" name="Oval 2">
            <a:extLst>
              <a:ext uri="{FF2B5EF4-FFF2-40B4-BE49-F238E27FC236}">
                <a16:creationId xmlns:a16="http://schemas.microsoft.com/office/drawing/2014/main" id="{C16D5B41-36ED-44E5-BF90-1DB7B835EC4E}"/>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Population</a:t>
            </a:r>
          </a:p>
        </p:txBody>
      </p:sp>
      <p:sp>
        <p:nvSpPr>
          <p:cNvPr id="6147" name="Rectangle 3">
            <a:extLst>
              <a:ext uri="{FF2B5EF4-FFF2-40B4-BE49-F238E27FC236}">
                <a16:creationId xmlns:a16="http://schemas.microsoft.com/office/drawing/2014/main" id="{80C46C64-8C6E-4281-9029-AAAE5228B6BC}"/>
              </a:ext>
            </a:extLst>
          </p:cNvPr>
          <p:cNvSpPr>
            <a:spLocks noChangeArrowheads="1"/>
          </p:cNvSpPr>
          <p:nvPr/>
        </p:nvSpPr>
        <p:spPr bwMode="auto">
          <a:xfrm>
            <a:off x="7238525" y="2591030"/>
            <a:ext cx="2778932"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Environnement</a:t>
            </a:r>
          </a:p>
        </p:txBody>
      </p:sp>
      <p:sp>
        <p:nvSpPr>
          <p:cNvPr id="5" name="AutoShape 5">
            <a:extLst>
              <a:ext uri="{FF2B5EF4-FFF2-40B4-BE49-F238E27FC236}">
                <a16:creationId xmlns:a16="http://schemas.microsoft.com/office/drawing/2014/main" id="{4130F0F3-A431-4CFD-A3BF-A2A8DF0E22A8}"/>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p:spPr>
        <p:txBody>
          <a:bodyPr wrap="none" anchor="ctr"/>
          <a:lstStyle/>
          <a:p>
            <a:pPr>
              <a:defRPr/>
            </a:pPr>
            <a:endParaRPr lang="fr-CH" sz="3215"/>
          </a:p>
        </p:txBody>
      </p:sp>
      <p:sp>
        <p:nvSpPr>
          <p:cNvPr id="6" name="AutoShape 6">
            <a:extLst>
              <a:ext uri="{FF2B5EF4-FFF2-40B4-BE49-F238E27FC236}">
                <a16:creationId xmlns:a16="http://schemas.microsoft.com/office/drawing/2014/main" id="{EFF23EA6-2AF8-4971-A340-6E4143F3AB40}"/>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a:effectLst/>
        </p:spPr>
        <p:txBody>
          <a:bodyPr wrap="none" anchor="ctr"/>
          <a:lstStyle/>
          <a:p>
            <a:pPr>
              <a:defRPr/>
            </a:pPr>
            <a:endParaRPr lang="fr-CH" sz="3215"/>
          </a:p>
        </p:txBody>
      </p:sp>
    </p:spTree>
    <p:extLst>
      <p:ext uri="{BB962C8B-B14F-4D97-AF65-F5344CB8AC3E}">
        <p14:creationId xmlns:p14="http://schemas.microsoft.com/office/powerpoint/2010/main" val="1221269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817563" y="4135425"/>
            <a:ext cx="11283050" cy="2636181"/>
          </a:xfrm>
        </p:spPr>
        <p:txBody>
          <a:bodyPr rtlCol="0">
            <a:normAutofit/>
          </a:bodyPr>
          <a:lstStyle/>
          <a:p>
            <a:pPr algn="ctr" defTabSz="914176">
              <a:defRPr/>
            </a:pPr>
            <a:r>
              <a:rPr lang="fr-FR" sz="2800">
                <a:latin typeface="+mn-lt"/>
                <a:ea typeface="ＭＳ Ｐゴシック" panose="020B0600070205080204" pitchFamily="34" charset="-128"/>
              </a:rPr>
              <a:t>Quels sont les déchets que rejette la population dans l’environnement ? </a:t>
            </a:r>
            <a:br>
              <a:rPr lang="fr-FR" sz="2800">
                <a:latin typeface="+mn-lt"/>
                <a:ea typeface="ＭＳ Ｐゴシック" panose="020B0600070205080204" pitchFamily="34" charset="-128"/>
              </a:rPr>
            </a:br>
            <a:br>
              <a:rPr lang="fr-FR" sz="2800">
                <a:latin typeface="+mn-lt"/>
                <a:ea typeface="ＭＳ Ｐゴシック" panose="020B0600070205080204" pitchFamily="34" charset="-128"/>
              </a:rPr>
            </a:br>
            <a:r>
              <a:rPr lang="fr-FR" sz="2800">
                <a:latin typeface="+mn-lt"/>
                <a:ea typeface="ＭＳ Ｐゴシック" panose="020B0600070205080204" pitchFamily="34" charset="-128"/>
              </a:rPr>
              <a:t>Quels éléments de l’environnement sont nécessaires au maintien de la santé et de la vie de la population ? </a:t>
            </a: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05491"/>
            <a:ext cx="3563766" cy="3527317"/>
            <a:chOff x="1740" y="209"/>
            <a:chExt cx="2290" cy="2266"/>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40" y="209"/>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28783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a:extLst>
              <a:ext uri="{FF2B5EF4-FFF2-40B4-BE49-F238E27FC236}">
                <a16:creationId xmlns:a16="http://schemas.microsoft.com/office/drawing/2014/main" id="{D78AE7F1-51E9-4946-8DEC-ABE20665E59C}"/>
              </a:ext>
            </a:extLst>
          </p:cNvPr>
          <p:cNvSpPr>
            <a:spLocks noChangeArrowheads="1"/>
          </p:cNvSpPr>
          <p:nvPr/>
        </p:nvSpPr>
        <p:spPr bwMode="auto">
          <a:xfrm>
            <a:off x="4475892" y="4251240"/>
            <a:ext cx="3030268" cy="163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scene3d>
              <a:camera prst="orthographicFront"/>
              <a:lightRig rig="harsh" dir="t"/>
            </a:scene3d>
            <a:sp3d extrusionH="57150" prstMaterial="matte">
              <a:bevelT w="63500" h="12700" prst="angle"/>
              <a:contourClr>
                <a:schemeClr val="bg1">
                  <a:lumMod val="65000"/>
                </a:schemeClr>
              </a:contourClr>
            </a:sp3d>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latin typeface="Arial" charset="0"/>
                <a:cs typeface="Arial Unicode MS" charset="0"/>
              </a:rPr>
              <a:t>Eau</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latin typeface="Arial" charset="0"/>
                <a:cs typeface="Arial Unicode MS" charset="0"/>
              </a:rPr>
              <a:t>Énergie</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latin typeface="Arial" charset="0"/>
                <a:cs typeface="Arial Unicode MS" charset="0"/>
              </a:rPr>
              <a:t>Nourriture</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latin typeface="Arial" charset="0"/>
                <a:cs typeface="Arial Unicode MS" charset="0"/>
              </a:rPr>
              <a:t>Équipements / Logement</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latin typeface="Arial" charset="0"/>
                <a:cs typeface="Arial Unicode MS" charset="0"/>
              </a:rPr>
              <a:t>Vecteurs</a:t>
            </a:r>
          </a:p>
        </p:txBody>
      </p:sp>
      <p:sp>
        <p:nvSpPr>
          <p:cNvPr id="17414" name="AutoShape 6">
            <a:extLst>
              <a:ext uri="{FF2B5EF4-FFF2-40B4-BE49-F238E27FC236}">
                <a16:creationId xmlns:a16="http://schemas.microsoft.com/office/drawing/2014/main" id="{46145323-6AD1-4EA2-A666-5E6E1151836F}"/>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
        <p:nvSpPr>
          <p:cNvPr id="12" name="Rectangle 1">
            <a:extLst>
              <a:ext uri="{FF2B5EF4-FFF2-40B4-BE49-F238E27FC236}">
                <a16:creationId xmlns:a16="http://schemas.microsoft.com/office/drawing/2014/main" id="{D281D75D-8B23-4713-8F2A-9AFBD9583DBD}"/>
              </a:ext>
            </a:extLst>
          </p:cNvPr>
          <p:cNvSpPr txBox="1">
            <a:spLocks noChangeArrowheads="1"/>
          </p:cNvSpPr>
          <p:nvPr/>
        </p:nvSpPr>
        <p:spPr>
          <a:xfrm>
            <a:off x="637504" y="365126"/>
            <a:ext cx="11554496" cy="825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fr-FR" u="sng">
                <a:latin typeface="+mn-lt"/>
              </a:rPr>
              <a:t>Interaction entre la population et l’environnement</a:t>
            </a:r>
          </a:p>
        </p:txBody>
      </p:sp>
      <p:sp>
        <p:nvSpPr>
          <p:cNvPr id="7" name="Oval 2">
            <a:extLst>
              <a:ext uri="{FF2B5EF4-FFF2-40B4-BE49-F238E27FC236}">
                <a16:creationId xmlns:a16="http://schemas.microsoft.com/office/drawing/2014/main" id="{F578E58B-11E0-4A35-88F7-2C6F8B654C69}"/>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Population</a:t>
            </a:r>
          </a:p>
        </p:txBody>
      </p:sp>
      <p:sp>
        <p:nvSpPr>
          <p:cNvPr id="8" name="Rectangle 3">
            <a:extLst>
              <a:ext uri="{FF2B5EF4-FFF2-40B4-BE49-F238E27FC236}">
                <a16:creationId xmlns:a16="http://schemas.microsoft.com/office/drawing/2014/main" id="{E04C6DE2-7D70-4BE1-A157-71C33BAADD2F}"/>
              </a:ext>
            </a:extLst>
          </p:cNvPr>
          <p:cNvSpPr>
            <a:spLocks noChangeArrowheads="1"/>
          </p:cNvSpPr>
          <p:nvPr/>
        </p:nvSpPr>
        <p:spPr bwMode="auto">
          <a:xfrm>
            <a:off x="7238525" y="2591030"/>
            <a:ext cx="284717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dirty="0">
                <a:solidFill>
                  <a:schemeClr val="bg1"/>
                </a:solidFill>
                <a:effectLst>
                  <a:outerShdw algn="tl">
                    <a:srgbClr val="FFFFFF"/>
                  </a:outerShdw>
                </a:effectLst>
                <a:latin typeface="Arial" charset="0"/>
                <a:cs typeface="Arial Unicode MS" charset="0"/>
              </a:rPr>
              <a:t>Environnement</a:t>
            </a:r>
          </a:p>
        </p:txBody>
      </p:sp>
      <p:sp>
        <p:nvSpPr>
          <p:cNvPr id="9" name="Rectangle 6">
            <a:extLst>
              <a:ext uri="{FF2B5EF4-FFF2-40B4-BE49-F238E27FC236}">
                <a16:creationId xmlns:a16="http://schemas.microsoft.com/office/drawing/2014/main" id="{2E89E2FF-A89A-4307-B6FD-FE73218E652C}"/>
              </a:ext>
            </a:extLst>
          </p:cNvPr>
          <p:cNvSpPr>
            <a:spLocks noChangeArrowheads="1"/>
          </p:cNvSpPr>
          <p:nvPr/>
        </p:nvSpPr>
        <p:spPr bwMode="auto">
          <a:xfrm>
            <a:off x="4947168" y="2251543"/>
            <a:ext cx="1749468" cy="101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Déchets humains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Ordures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Déchets liquides</a:t>
            </a:r>
          </a:p>
        </p:txBody>
      </p:sp>
      <p:sp>
        <p:nvSpPr>
          <p:cNvPr id="10" name="AutoShape 5">
            <a:extLst>
              <a:ext uri="{FF2B5EF4-FFF2-40B4-BE49-F238E27FC236}">
                <a16:creationId xmlns:a16="http://schemas.microsoft.com/office/drawing/2014/main" id="{3D02C6B2-B760-466F-8F11-9761C032CC0A}"/>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Tree>
    <p:extLst>
      <p:ext uri="{BB962C8B-B14F-4D97-AF65-F5344CB8AC3E}">
        <p14:creationId xmlns:p14="http://schemas.microsoft.com/office/powerpoint/2010/main" val="24552616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783541" y="4221819"/>
            <a:ext cx="10624918" cy="2636181"/>
          </a:xfrm>
        </p:spPr>
        <p:txBody>
          <a:bodyPr rtlCol="0">
            <a:normAutofit/>
          </a:bodyPr>
          <a:lstStyle/>
          <a:p>
            <a:pPr algn="ctr" defTabSz="914176">
              <a:defRPr/>
            </a:pPr>
            <a:r>
              <a:rPr lang="fr-FR" sz="2800" dirty="0">
                <a:latin typeface="+mn-lt"/>
                <a:ea typeface="ＭＳ Ｐゴシック" panose="020B0600070205080204" pitchFamily="34" charset="-128"/>
              </a:rPr>
              <a:t>En quoi les interactions des populations avec leur environnement évoluent-elles lors de situations de crise et de déplacement ?</a:t>
            </a:r>
            <a:br>
              <a:rPr lang="fr-FR" sz="2800" dirty="0">
                <a:latin typeface="+mn-lt"/>
                <a:ea typeface="ＭＳ Ｐゴシック" panose="020B0600070205080204" pitchFamily="34" charset="-128"/>
              </a:rPr>
            </a:br>
            <a:br>
              <a:rPr lang="fr-FR" sz="2800" dirty="0">
                <a:latin typeface="+mn-lt"/>
                <a:ea typeface="ＭＳ Ｐゴシック" panose="020B0600070205080204" pitchFamily="34" charset="-128"/>
              </a:rPr>
            </a:br>
            <a:r>
              <a:rPr lang="fr-FR" sz="2800" dirty="0">
                <a:latin typeface="+mn-lt"/>
                <a:ea typeface="ＭＳ Ｐゴシック" panose="020B0600070205080204" pitchFamily="34" charset="-128"/>
              </a:rPr>
              <a:t>Quelles sont les conséquences en matière de santé publique ?</a:t>
            </a: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77333"/>
            <a:ext cx="3563766" cy="3508637"/>
            <a:chOff x="1776" y="221"/>
            <a:chExt cx="2290" cy="2254"/>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8955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a:extLst>
              <a:ext uri="{FF2B5EF4-FFF2-40B4-BE49-F238E27FC236}">
                <a16:creationId xmlns:a16="http://schemas.microsoft.com/office/drawing/2014/main" id="{058619A6-77A5-4C47-9087-49DC1BBFCED0}"/>
              </a:ext>
            </a:extLst>
          </p:cNvPr>
          <p:cNvSpPr>
            <a:spLocks noChangeArrowheads="1"/>
          </p:cNvSpPr>
          <p:nvPr/>
        </p:nvSpPr>
        <p:spPr bwMode="auto">
          <a:xfrm>
            <a:off x="3962781" y="124203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21510" name="AutoShape 6">
            <a:extLst>
              <a:ext uri="{FF2B5EF4-FFF2-40B4-BE49-F238E27FC236}">
                <a16:creationId xmlns:a16="http://schemas.microsoft.com/office/drawing/2014/main" id="{B339F02C-BF8E-467F-978B-725D68F5B1F3}"/>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8" name="Rectangle 6">
            <a:extLst>
              <a:ext uri="{FF2B5EF4-FFF2-40B4-BE49-F238E27FC236}">
                <a16:creationId xmlns:a16="http://schemas.microsoft.com/office/drawing/2014/main" id="{8705EB04-44E5-4B01-B23A-4578B4EC4E09}"/>
              </a:ext>
            </a:extLst>
          </p:cNvPr>
          <p:cNvSpPr>
            <a:spLocks noChangeArrowheads="1"/>
          </p:cNvSpPr>
          <p:nvPr/>
        </p:nvSpPr>
        <p:spPr bwMode="auto">
          <a:xfrm>
            <a:off x="4940756" y="1829646"/>
            <a:ext cx="1762292" cy="710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Production de </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déchets humains</a:t>
            </a:r>
          </a:p>
        </p:txBody>
      </p:sp>
      <p:sp>
        <p:nvSpPr>
          <p:cNvPr id="9" name="Rectangle 6">
            <a:extLst>
              <a:ext uri="{FF2B5EF4-FFF2-40B4-BE49-F238E27FC236}">
                <a16:creationId xmlns:a16="http://schemas.microsoft.com/office/drawing/2014/main" id="{8CBD11CD-1E0D-4B42-AE95-8DF984A0B2A8}"/>
              </a:ext>
            </a:extLst>
          </p:cNvPr>
          <p:cNvSpPr>
            <a:spLocks noChangeArrowheads="1"/>
          </p:cNvSpPr>
          <p:nvPr/>
        </p:nvSpPr>
        <p:spPr bwMode="auto">
          <a:xfrm>
            <a:off x="5117888" y="5166300"/>
            <a:ext cx="1408029" cy="402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a:ln w="0"/>
                <a:latin typeface="Arial" charset="0"/>
                <a:cs typeface="Arial Unicode MS" charset="0"/>
              </a:rPr>
              <a:t>Agents pathogènes</a:t>
            </a:r>
          </a:p>
        </p:txBody>
      </p:sp>
      <p:sp>
        <p:nvSpPr>
          <p:cNvPr id="12" name="Rectangle 1">
            <a:extLst>
              <a:ext uri="{FF2B5EF4-FFF2-40B4-BE49-F238E27FC236}">
                <a16:creationId xmlns:a16="http://schemas.microsoft.com/office/drawing/2014/main" id="{8A361485-569A-48DD-B3FB-58778BDA99E8}"/>
              </a:ext>
            </a:extLst>
          </p:cNvPr>
          <p:cNvSpPr>
            <a:spLocks noGrp="1" noChangeArrowheads="1"/>
          </p:cNvSpPr>
          <p:nvPr>
            <p:ph type="title"/>
          </p:nvPr>
        </p:nvSpPr>
        <p:spPr>
          <a:xfrm>
            <a:off x="838200" y="365126"/>
            <a:ext cx="10515600" cy="825320"/>
          </a:xfrm>
        </p:spPr>
        <p:txBody>
          <a:bodyPr rtlCol="0">
            <a:normAutofit/>
          </a:bodyPr>
          <a:lstStyle/>
          <a:p>
            <a:pPr algn="ctr" defTabSz="914176">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4399" u="sng">
                <a:latin typeface="+mn-lt"/>
              </a:rPr>
              <a:t>Cercle vicieux</a:t>
            </a:r>
          </a:p>
        </p:txBody>
      </p:sp>
      <p:sp>
        <p:nvSpPr>
          <p:cNvPr id="10" name="Rectangle 9">
            <a:extLst>
              <a:ext uri="{FF2B5EF4-FFF2-40B4-BE49-F238E27FC236}">
                <a16:creationId xmlns:a16="http://schemas.microsoft.com/office/drawing/2014/main" id="{69FA3E6C-9BF8-417C-A444-E65ADD40782E}"/>
              </a:ext>
            </a:extLst>
          </p:cNvPr>
          <p:cNvSpPr>
            <a:spLocks noChangeArrowheads="1"/>
          </p:cNvSpPr>
          <p:nvPr/>
        </p:nvSpPr>
        <p:spPr bwMode="auto">
          <a:xfrm>
            <a:off x="5340357" y="3357432"/>
            <a:ext cx="1418047" cy="1077218"/>
          </a:xfrm>
          <a:prstGeom prst="rect">
            <a:avLst/>
          </a:prstGeom>
          <a:noFill/>
          <a:ln w="9525">
            <a:noFill/>
            <a:miter lim="800000"/>
            <a:headEnd/>
            <a:tailEnd/>
          </a:ln>
          <a:effectLst/>
        </p:spPr>
        <p:txBody>
          <a:bodyPr wrap="square">
            <a:spAutoFit/>
          </a:bodyPr>
          <a:lstStyle/>
          <a:p>
            <a:pPr algn="ctr">
              <a:defRPr/>
            </a:pPr>
            <a:r>
              <a:rPr lang="fr-FR" sz="3200">
                <a:latin typeface="+mj-lt"/>
              </a:rPr>
              <a:t>Cercle vicieux</a:t>
            </a:r>
          </a:p>
        </p:txBody>
      </p:sp>
      <p:sp>
        <p:nvSpPr>
          <p:cNvPr id="11" name="Arrow: Circular 10">
            <a:extLst>
              <a:ext uri="{FF2B5EF4-FFF2-40B4-BE49-F238E27FC236}">
                <a16:creationId xmlns:a16="http://schemas.microsoft.com/office/drawing/2014/main" id="{52E8786E-CAAC-44B4-B69B-D53541AF8F42}"/>
              </a:ext>
            </a:extLst>
          </p:cNvPr>
          <p:cNvSpPr/>
          <p:nvPr/>
        </p:nvSpPr>
        <p:spPr bwMode="auto">
          <a:xfrm rot="11494796">
            <a:off x="4809287" y="2630002"/>
            <a:ext cx="2488885" cy="2379664"/>
          </a:xfrm>
          <a:prstGeom prst="circularArrow">
            <a:avLst>
              <a:gd name="adj1" fmla="val 12500"/>
              <a:gd name="adj2" fmla="val 1013872"/>
              <a:gd name="adj3" fmla="val 20457681"/>
              <a:gd name="adj4" fmla="val 617624"/>
              <a:gd name="adj5" fmla="val 12500"/>
            </a:avLst>
          </a:prstGeom>
          <a:solidFill>
            <a:srgbClr val="FFFF00"/>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8" charset="0"/>
              <a:buNone/>
              <a:defRPr/>
            </a:pPr>
            <a:endParaRPr lang="fr-CH"/>
          </a:p>
        </p:txBody>
      </p:sp>
      <p:sp>
        <p:nvSpPr>
          <p:cNvPr id="13" name="Oval 2">
            <a:extLst>
              <a:ext uri="{FF2B5EF4-FFF2-40B4-BE49-F238E27FC236}">
                <a16:creationId xmlns:a16="http://schemas.microsoft.com/office/drawing/2014/main" id="{255D29E1-410D-4A4E-A4B6-6E3B319FD845}"/>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Population</a:t>
            </a:r>
          </a:p>
        </p:txBody>
      </p:sp>
      <p:sp>
        <p:nvSpPr>
          <p:cNvPr id="14" name="Rectangle 3">
            <a:extLst>
              <a:ext uri="{FF2B5EF4-FFF2-40B4-BE49-F238E27FC236}">
                <a16:creationId xmlns:a16="http://schemas.microsoft.com/office/drawing/2014/main" id="{56A4927E-95DE-4B7C-85DE-DF8B4B4884BA}"/>
              </a:ext>
            </a:extLst>
          </p:cNvPr>
          <p:cNvSpPr>
            <a:spLocks noChangeArrowheads="1"/>
          </p:cNvSpPr>
          <p:nvPr/>
        </p:nvSpPr>
        <p:spPr bwMode="auto">
          <a:xfrm>
            <a:off x="7238525" y="2591030"/>
            <a:ext cx="3038239"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Environnement</a:t>
            </a:r>
          </a:p>
        </p:txBody>
      </p:sp>
    </p:spTree>
    <p:extLst>
      <p:ext uri="{BB962C8B-B14F-4D97-AF65-F5344CB8AC3E}">
        <p14:creationId xmlns:p14="http://schemas.microsoft.com/office/powerpoint/2010/main" val="858714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5">
            <a:extLst>
              <a:ext uri="{FF2B5EF4-FFF2-40B4-BE49-F238E27FC236}">
                <a16:creationId xmlns:a16="http://schemas.microsoft.com/office/drawing/2014/main" id="{E3754F16-1809-4956-8BB7-708D744F5E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270"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3" name="Content Placeholder 4">
            <a:extLst>
              <a:ext uri="{FF2B5EF4-FFF2-40B4-BE49-F238E27FC236}">
                <a16:creationId xmlns:a16="http://schemas.microsoft.com/office/drawing/2014/main" id="{B638AACD-5AB3-43C0-8BE5-A65444900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167"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Content Placeholder 5">
            <a:extLst>
              <a:ext uri="{FF2B5EF4-FFF2-40B4-BE49-F238E27FC236}">
                <a16:creationId xmlns:a16="http://schemas.microsoft.com/office/drawing/2014/main" id="{3A7D5C74-D2EF-4F39-A624-977BFB31AB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70" y="3453789"/>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Content Placeholder 6">
            <a:extLst>
              <a:ext uri="{FF2B5EF4-FFF2-40B4-BE49-F238E27FC236}">
                <a16:creationId xmlns:a16="http://schemas.microsoft.com/office/drawing/2014/main" id="{B222342E-9083-4947-97A3-9A95FD2617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167" y="3453789"/>
            <a:ext cx="5040619"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D7CD56-C0E2-4B19-BA8A-DC6E5DB89EA2}"/>
              </a:ext>
            </a:extLst>
          </p:cNvPr>
          <p:cNvSpPr/>
          <p:nvPr/>
        </p:nvSpPr>
        <p:spPr>
          <a:xfrm>
            <a:off x="2355310" y="2398741"/>
            <a:ext cx="3108543" cy="584775"/>
          </a:xfrm>
          <a:prstGeom prst="rect">
            <a:avLst/>
          </a:prstGeom>
        </p:spPr>
        <p:txBody>
          <a:bodyPr wrap="none">
            <a:spAutoFit/>
          </a:bodyPr>
          <a:lstStyle/>
          <a:p>
            <a:r>
              <a:rPr lang="fr-FR" sz="32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SURPOPULATION</a:t>
            </a:r>
          </a:p>
        </p:txBody>
      </p:sp>
      <p:sp>
        <p:nvSpPr>
          <p:cNvPr id="7" name="Rectangle 6">
            <a:extLst>
              <a:ext uri="{FF2B5EF4-FFF2-40B4-BE49-F238E27FC236}">
                <a16:creationId xmlns:a16="http://schemas.microsoft.com/office/drawing/2014/main" id="{46DD733A-30E7-4DF6-87B9-F7D0F2865B38}"/>
              </a:ext>
            </a:extLst>
          </p:cNvPr>
          <p:cNvSpPr/>
          <p:nvPr/>
        </p:nvSpPr>
        <p:spPr>
          <a:xfrm>
            <a:off x="6733846" y="2398741"/>
            <a:ext cx="4037259" cy="584775"/>
          </a:xfrm>
          <a:prstGeom prst="rect">
            <a:avLst/>
          </a:prstGeom>
        </p:spPr>
        <p:txBody>
          <a:bodyPr wrap="none">
            <a:spAutoFit/>
          </a:bodyPr>
          <a:lstStyle/>
          <a:p>
            <a:r>
              <a:rPr lang="fr-FR" sz="32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MANQUE DE SERVICES</a:t>
            </a:r>
          </a:p>
        </p:txBody>
      </p:sp>
      <p:sp>
        <p:nvSpPr>
          <p:cNvPr id="8" name="Rectangle 7">
            <a:extLst>
              <a:ext uri="{FF2B5EF4-FFF2-40B4-BE49-F238E27FC236}">
                <a16:creationId xmlns:a16="http://schemas.microsoft.com/office/drawing/2014/main" id="{CC16330F-C0A8-4591-9B15-0417BF76E177}"/>
              </a:ext>
            </a:extLst>
          </p:cNvPr>
          <p:cNvSpPr/>
          <p:nvPr/>
        </p:nvSpPr>
        <p:spPr>
          <a:xfrm>
            <a:off x="1512905" y="5886487"/>
            <a:ext cx="4508542" cy="584775"/>
          </a:xfrm>
          <a:prstGeom prst="rect">
            <a:avLst/>
          </a:prstGeom>
        </p:spPr>
        <p:txBody>
          <a:bodyPr wrap="none">
            <a:spAutoFit/>
          </a:bodyPr>
          <a:lstStyle/>
          <a:p>
            <a:r>
              <a:rPr lang="fr-FR" sz="32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LOGEMENTS INSALUBRES</a:t>
            </a:r>
          </a:p>
        </p:txBody>
      </p:sp>
      <p:sp>
        <p:nvSpPr>
          <p:cNvPr id="9" name="Rectangle 8">
            <a:extLst>
              <a:ext uri="{FF2B5EF4-FFF2-40B4-BE49-F238E27FC236}">
                <a16:creationId xmlns:a16="http://schemas.microsoft.com/office/drawing/2014/main" id="{F09FAE24-9708-4804-B917-12B5E0BCB156}"/>
              </a:ext>
            </a:extLst>
          </p:cNvPr>
          <p:cNvSpPr/>
          <p:nvPr/>
        </p:nvSpPr>
        <p:spPr>
          <a:xfrm>
            <a:off x="6454082" y="5470148"/>
            <a:ext cx="2887137" cy="1077218"/>
          </a:xfrm>
          <a:prstGeom prst="rect">
            <a:avLst/>
          </a:prstGeom>
        </p:spPr>
        <p:txBody>
          <a:bodyPr wrap="none">
            <a:spAutoFit/>
          </a:bodyPr>
          <a:lstStyle/>
          <a:p>
            <a:r>
              <a:rPr lang="fr-FR" sz="32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ALIMENTATION </a:t>
            </a:r>
          </a:p>
          <a:p>
            <a:r>
              <a:rPr lang="fr-FR" sz="32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INSUFFISANTE</a:t>
            </a:r>
          </a:p>
        </p:txBody>
      </p:sp>
    </p:spTree>
    <p:extLst>
      <p:ext uri="{BB962C8B-B14F-4D97-AF65-F5344CB8AC3E}">
        <p14:creationId xmlns:p14="http://schemas.microsoft.com/office/powerpoint/2010/main" val="424541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4.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2023-05-09T15:00:00+00:00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TSASSIST-19-3306</_dlc_DocId>
    <_dlc_DocIdUrl xmlns="a8a2af44-4b8d-404b-a8bd-4186350a523c">
      <Url>https://collab.ext.icrc.org/sites/TS_ASSIST/_layouts/15/DocIdRedir.aspx?ID=TSASSIST-19-3306</Url>
      <Description>TSASSIST-19-3306</Description>
    </_dlc_DocIdUrl>
  </documentManagement>
</p:properties>
</file>

<file path=customXml/itemProps1.xml><?xml version="1.0" encoding="utf-8"?>
<ds:datastoreItem xmlns:ds="http://schemas.openxmlformats.org/officeDocument/2006/customXml" ds:itemID="{177DFA0C-7493-4E1A-A30C-963BECE60509}"/>
</file>

<file path=customXml/itemProps2.xml><?xml version="1.0" encoding="utf-8"?>
<ds:datastoreItem xmlns:ds="http://schemas.openxmlformats.org/officeDocument/2006/customXml" ds:itemID="{319FE226-C263-4E1E-BD6B-43BAD3F731A7}"/>
</file>

<file path=customXml/itemProps3.xml><?xml version="1.0" encoding="utf-8"?>
<ds:datastoreItem xmlns:ds="http://schemas.openxmlformats.org/officeDocument/2006/customXml" ds:itemID="{0328CBCD-73F7-494C-A2EA-B2D73103861D}"/>
</file>

<file path=customXml/itemProps4.xml><?xml version="1.0" encoding="utf-8"?>
<ds:datastoreItem xmlns:ds="http://schemas.openxmlformats.org/officeDocument/2006/customXml" ds:itemID="{CD8627F4-302D-47D1-A066-D5FB3118934D}"/>
</file>

<file path=customXml/itemProps5.xml><?xml version="1.0" encoding="utf-8"?>
<ds:datastoreItem xmlns:ds="http://schemas.openxmlformats.org/officeDocument/2006/customXml" ds:itemID="{CB35C077-EECF-4A8D-9212-4F26CF5F37AE}"/>
</file>

<file path=docProps/app.xml><?xml version="1.0" encoding="utf-8"?>
<Properties xmlns="http://schemas.openxmlformats.org/officeDocument/2006/extended-properties" xmlns:vt="http://schemas.openxmlformats.org/officeDocument/2006/docPropsVTypes">
  <TotalTime>0</TotalTime>
  <Words>3660</Words>
  <Application>Microsoft Office PowerPoint</Application>
  <PresentationFormat>Breitbild</PresentationFormat>
  <Paragraphs>313</Paragraphs>
  <Slides>26</Slides>
  <Notes>25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Calibri</vt:lpstr>
      <vt:lpstr>Calibri (Textkörper)</vt:lpstr>
      <vt:lpstr>Calibri Light</vt:lpstr>
      <vt:lpstr>Courier New</vt:lpstr>
      <vt:lpstr>Lucida Grande</vt:lpstr>
      <vt:lpstr>Times New Roman</vt:lpstr>
      <vt:lpstr>Wingdings</vt:lpstr>
      <vt:lpstr>Office Theme</vt:lpstr>
      <vt:lpstr>PowerPoint-Präsentation</vt:lpstr>
      <vt:lpstr>Objectifs</vt:lpstr>
      <vt:lpstr>PowerPoint-Präsentation</vt:lpstr>
      <vt:lpstr>Interaction entre la population et l’environnement</vt:lpstr>
      <vt:lpstr>Quels sont les déchets que rejette la population dans l’environnement ?   Quels éléments de l’environnement sont nécessaires au maintien de la santé et de la vie de la population ? </vt:lpstr>
      <vt:lpstr>PowerPoint-Präsentation</vt:lpstr>
      <vt:lpstr>En quoi les interactions des populations avec leur environnement évoluent-elles lors de situations de crise et de déplacement ?  Quelles sont les conséquences en matière de santé publique ?</vt:lpstr>
      <vt:lpstr>Cercle vicieux</vt:lpstr>
      <vt:lpstr>PowerPoint-Präsentation</vt:lpstr>
      <vt:lpstr>Principes d’ingénierie de la santé publique</vt:lpstr>
      <vt:lpstr>Vidéo</vt:lpstr>
      <vt:lpstr>Système de classification des maladies</vt:lpstr>
      <vt:lpstr>Maladies transmises par l’eau</vt:lpstr>
      <vt:lpstr>Schéma des F</vt:lpstr>
      <vt:lpstr>Schéma des F</vt:lpstr>
      <vt:lpstr>Schéma des F</vt:lpstr>
      <vt:lpstr>Schéma des F</vt:lpstr>
      <vt:lpstr>Maladies dues au manque d’eau (c.-à-d. d’hygiène)</vt:lpstr>
      <vt:lpstr>PowerPoint-Präsentation</vt:lpstr>
      <vt:lpstr>Maladies d’origine aquatique</vt:lpstr>
      <vt:lpstr>PowerPoint-Präsentation</vt:lpstr>
      <vt:lpstr>PowerPoint-Präsentation</vt:lpstr>
      <vt:lpstr>Maladies vectorielles liées à l’eau</vt:lpstr>
      <vt:lpstr>PowerPoint-Präsentation</vt:lpstr>
      <vt:lpstr>Interventions techniques</vt:lpstr>
      <vt:lpstr>Conclusion : ingénierie de la santé publique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2023-02-03T13:51:04Z</dcterms:created>
  <dcterms:modified xsi:type="dcterms:W3CDTF">2023-02-03T14:49:43Z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ab321545-a96c-47e4-b4c2-96b202cb3777</vt:lpwstr>
  </property>
</Properties>
</file>