
<file path=[Content_Types].xml><?xml version="1.0" encoding="utf-8"?>
<Types xmlns="http://schemas.openxmlformats.org/package/2006/content-types">
  <Default Extension="bin" ContentType="application/vnd.openxmlformats-officedocument.oleObject"/>
  <Default Extension="mp3" ContentType="audio/mpeg"/>
  <Default Extension="png" ContentType="image/png"/>
  <Default Extension="emf" ContentType="image/x-emf"/>
  <Default Extension="jpeg" ContentType="image/jpe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9"/>
  </p:notesMasterIdLst>
  <p:sldIdLst>
    <p:sldId id="257" r:id="rId2"/>
    <p:sldId id="318"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9" r:id="rId44"/>
    <p:sldId id="300" r:id="rId45"/>
    <p:sldId id="301" r:id="rId46"/>
    <p:sldId id="302" r:id="rId47"/>
    <p:sldId id="298"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B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484" autoAdjust="0"/>
    <p:restoredTop sz="81722" autoAdjust="0"/>
  </p:normalViewPr>
  <p:slideViewPr>
    <p:cSldViewPr snapToGrid="0" showGuides="1">
      <p:cViewPr varScale="1">
        <p:scale>
          <a:sx n="103" d="100"/>
          <a:sy n="103" d="100"/>
        </p:scale>
        <p:origin x="114" y="18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8" Type="http://schemas.openxmlformats.org/officeDocument/2006/relationships/customXml" Target="../customXml/item5.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customXml" Target="../customXml/item4.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34BC6-E76F-4D52-8ED2-8FCBA64EAB84}" type="datetimeFigureOut">
              <a:rPr lang="fr-CH" smtClean="0"/>
              <a:t>08.02.2023</a:t>
            </a:fld>
            <a:endParaRPr lang="fr-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A1761-7EBA-4A12-9141-74CD336466C0}" type="slidenum">
              <a:rPr lang="fr-CH" smtClean="0"/>
              <a:t>‹Nr.›</a:t>
            </a:fld>
            <a:endParaRPr lang="fr-CH"/>
          </a:p>
        </p:txBody>
      </p:sp>
    </p:spTree>
    <p:extLst>
      <p:ext uri="{BB962C8B-B14F-4D97-AF65-F5344CB8AC3E}">
        <p14:creationId xmlns:p14="http://schemas.microsoft.com/office/powerpoint/2010/main" val="220401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fr-FR" dirty="0">
                <a:cs typeface="Arial" panose="020B0604020202020204" pitchFamily="34" charset="0"/>
              </a:rPr>
              <a:t>Prepare the video:</a:t>
            </a:r>
          </a:p>
          <a:p>
            <a:r>
              <a:rPr lang="en-US" altLang="fr-FR" b="1" dirty="0">
                <a:solidFill>
                  <a:srgbClr val="FF0000"/>
                </a:solidFill>
                <a:cs typeface="Arial" panose="020B0604020202020204" pitchFamily="34" charset="0"/>
              </a:rPr>
              <a:t>CALP video: https://www.youtube.com/watch?v=ZNUQ36xH9II</a:t>
            </a:r>
          </a:p>
          <a:p>
            <a:endParaRPr lang="fr-CH" dirty="0"/>
          </a:p>
        </p:txBody>
      </p:sp>
      <p:sp>
        <p:nvSpPr>
          <p:cNvPr id="4" name="Slide Number Placeholder 3"/>
          <p:cNvSpPr>
            <a:spLocks noGrp="1"/>
          </p:cNvSpPr>
          <p:nvPr>
            <p:ph type="sldNum" sz="quarter" idx="10"/>
          </p:nvPr>
        </p:nvSpPr>
        <p:spPr/>
        <p:txBody>
          <a:bodyPr/>
          <a:lstStyle/>
          <a:p>
            <a:fld id="{A8FA1761-7EBA-4A12-9141-74CD336466C0}" type="slidenum">
              <a:rPr lang="fr-CH" smtClean="0"/>
              <a:t>1</a:t>
            </a:fld>
            <a:endParaRPr lang="fr-CH"/>
          </a:p>
        </p:txBody>
      </p:sp>
    </p:spTree>
    <p:extLst>
      <p:ext uri="{BB962C8B-B14F-4D97-AF65-F5344CB8AC3E}">
        <p14:creationId xmlns:p14="http://schemas.microsoft.com/office/powerpoint/2010/main" val="2565862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3B9A00DC-A088-4A18-8D53-86E481657DE1}" type="slidenum">
              <a:rPr lang="en-GB" altLang="fr-FR" sz="1200">
                <a:latin typeface="Arial Narrow" panose="020B0606020202030204" pitchFamily="34" charset="0"/>
              </a:rPr>
              <a:pPr algn="r"/>
              <a:t>13</a:t>
            </a:fld>
            <a:endParaRPr lang="en-GB" altLang="fr-FR" sz="1200">
              <a:latin typeface="Arial Narrow" panose="020B0606020202030204" pitchFamily="34" charset="0"/>
            </a:endParaRPr>
          </a:p>
        </p:txBody>
      </p:sp>
      <p:sp>
        <p:nvSpPr>
          <p:cNvPr id="27651" name="Rectangle 2"/>
          <p:cNvSpPr>
            <a:spLocks noGrp="1" noRot="1" noChangeAspect="1" noChangeArrowheads="1" noTextEdit="1"/>
          </p:cNvSpPr>
          <p:nvPr>
            <p:ph type="sldImg"/>
          </p:nvPr>
        </p:nvSpPr>
        <p:spPr>
          <a:xfrm>
            <a:off x="90488" y="744538"/>
            <a:ext cx="6629400" cy="3729037"/>
          </a:xfrm>
          <a:ln/>
        </p:spPr>
      </p:sp>
      <p:sp>
        <p:nvSpPr>
          <p:cNvPr id="27652"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2033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EDF7882A-1D95-4743-8D47-38F998911B36}" type="slidenum">
              <a:rPr lang="en-GB" altLang="fr-FR" sz="1200">
                <a:latin typeface="Arial Narrow" panose="020B0606020202030204" pitchFamily="34" charset="0"/>
              </a:rPr>
              <a:pPr algn="r"/>
              <a:t>14</a:t>
            </a:fld>
            <a:endParaRPr lang="en-GB" altLang="fr-FR" sz="1200">
              <a:latin typeface="Arial Narrow" panose="020B0606020202030204" pitchFamily="34" charset="0"/>
            </a:endParaRPr>
          </a:p>
        </p:txBody>
      </p:sp>
      <p:sp>
        <p:nvSpPr>
          <p:cNvPr id="29699" name="Rectangle 2"/>
          <p:cNvSpPr>
            <a:spLocks noGrp="1" noRot="1" noChangeAspect="1" noChangeArrowheads="1" noTextEdit="1"/>
          </p:cNvSpPr>
          <p:nvPr>
            <p:ph type="sldImg"/>
          </p:nvPr>
        </p:nvSpPr>
        <p:spPr>
          <a:xfrm>
            <a:off x="90488" y="744538"/>
            <a:ext cx="6629400" cy="3729037"/>
          </a:xfrm>
          <a:ln/>
        </p:spPr>
      </p:sp>
      <p:sp>
        <p:nvSpPr>
          <p:cNvPr id="29700"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859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07D1BEA7-A491-43C2-9383-F5019662885C}" type="slidenum">
              <a:rPr lang="en-GB" altLang="fr-FR" sz="1200">
                <a:latin typeface="Arial Narrow" panose="020B0606020202030204" pitchFamily="34" charset="0"/>
              </a:rPr>
              <a:pPr algn="r"/>
              <a:t>15</a:t>
            </a:fld>
            <a:endParaRPr lang="en-GB" altLang="fr-FR" sz="1200">
              <a:latin typeface="Arial Narrow" panose="020B0606020202030204" pitchFamily="34" charset="0"/>
            </a:endParaRPr>
          </a:p>
        </p:txBody>
      </p:sp>
      <p:sp>
        <p:nvSpPr>
          <p:cNvPr id="31747" name="Rectangle 2"/>
          <p:cNvSpPr>
            <a:spLocks noGrp="1" noRot="1" noChangeAspect="1" noChangeArrowheads="1" noTextEdit="1"/>
          </p:cNvSpPr>
          <p:nvPr>
            <p:ph type="sldImg"/>
          </p:nvPr>
        </p:nvSpPr>
        <p:spPr>
          <a:xfrm>
            <a:off x="90488" y="744538"/>
            <a:ext cx="6629400" cy="3729037"/>
          </a:xfrm>
          <a:ln/>
        </p:spPr>
      </p:sp>
      <p:sp>
        <p:nvSpPr>
          <p:cNvPr id="31748"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106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C5A57243-4F9B-4EB7-B9E3-8DB089D32A0A}" type="slidenum">
              <a:rPr lang="en-GB" altLang="fr-FR" sz="1200">
                <a:latin typeface="Arial Narrow" panose="020B0606020202030204" pitchFamily="34" charset="0"/>
              </a:rPr>
              <a:pPr algn="r"/>
              <a:t>16</a:t>
            </a:fld>
            <a:endParaRPr lang="en-GB" altLang="fr-FR" sz="1200">
              <a:latin typeface="Arial Narrow" panose="020B0606020202030204" pitchFamily="34" charset="0"/>
            </a:endParaRPr>
          </a:p>
        </p:txBody>
      </p:sp>
      <p:sp>
        <p:nvSpPr>
          <p:cNvPr id="33795" name="Rectangle 2"/>
          <p:cNvSpPr>
            <a:spLocks noGrp="1" noRot="1" noChangeAspect="1" noChangeArrowheads="1" noTextEdit="1"/>
          </p:cNvSpPr>
          <p:nvPr>
            <p:ph type="sldImg"/>
          </p:nvPr>
        </p:nvSpPr>
        <p:spPr>
          <a:xfrm>
            <a:off x="90488" y="744538"/>
            <a:ext cx="6629400" cy="3729037"/>
          </a:xfrm>
          <a:ln/>
        </p:spPr>
      </p:sp>
      <p:sp>
        <p:nvSpPr>
          <p:cNvPr id="33796"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6064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096594B4-9329-495E-A09C-874597E9CCDA}" type="slidenum">
              <a:rPr lang="en-GB" altLang="fr-FR" sz="1200">
                <a:latin typeface="Arial Narrow" panose="020B0606020202030204" pitchFamily="34" charset="0"/>
              </a:rPr>
              <a:pPr algn="r"/>
              <a:t>19</a:t>
            </a:fld>
            <a:endParaRPr lang="en-GB" altLang="fr-FR" sz="1200">
              <a:latin typeface="Arial Narrow" panose="020B0606020202030204" pitchFamily="34" charset="0"/>
            </a:endParaRPr>
          </a:p>
        </p:txBody>
      </p:sp>
      <p:sp>
        <p:nvSpPr>
          <p:cNvPr id="37891" name="Rectangle 2"/>
          <p:cNvSpPr>
            <a:spLocks noGrp="1" noRot="1" noChangeAspect="1" noChangeArrowheads="1" noTextEdit="1"/>
          </p:cNvSpPr>
          <p:nvPr>
            <p:ph type="sldImg"/>
          </p:nvPr>
        </p:nvSpPr>
        <p:spPr>
          <a:xfrm>
            <a:off x="90488" y="744538"/>
            <a:ext cx="6629400" cy="3729037"/>
          </a:xfrm>
          <a:ln/>
        </p:spPr>
      </p:sp>
      <p:sp>
        <p:nvSpPr>
          <p:cNvPr id="37892"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46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3811C0EE-FA47-4475-808D-4E797CAFA745}" type="slidenum">
              <a:rPr lang="en-GB" altLang="fr-FR" sz="1200">
                <a:latin typeface="Arial Narrow" panose="020B0606020202030204" pitchFamily="34" charset="0"/>
              </a:rPr>
              <a:pPr algn="r"/>
              <a:t>20</a:t>
            </a:fld>
            <a:endParaRPr lang="en-GB" altLang="fr-FR" sz="1200">
              <a:latin typeface="Arial Narrow" panose="020B0606020202030204" pitchFamily="34" charset="0"/>
            </a:endParaRPr>
          </a:p>
        </p:txBody>
      </p:sp>
      <p:sp>
        <p:nvSpPr>
          <p:cNvPr id="39939" name="Rectangle 2"/>
          <p:cNvSpPr>
            <a:spLocks noGrp="1" noRot="1" noChangeAspect="1" noChangeArrowheads="1" noTextEdit="1"/>
          </p:cNvSpPr>
          <p:nvPr>
            <p:ph type="sldImg"/>
          </p:nvPr>
        </p:nvSpPr>
        <p:spPr>
          <a:xfrm>
            <a:off x="90488" y="744538"/>
            <a:ext cx="6629400" cy="3729037"/>
          </a:xfrm>
          <a:ln/>
        </p:spPr>
      </p:sp>
      <p:sp>
        <p:nvSpPr>
          <p:cNvPr id="39940"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r>
              <a:rPr lang="en-GB" altLang="fr-FR" dirty="0">
                <a:latin typeface="Arial" panose="020B0604020202020204" pitchFamily="34" charset="0"/>
                <a:cs typeface="Arial" panose="020B0604020202020204" pitchFamily="34" charset="0"/>
              </a:rPr>
              <a:t>Now the questions are: “Should we use blanket distribution in other type of context?”</a:t>
            </a:r>
          </a:p>
          <a:p>
            <a:pPr eaLnBrk="1" hangingPunct="1"/>
            <a:r>
              <a:rPr lang="en-GB" altLang="fr-FR" dirty="0">
                <a:latin typeface="Arial" panose="020B0604020202020204" pitchFamily="34" charset="0"/>
                <a:cs typeface="Arial" panose="020B0604020202020204" pitchFamily="34" charset="0"/>
              </a:rPr>
              <a:t>				“Should we change the product given (CSB) to really prevent malnutrition and have best outcome?  </a:t>
            </a:r>
          </a:p>
        </p:txBody>
      </p:sp>
    </p:spTree>
    <p:extLst>
      <p:ext uri="{BB962C8B-B14F-4D97-AF65-F5344CB8AC3E}">
        <p14:creationId xmlns:p14="http://schemas.microsoft.com/office/powerpoint/2010/main" val="4275037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548CC72B-785E-4234-8139-3E799D7DF67F}" type="slidenum">
              <a:rPr lang="en-GB" altLang="fr-FR" sz="1200">
                <a:latin typeface="Arial Narrow" panose="020B0606020202030204" pitchFamily="34" charset="0"/>
              </a:rPr>
              <a:pPr algn="r"/>
              <a:t>21</a:t>
            </a:fld>
            <a:endParaRPr lang="en-GB" altLang="fr-FR" sz="1200">
              <a:latin typeface="Arial Narrow" panose="020B0606020202030204" pitchFamily="34" charset="0"/>
            </a:endParaRPr>
          </a:p>
        </p:txBody>
      </p:sp>
      <p:sp>
        <p:nvSpPr>
          <p:cNvPr id="41987" name="Rectangle 2"/>
          <p:cNvSpPr>
            <a:spLocks noGrp="1" noRot="1" noChangeAspect="1" noChangeArrowheads="1" noTextEdit="1"/>
          </p:cNvSpPr>
          <p:nvPr>
            <p:ph type="sldImg"/>
          </p:nvPr>
        </p:nvSpPr>
        <p:spPr>
          <a:xfrm>
            <a:off x="90488" y="744538"/>
            <a:ext cx="6629400" cy="3729037"/>
          </a:xfrm>
          <a:ln/>
        </p:spPr>
      </p:sp>
      <p:sp>
        <p:nvSpPr>
          <p:cNvPr id="41988"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7365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F93B06CB-728D-49F5-A053-138C9B463F8F}" type="slidenum">
              <a:rPr lang="en-GB" altLang="fr-FR" sz="1200">
                <a:latin typeface="Arial Narrow" panose="020B0606020202030204" pitchFamily="34" charset="0"/>
              </a:rPr>
              <a:pPr algn="r"/>
              <a:t>22</a:t>
            </a:fld>
            <a:endParaRPr lang="en-GB" altLang="fr-FR" sz="1200">
              <a:latin typeface="Arial Narrow" panose="020B0606020202030204" pitchFamily="34" charset="0"/>
            </a:endParaRPr>
          </a:p>
        </p:txBody>
      </p:sp>
      <p:sp>
        <p:nvSpPr>
          <p:cNvPr id="44035" name="Rectangle 2"/>
          <p:cNvSpPr>
            <a:spLocks noGrp="1" noRot="1" noChangeAspect="1" noChangeArrowheads="1" noTextEdit="1"/>
          </p:cNvSpPr>
          <p:nvPr>
            <p:ph type="sldImg"/>
          </p:nvPr>
        </p:nvSpPr>
        <p:spPr>
          <a:xfrm>
            <a:off x="90488" y="744538"/>
            <a:ext cx="6629400" cy="3729037"/>
          </a:xfrm>
          <a:ln/>
        </p:spPr>
      </p:sp>
      <p:sp>
        <p:nvSpPr>
          <p:cNvPr id="44036"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888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fr-FR" dirty="0">
                <a:cs typeface="Arial" panose="020B0604020202020204" pitchFamily="34" charset="0"/>
              </a:rPr>
              <a:t>More and more </a:t>
            </a:r>
            <a:r>
              <a:rPr lang="fr-CH" altLang="fr-FR" dirty="0" err="1">
                <a:cs typeface="Arial" panose="020B0604020202020204" pitchFamily="34" charset="0"/>
              </a:rPr>
              <a:t>trendy</a:t>
            </a:r>
            <a:r>
              <a:rPr lang="fr-CH" altLang="fr-FR" dirty="0">
                <a:cs typeface="Arial" panose="020B0604020202020204" pitchFamily="34" charset="0"/>
              </a:rPr>
              <a:t>. Can </a:t>
            </a:r>
            <a:r>
              <a:rPr lang="fr-CH" altLang="fr-FR" dirty="0" err="1">
                <a:cs typeface="Arial" panose="020B0604020202020204" pitchFamily="34" charset="0"/>
              </a:rPr>
              <a:t>be</a:t>
            </a:r>
            <a:r>
              <a:rPr lang="fr-CH" altLang="fr-FR" dirty="0">
                <a:cs typeface="Arial" panose="020B0604020202020204" pitchFamily="34" charset="0"/>
              </a:rPr>
              <a:t> a </a:t>
            </a:r>
            <a:r>
              <a:rPr lang="fr-CH" altLang="fr-FR" dirty="0" err="1">
                <a:cs typeface="Arial" panose="020B0604020202020204" pitchFamily="34" charset="0"/>
              </a:rPr>
              <a:t>problem</a:t>
            </a:r>
            <a:r>
              <a:rPr lang="fr-CH" altLang="fr-FR" dirty="0">
                <a:cs typeface="Arial" panose="020B0604020202020204" pitchFamily="34" charset="0"/>
              </a:rPr>
              <a:t> to </a:t>
            </a:r>
            <a:r>
              <a:rPr lang="fr-CH" altLang="fr-FR" dirty="0" err="1">
                <a:cs typeface="Arial" panose="020B0604020202020204" pitchFamily="34" charset="0"/>
              </a:rPr>
              <a:t>target</a:t>
            </a:r>
            <a:r>
              <a:rPr lang="fr-CH" altLang="fr-FR" dirty="0">
                <a:cs typeface="Arial" panose="020B0604020202020204" pitchFamily="34" charset="0"/>
              </a:rPr>
              <a:t> the 1000 </a:t>
            </a:r>
            <a:r>
              <a:rPr lang="fr-CH" altLang="fr-FR" dirty="0" err="1">
                <a:cs typeface="Arial" panose="020B0604020202020204" pitchFamily="34" charset="0"/>
              </a:rPr>
              <a:t>days</a:t>
            </a:r>
            <a:r>
              <a:rPr lang="fr-CH" altLang="fr-FR" dirty="0">
                <a:cs typeface="Arial" panose="020B0604020202020204" pitchFamily="34" charset="0"/>
              </a:rPr>
              <a:t> (U2 not </a:t>
            </a:r>
            <a:r>
              <a:rPr lang="fr-CH" altLang="fr-FR" dirty="0" err="1">
                <a:cs typeface="Arial" panose="020B0604020202020204" pitchFamily="34" charset="0"/>
              </a:rPr>
              <a:t>benefitting</a:t>
            </a:r>
            <a:r>
              <a:rPr lang="fr-CH" altLang="fr-FR" dirty="0">
                <a:cs typeface="Arial" panose="020B0604020202020204" pitchFamily="34" charset="0"/>
              </a:rPr>
              <a:t> </a:t>
            </a:r>
            <a:r>
              <a:rPr lang="fr-CH" altLang="fr-FR" dirty="0" err="1">
                <a:cs typeface="Arial" panose="020B0604020202020204" pitchFamily="34" charset="0"/>
              </a:rPr>
              <a:t>it</a:t>
            </a:r>
            <a:r>
              <a:rPr lang="fr-CH" altLang="fr-FR" dirty="0">
                <a:cs typeface="Arial" panose="020B0604020202020204" pitchFamily="34" charset="0"/>
              </a:rPr>
              <a:t> </a:t>
            </a:r>
            <a:r>
              <a:rPr lang="fr-CH" altLang="fr-FR" dirty="0" err="1">
                <a:cs typeface="Arial" panose="020B0604020202020204" pitchFamily="34" charset="0"/>
              </a:rPr>
              <a:t>because</a:t>
            </a:r>
            <a:r>
              <a:rPr lang="fr-CH" altLang="fr-FR" dirty="0">
                <a:cs typeface="Arial" panose="020B0604020202020204" pitchFamily="34" charset="0"/>
              </a:rPr>
              <a:t> of </a:t>
            </a:r>
            <a:r>
              <a:rPr lang="fr-CH" altLang="fr-FR" dirty="0" err="1">
                <a:cs typeface="Arial" panose="020B0604020202020204" pitchFamily="34" charset="0"/>
              </a:rPr>
              <a:t>individual</a:t>
            </a:r>
            <a:r>
              <a:rPr lang="fr-CH" altLang="fr-FR" dirty="0">
                <a:cs typeface="Arial" panose="020B0604020202020204" pitchFamily="34" charset="0"/>
              </a:rPr>
              <a:t> </a:t>
            </a:r>
            <a:r>
              <a:rPr lang="fr-CH" altLang="fr-FR" dirty="0" err="1">
                <a:cs typeface="Arial" panose="020B0604020202020204" pitchFamily="34" charset="0"/>
              </a:rPr>
              <a:t>choices</a:t>
            </a:r>
            <a:r>
              <a:rPr lang="fr-CH" altLang="fr-FR" dirty="0">
                <a:cs typeface="Arial" panose="020B0604020202020204" pitchFamily="34" charset="0"/>
              </a:rPr>
              <a:t> or </a:t>
            </a:r>
            <a:r>
              <a:rPr lang="fr-CH" altLang="fr-FR" dirty="0" err="1">
                <a:cs typeface="Arial" panose="020B0604020202020204" pitchFamily="34" charset="0"/>
              </a:rPr>
              <a:t>because</a:t>
            </a:r>
            <a:r>
              <a:rPr lang="fr-CH" altLang="fr-FR" dirty="0">
                <a:cs typeface="Arial" panose="020B0604020202020204" pitchFamily="34" charset="0"/>
              </a:rPr>
              <a:t> </a:t>
            </a:r>
            <a:r>
              <a:rPr lang="fr-CH" altLang="fr-FR" dirty="0" err="1">
                <a:cs typeface="Arial" panose="020B0604020202020204" pitchFamily="34" charset="0"/>
              </a:rPr>
              <a:t>market</a:t>
            </a:r>
            <a:r>
              <a:rPr lang="fr-CH" altLang="fr-FR" dirty="0">
                <a:cs typeface="Arial" panose="020B0604020202020204" pitchFamily="34" charset="0"/>
              </a:rPr>
              <a:t> has not the items for U2. So program </a:t>
            </a:r>
            <a:r>
              <a:rPr lang="fr-CH" altLang="fr-FR" dirty="0" err="1">
                <a:cs typeface="Arial" panose="020B0604020202020204" pitchFamily="34" charset="0"/>
              </a:rPr>
              <a:t>can</a:t>
            </a:r>
            <a:r>
              <a:rPr lang="fr-CH" altLang="fr-FR" dirty="0">
                <a:cs typeface="Arial" panose="020B0604020202020204" pitchFamily="34" charset="0"/>
              </a:rPr>
              <a:t> </a:t>
            </a:r>
            <a:r>
              <a:rPr lang="fr-CH" altLang="fr-FR" dirty="0" err="1">
                <a:cs typeface="Arial" panose="020B0604020202020204" pitchFamily="34" charset="0"/>
              </a:rPr>
              <a:t>be</a:t>
            </a:r>
            <a:r>
              <a:rPr lang="fr-CH" altLang="fr-FR" dirty="0">
                <a:cs typeface="Arial" panose="020B0604020202020204" pitchFamily="34" charset="0"/>
              </a:rPr>
              <a:t> </a:t>
            </a:r>
            <a:r>
              <a:rPr lang="fr-CH" altLang="fr-FR" dirty="0" err="1">
                <a:cs typeface="Arial" panose="020B0604020202020204" pitchFamily="34" charset="0"/>
              </a:rPr>
              <a:t>complemented</a:t>
            </a:r>
            <a:r>
              <a:rPr lang="fr-CH" altLang="fr-FR" dirty="0">
                <a:cs typeface="Arial" panose="020B0604020202020204" pitchFamily="34" charset="0"/>
              </a:rPr>
              <a:t> </a:t>
            </a:r>
            <a:r>
              <a:rPr lang="fr-CH" altLang="fr-FR" dirty="0" err="1">
                <a:cs typeface="Arial" panose="020B0604020202020204" pitchFamily="34" charset="0"/>
              </a:rPr>
              <a:t>each</a:t>
            </a:r>
            <a:r>
              <a:rPr lang="fr-CH" altLang="fr-FR" dirty="0">
                <a:cs typeface="Arial" panose="020B0604020202020204" pitchFamily="34" charset="0"/>
              </a:rPr>
              <a:t> </a:t>
            </a:r>
            <a:r>
              <a:rPr lang="fr-CH" altLang="fr-FR" dirty="0" err="1">
                <a:cs typeface="Arial" panose="020B0604020202020204" pitchFamily="34" charset="0"/>
              </a:rPr>
              <a:t>other</a:t>
            </a:r>
            <a:r>
              <a:rPr lang="fr-CH" altLang="fr-FR" dirty="0">
                <a:cs typeface="Arial" panose="020B0604020202020204" pitchFamily="34" charset="0"/>
              </a:rPr>
              <a:t>. </a:t>
            </a:r>
          </a:p>
          <a:p>
            <a:endParaRPr lang="en-US" altLang="fr-FR" dirty="0">
              <a:cs typeface="Arial" panose="020B0604020202020204" pitchFamily="34" charset="0"/>
            </a:endParaRPr>
          </a:p>
          <a:p>
            <a:r>
              <a:rPr lang="en-US" altLang="fr-FR" dirty="0">
                <a:cs typeface="Arial" panose="020B0604020202020204" pitchFamily="34" charset="0"/>
              </a:rPr>
              <a:t>Cash ultimately gives choice, people can meet their wide range of dietary needs – promotes fresh produce </a:t>
            </a:r>
          </a:p>
          <a:p>
            <a:r>
              <a:rPr lang="en-US" altLang="fr-FR" dirty="0">
                <a:cs typeface="Arial" panose="020B0604020202020204" pitchFamily="34" charset="0"/>
              </a:rPr>
              <a:t>Supports local economy – if signed an agreement with financial service provider in advance, can be extremely quick</a:t>
            </a:r>
          </a:p>
          <a:p>
            <a:endParaRPr lang="en-US" altLang="fr-FR" dirty="0">
              <a:cs typeface="Arial" panose="020B0604020202020204" pitchFamily="34" charset="0"/>
            </a:endParaRPr>
          </a:p>
          <a:p>
            <a:r>
              <a:rPr lang="en-US" altLang="fr-FR" dirty="0">
                <a:cs typeface="Arial" panose="020B0604020202020204" pitchFamily="34" charset="0"/>
              </a:rPr>
              <a:t>Lots of concerns about risks – 10+ years of evidence shows risks can be mitigated. Of course need functioning markets and need to consider security – but cash is more discreet than in kind and often preferred by beneficiaries </a:t>
            </a:r>
          </a:p>
          <a:p>
            <a:endParaRPr lang="en-US" altLang="fr-FR" dirty="0">
              <a:cs typeface="Arial" panose="020B0604020202020204" pitchFamily="34" charset="0"/>
            </a:endParaRPr>
          </a:p>
          <a:p>
            <a:r>
              <a:rPr lang="en-US" altLang="fr-FR" dirty="0">
                <a:cs typeface="Arial" panose="020B0604020202020204" pitchFamily="34" charset="0"/>
              </a:rPr>
              <a:t>Plenty of evidence that shows if people are food insecure, they spend money on food</a:t>
            </a:r>
          </a:p>
          <a:p>
            <a:endParaRPr lang="en-US" altLang="fr-FR" dirty="0">
              <a:cs typeface="Arial" panose="020B0604020202020204" pitchFamily="34" charset="0"/>
            </a:endParaRPr>
          </a:p>
          <a:p>
            <a:r>
              <a:rPr lang="en-US" altLang="fr-FR" dirty="0">
                <a:cs typeface="Arial" panose="020B0604020202020204" pitchFamily="34" charset="0"/>
              </a:rPr>
              <a:t>Can give cash just for food, but normally is part of multi purpose cash grant (MPG) which is a cash grant given to meet basic needs, based on an expenditure basket of food, and other needs depending on context (clothes, shelter, water etc.)</a:t>
            </a:r>
          </a:p>
          <a:p>
            <a:endParaRPr lang="fr-CH" altLang="fr-FR" dirty="0">
              <a:cs typeface="Arial" panose="020B0604020202020204" pitchFamily="34" charset="0"/>
            </a:endParaRPr>
          </a:p>
          <a:p>
            <a:r>
              <a:rPr lang="fr-CH" altLang="fr-FR" dirty="0">
                <a:cs typeface="Arial" panose="020B0604020202020204" pitchFamily="34" charset="0"/>
              </a:rPr>
              <a:t>Link vers vidéo You tube? </a:t>
            </a:r>
          </a:p>
          <a:p>
            <a:r>
              <a:rPr lang="fr-CH" altLang="fr-FR" dirty="0">
                <a:cs typeface="Arial" panose="020B0604020202020204" pitchFamily="34" charset="0"/>
              </a:rPr>
              <a:t>Ajouter : foire (ex RDC)</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208F4814-CFB3-451C-A57F-AF70958EEB02}" type="slidenum">
              <a:rPr lang="en-GB" altLang="fr-FR" smtClean="0">
                <a:latin typeface="Arial Narrow" panose="020B0606020202030204" pitchFamily="34" charset="0"/>
              </a:rPr>
              <a:pPr/>
              <a:t>24</a:t>
            </a:fld>
            <a:endParaRPr lang="en-GB" altLang="fr-FR">
              <a:latin typeface="Arial Narrow" panose="020B0606020202030204" pitchFamily="34" charset="0"/>
            </a:endParaRPr>
          </a:p>
        </p:txBody>
      </p:sp>
    </p:spTree>
    <p:extLst>
      <p:ext uri="{BB962C8B-B14F-4D97-AF65-F5344CB8AC3E}">
        <p14:creationId xmlns:p14="http://schemas.microsoft.com/office/powerpoint/2010/main" val="1285213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noProof="0" dirty="0">
                <a:cs typeface="Arial" panose="020B0604020202020204" pitchFamily="34" charset="0"/>
              </a:rPr>
              <a:t>More and more the trend. Can be a problem to target the 1000 days (Under 2y old not benefitting from it because of individual choices or because the market has not the items for U2. </a:t>
            </a:r>
          </a:p>
          <a:p>
            <a:r>
              <a:rPr lang="en-US" altLang="fr-FR" noProof="0" dirty="0">
                <a:cs typeface="Arial" panose="020B0604020202020204" pitchFamily="34" charset="0"/>
              </a:rPr>
              <a:t>So, different kind of interventions can be complement each other. </a:t>
            </a:r>
          </a:p>
          <a:p>
            <a:endParaRPr lang="en-US" altLang="fr-FR" noProof="0" dirty="0">
              <a:cs typeface="Arial" panose="020B0604020202020204" pitchFamily="34" charset="0"/>
            </a:endParaRPr>
          </a:p>
          <a:p>
            <a:r>
              <a:rPr lang="en-US" altLang="fr-FR" noProof="0" dirty="0">
                <a:cs typeface="Arial" panose="020B0604020202020204" pitchFamily="34" charset="0"/>
              </a:rPr>
              <a:t>Vouchers give more choice than GFD but less than cash – however vouchers allow it to be restricted only for food, or for specific food items. Supports local economy as contracts are signed with local traders</a:t>
            </a:r>
          </a:p>
          <a:p>
            <a:endParaRPr lang="en-US" altLang="fr-FR" noProof="0" dirty="0">
              <a:cs typeface="Arial" panose="020B0604020202020204" pitchFamily="34" charset="0"/>
            </a:endParaRPr>
          </a:p>
          <a:p>
            <a:r>
              <a:rPr lang="en-US" altLang="fr-FR" noProof="0" dirty="0">
                <a:cs typeface="Arial" panose="020B0604020202020204" pitchFamily="34" charset="0"/>
              </a:rPr>
              <a:t>Lots of concerns about risks – 10+ years of evidence shows risks can be mitigated. Of course it need functioning markets and there is a need to consider security – but vouchers are more discreet than in kind (although cash even more discreet) and often preferred by beneficiaries </a:t>
            </a:r>
          </a:p>
          <a:p>
            <a:endParaRPr lang="fr-CH" altLang="fr-FR" dirty="0">
              <a:cs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E52BEEAE-1B58-41E1-B909-97BA33C7B04E}" type="slidenum">
              <a:rPr lang="en-GB" altLang="fr-FR" smtClean="0">
                <a:latin typeface="Arial Narrow" panose="020B0606020202030204" pitchFamily="34" charset="0"/>
              </a:rPr>
              <a:pPr/>
              <a:t>25</a:t>
            </a:fld>
            <a:endParaRPr lang="en-GB" altLang="fr-FR">
              <a:latin typeface="Arial Narrow" panose="020B0606020202030204" pitchFamily="34" charset="0"/>
            </a:endParaRPr>
          </a:p>
        </p:txBody>
      </p:sp>
    </p:spTree>
    <p:extLst>
      <p:ext uri="{BB962C8B-B14F-4D97-AF65-F5344CB8AC3E}">
        <p14:creationId xmlns:p14="http://schemas.microsoft.com/office/powerpoint/2010/main" val="267858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D9E1A2-1A84-462B-82E0-5B2133DA7877}" type="slidenum">
              <a:rPr lang="fr-CH" smtClean="0"/>
              <a:t>2</a:t>
            </a:fld>
            <a:endParaRPr lang="fr-CH"/>
          </a:p>
        </p:txBody>
      </p:sp>
    </p:spTree>
    <p:extLst>
      <p:ext uri="{BB962C8B-B14F-4D97-AF65-F5344CB8AC3E}">
        <p14:creationId xmlns:p14="http://schemas.microsoft.com/office/powerpoint/2010/main" val="3052373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676FCB8F-0C87-4424-9794-1CB4E82A41DD}" type="slidenum">
              <a:rPr lang="en-GB" altLang="fr-FR" sz="1200">
                <a:latin typeface="Arial Narrow" panose="020B0606020202030204" pitchFamily="34" charset="0"/>
              </a:rPr>
              <a:pPr algn="r"/>
              <a:t>26</a:t>
            </a:fld>
            <a:endParaRPr lang="en-GB" altLang="fr-FR" sz="1200">
              <a:latin typeface="Arial Narrow" panose="020B0606020202030204" pitchFamily="34" charset="0"/>
            </a:endParaRPr>
          </a:p>
        </p:txBody>
      </p:sp>
      <p:sp>
        <p:nvSpPr>
          <p:cNvPr id="51203" name="Rectangle 2"/>
          <p:cNvSpPr>
            <a:spLocks noGrp="1" noRot="1" noChangeAspect="1" noChangeArrowheads="1" noTextEdit="1"/>
          </p:cNvSpPr>
          <p:nvPr>
            <p:ph type="sldImg"/>
          </p:nvPr>
        </p:nvSpPr>
        <p:spPr>
          <a:xfrm>
            <a:off x="90488" y="744538"/>
            <a:ext cx="6629400" cy="3729037"/>
          </a:xfrm>
          <a:ln/>
        </p:spPr>
      </p:sp>
      <p:sp>
        <p:nvSpPr>
          <p:cNvPr id="51204"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0799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88F5C874-CB76-4B4F-9BEF-1EAC9F9568EA}" type="slidenum">
              <a:rPr lang="en-GB" altLang="fr-FR" sz="1200">
                <a:latin typeface="Arial Narrow" panose="020B0606020202030204" pitchFamily="34" charset="0"/>
              </a:rPr>
              <a:pPr algn="r"/>
              <a:t>27</a:t>
            </a:fld>
            <a:endParaRPr lang="en-GB" altLang="fr-FR" sz="1200">
              <a:latin typeface="Arial Narrow" panose="020B0606020202030204" pitchFamily="34" charset="0"/>
            </a:endParaRPr>
          </a:p>
        </p:txBody>
      </p:sp>
      <p:sp>
        <p:nvSpPr>
          <p:cNvPr id="53251" name="Rectangle 2"/>
          <p:cNvSpPr>
            <a:spLocks noGrp="1" noRot="1" noChangeAspect="1" noChangeArrowheads="1" noTextEdit="1"/>
          </p:cNvSpPr>
          <p:nvPr>
            <p:ph type="sldImg"/>
          </p:nvPr>
        </p:nvSpPr>
        <p:spPr>
          <a:xfrm>
            <a:off x="90488" y="744538"/>
            <a:ext cx="6629400" cy="3729037"/>
          </a:xfrm>
          <a:ln/>
        </p:spPr>
      </p:sp>
    </p:spTree>
    <p:extLst>
      <p:ext uri="{BB962C8B-B14F-4D97-AF65-F5344CB8AC3E}">
        <p14:creationId xmlns:p14="http://schemas.microsoft.com/office/powerpoint/2010/main" val="3350336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noProof="0" dirty="0">
                <a:cs typeface="Arial" panose="020B0604020202020204" pitchFamily="34" charset="0"/>
              </a:rPr>
              <a:t>CMAM</a:t>
            </a:r>
          </a:p>
          <a:p>
            <a:r>
              <a:rPr lang="en-US" altLang="fr-FR" noProof="0" dirty="0">
                <a:cs typeface="Arial" panose="020B0604020202020204" pitchFamily="34" charset="0"/>
              </a:rPr>
              <a:t>SAM definition : essentially anthropometric criteria</a:t>
            </a:r>
          </a:p>
          <a:p>
            <a:r>
              <a:rPr lang="en-US" altLang="fr-FR" noProof="0" dirty="0">
                <a:cs typeface="Arial" panose="020B0604020202020204" pitchFamily="34" charset="0"/>
              </a:rPr>
              <a:t>Complicated or not complicated: medical criteria</a:t>
            </a:r>
          </a:p>
          <a:p>
            <a:r>
              <a:rPr lang="en-US" altLang="fr-FR" noProof="0" dirty="0">
                <a:cs typeface="Arial" panose="020B0604020202020204" pitchFamily="34" charset="0"/>
              </a:rPr>
              <a:t>Reference in-patient / out patient</a:t>
            </a:r>
          </a:p>
          <a:p>
            <a:r>
              <a:rPr lang="en-US" altLang="fr-FR" noProof="0" dirty="0">
                <a:cs typeface="Arial" panose="020B0604020202020204" pitchFamily="34" charset="0"/>
              </a:rPr>
              <a:t>Specificities for </a:t>
            </a:r>
            <a:r>
              <a:rPr lang="en-US" altLang="fr-FR" noProof="0" dirty="0" err="1">
                <a:cs typeface="Arial" panose="020B0604020202020204" pitchFamily="34" charset="0"/>
              </a:rPr>
              <a:t>Ttt</a:t>
            </a:r>
            <a:r>
              <a:rPr lang="en-US" altLang="fr-FR" noProof="0" dirty="0">
                <a:cs typeface="Arial" panose="020B0604020202020204" pitchFamily="34" charset="0"/>
              </a:rPr>
              <a:t> for under 6 months: feeding and breastfeeding </a:t>
            </a:r>
          </a:p>
          <a:p>
            <a:pPr eaLnBrk="1" hangingPunct="1"/>
            <a:endParaRPr lang="en-US" altLang="fr-FR" b="1" noProof="0" dirty="0">
              <a:solidFill>
                <a:schemeClr val="tx2"/>
              </a:solidFill>
              <a:latin typeface="Arial" panose="020B0604020202020204" pitchFamily="34" charset="0"/>
              <a:ea typeface="MS PGothic" panose="020B0600070205080204" pitchFamily="34" charset="-128"/>
              <a:cs typeface="Arial" panose="020B0604020202020204" pitchFamily="34" charset="0"/>
            </a:endParaRPr>
          </a:p>
          <a:p>
            <a:pPr eaLnBrk="1" hangingPunct="1"/>
            <a:r>
              <a:rPr lang="en-US" altLang="fr-FR" b="1" noProof="0" dirty="0">
                <a:solidFill>
                  <a:schemeClr val="tx2"/>
                </a:solidFill>
                <a:latin typeface="Arial" panose="020B0604020202020204" pitchFamily="34" charset="0"/>
                <a:ea typeface="MS PGothic" panose="020B0600070205080204" pitchFamily="34" charset="-128"/>
                <a:cs typeface="Arial" panose="020B0604020202020204" pitchFamily="34" charset="0"/>
              </a:rPr>
              <a:t>**Children with MAM with medical complications are admitted to supplementary feeding but are referred for treatment of the medical complication as appropriate </a:t>
            </a:r>
          </a:p>
          <a:p>
            <a:pPr eaLnBrk="1" hangingPunct="1"/>
            <a:r>
              <a:rPr lang="en-US" altLang="fr-FR" b="1" noProof="0" dirty="0">
                <a:latin typeface="Arial" panose="020B0604020202020204" pitchFamily="34" charset="0"/>
                <a:ea typeface="MS PGothic" panose="020B0600070205080204" pitchFamily="34" charset="-128"/>
                <a:cs typeface="Arial" panose="020B0604020202020204" pitchFamily="34" charset="0"/>
              </a:rPr>
              <a:t>Complications: anorexia or no appetite, intractable vomiting, convulsions, lethargy or not alert, unconsciousness, lower respiratory tract infection (LRTI), high fever, severe dehydration, severe </a:t>
            </a:r>
            <a:r>
              <a:rPr lang="en-US" altLang="fr-FR" b="1" noProof="0" dirty="0" err="1">
                <a:latin typeface="Arial" panose="020B0604020202020204" pitchFamily="34" charset="0"/>
                <a:ea typeface="MS PGothic" panose="020B0600070205080204" pitchFamily="34" charset="-128"/>
                <a:cs typeface="Arial" panose="020B0604020202020204" pitchFamily="34" charset="0"/>
              </a:rPr>
              <a:t>anaemia</a:t>
            </a:r>
            <a:r>
              <a:rPr lang="en-US" altLang="fr-FR" b="1" noProof="0" dirty="0">
                <a:latin typeface="Arial" panose="020B0604020202020204" pitchFamily="34" charset="0"/>
                <a:ea typeface="MS PGothic" panose="020B0600070205080204" pitchFamily="34" charset="-128"/>
                <a:cs typeface="Arial" panose="020B0604020202020204" pitchFamily="34" charset="0"/>
              </a:rPr>
              <a:t>, </a:t>
            </a:r>
            <a:r>
              <a:rPr lang="en-US" altLang="fr-FR" b="1" noProof="0" dirty="0" err="1">
                <a:latin typeface="Arial" panose="020B0604020202020204" pitchFamily="34" charset="0"/>
                <a:ea typeface="MS PGothic" panose="020B0600070205080204" pitchFamily="34" charset="-128"/>
                <a:cs typeface="Arial" panose="020B0604020202020204" pitchFamily="34" charset="0"/>
              </a:rPr>
              <a:t>hypoglycaemia</a:t>
            </a:r>
            <a:r>
              <a:rPr lang="en-US" altLang="fr-FR" b="1" noProof="0" dirty="0">
                <a:latin typeface="Arial" panose="020B0604020202020204" pitchFamily="34" charset="0"/>
                <a:ea typeface="MS PGothic" panose="020B0600070205080204" pitchFamily="34" charset="-128"/>
                <a:cs typeface="Arial" panose="020B0604020202020204" pitchFamily="34" charset="0"/>
              </a:rPr>
              <a:t>, or hypothermia </a:t>
            </a:r>
            <a:endParaRPr lang="en-US" altLang="fr-FR" noProof="0" dirty="0">
              <a:ea typeface="MS PGothic" panose="020B0600070205080204" pitchFamily="34" charset="-128"/>
              <a:cs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3BB8E8FB-44DB-41BB-950F-56BB46174CAF}" type="slidenum">
              <a:rPr lang="en-US" altLang="fr-FR" smtClean="0">
                <a:latin typeface="Times New Roman" panose="02020603050405020304" pitchFamily="18" charset="0"/>
                <a:ea typeface="MS PGothic" panose="020B0600070205080204" pitchFamily="34" charset="-128"/>
                <a:cs typeface="Times New Roman" panose="02020603050405020304" pitchFamily="18" charset="0"/>
              </a:rPr>
              <a:pPr/>
              <a:t>28</a:t>
            </a:fld>
            <a:endParaRPr lang="en-US" altLang="fr-FR">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629635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81DD4C4D-47ED-404C-A959-0ECCAEEF8E10}" type="slidenum">
              <a:rPr lang="en-GB" altLang="fr-FR" sz="1200">
                <a:latin typeface="Arial Narrow" panose="020B0606020202030204" pitchFamily="34" charset="0"/>
              </a:rPr>
              <a:pPr algn="r"/>
              <a:t>29</a:t>
            </a:fld>
            <a:endParaRPr lang="en-GB" altLang="fr-FR" sz="1200">
              <a:latin typeface="Arial Narrow" panose="020B0606020202030204" pitchFamily="34" charset="0"/>
            </a:endParaRPr>
          </a:p>
        </p:txBody>
      </p:sp>
      <p:sp>
        <p:nvSpPr>
          <p:cNvPr id="57347" name="Rectangle 2"/>
          <p:cNvSpPr>
            <a:spLocks noGrp="1" noRot="1" noChangeAspect="1" noChangeArrowheads="1" noTextEdit="1"/>
          </p:cNvSpPr>
          <p:nvPr>
            <p:ph type="sldImg"/>
          </p:nvPr>
        </p:nvSpPr>
        <p:spPr>
          <a:xfrm>
            <a:off x="90488" y="744538"/>
            <a:ext cx="6629400" cy="3729037"/>
          </a:xfrm>
          <a:ln/>
        </p:spPr>
      </p:sp>
      <p:sp>
        <p:nvSpPr>
          <p:cNvPr id="57348"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746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a:cs typeface="Arial" panose="020B0604020202020204"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2950" indent="-285750" defTabSz="903288">
              <a:defRPr>
                <a:solidFill>
                  <a:schemeClr val="tx1"/>
                </a:solidFill>
                <a:latin typeface="Verdana" panose="020B0604030504040204" pitchFamily="34" charset="0"/>
                <a:cs typeface="Arial" panose="020B0604020202020204" pitchFamily="34" charset="0"/>
              </a:defRPr>
            </a:lvl2pPr>
            <a:lvl3pPr marL="1143000" indent="-228600" defTabSz="903288">
              <a:defRPr>
                <a:solidFill>
                  <a:schemeClr val="tx1"/>
                </a:solidFill>
                <a:latin typeface="Verdana" panose="020B0604030504040204" pitchFamily="34" charset="0"/>
                <a:cs typeface="Arial" panose="020B0604020202020204" pitchFamily="34" charset="0"/>
              </a:defRPr>
            </a:lvl3pPr>
            <a:lvl4pPr marL="1600200" indent="-228600" defTabSz="903288">
              <a:defRPr>
                <a:solidFill>
                  <a:schemeClr val="tx1"/>
                </a:solidFill>
                <a:latin typeface="Verdana" panose="020B0604030504040204" pitchFamily="34" charset="0"/>
                <a:cs typeface="Arial" panose="020B0604020202020204" pitchFamily="34" charset="0"/>
              </a:defRPr>
            </a:lvl4pPr>
            <a:lvl5pPr marL="2057400" indent="-228600" defTabSz="903288">
              <a:defRPr>
                <a:solidFill>
                  <a:schemeClr val="tx1"/>
                </a:solidFill>
                <a:latin typeface="Verdana" panose="020B0604030504040204" pitchFamily="34" charset="0"/>
                <a:cs typeface="Arial" panose="020B0604020202020204" pitchFamily="34" charset="0"/>
              </a:defRPr>
            </a:lvl5pPr>
            <a:lvl6pPr marL="25146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AF82296-D443-43B2-965E-41AE30971E7A}" type="slidenum">
              <a:rPr lang="en-GB" altLang="fr-FR" smtClean="0">
                <a:latin typeface="Arial Narrow" panose="020B0606020202030204" pitchFamily="34" charset="0"/>
              </a:rPr>
              <a:pPr/>
              <a:t>32</a:t>
            </a:fld>
            <a:endParaRPr lang="en-GB" altLang="fr-FR">
              <a:latin typeface="Arial Narrow" panose="020B0606020202030204" pitchFamily="34" charset="0"/>
            </a:endParaRPr>
          </a:p>
        </p:txBody>
      </p:sp>
    </p:spTree>
    <p:extLst>
      <p:ext uri="{BB962C8B-B14F-4D97-AF65-F5344CB8AC3E}">
        <p14:creationId xmlns:p14="http://schemas.microsoft.com/office/powerpoint/2010/main" val="2654041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FA2906C5-1B9E-4FFC-B8D8-83E3CBBB94D4}" type="slidenum">
              <a:rPr lang="en-GB" altLang="fr-FR" sz="1200">
                <a:latin typeface="Arial Narrow" panose="020B0606020202030204" pitchFamily="34" charset="0"/>
              </a:rPr>
              <a:pPr algn="r"/>
              <a:t>33</a:t>
            </a:fld>
            <a:endParaRPr lang="en-GB" altLang="fr-FR" sz="1200">
              <a:latin typeface="Arial Narrow" panose="020B0606020202030204" pitchFamily="34" charset="0"/>
            </a:endParaRPr>
          </a:p>
        </p:txBody>
      </p:sp>
      <p:sp>
        <p:nvSpPr>
          <p:cNvPr id="63491" name="Rectangle 2"/>
          <p:cNvSpPr>
            <a:spLocks noGrp="1" noRot="1" noChangeAspect="1" noChangeArrowheads="1" noTextEdit="1"/>
          </p:cNvSpPr>
          <p:nvPr>
            <p:ph type="sldImg"/>
          </p:nvPr>
        </p:nvSpPr>
        <p:spPr>
          <a:xfrm>
            <a:off x="90488" y="744538"/>
            <a:ext cx="6629400" cy="3729037"/>
          </a:xfrm>
          <a:ln/>
        </p:spPr>
      </p:sp>
      <p:sp>
        <p:nvSpPr>
          <p:cNvPr id="63492"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2747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kumimoji="1" sz="1200">
                <a:solidFill>
                  <a:schemeClr val="tx1"/>
                </a:solidFill>
                <a:latin typeface="Times New Roman" panose="02020603050405020304" pitchFamily="18" charset="0"/>
                <a:cs typeface="Arial" panose="020B0604020202020204" pitchFamily="34" charset="0"/>
              </a:defRPr>
            </a:lvl1pPr>
            <a:lvl2pPr marL="741363" indent="-284163" defTabSz="989013">
              <a:spcBef>
                <a:spcPct val="30000"/>
              </a:spcBef>
              <a:defRPr kumimoji="1" sz="1200">
                <a:solidFill>
                  <a:schemeClr val="tx1"/>
                </a:solidFill>
                <a:latin typeface="Arial Narrow" panose="020B0606020202030204" pitchFamily="34" charset="0"/>
                <a:cs typeface="Arial" panose="020B0604020202020204" pitchFamily="34" charset="0"/>
              </a:defRPr>
            </a:lvl2pPr>
            <a:lvl3pPr marL="1141413" indent="-227013" defTabSz="989013">
              <a:spcBef>
                <a:spcPct val="30000"/>
              </a:spcBef>
              <a:defRPr kumimoji="1" sz="1200">
                <a:solidFill>
                  <a:schemeClr val="tx1"/>
                </a:solidFill>
                <a:latin typeface="Arial Narrow" panose="020B0606020202030204" pitchFamily="34" charset="0"/>
                <a:cs typeface="Arial" panose="020B0604020202020204" pitchFamily="34" charset="0"/>
              </a:defRPr>
            </a:lvl3pPr>
            <a:lvl4pPr marL="1598613" indent="-227013" defTabSz="989013">
              <a:spcBef>
                <a:spcPct val="30000"/>
              </a:spcBef>
              <a:defRPr kumimoji="1" sz="1200">
                <a:solidFill>
                  <a:schemeClr val="tx1"/>
                </a:solidFill>
                <a:latin typeface="Arial Narrow" panose="020B0606020202030204" pitchFamily="34" charset="0"/>
                <a:cs typeface="Arial" panose="020B0604020202020204" pitchFamily="34" charset="0"/>
              </a:defRPr>
            </a:lvl4pPr>
            <a:lvl5pPr marL="2055813" indent="-227013" defTabSz="989013">
              <a:spcBef>
                <a:spcPct val="30000"/>
              </a:spcBef>
              <a:defRPr kumimoji="1" sz="1200">
                <a:solidFill>
                  <a:schemeClr val="tx1"/>
                </a:solidFill>
                <a:latin typeface="Arial Narrow" panose="020B0606020202030204" pitchFamily="34" charset="0"/>
                <a:cs typeface="Arial" panose="020B0604020202020204" pitchFamily="34" charset="0"/>
              </a:defRPr>
            </a:lvl5pPr>
            <a:lvl6pPr marL="2513013" indent="-227013" defTabSz="989013" eaLnBrk="0" fontAlgn="base" hangingPunct="0">
              <a:spcBef>
                <a:spcPct val="30000"/>
              </a:spcBef>
              <a:spcAft>
                <a:spcPct val="0"/>
              </a:spcAft>
              <a:defRPr kumimoji="1" sz="1200">
                <a:solidFill>
                  <a:schemeClr val="tx1"/>
                </a:solidFill>
                <a:latin typeface="Arial Narrow" panose="020B0606020202030204" pitchFamily="34" charset="0"/>
                <a:cs typeface="Arial" panose="020B0604020202020204" pitchFamily="34" charset="0"/>
              </a:defRPr>
            </a:lvl6pPr>
            <a:lvl7pPr marL="2970213" indent="-227013" defTabSz="989013" eaLnBrk="0" fontAlgn="base" hangingPunct="0">
              <a:spcBef>
                <a:spcPct val="30000"/>
              </a:spcBef>
              <a:spcAft>
                <a:spcPct val="0"/>
              </a:spcAft>
              <a:defRPr kumimoji="1" sz="1200">
                <a:solidFill>
                  <a:schemeClr val="tx1"/>
                </a:solidFill>
                <a:latin typeface="Arial Narrow" panose="020B0606020202030204" pitchFamily="34" charset="0"/>
                <a:cs typeface="Arial" panose="020B0604020202020204" pitchFamily="34" charset="0"/>
              </a:defRPr>
            </a:lvl7pPr>
            <a:lvl8pPr marL="3427413" indent="-227013" defTabSz="989013" eaLnBrk="0" fontAlgn="base" hangingPunct="0">
              <a:spcBef>
                <a:spcPct val="30000"/>
              </a:spcBef>
              <a:spcAft>
                <a:spcPct val="0"/>
              </a:spcAft>
              <a:defRPr kumimoji="1" sz="1200">
                <a:solidFill>
                  <a:schemeClr val="tx1"/>
                </a:solidFill>
                <a:latin typeface="Arial Narrow" panose="020B0606020202030204" pitchFamily="34" charset="0"/>
                <a:cs typeface="Arial" panose="020B0604020202020204" pitchFamily="34" charset="0"/>
              </a:defRPr>
            </a:lvl8pPr>
            <a:lvl9pPr marL="3884613" indent="-227013" defTabSz="989013" eaLnBrk="0" fontAlgn="base" hangingPunct="0">
              <a:spcBef>
                <a:spcPct val="30000"/>
              </a:spcBef>
              <a:spcAft>
                <a:spcPct val="0"/>
              </a:spcAft>
              <a:defRPr kumimoji="1" sz="1200">
                <a:solidFill>
                  <a:schemeClr val="tx1"/>
                </a:solidFill>
                <a:latin typeface="Arial Narrow" panose="020B0606020202030204" pitchFamily="34" charset="0"/>
                <a:cs typeface="Arial" panose="020B0604020202020204" pitchFamily="34" charset="0"/>
              </a:defRPr>
            </a:lvl9pPr>
          </a:lstStyle>
          <a:p>
            <a:fld id="{7AA024C2-9F9F-4813-9C7B-CF33CC40A591}" type="slidenum">
              <a:rPr kumimoji="0" lang="fr-FR" altLang="fr-FR" sz="1300" smtClean="0"/>
              <a:pPr/>
              <a:t>34</a:t>
            </a:fld>
            <a:endParaRPr kumimoji="0" lang="fr-FR" altLang="fr-FR" sz="1300"/>
          </a:p>
        </p:txBody>
      </p:sp>
      <p:sp>
        <p:nvSpPr>
          <p:cNvPr id="65539" name="Rectangle 2"/>
          <p:cNvSpPr>
            <a:spLocks noGrp="1" noRot="1" noChangeAspect="1" noChangeArrowheads="1" noTextEdit="1"/>
          </p:cNvSpPr>
          <p:nvPr>
            <p:ph type="sldImg"/>
          </p:nvPr>
        </p:nvSpPr>
        <p:spPr>
          <a:xfrm>
            <a:off x="141288" y="768350"/>
            <a:ext cx="6819900" cy="3836988"/>
          </a:xfrm>
          <a:ln/>
        </p:spPr>
      </p:sp>
      <p:sp>
        <p:nvSpPr>
          <p:cNvPr id="65540" name="Rectangle 3"/>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cs typeface="Arial" panose="020B0604020202020204" pitchFamily="34" charset="0"/>
            </a:endParaRPr>
          </a:p>
        </p:txBody>
      </p:sp>
    </p:spTree>
    <p:extLst>
      <p:ext uri="{BB962C8B-B14F-4D97-AF65-F5344CB8AC3E}">
        <p14:creationId xmlns:p14="http://schemas.microsoft.com/office/powerpoint/2010/main" val="3306349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a:cs typeface="Arial" panose="020B0604020202020204"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2950" indent="-285750" defTabSz="903288">
              <a:defRPr>
                <a:solidFill>
                  <a:schemeClr val="tx1"/>
                </a:solidFill>
                <a:latin typeface="Verdana" panose="020B0604030504040204" pitchFamily="34" charset="0"/>
                <a:cs typeface="Arial" panose="020B0604020202020204" pitchFamily="34" charset="0"/>
              </a:defRPr>
            </a:lvl2pPr>
            <a:lvl3pPr marL="1143000" indent="-228600" defTabSz="903288">
              <a:defRPr>
                <a:solidFill>
                  <a:schemeClr val="tx1"/>
                </a:solidFill>
                <a:latin typeface="Verdana" panose="020B0604030504040204" pitchFamily="34" charset="0"/>
                <a:cs typeface="Arial" panose="020B0604020202020204" pitchFamily="34" charset="0"/>
              </a:defRPr>
            </a:lvl3pPr>
            <a:lvl4pPr marL="1600200" indent="-228600" defTabSz="903288">
              <a:defRPr>
                <a:solidFill>
                  <a:schemeClr val="tx1"/>
                </a:solidFill>
                <a:latin typeface="Verdana" panose="020B0604030504040204" pitchFamily="34" charset="0"/>
                <a:cs typeface="Arial" panose="020B0604020202020204" pitchFamily="34" charset="0"/>
              </a:defRPr>
            </a:lvl4pPr>
            <a:lvl5pPr marL="2057400" indent="-228600" defTabSz="903288">
              <a:defRPr>
                <a:solidFill>
                  <a:schemeClr val="tx1"/>
                </a:solidFill>
                <a:latin typeface="Verdana" panose="020B0604030504040204" pitchFamily="34" charset="0"/>
                <a:cs typeface="Arial" panose="020B0604020202020204" pitchFamily="34" charset="0"/>
              </a:defRPr>
            </a:lvl5pPr>
            <a:lvl6pPr marL="25146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F8CC117-20DB-4E93-B40D-5920C86CAA57}" type="slidenum">
              <a:rPr lang="en-GB" altLang="fr-FR" smtClean="0">
                <a:latin typeface="Arial Narrow" panose="020B0606020202030204" pitchFamily="34" charset="0"/>
              </a:rPr>
              <a:pPr/>
              <a:t>35</a:t>
            </a:fld>
            <a:endParaRPr lang="en-GB" altLang="fr-FR">
              <a:latin typeface="Arial Narrow" panose="020B0606020202030204" pitchFamily="34" charset="0"/>
            </a:endParaRPr>
          </a:p>
        </p:txBody>
      </p:sp>
    </p:spTree>
    <p:extLst>
      <p:ext uri="{BB962C8B-B14F-4D97-AF65-F5344CB8AC3E}">
        <p14:creationId xmlns:p14="http://schemas.microsoft.com/office/powerpoint/2010/main" val="4157108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5294BBA2-AB02-424F-B073-CDD3FEA5BAE3}" type="slidenum">
              <a:rPr lang="en-GB" altLang="fr-FR" sz="1200">
                <a:latin typeface="Arial Narrow" panose="020B0606020202030204" pitchFamily="34" charset="0"/>
              </a:rPr>
              <a:pPr algn="r"/>
              <a:t>36</a:t>
            </a:fld>
            <a:endParaRPr lang="en-GB" altLang="fr-FR" sz="1200">
              <a:latin typeface="Arial Narrow" panose="020B0606020202030204" pitchFamily="34" charset="0"/>
            </a:endParaRPr>
          </a:p>
        </p:txBody>
      </p:sp>
      <p:sp>
        <p:nvSpPr>
          <p:cNvPr id="69635" name="Rectangle 2"/>
          <p:cNvSpPr>
            <a:spLocks noGrp="1" noRot="1" noChangeAspect="1" noChangeArrowheads="1" noTextEdit="1"/>
          </p:cNvSpPr>
          <p:nvPr>
            <p:ph type="sldImg"/>
          </p:nvPr>
        </p:nvSpPr>
        <p:spPr>
          <a:xfrm>
            <a:off x="90488" y="744538"/>
            <a:ext cx="6629400" cy="3729037"/>
          </a:xfrm>
          <a:ln/>
        </p:spPr>
      </p:sp>
      <p:sp>
        <p:nvSpPr>
          <p:cNvPr id="69636"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8422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e l'image des diapositives 1"/>
          <p:cNvSpPr>
            <a:spLocks noGrp="1" noRot="1" noChangeAspect="1" noTextEdit="1"/>
          </p:cNvSpPr>
          <p:nvPr>
            <p:ph type="sldImg"/>
          </p:nvPr>
        </p:nvSpPr>
        <p:spPr>
          <a:ln/>
        </p:spPr>
      </p:sp>
      <p:sp>
        <p:nvSpPr>
          <p:cNvPr id="7270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fr-FR">
                <a:cs typeface="Arial" panose="020B0604020202020204" pitchFamily="34" charset="0"/>
              </a:rPr>
              <a:t>A compléter</a:t>
            </a:r>
          </a:p>
          <a:p>
            <a:r>
              <a:rPr lang="fr-CH" altLang="fr-FR">
                <a:cs typeface="Arial" panose="020B0604020202020204" pitchFamily="34" charset="0"/>
              </a:rPr>
              <a:t> </a:t>
            </a:r>
          </a:p>
          <a:p>
            <a:pPr eaLnBrk="1" hangingPunct="1"/>
            <a:endParaRPr lang="en-US" altLang="en-US">
              <a:latin typeface="Arial" panose="020B0604020202020204" pitchFamily="34" charset="0"/>
              <a:cs typeface="Arial" panose="020B0604020202020204" pitchFamily="34" charset="0"/>
            </a:endParaRPr>
          </a:p>
          <a:p>
            <a:endParaRPr lang="fr-CH" altLang="fr-FR">
              <a:cs typeface="Arial" panose="020B0604020202020204" pitchFamily="34" charset="0"/>
            </a:endParaRPr>
          </a:p>
        </p:txBody>
      </p:sp>
      <p:sp>
        <p:nvSpPr>
          <p:cNvPr id="7270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6DACECC9-E2FB-4C85-AB9B-722E303F859B}" type="slidenum">
              <a:rPr lang="en-GB" altLang="fr-FR" smtClean="0">
                <a:latin typeface="Arial Narrow" panose="020B0606020202030204" pitchFamily="34" charset="0"/>
              </a:rPr>
              <a:pPr/>
              <a:t>38</a:t>
            </a:fld>
            <a:endParaRPr lang="en-GB" altLang="fr-FR">
              <a:latin typeface="Arial Narrow" panose="020B0606020202030204" pitchFamily="34" charset="0"/>
            </a:endParaRPr>
          </a:p>
        </p:txBody>
      </p:sp>
    </p:spTree>
    <p:extLst>
      <p:ext uri="{BB962C8B-B14F-4D97-AF65-F5344CB8AC3E}">
        <p14:creationId xmlns:p14="http://schemas.microsoft.com/office/powerpoint/2010/main" val="2273064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a:ln/>
        </p:spPr>
      </p:sp>
      <p:sp>
        <p:nvSpPr>
          <p:cNvPr id="1024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cs typeface="Arial" panose="020B0604020202020204" pitchFamily="34" charset="0"/>
            </a:endParaRPr>
          </a:p>
        </p:txBody>
      </p:sp>
      <p:sp>
        <p:nvSpPr>
          <p:cNvPr id="1024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067D77D0-EB11-4C78-ABAB-9E2174BA341F}" type="slidenum">
              <a:rPr lang="en-GB" altLang="fr-FR" smtClean="0">
                <a:latin typeface="Arial Narrow" panose="020B0606020202030204" pitchFamily="34" charset="0"/>
              </a:rPr>
              <a:pPr/>
              <a:t>3</a:t>
            </a:fld>
            <a:endParaRPr lang="en-GB" altLang="fr-FR">
              <a:latin typeface="Arial Narrow" panose="020B0606020202030204" pitchFamily="34" charset="0"/>
            </a:endParaRPr>
          </a:p>
        </p:txBody>
      </p:sp>
    </p:spTree>
    <p:extLst>
      <p:ext uri="{BB962C8B-B14F-4D97-AF65-F5344CB8AC3E}">
        <p14:creationId xmlns:p14="http://schemas.microsoft.com/office/powerpoint/2010/main" val="116455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Rot="1" noChangeAspect="1" noChangeArrowheads="1" noTextEdit="1"/>
          </p:cNvSpPr>
          <p:nvPr>
            <p:ph type="sldImg"/>
          </p:nvPr>
        </p:nvSpPr>
        <p:spPr>
          <a:xfrm>
            <a:off x="44450" y="741363"/>
            <a:ext cx="6580188" cy="3702050"/>
          </a:xfrm>
          <a:solidFill>
            <a:srgbClr val="FFFFFF"/>
          </a:solidFill>
          <a:ln/>
        </p:spPr>
      </p:sp>
      <p:sp>
        <p:nvSpPr>
          <p:cNvPr id="7475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6513" eaLnBrk="1" hangingPunct="1">
              <a:spcBef>
                <a:spcPts val="450"/>
              </a:spcBef>
            </a:pPr>
            <a:r>
              <a:rPr lang="en-US" altLang="en-US">
                <a:solidFill>
                  <a:srgbClr val="000000"/>
                </a:solidFill>
                <a:cs typeface="Times New Roman" panose="02020603050405020304" pitchFamily="18" charset="0"/>
                <a:sym typeface="Times New Roman" panose="02020603050405020304" pitchFamily="18" charset="0"/>
              </a:rPr>
              <a:t>800’000 death annually could be avoided trough exclusive breastfeeding</a:t>
            </a:r>
          </a:p>
          <a:p>
            <a:pPr marL="36513" eaLnBrk="1" hangingPunct="1">
              <a:spcBef>
                <a:spcPts val="450"/>
              </a:spcBef>
            </a:pPr>
            <a:r>
              <a:rPr lang="en-US" altLang="en-US">
                <a:solidFill>
                  <a:srgbClr val="000000"/>
                </a:solidFill>
                <a:cs typeface="Times New Roman" panose="02020603050405020304" pitchFamily="18" charset="0"/>
                <a:sym typeface="Times New Roman" panose="02020603050405020304" pitchFamily="18" charset="0"/>
              </a:rPr>
              <a:t>We’ll come back to the programmatic intervention linked to that issue. </a:t>
            </a:r>
          </a:p>
          <a:p>
            <a:pPr marL="36513" eaLnBrk="1" hangingPunct="1">
              <a:spcBef>
                <a:spcPts val="450"/>
              </a:spcBef>
            </a:pPr>
            <a:r>
              <a:rPr lang="en-US" altLang="en-US">
                <a:solidFill>
                  <a:srgbClr val="000000"/>
                </a:solidFill>
                <a:cs typeface="Times New Roman" panose="02020603050405020304" pitchFamily="18" charset="0"/>
                <a:sym typeface="Times New Roman" panose="02020603050405020304" pitchFamily="18" charset="0"/>
              </a:rPr>
              <a:t>Hib vaccine = Meningitis vaccination</a:t>
            </a:r>
          </a:p>
          <a:p>
            <a:pPr marL="36513" eaLnBrk="1" hangingPunct="1">
              <a:spcBef>
                <a:spcPts val="450"/>
              </a:spcBef>
            </a:pPr>
            <a:endParaRPr lang="en-US" altLang="en-US">
              <a:solidFill>
                <a:srgbClr val="000000"/>
              </a:solidFill>
              <a:latin typeface="Times New Roman Bold"/>
              <a:cs typeface="Times" panose="02020603050405020304" pitchFamily="18" charset="0"/>
              <a:sym typeface="Times New Roman Bold"/>
            </a:endParaRPr>
          </a:p>
          <a:p>
            <a:pPr marL="36513" eaLnBrk="1" hangingPunct="1">
              <a:spcBef>
                <a:spcPts val="450"/>
              </a:spcBef>
            </a:pPr>
            <a:r>
              <a:rPr lang="en-US" altLang="en-US">
                <a:solidFill>
                  <a:srgbClr val="000000"/>
                </a:solidFill>
                <a:cs typeface="Times New Roman" panose="02020603050405020304" pitchFamily="18" charset="0"/>
                <a:sym typeface="Times New Roman" panose="02020603050405020304" pitchFamily="18" charset="0"/>
              </a:rPr>
              <a:t>Even in non-emergency situations, breastfeeding and complementary feeding interventions combined will prevent 19% (i.e. 1 in 5) of deaths in children under 5 years. </a:t>
            </a:r>
          </a:p>
          <a:p>
            <a:pPr marL="36513" eaLnBrk="1" hangingPunct="1">
              <a:spcBef>
                <a:spcPts val="450"/>
              </a:spcBef>
            </a:pPr>
            <a:endParaRPr lang="en-US" altLang="en-US" sz="2200">
              <a:latin typeface="Lucida Grande"/>
              <a:ea typeface="Lucida Grande"/>
              <a:cs typeface="Lucida Grande"/>
              <a:sym typeface="Lucida Grande"/>
            </a:endParaRPr>
          </a:p>
          <a:p>
            <a:pPr marL="36513" eaLnBrk="1" hangingPunct="1">
              <a:spcBef>
                <a:spcPts val="450"/>
              </a:spcBef>
            </a:pPr>
            <a:r>
              <a:rPr lang="en-US" altLang="en-US">
                <a:solidFill>
                  <a:srgbClr val="000000"/>
                </a:solidFill>
                <a:cs typeface="Times New Roman" panose="02020603050405020304" pitchFamily="18" charset="0"/>
                <a:sym typeface="Times New Roman" panose="02020603050405020304" pitchFamily="18" charset="0"/>
              </a:rPr>
              <a:t>Source:</a:t>
            </a:r>
          </a:p>
          <a:p>
            <a:pPr marL="36513" eaLnBrk="1" hangingPunct="1">
              <a:spcBef>
                <a:spcPts val="450"/>
              </a:spcBef>
            </a:pPr>
            <a:r>
              <a:rPr lang="en-US" altLang="en-US">
                <a:solidFill>
                  <a:srgbClr val="000000"/>
                </a:solidFill>
                <a:cs typeface="Times New Roman" panose="02020603050405020304" pitchFamily="18" charset="0"/>
                <a:sym typeface="Times New Roman" panose="02020603050405020304" pitchFamily="18" charset="0"/>
              </a:rPr>
              <a:t>Jones et al.  </a:t>
            </a:r>
            <a:r>
              <a:rPr lang="en-US" altLang="en-US">
                <a:solidFill>
                  <a:srgbClr val="000000"/>
                </a:solidFill>
                <a:latin typeface="Times New Roman Italic"/>
                <a:ea typeface="Times New Roman Italic"/>
                <a:cs typeface="Times New Roman Italic"/>
                <a:sym typeface="Times New Roman Italic"/>
              </a:rPr>
              <a:t>How many child deaths can we prevent this year?</a:t>
            </a:r>
            <a:r>
              <a:rPr lang="en-US" altLang="en-US">
                <a:solidFill>
                  <a:srgbClr val="000000"/>
                </a:solidFill>
                <a:cs typeface="Times New Roman" panose="02020603050405020304" pitchFamily="18" charset="0"/>
                <a:sym typeface="Times New Roman" panose="02020603050405020304" pitchFamily="18" charset="0"/>
              </a:rPr>
              <a:t> </a:t>
            </a:r>
            <a:r>
              <a:rPr lang="en-US" altLang="en-US">
                <a:solidFill>
                  <a:srgbClr val="000000"/>
                </a:solidFill>
                <a:latin typeface="Times New Roman Italic"/>
                <a:ea typeface="Times New Roman Italic"/>
                <a:cs typeface="Times New Roman Italic"/>
                <a:sym typeface="Times New Roman Italic"/>
              </a:rPr>
              <a:t>Lancet </a:t>
            </a:r>
            <a:r>
              <a:rPr lang="en-US" altLang="en-US">
                <a:solidFill>
                  <a:srgbClr val="000000"/>
                </a:solidFill>
                <a:cs typeface="Times New Roman" panose="02020603050405020304" pitchFamily="18" charset="0"/>
                <a:sym typeface="Times New Roman" panose="02020603050405020304" pitchFamily="18" charset="0"/>
              </a:rPr>
              <a:t>2003; 362: 65–71 </a:t>
            </a:r>
          </a:p>
        </p:txBody>
      </p:sp>
    </p:spTree>
    <p:extLst>
      <p:ext uri="{BB962C8B-B14F-4D97-AF65-F5344CB8AC3E}">
        <p14:creationId xmlns:p14="http://schemas.microsoft.com/office/powerpoint/2010/main" val="398250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7AFC7A3D-BD8D-4A5B-8F3B-11EF0F6C47CB}" type="slidenum">
              <a:rPr lang="en-GB" altLang="fr-FR" sz="1200">
                <a:latin typeface="Arial Narrow" panose="020B0606020202030204" pitchFamily="34" charset="0"/>
              </a:rPr>
              <a:pPr algn="r"/>
              <a:t>40</a:t>
            </a:fld>
            <a:endParaRPr lang="en-GB" altLang="fr-FR" sz="1200">
              <a:latin typeface="Arial Narrow" panose="020B0606020202030204" pitchFamily="34" charset="0"/>
            </a:endParaRPr>
          </a:p>
        </p:txBody>
      </p:sp>
      <p:sp>
        <p:nvSpPr>
          <p:cNvPr id="76803" name="Rectangle 2"/>
          <p:cNvSpPr>
            <a:spLocks noGrp="1" noRot="1" noChangeAspect="1" noChangeArrowheads="1" noTextEdit="1"/>
          </p:cNvSpPr>
          <p:nvPr>
            <p:ph type="sldImg"/>
          </p:nvPr>
        </p:nvSpPr>
        <p:spPr>
          <a:xfrm>
            <a:off x="90488" y="744538"/>
            <a:ext cx="6629400" cy="3729037"/>
          </a:xfrm>
          <a:ln/>
        </p:spPr>
      </p:sp>
      <p:sp>
        <p:nvSpPr>
          <p:cNvPr id="76804"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134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AF34D067-1CCD-4E51-A10B-2E2CDE04AFAF}" type="slidenum">
              <a:rPr lang="en-GB" altLang="fr-FR" smtClean="0">
                <a:latin typeface="Arial Narrow" panose="020B0606020202030204" pitchFamily="34" charset="0"/>
              </a:rPr>
              <a:pPr/>
              <a:t>41</a:t>
            </a:fld>
            <a:endParaRPr lang="en-GB" altLang="fr-FR">
              <a:latin typeface="Arial Narrow" panose="020B060602020203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H" altLang="fr-FR">
                <a:cs typeface="Arial" panose="020B0604020202020204" pitchFamily="34" charset="0"/>
              </a:rPr>
              <a:t>Wounded. Need to feed as well the patient where we run hospital services as nutrition status is an important determinant of health in these population. </a:t>
            </a:r>
          </a:p>
          <a:p>
            <a:pPr eaLnBrk="1" hangingPunct="1"/>
            <a:r>
              <a:rPr lang="fr-CH" altLang="fr-FR">
                <a:cs typeface="Arial" panose="020B0604020202020204" pitchFamily="34" charset="0"/>
              </a:rPr>
              <a:t>Need of high quality protein food and high protein food. </a:t>
            </a:r>
          </a:p>
          <a:p>
            <a:pPr eaLnBrk="1" hangingPunct="1"/>
            <a:r>
              <a:rPr lang="fr-CH" altLang="fr-FR">
                <a:cs typeface="Arial" panose="020B0604020202020204" pitchFamily="34" charset="0"/>
              </a:rPr>
              <a:t> </a:t>
            </a:r>
            <a:endParaRPr lang="fr-FR" altLang="fr-FR">
              <a:cs typeface="Arial" panose="020B0604020202020204" pitchFamily="34" charset="0"/>
            </a:endParaRPr>
          </a:p>
        </p:txBody>
      </p:sp>
    </p:spTree>
    <p:extLst>
      <p:ext uri="{BB962C8B-B14F-4D97-AF65-F5344CB8AC3E}">
        <p14:creationId xmlns:p14="http://schemas.microsoft.com/office/powerpoint/2010/main" val="3976361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a:ln/>
        </p:spPr>
      </p:sp>
      <p:sp>
        <p:nvSpPr>
          <p:cNvPr id="8089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noProof="0" dirty="0">
                <a:cs typeface="Arial" panose="020B0604020202020204" pitchFamily="34" charset="0"/>
              </a:rPr>
              <a:t>Imagine you work for a large polyvalent NGO. One sentence</a:t>
            </a:r>
          </a:p>
          <a:p>
            <a:r>
              <a:rPr lang="en-GB" altLang="fr-FR" b="1" noProof="0" dirty="0">
                <a:cs typeface="Arial" panose="020B0604020202020204" pitchFamily="34" charset="0"/>
              </a:rPr>
              <a:t>Haiti</a:t>
            </a:r>
            <a:r>
              <a:rPr lang="en-GB" altLang="fr-FR" noProof="0" dirty="0">
                <a:cs typeface="Arial" panose="020B0604020202020204" pitchFamily="34" charset="0"/>
              </a:rPr>
              <a:t> : To confirm the existence of nutritional crisis situation and to understand the causes of current nutritional crisis situation as well as existing resilience mechanism and expected evolution of crisis.   </a:t>
            </a:r>
          </a:p>
          <a:p>
            <a:pPr eaLnBrk="1" hangingPunct="1"/>
            <a:r>
              <a:rPr lang="en-GB" altLang="fr-FR" b="1" noProof="0" dirty="0">
                <a:cs typeface="Arial" panose="020B0604020202020204" pitchFamily="34" charset="0"/>
              </a:rPr>
              <a:t>Syria</a:t>
            </a:r>
            <a:r>
              <a:rPr lang="en-GB" altLang="fr-FR" noProof="0" dirty="0">
                <a:cs typeface="Arial" panose="020B0604020202020204" pitchFamily="34" charset="0"/>
              </a:rPr>
              <a:t>: Providing quantitative assessment of malnutrition situation in under five and in general population and main causes for design of emergency assistance response in support to that population and support advocacy actions.      </a:t>
            </a:r>
          </a:p>
          <a:p>
            <a:pPr eaLnBrk="1" hangingPunct="1"/>
            <a:r>
              <a:rPr lang="en-GB" altLang="fr-FR" b="1" noProof="0" dirty="0">
                <a:cs typeface="Arial" panose="020B0604020202020204" pitchFamily="34" charset="0"/>
              </a:rPr>
              <a:t>Indonesia</a:t>
            </a:r>
            <a:r>
              <a:rPr lang="en-GB" altLang="fr-FR" noProof="0" dirty="0">
                <a:cs typeface="Arial" panose="020B0604020202020204" pitchFamily="34" charset="0"/>
              </a:rPr>
              <a:t>: Identify the vulnerable groups and priority needs of surviving population related to nutritional risk factors</a:t>
            </a:r>
            <a:r>
              <a:rPr lang="fr-CH" altLang="fr-FR" dirty="0">
                <a:cs typeface="Arial" panose="020B0604020202020204" pitchFamily="34" charset="0"/>
              </a:rPr>
              <a:t>.  </a:t>
            </a:r>
          </a:p>
          <a:p>
            <a:endParaRPr lang="fr-CH" altLang="fr-FR" dirty="0">
              <a:cs typeface="Arial" panose="020B0604020202020204" pitchFamily="34" charset="0"/>
            </a:endParaRPr>
          </a:p>
        </p:txBody>
      </p:sp>
      <p:sp>
        <p:nvSpPr>
          <p:cNvPr id="8090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45F5F64-57F1-4F75-939A-518F445B1C85}" type="slidenum">
              <a:rPr lang="fr-CH" altLang="fr-FR" smtClean="0">
                <a:latin typeface="Arial Narrow" panose="020B0606020202030204" pitchFamily="34" charset="0"/>
              </a:rPr>
              <a:pPr/>
              <a:t>42</a:t>
            </a:fld>
            <a:endParaRPr lang="fr-CH" altLang="fr-FR">
              <a:latin typeface="Arial Narrow" panose="020B0606020202030204" pitchFamily="34" charset="0"/>
            </a:endParaRPr>
          </a:p>
        </p:txBody>
      </p:sp>
    </p:spTree>
    <p:extLst>
      <p:ext uri="{BB962C8B-B14F-4D97-AF65-F5344CB8AC3E}">
        <p14:creationId xmlns:p14="http://schemas.microsoft.com/office/powerpoint/2010/main" val="3121882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13DF5E95-258C-44CC-AC7D-4005DD6D4497}" type="slidenum">
              <a:rPr lang="en-GB" altLang="fr-FR" smtClean="0">
                <a:latin typeface="Arial Narrow" panose="020B0606020202030204" pitchFamily="34" charset="0"/>
              </a:rPr>
              <a:pPr/>
              <a:t>43</a:t>
            </a:fld>
            <a:endParaRPr lang="en-GB" altLang="fr-FR">
              <a:latin typeface="Arial Narrow" panose="020B0606020202030204"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a:solidFill>
                  <a:srgbClr val="0070C0"/>
                </a:solidFill>
                <a:cs typeface="Arial" panose="020B0604020202020204" pitchFamily="34" charset="0"/>
              </a:rPr>
              <a:t>Module 1 Part 1: minutes 1:28-4:26 or 6:08</a:t>
            </a:r>
          </a:p>
          <a:p>
            <a:r>
              <a:rPr lang="fr-CH" altLang="fr-FR">
                <a:solidFill>
                  <a:srgbClr val="0070C0"/>
                </a:solidFill>
                <a:cs typeface="Arial" panose="020B0604020202020204" pitchFamily="34" charset="0"/>
              </a:rPr>
              <a:t>http://agrilinks.org/training/nutrition-sensitive-agriculture</a:t>
            </a:r>
          </a:p>
          <a:p>
            <a:pPr eaLnBrk="1" hangingPunct="1"/>
            <a:endParaRPr lang="fr-FR" altLang="fr-FR">
              <a:cs typeface="Arial" panose="020B0604020202020204" pitchFamily="34" charset="0"/>
            </a:endParaRPr>
          </a:p>
          <a:p>
            <a:pPr eaLnBrk="1" hangingPunct="1"/>
            <a:r>
              <a:rPr lang="fr-FR" altLang="fr-FR">
                <a:cs typeface="Arial" panose="020B0604020202020204" pitchFamily="34" charset="0"/>
              </a:rPr>
              <a:t>If time, intro nut sensitive / USAID video</a:t>
            </a:r>
          </a:p>
        </p:txBody>
      </p:sp>
    </p:spTree>
    <p:extLst>
      <p:ext uri="{BB962C8B-B14F-4D97-AF65-F5344CB8AC3E}">
        <p14:creationId xmlns:p14="http://schemas.microsoft.com/office/powerpoint/2010/main" val="3075514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TextEdit="1"/>
          </p:cNvSpPr>
          <p:nvPr>
            <p:ph type="sldImg"/>
          </p:nvPr>
        </p:nvSpPr>
        <p:spPr>
          <a:ln/>
        </p:spPr>
      </p:sp>
      <p:sp>
        <p:nvSpPr>
          <p:cNvPr id="8704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fr-FR">
                <a:cs typeface="Arial" panose="020B0604020202020204" pitchFamily="34" charset="0"/>
              </a:rPr>
              <a:t>Destocking is selling the animals, and provide them back ot the popualtion as meat  </a:t>
            </a:r>
          </a:p>
          <a:p>
            <a:endParaRPr lang="en-US" altLang="fr-FR">
              <a:cs typeface="Arial" panose="020B0604020202020204" pitchFamily="34" charset="0"/>
            </a:endParaRPr>
          </a:p>
        </p:txBody>
      </p:sp>
      <p:sp>
        <p:nvSpPr>
          <p:cNvPr id="8704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835AD3A6-161D-4C15-810B-17359ED8077F}" type="slidenum">
              <a:rPr lang="en-GB" altLang="fr-FR" smtClean="0">
                <a:latin typeface="Arial Narrow" panose="020B0606020202030204" pitchFamily="34" charset="0"/>
              </a:rPr>
              <a:pPr/>
              <a:t>44</a:t>
            </a:fld>
            <a:endParaRPr lang="en-GB" altLang="fr-FR">
              <a:latin typeface="Arial Narrow" panose="020B0606020202030204" pitchFamily="34" charset="0"/>
            </a:endParaRPr>
          </a:p>
        </p:txBody>
      </p:sp>
    </p:spTree>
    <p:extLst>
      <p:ext uri="{BB962C8B-B14F-4D97-AF65-F5344CB8AC3E}">
        <p14:creationId xmlns:p14="http://schemas.microsoft.com/office/powerpoint/2010/main" val="3852757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a:cs typeface="Arial" panose="020B0604020202020204" pitchFamily="34"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2950" indent="-285750" defTabSz="903288">
              <a:defRPr>
                <a:solidFill>
                  <a:schemeClr val="tx1"/>
                </a:solidFill>
                <a:latin typeface="Verdana" panose="020B0604030504040204" pitchFamily="34" charset="0"/>
                <a:cs typeface="Arial" panose="020B0604020202020204" pitchFamily="34" charset="0"/>
              </a:defRPr>
            </a:lvl2pPr>
            <a:lvl3pPr marL="1143000" indent="-228600" defTabSz="903288">
              <a:defRPr>
                <a:solidFill>
                  <a:schemeClr val="tx1"/>
                </a:solidFill>
                <a:latin typeface="Verdana" panose="020B0604030504040204" pitchFamily="34" charset="0"/>
                <a:cs typeface="Arial" panose="020B0604020202020204" pitchFamily="34" charset="0"/>
              </a:defRPr>
            </a:lvl3pPr>
            <a:lvl4pPr marL="1600200" indent="-228600" defTabSz="903288">
              <a:defRPr>
                <a:solidFill>
                  <a:schemeClr val="tx1"/>
                </a:solidFill>
                <a:latin typeface="Verdana" panose="020B0604030504040204" pitchFamily="34" charset="0"/>
                <a:cs typeface="Arial" panose="020B0604020202020204" pitchFamily="34" charset="0"/>
              </a:defRPr>
            </a:lvl4pPr>
            <a:lvl5pPr marL="2057400" indent="-228600" defTabSz="903288">
              <a:defRPr>
                <a:solidFill>
                  <a:schemeClr val="tx1"/>
                </a:solidFill>
                <a:latin typeface="Verdana" panose="020B0604030504040204" pitchFamily="34" charset="0"/>
                <a:cs typeface="Arial" panose="020B0604020202020204" pitchFamily="34" charset="0"/>
              </a:defRPr>
            </a:lvl5pPr>
            <a:lvl6pPr marL="25146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D071E65-4A92-4F19-AFB0-77528297F542}" type="slidenum">
              <a:rPr lang="en-GB" altLang="fr-FR" smtClean="0">
                <a:latin typeface="Arial Narrow" panose="020B0606020202030204" pitchFamily="34" charset="0"/>
              </a:rPr>
              <a:pPr/>
              <a:t>45</a:t>
            </a:fld>
            <a:endParaRPr lang="en-GB" altLang="fr-FR">
              <a:latin typeface="Arial Narrow" panose="020B0606020202030204" pitchFamily="34" charset="0"/>
            </a:endParaRPr>
          </a:p>
        </p:txBody>
      </p:sp>
    </p:spTree>
    <p:extLst>
      <p:ext uri="{BB962C8B-B14F-4D97-AF65-F5344CB8AC3E}">
        <p14:creationId xmlns:p14="http://schemas.microsoft.com/office/powerpoint/2010/main" val="139166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a:cs typeface="Arial" panose="020B0604020202020204" pitchFamily="34" charset="0"/>
              </a:rPr>
              <a:t>In handouts</a:t>
            </a:r>
            <a:endParaRPr lang="fr-CH" altLang="fr-FR">
              <a:cs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2950" indent="-285750" defTabSz="903288">
              <a:defRPr>
                <a:solidFill>
                  <a:schemeClr val="tx1"/>
                </a:solidFill>
                <a:latin typeface="Verdana" panose="020B0604030504040204" pitchFamily="34" charset="0"/>
                <a:cs typeface="Arial" panose="020B0604020202020204" pitchFamily="34" charset="0"/>
              </a:defRPr>
            </a:lvl2pPr>
            <a:lvl3pPr marL="1143000" indent="-228600" defTabSz="903288">
              <a:defRPr>
                <a:solidFill>
                  <a:schemeClr val="tx1"/>
                </a:solidFill>
                <a:latin typeface="Verdana" panose="020B0604030504040204" pitchFamily="34" charset="0"/>
                <a:cs typeface="Arial" panose="020B0604020202020204" pitchFamily="34" charset="0"/>
              </a:defRPr>
            </a:lvl3pPr>
            <a:lvl4pPr marL="1600200" indent="-228600" defTabSz="903288">
              <a:defRPr>
                <a:solidFill>
                  <a:schemeClr val="tx1"/>
                </a:solidFill>
                <a:latin typeface="Verdana" panose="020B0604030504040204" pitchFamily="34" charset="0"/>
                <a:cs typeface="Arial" panose="020B0604020202020204" pitchFamily="34" charset="0"/>
              </a:defRPr>
            </a:lvl4pPr>
            <a:lvl5pPr marL="2057400" indent="-228600" defTabSz="903288">
              <a:defRPr>
                <a:solidFill>
                  <a:schemeClr val="tx1"/>
                </a:solidFill>
                <a:latin typeface="Verdana" panose="020B0604030504040204" pitchFamily="34" charset="0"/>
                <a:cs typeface="Arial" panose="020B0604020202020204" pitchFamily="34" charset="0"/>
              </a:defRPr>
            </a:lvl5pPr>
            <a:lvl6pPr marL="25146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7B79F7F9-9380-404A-9EB3-5A5D7917521C}" type="slidenum">
              <a:rPr lang="en-GB" altLang="fr-FR" smtClean="0">
                <a:latin typeface="Arial Narrow" panose="020B0606020202030204" pitchFamily="34" charset="0"/>
              </a:rPr>
              <a:pPr/>
              <a:t>46</a:t>
            </a:fld>
            <a:endParaRPr lang="en-GB" altLang="fr-FR">
              <a:latin typeface="Arial Narrow" panose="020B0606020202030204" pitchFamily="34" charset="0"/>
            </a:endParaRPr>
          </a:p>
        </p:txBody>
      </p:sp>
    </p:spTree>
    <p:extLst>
      <p:ext uri="{BB962C8B-B14F-4D97-AF65-F5344CB8AC3E}">
        <p14:creationId xmlns:p14="http://schemas.microsoft.com/office/powerpoint/2010/main" val="192352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2CC8BAF0-05B0-41A9-8F97-AE39305805AD}" type="slidenum">
              <a:rPr lang="en-GB" altLang="fr-FR" smtClean="0">
                <a:latin typeface="Arial Narrow" panose="020B0606020202030204" pitchFamily="34" charset="0"/>
              </a:rPr>
              <a:pPr/>
              <a:t>47</a:t>
            </a:fld>
            <a:endParaRPr lang="en-GB" altLang="fr-FR">
              <a:latin typeface="Arial Narrow" panose="020B0606020202030204"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fr-FR">
              <a:cs typeface="Arial" panose="020B0604020202020204" pitchFamily="34" charset="0"/>
            </a:endParaRPr>
          </a:p>
        </p:txBody>
      </p:sp>
    </p:spTree>
    <p:extLst>
      <p:ext uri="{BB962C8B-B14F-4D97-AF65-F5344CB8AC3E}">
        <p14:creationId xmlns:p14="http://schemas.microsoft.com/office/powerpoint/2010/main" val="1176539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71536DF5-81F1-4287-98C4-12736DF24364}" type="slidenum">
              <a:rPr lang="en-GB" altLang="fr-FR" sz="1200">
                <a:latin typeface="Arial Narrow" panose="020B0606020202030204" pitchFamily="34" charset="0"/>
              </a:rPr>
              <a:pPr algn="r"/>
              <a:t>4</a:t>
            </a:fld>
            <a:endParaRPr lang="en-GB" altLang="fr-FR" sz="1200">
              <a:latin typeface="Arial Narrow" panose="020B0606020202030204" pitchFamily="34" charset="0"/>
            </a:endParaRPr>
          </a:p>
        </p:txBody>
      </p:sp>
      <p:sp>
        <p:nvSpPr>
          <p:cNvPr id="12291" name="Rectangle 2"/>
          <p:cNvSpPr>
            <a:spLocks noGrp="1" noRot="1" noChangeAspect="1" noChangeArrowheads="1" noTextEdit="1"/>
          </p:cNvSpPr>
          <p:nvPr>
            <p:ph type="sldImg"/>
          </p:nvPr>
        </p:nvSpPr>
        <p:spPr>
          <a:xfrm>
            <a:off x="90488" y="744538"/>
            <a:ext cx="6629400" cy="3729037"/>
          </a:xfrm>
          <a:ln/>
        </p:spPr>
      </p:sp>
      <p:sp>
        <p:nvSpPr>
          <p:cNvPr id="12292"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385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E89405A1-4CA5-44A8-AB64-67CA9CE6B931}" type="slidenum">
              <a:rPr lang="en-GB" altLang="fr-FR" sz="1200">
                <a:latin typeface="Arial Narrow" panose="020B0606020202030204" pitchFamily="34" charset="0"/>
              </a:rPr>
              <a:pPr algn="r"/>
              <a:t>5</a:t>
            </a:fld>
            <a:endParaRPr lang="en-GB" altLang="fr-FR" sz="1200">
              <a:latin typeface="Arial Narrow" panose="020B0606020202030204" pitchFamily="34" charset="0"/>
            </a:endParaRPr>
          </a:p>
        </p:txBody>
      </p:sp>
      <p:sp>
        <p:nvSpPr>
          <p:cNvPr id="14339" name="Rectangle 2"/>
          <p:cNvSpPr>
            <a:spLocks noGrp="1" noRot="1" noChangeAspect="1" noChangeArrowheads="1" noTextEdit="1"/>
          </p:cNvSpPr>
          <p:nvPr>
            <p:ph type="sldImg"/>
          </p:nvPr>
        </p:nvSpPr>
        <p:spPr>
          <a:xfrm>
            <a:off x="90488" y="744538"/>
            <a:ext cx="6629400" cy="3729037"/>
          </a:xfrm>
          <a:ln/>
        </p:spPr>
      </p:sp>
      <p:sp>
        <p:nvSpPr>
          <p:cNvPr id="14340"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endParaRPr lang="es-E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500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859213" y="9447213"/>
            <a:ext cx="29511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nchor="b"/>
          <a:lstStyle>
            <a:lvl1pPr defTabSz="915988">
              <a:defRPr>
                <a:solidFill>
                  <a:schemeClr val="tx1"/>
                </a:solidFill>
                <a:latin typeface="Verdana" panose="020B0604030504040204" pitchFamily="34" charset="0"/>
                <a:cs typeface="Arial" panose="020B0604020202020204" pitchFamily="34" charset="0"/>
              </a:defRPr>
            </a:lvl1pPr>
            <a:lvl2pPr marL="752475" indent="-288925" defTabSz="915988">
              <a:defRPr>
                <a:solidFill>
                  <a:schemeClr val="tx1"/>
                </a:solidFill>
                <a:latin typeface="Verdana" panose="020B0604030504040204" pitchFamily="34" charset="0"/>
                <a:cs typeface="Arial" panose="020B0604020202020204" pitchFamily="34" charset="0"/>
              </a:defRPr>
            </a:lvl2pPr>
            <a:lvl3pPr marL="1157288" indent="-231775" defTabSz="915988">
              <a:defRPr>
                <a:solidFill>
                  <a:schemeClr val="tx1"/>
                </a:solidFill>
                <a:latin typeface="Verdana" panose="020B0604030504040204" pitchFamily="34" charset="0"/>
                <a:cs typeface="Arial" panose="020B0604020202020204" pitchFamily="34" charset="0"/>
              </a:defRPr>
            </a:lvl3pPr>
            <a:lvl4pPr marL="1620838" indent="-231775" defTabSz="915988">
              <a:defRPr>
                <a:solidFill>
                  <a:schemeClr val="tx1"/>
                </a:solidFill>
                <a:latin typeface="Verdana" panose="020B0604030504040204" pitchFamily="34" charset="0"/>
                <a:cs typeface="Arial" panose="020B0604020202020204" pitchFamily="34" charset="0"/>
              </a:defRPr>
            </a:lvl4pPr>
            <a:lvl5pPr marL="2082800" indent="-230188" defTabSz="915988">
              <a:defRPr>
                <a:solidFill>
                  <a:schemeClr val="tx1"/>
                </a:solidFill>
                <a:latin typeface="Verdana" panose="020B0604030504040204" pitchFamily="34" charset="0"/>
                <a:cs typeface="Arial" panose="020B0604020202020204" pitchFamily="34" charset="0"/>
              </a:defRPr>
            </a:lvl5pPr>
            <a:lvl6pPr marL="25400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972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544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11600" indent="-230188" defTabSz="9159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fld id="{0D5FD056-6AA2-4A7F-84D8-D7C1BB5BDBB1}" type="slidenum">
              <a:rPr lang="en-GB" altLang="fr-FR" sz="1200">
                <a:latin typeface="Arial Narrow" panose="020B0606020202030204" pitchFamily="34" charset="0"/>
              </a:rPr>
              <a:pPr algn="r"/>
              <a:t>7</a:t>
            </a:fld>
            <a:endParaRPr lang="en-GB" altLang="fr-FR" sz="1200">
              <a:latin typeface="Arial Narrow" panose="020B0606020202030204" pitchFamily="34" charset="0"/>
            </a:endParaRPr>
          </a:p>
        </p:txBody>
      </p:sp>
      <p:sp>
        <p:nvSpPr>
          <p:cNvPr id="17411" name="Rectangle 2"/>
          <p:cNvSpPr>
            <a:spLocks noGrp="1" noRot="1" noChangeAspect="1" noChangeArrowheads="1" noTextEdit="1"/>
          </p:cNvSpPr>
          <p:nvPr>
            <p:ph type="sldImg"/>
          </p:nvPr>
        </p:nvSpPr>
        <p:spPr>
          <a:xfrm>
            <a:off x="90488" y="744538"/>
            <a:ext cx="6629400" cy="3729037"/>
          </a:xfrm>
          <a:ln/>
        </p:spPr>
      </p:sp>
      <p:sp>
        <p:nvSpPr>
          <p:cNvPr id="17412" name="Rectangle 3"/>
          <p:cNvSpPr>
            <a:spLocks noGrp="1" noChangeArrowheads="1"/>
          </p:cNvSpPr>
          <p:nvPr>
            <p:ph type="body" idx="1"/>
          </p:nvPr>
        </p:nvSpPr>
        <p:spPr>
          <a:xfrm>
            <a:off x="908050" y="4722813"/>
            <a:ext cx="49942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lstStyle/>
          <a:p>
            <a:pPr eaLnBrk="1" hangingPunct="1"/>
            <a:r>
              <a:rPr lang="en-GB" altLang="fr-FR">
                <a:latin typeface="Arial" panose="020B0604020202020204" pitchFamily="34" charset="0"/>
                <a:cs typeface="Arial" panose="020B0604020202020204" pitchFamily="34" charset="0"/>
              </a:rPr>
              <a:t>A food distribution when done like recommended by Un agencies, which is the best scenario can cover basic needs of the population.</a:t>
            </a:r>
          </a:p>
          <a:p>
            <a:pPr eaLnBrk="1" hangingPunct="1"/>
            <a:r>
              <a:rPr lang="en-GB" altLang="fr-FR">
                <a:latin typeface="Arial" panose="020B0604020202020204" pitchFamily="34" charset="0"/>
                <a:cs typeface="Arial" panose="020B0604020202020204" pitchFamily="34" charset="0"/>
              </a:rPr>
              <a:t>A part of the population is forbidden… children below 5 years old need dense food rich in vitamines and minerales, which is not the case of a DFG ration.</a:t>
            </a:r>
          </a:p>
          <a:p>
            <a:pPr eaLnBrk="1" hangingPunct="1"/>
            <a:r>
              <a:rPr lang="en-GB" altLang="fr-FR">
                <a:latin typeface="Arial" panose="020B0604020202020204" pitchFamily="34" charset="0"/>
                <a:cs typeface="Arial" panose="020B0604020202020204" pitchFamily="34" charset="0"/>
              </a:rPr>
              <a:t>CSB was added but not always given, not always known by the population, not always possible to be cooked, not always well cooked, often share in the family and at the end not useful for younger!</a:t>
            </a:r>
          </a:p>
          <a:p>
            <a:pPr eaLnBrk="1" hangingPunct="1"/>
            <a:r>
              <a:rPr lang="en-GB" altLang="fr-FR">
                <a:latin typeface="Arial" panose="020B0604020202020204" pitchFamily="34" charset="0"/>
                <a:cs typeface="Arial" panose="020B0604020202020204" pitchFamily="34" charset="0"/>
              </a:rPr>
              <a:t>In an emergency situation, even before to have cases of malnutrition all vulnerable – children- start to loose weight. If at this time a proper food is given to children they will continue to lose weight and to enter in malnutrition.</a:t>
            </a:r>
          </a:p>
          <a:p>
            <a:pPr eaLnBrk="1" hangingPunct="1"/>
            <a:r>
              <a:rPr lang="en-GB" altLang="fr-FR">
                <a:latin typeface="Arial" panose="020B0604020202020204" pitchFamily="34" charset="0"/>
                <a:cs typeface="Arial" panose="020B0604020202020204" pitchFamily="34" charset="0"/>
              </a:rPr>
              <a:t>For a 1 year old children </a:t>
            </a:r>
            <a:r>
              <a:rPr lang="en-GB" altLang="fr-FR">
                <a:latin typeface="Arial" panose="020B0604020202020204" pitchFamily="34" charset="0"/>
                <a:cs typeface="Arial" panose="020B0604020202020204" pitchFamily="34" charset="0"/>
                <a:sym typeface="Wingdings" panose="05000000000000000000" pitchFamily="2" charset="2"/>
              </a:rPr>
              <a:t> 70 cm, the median weight is 8.5 kg and the &lt;70% weight is 6kg.</a:t>
            </a:r>
          </a:p>
          <a:p>
            <a:pPr eaLnBrk="1" hangingPunct="1"/>
            <a:r>
              <a:rPr lang="en-GB" altLang="fr-FR">
                <a:latin typeface="Arial" panose="020B0604020202020204" pitchFamily="34" charset="0"/>
                <a:cs typeface="Arial" panose="020B0604020202020204" pitchFamily="34" charset="0"/>
                <a:sym typeface="Wingdings" panose="05000000000000000000" pitchFamily="2" charset="2"/>
              </a:rPr>
              <a:t>For a 6 months old infnat  65 cm, the median weight is 7 kg and the &lt; 70% is 5 kg!</a:t>
            </a:r>
            <a:r>
              <a:rPr lang="en-GB" altLang="fr-FR">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3708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fr-FR">
                <a:cs typeface="Arial" panose="020B0604020202020204" pitchFamily="34" charset="0"/>
              </a:rPr>
              <a:t>Education: </a:t>
            </a:r>
          </a:p>
          <a:p>
            <a:pPr>
              <a:buFontTx/>
              <a:buChar char="•"/>
            </a:pPr>
            <a:r>
              <a:rPr lang="en-GB" altLang="fr-FR">
                <a:cs typeface="Arial" panose="020B0604020202020204" pitchFamily="34" charset="0"/>
              </a:rPr>
              <a:t>Before the distribution in villages</a:t>
            </a:r>
          </a:p>
          <a:p>
            <a:pPr>
              <a:buFontTx/>
              <a:buChar char="•"/>
            </a:pPr>
            <a:r>
              <a:rPr lang="en-GB" altLang="fr-FR">
                <a:cs typeface="Arial" panose="020B0604020202020204" pitchFamily="34" charset="0"/>
              </a:rPr>
              <a:t>At the distribution points</a:t>
            </a:r>
          </a:p>
          <a:p>
            <a:pPr>
              <a:buFontTx/>
              <a:buChar char="•"/>
            </a:pPr>
            <a:r>
              <a:rPr lang="fr-CH" altLang="fr-FR">
                <a:cs typeface="Arial" panose="020B0604020202020204" pitchFamily="34" charset="0"/>
              </a:rPr>
              <a:t>During monitoring</a:t>
            </a:r>
            <a:endParaRPr lang="en-GB" altLang="fr-FR">
              <a:cs typeface="Arial" panose="020B0604020202020204" pitchFamily="34" charset="0"/>
            </a:endParaRPr>
          </a:p>
          <a:p>
            <a:pPr>
              <a:buFontTx/>
              <a:buChar char="•"/>
            </a:pPr>
            <a:r>
              <a:rPr lang="en-GB" altLang="fr-FR">
                <a:cs typeface="Arial" panose="020B0604020202020204" pitchFamily="34" charset="0"/>
              </a:rPr>
              <a:t>To ensure products </a:t>
            </a:r>
          </a:p>
          <a:p>
            <a:pPr>
              <a:buFontTx/>
              <a:buChar char="•"/>
            </a:pPr>
            <a:r>
              <a:rPr lang="en-GB" altLang="fr-FR">
                <a:cs typeface="Arial" panose="020B0604020202020204" pitchFamily="34" charset="0"/>
              </a:rPr>
              <a:t>To avoid misused</a:t>
            </a:r>
          </a:p>
          <a:p>
            <a:pPr>
              <a:buFontTx/>
              <a:buChar char="•"/>
            </a:pPr>
            <a:r>
              <a:rPr lang="en-GB" altLang="fr-FR">
                <a:cs typeface="Arial" panose="020B0604020202020204" pitchFamily="34" charset="0"/>
              </a:rPr>
              <a:t>With the most adapt approach</a:t>
            </a:r>
          </a:p>
          <a:p>
            <a:r>
              <a:rPr lang="fr-CH" altLang="fr-FR">
                <a:cs typeface="Arial" panose="020B0604020202020204" pitchFamily="34" charset="0"/>
              </a:rPr>
              <a:t>CSB given to goat, to </a:t>
            </a:r>
          </a:p>
          <a:p>
            <a:endParaRPr lang="fr-CH" altLang="fr-FR">
              <a:cs typeface="Arial" panose="020B0604020202020204" pitchFamily="34"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2950" indent="-285750" defTabSz="903288">
              <a:defRPr>
                <a:solidFill>
                  <a:schemeClr val="tx1"/>
                </a:solidFill>
                <a:latin typeface="Verdana" panose="020B0604030504040204" pitchFamily="34" charset="0"/>
                <a:cs typeface="Arial" panose="020B0604020202020204" pitchFamily="34" charset="0"/>
              </a:defRPr>
            </a:lvl2pPr>
            <a:lvl3pPr marL="1143000" indent="-228600" defTabSz="903288">
              <a:defRPr>
                <a:solidFill>
                  <a:schemeClr val="tx1"/>
                </a:solidFill>
                <a:latin typeface="Verdana" panose="020B0604030504040204" pitchFamily="34" charset="0"/>
                <a:cs typeface="Arial" panose="020B0604020202020204" pitchFamily="34" charset="0"/>
              </a:defRPr>
            </a:lvl3pPr>
            <a:lvl4pPr marL="1600200" indent="-228600" defTabSz="903288">
              <a:defRPr>
                <a:solidFill>
                  <a:schemeClr val="tx1"/>
                </a:solidFill>
                <a:latin typeface="Verdana" panose="020B0604030504040204" pitchFamily="34" charset="0"/>
                <a:cs typeface="Arial" panose="020B0604020202020204" pitchFamily="34" charset="0"/>
              </a:defRPr>
            </a:lvl4pPr>
            <a:lvl5pPr marL="2057400" indent="-228600" defTabSz="903288">
              <a:defRPr>
                <a:solidFill>
                  <a:schemeClr val="tx1"/>
                </a:solidFill>
                <a:latin typeface="Verdana" panose="020B0604030504040204" pitchFamily="34" charset="0"/>
                <a:cs typeface="Arial" panose="020B0604020202020204" pitchFamily="34" charset="0"/>
              </a:defRPr>
            </a:lvl5pPr>
            <a:lvl6pPr marL="25146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04927261-CB43-4CCC-93C1-A58A55CCAB14}" type="slidenum">
              <a:rPr lang="en-GB" altLang="fr-FR" smtClean="0">
                <a:latin typeface="Arial Narrow" panose="020B0606020202030204" pitchFamily="34" charset="0"/>
              </a:rPr>
              <a:pPr/>
              <a:t>8</a:t>
            </a:fld>
            <a:endParaRPr lang="en-GB" altLang="fr-FR">
              <a:latin typeface="Arial Narrow" panose="020B0606020202030204" pitchFamily="34" charset="0"/>
            </a:endParaRPr>
          </a:p>
        </p:txBody>
      </p:sp>
    </p:spTree>
    <p:extLst>
      <p:ext uri="{BB962C8B-B14F-4D97-AF65-F5344CB8AC3E}">
        <p14:creationId xmlns:p14="http://schemas.microsoft.com/office/powerpoint/2010/main" val="2121621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a:ln/>
        </p:spPr>
      </p:sp>
      <p:sp>
        <p:nvSpPr>
          <p:cNvPr id="2253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cs typeface="Arial" panose="020B0604020202020204" pitchFamily="34" charset="0"/>
              </a:rPr>
              <a:t>Only used when people </a:t>
            </a:r>
            <a:r>
              <a:rPr lang="en-US" altLang="en-US" b="1" u="sng">
                <a:cs typeface="Arial" panose="020B0604020202020204" pitchFamily="34" charset="0"/>
              </a:rPr>
              <a:t>do not have the means to cook</a:t>
            </a:r>
            <a:r>
              <a:rPr lang="en-US" altLang="en-US">
                <a:cs typeface="Arial" panose="020B0604020202020204" pitchFamily="34" charset="0"/>
              </a:rPr>
              <a:t> for themselves: for example during heavy flooding, sudden movements of groups of people without any means to prepare or obtain food, large groups of children (or older people, mentally sick people) without skills (and capacity or means) to prepare or obtain food</a:t>
            </a:r>
          </a:p>
          <a:p>
            <a:pPr eaLnBrk="1" hangingPunct="1"/>
            <a:r>
              <a:rPr lang="en-US" altLang="en-US">
                <a:cs typeface="Arial" panose="020B0604020202020204" pitchFamily="34" charset="0"/>
              </a:rPr>
              <a:t>Ex: Mogadishiu early 1990, specific population in orphanage or school. Prison population</a:t>
            </a:r>
          </a:p>
          <a:p>
            <a:pPr eaLnBrk="1" hangingPunct="1"/>
            <a:r>
              <a:rPr lang="en-US" altLang="en-US">
                <a:cs typeface="Arial" panose="020B0604020202020204" pitchFamily="34" charset="0"/>
              </a:rPr>
              <a:t>Increases the price and logistic issue </a:t>
            </a:r>
          </a:p>
          <a:p>
            <a:pPr eaLnBrk="1" hangingPunct="1"/>
            <a:endParaRPr lang="en-US" altLang="en-US">
              <a:cs typeface="Arial" panose="020B0604020202020204" pitchFamily="34" charset="0"/>
            </a:endParaRPr>
          </a:p>
          <a:p>
            <a:pPr eaLnBrk="1" hangingPunct="1"/>
            <a:endParaRPr lang="en-US" altLang="en-US">
              <a:cs typeface="Arial" panose="020B0604020202020204" pitchFamily="34" charset="0"/>
            </a:endParaRPr>
          </a:p>
        </p:txBody>
      </p:sp>
    </p:spTree>
    <p:extLst>
      <p:ext uri="{BB962C8B-B14F-4D97-AF65-F5344CB8AC3E}">
        <p14:creationId xmlns:p14="http://schemas.microsoft.com/office/powerpoint/2010/main" val="4002568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a:ln/>
        </p:spPr>
      </p:sp>
      <p:sp>
        <p:nvSpPr>
          <p:cNvPr id="2457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fr-FR">
                <a:cs typeface="Arial" panose="020B0604020202020204" pitchFamily="34" charset="0"/>
              </a:rPr>
              <a:t>Education: </a:t>
            </a:r>
          </a:p>
          <a:p>
            <a:pPr>
              <a:buFontTx/>
              <a:buChar char="•"/>
            </a:pPr>
            <a:r>
              <a:rPr lang="en-GB" altLang="fr-FR">
                <a:cs typeface="Arial" panose="020B0604020202020204" pitchFamily="34" charset="0"/>
              </a:rPr>
              <a:t>Before the distribution in villages</a:t>
            </a:r>
          </a:p>
          <a:p>
            <a:pPr>
              <a:buFontTx/>
              <a:buChar char="•"/>
            </a:pPr>
            <a:r>
              <a:rPr lang="en-GB" altLang="fr-FR">
                <a:cs typeface="Arial" panose="020B0604020202020204" pitchFamily="34" charset="0"/>
              </a:rPr>
              <a:t>At the distribution points</a:t>
            </a:r>
          </a:p>
          <a:p>
            <a:pPr>
              <a:buFontTx/>
              <a:buChar char="•"/>
            </a:pPr>
            <a:r>
              <a:rPr lang="fr-CH" altLang="fr-FR">
                <a:cs typeface="Arial" panose="020B0604020202020204" pitchFamily="34" charset="0"/>
              </a:rPr>
              <a:t>During monitoring</a:t>
            </a:r>
            <a:endParaRPr lang="en-GB" altLang="fr-FR">
              <a:cs typeface="Arial" panose="020B0604020202020204" pitchFamily="34" charset="0"/>
            </a:endParaRPr>
          </a:p>
          <a:p>
            <a:pPr>
              <a:buFontTx/>
              <a:buChar char="•"/>
            </a:pPr>
            <a:r>
              <a:rPr lang="en-GB" altLang="fr-FR">
                <a:cs typeface="Arial" panose="020B0604020202020204" pitchFamily="34" charset="0"/>
              </a:rPr>
              <a:t>To ensure products </a:t>
            </a:r>
          </a:p>
          <a:p>
            <a:pPr>
              <a:buFontTx/>
              <a:buChar char="•"/>
            </a:pPr>
            <a:r>
              <a:rPr lang="en-GB" altLang="fr-FR">
                <a:cs typeface="Arial" panose="020B0604020202020204" pitchFamily="34" charset="0"/>
              </a:rPr>
              <a:t>To avoid misused</a:t>
            </a:r>
          </a:p>
          <a:p>
            <a:pPr>
              <a:buFontTx/>
              <a:buChar char="•"/>
            </a:pPr>
            <a:r>
              <a:rPr lang="en-GB" altLang="fr-FR">
                <a:cs typeface="Arial" panose="020B0604020202020204" pitchFamily="34" charset="0"/>
              </a:rPr>
              <a:t>With the most adapt approach</a:t>
            </a:r>
          </a:p>
          <a:p>
            <a:r>
              <a:rPr lang="fr-CH" altLang="fr-FR">
                <a:cs typeface="Arial" panose="020B0604020202020204" pitchFamily="34" charset="0"/>
              </a:rPr>
              <a:t>CSB given to goat, to </a:t>
            </a:r>
          </a:p>
        </p:txBody>
      </p:sp>
      <p:sp>
        <p:nvSpPr>
          <p:cNvPr id="2458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Verdana" panose="020B0604030504040204" pitchFamily="34" charset="0"/>
                <a:cs typeface="Arial" panose="020B0604020202020204" pitchFamily="34" charset="0"/>
              </a:defRPr>
            </a:lvl1pPr>
            <a:lvl2pPr marL="741363" indent="-284163" defTabSz="903288">
              <a:defRPr>
                <a:solidFill>
                  <a:schemeClr val="tx1"/>
                </a:solidFill>
                <a:latin typeface="Verdana" panose="020B0604030504040204" pitchFamily="34" charset="0"/>
                <a:cs typeface="Arial" panose="020B0604020202020204" pitchFamily="34" charset="0"/>
              </a:defRPr>
            </a:lvl2pPr>
            <a:lvl3pPr marL="1141413" indent="-227013" defTabSz="903288">
              <a:defRPr>
                <a:solidFill>
                  <a:schemeClr val="tx1"/>
                </a:solidFill>
                <a:latin typeface="Verdana" panose="020B0604030504040204" pitchFamily="34" charset="0"/>
                <a:cs typeface="Arial" panose="020B0604020202020204" pitchFamily="34" charset="0"/>
              </a:defRPr>
            </a:lvl3pPr>
            <a:lvl4pPr marL="1598613" indent="-227013" defTabSz="903288">
              <a:defRPr>
                <a:solidFill>
                  <a:schemeClr val="tx1"/>
                </a:solidFill>
                <a:latin typeface="Verdana" panose="020B0604030504040204" pitchFamily="34" charset="0"/>
                <a:cs typeface="Arial" panose="020B0604020202020204" pitchFamily="34" charset="0"/>
              </a:defRPr>
            </a:lvl4pPr>
            <a:lvl5pPr marL="2055813" indent="-227013" defTabSz="903288">
              <a:defRPr>
                <a:solidFill>
                  <a:schemeClr val="tx1"/>
                </a:solidFill>
                <a:latin typeface="Verdana" panose="020B0604030504040204" pitchFamily="34" charset="0"/>
                <a:cs typeface="Arial" panose="020B0604020202020204" pitchFamily="34" charset="0"/>
              </a:defRPr>
            </a:lvl5pPr>
            <a:lvl6pPr marL="25130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02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74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4613" indent="-227013" defTabSz="9032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E91E8498-12C8-4E3A-AC23-22FAA484A8C7}" type="slidenum">
              <a:rPr lang="en-GB" altLang="fr-FR" smtClean="0">
                <a:latin typeface="Arial Narrow" panose="020B0606020202030204" pitchFamily="34" charset="0"/>
              </a:rPr>
              <a:pPr/>
              <a:t>11</a:t>
            </a:fld>
            <a:endParaRPr lang="en-GB" altLang="fr-FR">
              <a:latin typeface="Arial Narrow" panose="020B0606020202030204" pitchFamily="34" charset="0"/>
            </a:endParaRPr>
          </a:p>
        </p:txBody>
      </p:sp>
    </p:spTree>
    <p:extLst>
      <p:ext uri="{BB962C8B-B14F-4D97-AF65-F5344CB8AC3E}">
        <p14:creationId xmlns:p14="http://schemas.microsoft.com/office/powerpoint/2010/main" val="3618842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C6DA3793-CDD0-4130-A566-238AD0236E05}" type="datetime1">
              <a:rPr lang="fr-CH" smtClean="0"/>
              <a:t>08.02.2023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57EFD8B0-356A-44DF-9E08-D90986415114}" type="slidenum">
              <a:rPr lang="fr-CH" smtClean="0"/>
              <a:t>‹Nr.›</a:t>
            </a:fld>
            <a:endParaRPr lang="fr-CH"/>
          </a:p>
        </p:txBody>
      </p:sp>
    </p:spTree>
    <p:extLst>
      <p:ext uri="{BB962C8B-B14F-4D97-AF65-F5344CB8AC3E}">
        <p14:creationId xmlns:p14="http://schemas.microsoft.com/office/powerpoint/2010/main" val="1461991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6861D8F4-1A0F-4D1F-BFC3-6E4FFB6C487E}" type="datetime1">
              <a:rPr lang="fr-CH" smtClean="0"/>
              <a:t>08.02.2023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57EFD8B0-356A-44DF-9E08-D90986415114}" type="slidenum">
              <a:rPr lang="fr-CH" smtClean="0"/>
              <a:t>‹Nr.›</a:t>
            </a:fld>
            <a:endParaRPr lang="fr-CH"/>
          </a:p>
        </p:txBody>
      </p:sp>
    </p:spTree>
    <p:extLst>
      <p:ext uri="{BB962C8B-B14F-4D97-AF65-F5344CB8AC3E}">
        <p14:creationId xmlns:p14="http://schemas.microsoft.com/office/powerpoint/2010/main" val="266676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293C1B34-E808-4852-8924-CE26F93BB109}" type="datetime1">
              <a:rPr lang="fr-CH" smtClean="0"/>
              <a:t>08.02.2023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57EFD8B0-356A-44DF-9E08-D90986415114}" type="slidenum">
              <a:rPr lang="fr-CH" smtClean="0"/>
              <a:t>‹Nr.›</a:t>
            </a:fld>
            <a:endParaRPr lang="fr-CH"/>
          </a:p>
        </p:txBody>
      </p:sp>
    </p:spTree>
    <p:extLst>
      <p:ext uri="{BB962C8B-B14F-4D97-AF65-F5344CB8AC3E}">
        <p14:creationId xmlns:p14="http://schemas.microsoft.com/office/powerpoint/2010/main" val="71958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CF1629B7-AA89-47E7-99A5-6075E08657BA}" type="datetime1">
              <a:rPr lang="fr-CH" smtClean="0"/>
              <a:t>08.02.2023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57EFD8B0-356A-44DF-9E08-D90986415114}" type="slidenum">
              <a:rPr lang="fr-CH" smtClean="0"/>
              <a:t>‹Nr.›</a:t>
            </a:fld>
            <a:endParaRPr lang="fr-CH"/>
          </a:p>
        </p:txBody>
      </p:sp>
    </p:spTree>
    <p:extLst>
      <p:ext uri="{BB962C8B-B14F-4D97-AF65-F5344CB8AC3E}">
        <p14:creationId xmlns:p14="http://schemas.microsoft.com/office/powerpoint/2010/main" val="53688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64334A-1E30-4054-82BC-C8AC6D05019F}" type="datetime1">
              <a:rPr lang="fr-CH" smtClean="0"/>
              <a:t>08.02.2023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57EFD8B0-356A-44DF-9E08-D90986415114}" type="slidenum">
              <a:rPr lang="fr-CH" smtClean="0"/>
              <a:t>‹Nr.›</a:t>
            </a:fld>
            <a:endParaRPr lang="fr-CH"/>
          </a:p>
        </p:txBody>
      </p:sp>
    </p:spTree>
    <p:extLst>
      <p:ext uri="{BB962C8B-B14F-4D97-AF65-F5344CB8AC3E}">
        <p14:creationId xmlns:p14="http://schemas.microsoft.com/office/powerpoint/2010/main" val="2349317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D7296A16-7772-4BDF-B0AB-03CB7AF8336A}" type="datetime1">
              <a:rPr lang="fr-CH" smtClean="0"/>
              <a:t>08.02.2023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57EFD8B0-356A-44DF-9E08-D90986415114}" type="slidenum">
              <a:rPr lang="fr-CH" smtClean="0"/>
              <a:t>‹Nr.›</a:t>
            </a:fld>
            <a:endParaRPr lang="fr-CH"/>
          </a:p>
        </p:txBody>
      </p:sp>
    </p:spTree>
    <p:extLst>
      <p:ext uri="{BB962C8B-B14F-4D97-AF65-F5344CB8AC3E}">
        <p14:creationId xmlns:p14="http://schemas.microsoft.com/office/powerpoint/2010/main" val="1322300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F751A9A6-D4B5-4A83-A16D-740D9EFB4DED}" type="datetime1">
              <a:rPr lang="fr-CH" smtClean="0"/>
              <a:t>08.02.2023</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57EFD8B0-356A-44DF-9E08-D90986415114}" type="slidenum">
              <a:rPr lang="fr-CH" smtClean="0"/>
              <a:t>‹Nr.›</a:t>
            </a:fld>
            <a:endParaRPr lang="fr-CH"/>
          </a:p>
        </p:txBody>
      </p:sp>
    </p:spTree>
    <p:extLst>
      <p:ext uri="{BB962C8B-B14F-4D97-AF65-F5344CB8AC3E}">
        <p14:creationId xmlns:p14="http://schemas.microsoft.com/office/powerpoint/2010/main" val="4057980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BF8534B3-CF4F-4B82-A581-E88A5A159DC8}" type="datetime1">
              <a:rPr lang="fr-CH" smtClean="0"/>
              <a:t>08.02.2023</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57EFD8B0-356A-44DF-9E08-D90986415114}" type="slidenum">
              <a:rPr lang="fr-CH" smtClean="0"/>
              <a:t>‹Nr.›</a:t>
            </a:fld>
            <a:endParaRPr lang="fr-CH"/>
          </a:p>
        </p:txBody>
      </p:sp>
    </p:spTree>
    <p:extLst>
      <p:ext uri="{BB962C8B-B14F-4D97-AF65-F5344CB8AC3E}">
        <p14:creationId xmlns:p14="http://schemas.microsoft.com/office/powerpoint/2010/main" val="222014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BA9D67-7B64-4FB4-AC7D-B9F5F40D6BE8}" type="datetime1">
              <a:rPr lang="fr-CH" smtClean="0"/>
              <a:t>08.02.2023</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57EFD8B0-356A-44DF-9E08-D90986415114}" type="slidenum">
              <a:rPr lang="fr-CH" smtClean="0"/>
              <a:t>‹Nr.›</a:t>
            </a:fld>
            <a:endParaRPr lang="fr-CH"/>
          </a:p>
        </p:txBody>
      </p:sp>
    </p:spTree>
    <p:extLst>
      <p:ext uri="{BB962C8B-B14F-4D97-AF65-F5344CB8AC3E}">
        <p14:creationId xmlns:p14="http://schemas.microsoft.com/office/powerpoint/2010/main" val="689284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60757D-5CC8-481C-861B-A193629415F2}" type="datetime1">
              <a:rPr lang="fr-CH" smtClean="0"/>
              <a:t>08.02.2023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57EFD8B0-356A-44DF-9E08-D90986415114}" type="slidenum">
              <a:rPr lang="fr-CH" smtClean="0"/>
              <a:t>‹Nr.›</a:t>
            </a:fld>
            <a:endParaRPr lang="fr-CH"/>
          </a:p>
        </p:txBody>
      </p:sp>
    </p:spTree>
    <p:extLst>
      <p:ext uri="{BB962C8B-B14F-4D97-AF65-F5344CB8AC3E}">
        <p14:creationId xmlns:p14="http://schemas.microsoft.com/office/powerpoint/2010/main" val="1444961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DFACAC-3740-4448-A3CB-37B917816E08}" type="datetime1">
              <a:rPr lang="fr-CH" smtClean="0"/>
              <a:t>08.02.2023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57EFD8B0-356A-44DF-9E08-D90986415114}" type="slidenum">
              <a:rPr lang="fr-CH" smtClean="0"/>
              <a:t>‹Nr.›</a:t>
            </a:fld>
            <a:endParaRPr lang="fr-CH"/>
          </a:p>
        </p:txBody>
      </p:sp>
    </p:spTree>
    <p:extLst>
      <p:ext uri="{BB962C8B-B14F-4D97-AF65-F5344CB8AC3E}">
        <p14:creationId xmlns:p14="http://schemas.microsoft.com/office/powerpoint/2010/main" val="22042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4E677F-1E70-49B6-AEDC-0D0631701CD7}" type="datetime1">
              <a:rPr lang="fr-CH" smtClean="0"/>
              <a:t>08.02.2023</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FD8B0-356A-44DF-9E08-D90986415114}" type="slidenum">
              <a:rPr lang="fr-CH" smtClean="0"/>
              <a:t>‹Nr.›</a:t>
            </a:fld>
            <a:endParaRPr lang="fr-CH"/>
          </a:p>
        </p:txBody>
      </p:sp>
    </p:spTree>
    <p:extLst>
      <p:ext uri="{BB962C8B-B14F-4D97-AF65-F5344CB8AC3E}">
        <p14:creationId xmlns:p14="http://schemas.microsoft.com/office/powerpoint/2010/main" val="1299085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ZNUQ36xH9II"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8.jpeg"/><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1246451" y="891717"/>
            <a:ext cx="9699096" cy="1566334"/>
          </a:xfrm>
        </p:spPr>
        <p:txBody>
          <a:bodyPr>
            <a:noAutofit/>
          </a:bodyPr>
          <a:lstStyle/>
          <a:p>
            <a:pPr>
              <a:defRPr/>
            </a:pPr>
            <a:r>
              <a:rPr lang="fr-FR" sz="4400">
                <a:latin typeface="+mn-lt"/>
              </a:rPr>
              <a:t>Nutrition et sécurité alimentaire </a:t>
            </a:r>
            <a:br>
              <a:rPr lang="fr-FR" sz="4400">
                <a:latin typeface="+mn-lt"/>
              </a:rPr>
            </a:br>
            <a:r>
              <a:rPr lang="fr-FR" sz="4400">
                <a:latin typeface="+mn-lt"/>
              </a:rPr>
              <a:t>Programmes et stratégies</a:t>
            </a:r>
          </a:p>
        </p:txBody>
      </p:sp>
      <p:pic>
        <p:nvPicPr>
          <p:cNvPr id="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7493" y="2776320"/>
            <a:ext cx="9117013"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5" name="TextBox 14"/>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1</a:t>
            </a:fld>
            <a:endParaRPr lang="fr-CH"/>
          </a:p>
        </p:txBody>
      </p:sp>
      <p:sp>
        <p:nvSpPr>
          <p:cNvPr id="13" name="TextBox 12">
            <a:extLst>
              <a:ext uri="{FF2B5EF4-FFF2-40B4-BE49-F238E27FC236}">
                <a16:creationId xmlns:a16="http://schemas.microsoft.com/office/drawing/2014/main" id="{772DE3FB-D2C5-4D10-BEB0-54DB67B26C3A}"/>
              </a:ext>
            </a:extLst>
          </p:cNvPr>
          <p:cNvSpPr txBox="1"/>
          <p:nvPr/>
        </p:nvSpPr>
        <p:spPr>
          <a:xfrm>
            <a:off x="8610600" y="363251"/>
            <a:ext cx="3949992" cy="369332"/>
          </a:xfrm>
          <a:prstGeom prst="rect">
            <a:avLst/>
          </a:prstGeom>
          <a:noFill/>
        </p:spPr>
        <p:txBody>
          <a:bodyPr wrap="none" rtlCol="0">
            <a:spAutoFit/>
          </a:bodyPr>
          <a:lstStyle/>
          <a:p>
            <a:r>
              <a:rPr lang="fr-FR" dirty="0">
                <a:highlight>
                  <a:srgbClr val="FFFF00"/>
                </a:highlight>
              </a:rPr>
              <a:t>Logo de l’organisation de l’</a:t>
            </a:r>
            <a:r>
              <a:rPr lang="fr-FR" dirty="0" err="1">
                <a:highlight>
                  <a:srgbClr val="FFFF00"/>
                </a:highlight>
              </a:rPr>
              <a:t>intervenant·e</a:t>
            </a:r>
            <a:endParaRPr lang="fr-FR" dirty="0">
              <a:highlight>
                <a:srgbClr val="FFFF00"/>
              </a:highlight>
            </a:endParaRPr>
          </a:p>
        </p:txBody>
      </p:sp>
      <p:sp>
        <p:nvSpPr>
          <p:cNvPr id="16" name="TextBox 15">
            <a:extLst>
              <a:ext uri="{FF2B5EF4-FFF2-40B4-BE49-F238E27FC236}">
                <a16:creationId xmlns:a16="http://schemas.microsoft.com/office/drawing/2014/main" id="{C03A7354-6685-4F0E-805D-2B7C60EC4821}"/>
              </a:ext>
            </a:extLst>
          </p:cNvPr>
          <p:cNvSpPr txBox="1"/>
          <p:nvPr/>
        </p:nvSpPr>
        <p:spPr>
          <a:xfrm>
            <a:off x="7884160" y="6075364"/>
            <a:ext cx="4272836" cy="369332"/>
          </a:xfrm>
          <a:prstGeom prst="rect">
            <a:avLst/>
          </a:prstGeom>
          <a:noFill/>
        </p:spPr>
        <p:txBody>
          <a:bodyPr wrap="none" rtlCol="0">
            <a:spAutoFit/>
          </a:bodyPr>
          <a:lstStyle/>
          <a:p>
            <a:r>
              <a:rPr lang="fr-FR" dirty="0">
                <a:highlight>
                  <a:srgbClr val="FFFF00"/>
                </a:highlight>
              </a:rPr>
              <a:t>Nom(s) de l’</a:t>
            </a:r>
            <a:r>
              <a:rPr lang="fr-FR" dirty="0" err="1">
                <a:highlight>
                  <a:srgbClr val="FFFF00"/>
                </a:highlight>
              </a:rPr>
              <a:t>intervenant·e</a:t>
            </a:r>
            <a:r>
              <a:rPr lang="fr-FR">
                <a:highlight>
                  <a:srgbClr val="FFFF00"/>
                </a:highlight>
              </a:rPr>
              <a:t> + organisation(s)</a:t>
            </a:r>
            <a:endParaRPr lang="fr-FR" dirty="0">
              <a:highlight>
                <a:srgbClr val="FFFF00"/>
              </a:highlight>
            </a:endParaRPr>
          </a:p>
        </p:txBody>
      </p:sp>
      <p:sp>
        <p:nvSpPr>
          <p:cNvPr id="10" name="TextBox 9">
            <a:extLst>
              <a:ext uri="{FF2B5EF4-FFF2-40B4-BE49-F238E27FC236}">
                <a16:creationId xmlns:a16="http://schemas.microsoft.com/office/drawing/2014/main" id="{A22A7FF3-7B11-4946-AFC9-D7E9DDE86D36}"/>
              </a:ext>
            </a:extLst>
          </p:cNvPr>
          <p:cNvSpPr txBox="1"/>
          <p:nvPr/>
        </p:nvSpPr>
        <p:spPr>
          <a:xfrm>
            <a:off x="913569" y="5897565"/>
            <a:ext cx="3327127" cy="830997"/>
          </a:xfrm>
          <a:prstGeom prst="rect">
            <a:avLst/>
          </a:prstGeom>
          <a:noFill/>
        </p:spPr>
        <p:txBody>
          <a:bodyPr wrap="square" rtlCol="0">
            <a:spAutoFit/>
          </a:bodyPr>
          <a:lstStyle/>
          <a:p>
            <a:pPr algn="r"/>
            <a:r>
              <a:rPr lang="fr-FR" sz="1200">
                <a:solidFill>
                  <a:srgbClr val="0070C0"/>
                </a:solidFill>
              </a:rPr>
              <a:t>Ces supports pédagogiques ont été créés par : </a:t>
            </a:r>
          </a:p>
          <a:p>
            <a:pPr algn="r"/>
            <a:r>
              <a:rPr lang="fr-FR" sz="1200">
                <a:solidFill>
                  <a:srgbClr val="0070C0"/>
                </a:solidFill>
              </a:rPr>
              <a:t>Rachel Lozano, CICR, Valérie Belchior-Bellino, CICR, </a:t>
            </a:r>
          </a:p>
          <a:p>
            <a:pPr algn="r"/>
            <a:r>
              <a:rPr lang="fr-FR" sz="1200">
                <a:solidFill>
                  <a:srgbClr val="0070C0"/>
                </a:solidFill>
              </a:rPr>
              <a:t>Mija Ververs, John Hopkins University/CDC et </a:t>
            </a:r>
          </a:p>
          <a:p>
            <a:pPr algn="r"/>
            <a:r>
              <a:rPr lang="fr-FR" sz="1200">
                <a:solidFill>
                  <a:srgbClr val="0070C0"/>
                </a:solidFill>
              </a:rPr>
              <a:t>Nicole Niederberger, Terre des Hommes</a:t>
            </a:r>
            <a:r>
              <a:rPr lang="fr-FR" sz="1200"/>
              <a:t> </a:t>
            </a:r>
          </a:p>
        </p:txBody>
      </p:sp>
    </p:spTree>
    <p:extLst>
      <p:ext uri="{BB962C8B-B14F-4D97-AF65-F5344CB8AC3E}">
        <p14:creationId xmlns:p14="http://schemas.microsoft.com/office/powerpoint/2010/main" val="4093483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a:xfrm>
            <a:off x="3143569" y="78741"/>
            <a:ext cx="6498271" cy="1143000"/>
          </a:xfrm>
        </p:spPr>
        <p:txBody>
          <a:bodyPr>
            <a:noAutofit/>
          </a:bodyPr>
          <a:lstStyle/>
          <a:p>
            <a:pPr>
              <a:defRPr/>
            </a:pPr>
            <a:r>
              <a:rPr lang="fr-FR" u="sng">
                <a:solidFill>
                  <a:schemeClr val="tx2">
                    <a:lumMod val="50000"/>
                  </a:schemeClr>
                </a:solidFill>
                <a:latin typeface="+mn-lt"/>
              </a:rPr>
              <a:t>Distributions d’aliments cuits</a:t>
            </a:r>
          </a:p>
        </p:txBody>
      </p:sp>
      <p:sp>
        <p:nvSpPr>
          <p:cNvPr id="3" name="Content Placeholder 2" descr="Rectangle: Click to edit Master text styles&#10;Second level&#10;Third level&#10;Fourth level&#10;Fifth level"/>
          <p:cNvSpPr>
            <a:spLocks noGrp="1"/>
          </p:cNvSpPr>
          <p:nvPr>
            <p:ph idx="4294967295"/>
          </p:nvPr>
        </p:nvSpPr>
        <p:spPr>
          <a:xfrm>
            <a:off x="1774826" y="1700213"/>
            <a:ext cx="4283075" cy="4214812"/>
          </a:xfrm>
        </p:spPr>
        <p:txBody>
          <a:bodyPr rtlCol="0">
            <a:normAutofit lnSpcReduction="10000"/>
          </a:bodyPr>
          <a:lstStyle/>
          <a:p>
            <a:pPr fontAlgn="auto">
              <a:buFont typeface="Wingdings" panose="05000000000000000000" pitchFamily="2" charset="2"/>
              <a:buChar char="Ø"/>
              <a:defRPr/>
            </a:pPr>
            <a:r>
              <a:rPr lang="fr-FR">
                <a:solidFill>
                  <a:schemeClr val="tx2">
                    <a:lumMod val="90000"/>
                  </a:schemeClr>
                </a:solidFill>
              </a:rPr>
              <a:t>Aucun moyen de cuisiner au niveau des ménages</a:t>
            </a:r>
          </a:p>
          <a:p>
            <a:pPr fontAlgn="auto">
              <a:buFont typeface="Wingdings" panose="05000000000000000000" pitchFamily="2" charset="2"/>
              <a:buChar char="Ø"/>
              <a:defRPr/>
            </a:pPr>
            <a:r>
              <a:rPr lang="fr-FR">
                <a:solidFill>
                  <a:schemeClr val="tx2">
                    <a:lumMod val="90000"/>
                  </a:schemeClr>
                </a:solidFill>
              </a:rPr>
              <a:t>Aucun moyen de transporter la nourriture</a:t>
            </a:r>
          </a:p>
          <a:p>
            <a:pPr marL="0" indent="0">
              <a:buNone/>
              <a:defRPr/>
            </a:pPr>
            <a:endParaRPr lang="en-US" altLang="en-US" dirty="0">
              <a:solidFill>
                <a:schemeClr val="tx2">
                  <a:lumMod val="90000"/>
                </a:schemeClr>
              </a:solidFill>
            </a:endParaRPr>
          </a:p>
          <a:p>
            <a:pPr marL="0" indent="0">
              <a:buNone/>
              <a:defRPr/>
            </a:pPr>
            <a:r>
              <a:rPr lang="fr-FR">
                <a:solidFill>
                  <a:schemeClr val="tx2">
                    <a:lumMod val="90000"/>
                  </a:schemeClr>
                </a:solidFill>
              </a:rPr>
              <a:t>Mais </a:t>
            </a:r>
          </a:p>
          <a:p>
            <a:pPr fontAlgn="auto">
              <a:buFont typeface="Wingdings" panose="05000000000000000000" pitchFamily="2" charset="2"/>
              <a:buChar char="Ø"/>
              <a:defRPr/>
            </a:pPr>
            <a:r>
              <a:rPr lang="fr-FR">
                <a:solidFill>
                  <a:schemeClr val="tx2">
                    <a:lumMod val="90000"/>
                  </a:schemeClr>
                </a:solidFill>
              </a:rPr>
              <a:t>Augmentation des coûts en termes de préparation et de personnel</a:t>
            </a:r>
          </a:p>
          <a:p>
            <a:pPr fontAlgn="auto">
              <a:buFont typeface="Wingdings" panose="05000000000000000000" pitchFamily="2" charset="2"/>
              <a:buChar char="Ø"/>
              <a:defRPr/>
            </a:pPr>
            <a:r>
              <a:rPr lang="fr-FR">
                <a:solidFill>
                  <a:schemeClr val="tx2">
                    <a:lumMod val="90000"/>
                  </a:schemeClr>
                </a:solidFill>
              </a:rPr>
              <a:t>Contrôle de l’hygiène</a:t>
            </a:r>
          </a:p>
        </p:txBody>
      </p:sp>
      <p:pic>
        <p:nvPicPr>
          <p:cNvPr id="21508" name="Picture 7" descr="http://sarc.sy/app/uploads/2015/12/IMG_84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3921125"/>
            <a:ext cx="420211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descr="Image associé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575" y="1396207"/>
            <a:ext cx="4213225"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10</a:t>
            </a:fld>
            <a:endParaRPr lang="fr-CH"/>
          </a:p>
        </p:txBody>
      </p:sp>
    </p:spTree>
    <p:extLst>
      <p:ext uri="{BB962C8B-B14F-4D97-AF65-F5344CB8AC3E}">
        <p14:creationId xmlns:p14="http://schemas.microsoft.com/office/powerpoint/2010/main" val="2441163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u contenu 3" descr="Rectangle: Click to edit Master text styles&#10;Second level&#10;Third level&#10;Fourth level&#10;Fifth level"/>
          <p:cNvSpPr>
            <a:spLocks noGrp="1"/>
          </p:cNvSpPr>
          <p:nvPr>
            <p:ph sz="half" idx="2"/>
          </p:nvPr>
        </p:nvSpPr>
        <p:spPr>
          <a:xfrm>
            <a:off x="1774826" y="1836739"/>
            <a:ext cx="4475163" cy="3192461"/>
          </a:xfrm>
        </p:spPr>
        <p:txBody>
          <a:bodyPr rtlCol="0"/>
          <a:lstStyle/>
          <a:p>
            <a:pPr marL="0" indent="0">
              <a:buNone/>
              <a:defRPr/>
            </a:pPr>
            <a:r>
              <a:rPr lang="fr-FR">
                <a:solidFill>
                  <a:schemeClr val="tx2">
                    <a:lumMod val="75000"/>
                  </a:schemeClr>
                </a:solidFill>
              </a:rPr>
              <a:t>En cas d’extrême urgence :</a:t>
            </a:r>
          </a:p>
          <a:p>
            <a:pPr>
              <a:buFont typeface="Wingdings" panose="05000000000000000000" pitchFamily="2" charset="2"/>
              <a:buChar char="Ø"/>
              <a:defRPr/>
            </a:pPr>
            <a:r>
              <a:rPr lang="fr-FR">
                <a:solidFill>
                  <a:schemeClr val="tx2">
                    <a:lumMod val="75000"/>
                  </a:schemeClr>
                </a:solidFill>
              </a:rPr>
              <a:t>BP5 ou biscuits énergétiques </a:t>
            </a:r>
          </a:p>
          <a:p>
            <a:pPr marL="0" indent="0">
              <a:buNone/>
              <a:defRPr/>
            </a:pPr>
            <a:endParaRPr lang="en-US" altLang="fr-FR" dirty="0">
              <a:solidFill>
                <a:schemeClr val="tx2">
                  <a:lumMod val="75000"/>
                </a:schemeClr>
              </a:solidFill>
            </a:endParaRPr>
          </a:p>
          <a:p>
            <a:pPr marL="0" indent="0">
              <a:buNone/>
              <a:defRPr/>
            </a:pPr>
            <a:r>
              <a:rPr lang="fr-FR">
                <a:solidFill>
                  <a:schemeClr val="tx2">
                    <a:lumMod val="75000"/>
                  </a:schemeClr>
                </a:solidFill>
              </a:rPr>
              <a:t>1 boîte/personne/jour Durée maximale : un mois</a:t>
            </a:r>
          </a:p>
          <a:p>
            <a:pPr marL="0" indent="0">
              <a:buNone/>
              <a:defRPr/>
            </a:pPr>
            <a:endParaRPr lang="fr-CH" altLang="fr-FR" dirty="0">
              <a:solidFill>
                <a:schemeClr val="bg2">
                  <a:lumMod val="75000"/>
                </a:schemeClr>
              </a:solidFill>
            </a:endParaRPr>
          </a:p>
        </p:txBody>
      </p:sp>
      <p:pic>
        <p:nvPicPr>
          <p:cNvPr id="7" name="Content Placeholder 6"/>
          <p:cNvPicPr>
            <a:picLocks noGrp="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6683376" y="1686560"/>
            <a:ext cx="4340224" cy="3614103"/>
          </a:xfrm>
        </p:spPr>
      </p:pic>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11</a:t>
            </a:fld>
            <a:endParaRPr lang="fr-CH"/>
          </a:p>
        </p:txBody>
      </p:sp>
    </p:spTree>
    <p:extLst>
      <p:ext uri="{BB962C8B-B14F-4D97-AF65-F5344CB8AC3E}">
        <p14:creationId xmlns:p14="http://schemas.microsoft.com/office/powerpoint/2010/main" val="20359115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itle 6"/>
          <p:cNvSpPr>
            <a:spLocks noGrp="1"/>
          </p:cNvSpPr>
          <p:nvPr>
            <p:ph type="title"/>
          </p:nvPr>
        </p:nvSpPr>
        <p:spPr>
          <a:xfrm>
            <a:off x="2351088" y="142241"/>
            <a:ext cx="7554912" cy="892175"/>
          </a:xfrm>
        </p:spPr>
        <p:txBody>
          <a:bodyPr>
            <a:normAutofit/>
          </a:bodyPr>
          <a:lstStyle/>
          <a:p>
            <a:pPr algn="ctr">
              <a:defRPr/>
            </a:pPr>
            <a:r>
              <a:rPr lang="fr-FR" u="sng">
                <a:latin typeface="+mn-lt"/>
              </a:rPr>
              <a:t>Suivi de la DGN</a:t>
            </a:r>
          </a:p>
        </p:txBody>
      </p:sp>
      <p:sp>
        <p:nvSpPr>
          <p:cNvPr id="6" name="Content Placeholder 5" descr="Rectangle: Click to edit Master text styles&#10;Second level&#10;Third level&#10;Fourth level&#10;Fifth level"/>
          <p:cNvSpPr>
            <a:spLocks noGrp="1"/>
          </p:cNvSpPr>
          <p:nvPr>
            <p:ph idx="1"/>
          </p:nvPr>
        </p:nvSpPr>
        <p:spPr>
          <a:xfrm>
            <a:off x="1844674" y="1358901"/>
            <a:ext cx="9585325" cy="4968875"/>
          </a:xfrm>
        </p:spPr>
        <p:txBody>
          <a:bodyPr rtlCol="0">
            <a:noAutofit/>
          </a:bodyPr>
          <a:lstStyle/>
          <a:p>
            <a:pPr marL="0" indent="0">
              <a:lnSpc>
                <a:spcPct val="80000"/>
              </a:lnSpc>
              <a:buNone/>
              <a:defRPr/>
            </a:pPr>
            <a:r>
              <a:rPr lang="fr-FR" sz="2400" b="1" dirty="0">
                <a:solidFill>
                  <a:schemeClr val="tx2">
                    <a:lumMod val="75000"/>
                  </a:schemeClr>
                </a:solidFill>
                <a:ea typeface="ＭＳ Ｐゴシック" pitchFamily="34" charset="-128"/>
                <a:cs typeface="Calibri" pitchFamily="34" charset="0"/>
              </a:rPr>
              <a:t>Contrôle du panier alimentaire </a:t>
            </a:r>
            <a:r>
              <a:rPr lang="fr-FR" sz="2400" dirty="0">
                <a:solidFill>
                  <a:schemeClr val="tx2">
                    <a:lumMod val="75000"/>
                  </a:schemeClr>
                </a:solidFill>
                <a:ea typeface="ＭＳ Ｐゴシック" pitchFamily="34" charset="-128"/>
                <a:cs typeface="Calibri" pitchFamily="34" charset="0"/>
              </a:rPr>
              <a:t>à la fin de la distribution ou plus tard au domicile pour vérifier :</a:t>
            </a:r>
          </a:p>
          <a:p>
            <a:pPr lvl="1">
              <a:lnSpc>
                <a:spcPct val="80000"/>
              </a:lnSpc>
              <a:buFont typeface="Wingdings" panose="05000000000000000000" pitchFamily="2" charset="2"/>
              <a:buChar char="Ø"/>
              <a:defRPr/>
            </a:pPr>
            <a:r>
              <a:rPr lang="fr-FR" dirty="0">
                <a:solidFill>
                  <a:schemeClr val="tx2">
                    <a:lumMod val="75000"/>
                  </a:schemeClr>
                </a:solidFill>
                <a:ea typeface="ＭＳ Ｐゴシック" pitchFamily="34" charset="-128"/>
                <a:cs typeface="Calibri" pitchFamily="34" charset="0"/>
              </a:rPr>
              <a:t>la qualité de la nourriture perçue par les bénéficiaires</a:t>
            </a:r>
          </a:p>
          <a:p>
            <a:pPr lvl="1">
              <a:lnSpc>
                <a:spcPct val="80000"/>
              </a:lnSpc>
              <a:buFont typeface="Wingdings" panose="05000000000000000000" pitchFamily="2" charset="2"/>
              <a:buChar char="Ø"/>
              <a:defRPr/>
            </a:pPr>
            <a:r>
              <a:rPr lang="fr-FR" dirty="0">
                <a:solidFill>
                  <a:schemeClr val="tx2">
                    <a:lumMod val="75000"/>
                  </a:schemeClr>
                </a:solidFill>
                <a:ea typeface="ＭＳ Ｐゴシック" pitchFamily="34" charset="-128"/>
                <a:cs typeface="Calibri" pitchFamily="34" charset="0"/>
              </a:rPr>
              <a:t>la ration reçue</a:t>
            </a:r>
          </a:p>
          <a:p>
            <a:pPr lvl="1">
              <a:lnSpc>
                <a:spcPct val="80000"/>
              </a:lnSpc>
              <a:buFont typeface="Wingdings" panose="05000000000000000000" pitchFamily="2" charset="2"/>
              <a:buChar char="Ø"/>
              <a:defRPr/>
            </a:pPr>
            <a:r>
              <a:rPr lang="fr-FR" dirty="0">
                <a:solidFill>
                  <a:schemeClr val="tx2">
                    <a:lumMod val="75000"/>
                  </a:schemeClr>
                </a:solidFill>
                <a:ea typeface="ＭＳ Ｐゴシック" pitchFamily="34" charset="-128"/>
                <a:cs typeface="Calibri" pitchFamily="34" charset="0"/>
              </a:rPr>
              <a:t>le moment de la distribution </a:t>
            </a:r>
          </a:p>
          <a:p>
            <a:pPr fontAlgn="auto">
              <a:lnSpc>
                <a:spcPct val="80000"/>
              </a:lnSpc>
              <a:buFontTx/>
              <a:buChar char="-"/>
              <a:defRPr/>
            </a:pPr>
            <a:endParaRPr lang="en-US" sz="800" dirty="0">
              <a:solidFill>
                <a:schemeClr val="tx2">
                  <a:lumMod val="75000"/>
                </a:schemeClr>
              </a:solidFill>
              <a:ea typeface="ＭＳ Ｐゴシック" pitchFamily="34" charset="-128"/>
              <a:cs typeface="Calibri" pitchFamily="34" charset="0"/>
            </a:endParaRPr>
          </a:p>
          <a:p>
            <a:pPr marL="0" indent="0" fontAlgn="auto">
              <a:lnSpc>
                <a:spcPct val="80000"/>
              </a:lnSpc>
              <a:buNone/>
              <a:defRPr/>
            </a:pPr>
            <a:r>
              <a:rPr lang="fr-FR" sz="2400" b="1" dirty="0">
                <a:solidFill>
                  <a:schemeClr val="tx2">
                    <a:lumMod val="75000"/>
                  </a:schemeClr>
                </a:solidFill>
                <a:ea typeface="ＭＳ Ｐゴシック" pitchFamily="34" charset="-128"/>
                <a:cs typeface="Calibri" pitchFamily="34" charset="0"/>
              </a:rPr>
              <a:t>Contrôle post-distribution</a:t>
            </a:r>
            <a:r>
              <a:rPr lang="fr-FR" sz="2400" dirty="0">
                <a:solidFill>
                  <a:schemeClr val="tx2">
                    <a:lumMod val="75000"/>
                  </a:schemeClr>
                </a:solidFill>
                <a:ea typeface="ＭＳ Ｐゴシック" pitchFamily="34" charset="-128"/>
                <a:cs typeface="Calibri" pitchFamily="34" charset="0"/>
              </a:rPr>
              <a:t>, afin de suivre </a:t>
            </a:r>
          </a:p>
          <a:p>
            <a:pPr lvl="1">
              <a:lnSpc>
                <a:spcPct val="80000"/>
              </a:lnSpc>
              <a:buFont typeface="Wingdings" panose="05000000000000000000" pitchFamily="2" charset="2"/>
              <a:buChar char="Ø"/>
              <a:defRPr/>
            </a:pPr>
            <a:r>
              <a:rPr lang="fr-FR" dirty="0">
                <a:solidFill>
                  <a:schemeClr val="tx2">
                    <a:lumMod val="75000"/>
                  </a:schemeClr>
                </a:solidFill>
                <a:ea typeface="ＭＳ Ｐゴシック" pitchFamily="34" charset="-128"/>
                <a:cs typeface="Calibri" pitchFamily="34" charset="0"/>
              </a:rPr>
              <a:t>la tendance de la malnutrition</a:t>
            </a:r>
          </a:p>
          <a:p>
            <a:pPr lvl="1">
              <a:lnSpc>
                <a:spcPct val="80000"/>
              </a:lnSpc>
              <a:buFont typeface="Wingdings" panose="05000000000000000000" pitchFamily="2" charset="2"/>
              <a:buChar char="Ø"/>
              <a:defRPr/>
            </a:pPr>
            <a:r>
              <a:rPr lang="fr-FR" dirty="0">
                <a:solidFill>
                  <a:schemeClr val="tx2">
                    <a:lumMod val="75000"/>
                  </a:schemeClr>
                </a:solidFill>
                <a:ea typeface="ＭＳ Ｐゴシック" pitchFamily="34" charset="-128"/>
                <a:cs typeface="Calibri" pitchFamily="34" charset="0"/>
              </a:rPr>
              <a:t>la consommation alimentaire</a:t>
            </a:r>
          </a:p>
          <a:p>
            <a:pPr lvl="1">
              <a:lnSpc>
                <a:spcPct val="80000"/>
              </a:lnSpc>
              <a:buFont typeface="Wingdings" panose="05000000000000000000" pitchFamily="2" charset="2"/>
              <a:buChar char="Ø"/>
              <a:defRPr/>
            </a:pPr>
            <a:r>
              <a:rPr lang="fr-FR" dirty="0">
                <a:solidFill>
                  <a:schemeClr val="tx2">
                    <a:lumMod val="75000"/>
                  </a:schemeClr>
                </a:solidFill>
                <a:ea typeface="ＭＳ Ｐゴシック" pitchFamily="34" charset="-128"/>
                <a:cs typeface="Calibri" pitchFamily="34" charset="0"/>
              </a:rPr>
              <a:t>le mécanisme d’adaptation</a:t>
            </a:r>
          </a:p>
          <a:p>
            <a:pPr fontAlgn="auto">
              <a:lnSpc>
                <a:spcPct val="80000"/>
              </a:lnSpc>
              <a:buFontTx/>
              <a:buChar char="-"/>
              <a:defRPr/>
            </a:pPr>
            <a:endParaRPr lang="en-US" sz="800" dirty="0">
              <a:solidFill>
                <a:schemeClr val="tx2">
                  <a:lumMod val="75000"/>
                </a:schemeClr>
              </a:solidFill>
              <a:ea typeface="ＭＳ Ｐゴシック" pitchFamily="34" charset="-128"/>
              <a:cs typeface="Calibri" pitchFamily="34" charset="0"/>
            </a:endParaRPr>
          </a:p>
          <a:p>
            <a:pPr marL="0" indent="0" fontAlgn="auto">
              <a:lnSpc>
                <a:spcPct val="80000"/>
              </a:lnSpc>
              <a:buNone/>
              <a:defRPr/>
            </a:pPr>
            <a:r>
              <a:rPr lang="fr-FR" sz="2400" dirty="0">
                <a:solidFill>
                  <a:schemeClr val="tx2">
                    <a:lumMod val="75000"/>
                  </a:schemeClr>
                </a:solidFill>
                <a:ea typeface="ＭＳ Ｐゴシック" pitchFamily="34" charset="-128"/>
                <a:cs typeface="Calibri" pitchFamily="34" charset="0"/>
              </a:rPr>
              <a:t>Nécessité de mettre en place un</a:t>
            </a:r>
            <a:r>
              <a:rPr lang="fr-FR" sz="2400" b="1" dirty="0">
                <a:solidFill>
                  <a:schemeClr val="tx2">
                    <a:lumMod val="75000"/>
                  </a:schemeClr>
                </a:solidFill>
                <a:ea typeface="ＭＳ Ｐゴシック" pitchFamily="34" charset="-128"/>
                <a:cs typeface="Calibri" pitchFamily="34" charset="0"/>
              </a:rPr>
              <a:t> système de redevabilité</a:t>
            </a:r>
          </a:p>
          <a:p>
            <a:pPr fontAlgn="auto">
              <a:lnSpc>
                <a:spcPct val="80000"/>
              </a:lnSpc>
              <a:buFontTx/>
              <a:buChar char="-"/>
              <a:defRPr/>
            </a:pPr>
            <a:endParaRPr lang="en-US" sz="800" dirty="0">
              <a:solidFill>
                <a:schemeClr val="tx2">
                  <a:lumMod val="75000"/>
                </a:schemeClr>
              </a:solidFill>
              <a:ea typeface="ＭＳ Ｐゴシック" pitchFamily="34" charset="-128"/>
              <a:cs typeface="Calibri" pitchFamily="34" charset="0"/>
            </a:endParaRPr>
          </a:p>
          <a:p>
            <a:pPr marL="0" indent="0" fontAlgn="auto">
              <a:lnSpc>
                <a:spcPct val="80000"/>
              </a:lnSpc>
              <a:buNone/>
              <a:defRPr/>
            </a:pPr>
            <a:r>
              <a:rPr lang="fr-FR" sz="2400" dirty="0">
                <a:solidFill>
                  <a:schemeClr val="tx2">
                    <a:lumMod val="75000"/>
                  </a:schemeClr>
                </a:solidFill>
                <a:ea typeface="ＭＳ Ｐゴシック" pitchFamily="34" charset="-128"/>
                <a:cs typeface="Calibri" pitchFamily="34" charset="0"/>
              </a:rPr>
              <a:t>Nécessité de concevoir une approche plus adaptée </a:t>
            </a:r>
            <a:r>
              <a:rPr lang="fr-FR" sz="2400" b="1" dirty="0">
                <a:solidFill>
                  <a:schemeClr val="tx2">
                    <a:lumMod val="75000"/>
                  </a:schemeClr>
                </a:solidFill>
                <a:ea typeface="ＭＳ Ｐゴシック" pitchFamily="34" charset="-128"/>
                <a:cs typeface="Calibri" pitchFamily="34" charset="0"/>
              </a:rPr>
              <a:t>selon que l’on veut réduire ou augmenter la DGN</a:t>
            </a:r>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12</a:t>
            </a:fld>
            <a:endParaRPr lang="fr-CH"/>
          </a:p>
        </p:txBody>
      </p:sp>
    </p:spTree>
    <p:extLst>
      <p:ext uri="{BB962C8B-B14F-4D97-AF65-F5344CB8AC3E}">
        <p14:creationId xmlns:p14="http://schemas.microsoft.com/office/powerpoint/2010/main" val="3643138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Oval 2"/>
          <p:cNvSpPr>
            <a:spLocks noChangeArrowheads="1"/>
          </p:cNvSpPr>
          <p:nvPr/>
        </p:nvSpPr>
        <p:spPr bwMode="auto">
          <a:xfrm>
            <a:off x="3792539" y="3357564"/>
            <a:ext cx="4897437" cy="2808287"/>
          </a:xfrm>
          <a:prstGeom prst="ellipse">
            <a:avLst/>
          </a:prstGeom>
          <a:solidFill>
            <a:schemeClr val="tx2">
              <a:lumMod val="90000"/>
            </a:schemeClr>
          </a:solidFill>
          <a:ln w="9525">
            <a:solidFill>
              <a:schemeClr val="bg2"/>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latin typeface="Calibri" panose="020F0502020204030204" pitchFamily="34" charset="0"/>
            </a:endParaRPr>
          </a:p>
        </p:txBody>
      </p:sp>
      <p:sp>
        <p:nvSpPr>
          <p:cNvPr id="26627" name="Oval 3"/>
          <p:cNvSpPr>
            <a:spLocks noChangeArrowheads="1"/>
          </p:cNvSpPr>
          <p:nvPr/>
        </p:nvSpPr>
        <p:spPr bwMode="auto">
          <a:xfrm>
            <a:off x="4943476" y="4149725"/>
            <a:ext cx="2663825" cy="1727200"/>
          </a:xfrm>
          <a:prstGeom prst="ellipse">
            <a:avLst/>
          </a:prstGeom>
          <a:solidFill>
            <a:srgbClr val="ECAB9E"/>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26628" name="Oval 4"/>
          <p:cNvSpPr>
            <a:spLocks noChangeArrowheads="1"/>
          </p:cNvSpPr>
          <p:nvPr/>
        </p:nvSpPr>
        <p:spPr bwMode="auto">
          <a:xfrm>
            <a:off x="5159375" y="4652963"/>
            <a:ext cx="2209800" cy="9144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26629" name="Text Box 5"/>
          <p:cNvSpPr txBox="1">
            <a:spLocks noChangeArrowheads="1"/>
          </p:cNvSpPr>
          <p:nvPr/>
        </p:nvSpPr>
        <p:spPr bwMode="auto">
          <a:xfrm>
            <a:off x="5640388" y="3364338"/>
            <a:ext cx="1728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2400" b="1">
                <a:solidFill>
                  <a:schemeClr val="bg2"/>
                </a:solidFill>
                <a:latin typeface="+mn-lt"/>
              </a:rPr>
              <a:t>Population</a:t>
            </a:r>
          </a:p>
          <a:p>
            <a:r>
              <a:rPr lang="fr-FR" sz="2400" b="1">
                <a:solidFill>
                  <a:schemeClr val="bg2"/>
                </a:solidFill>
                <a:latin typeface="+mn-lt"/>
              </a:rPr>
              <a:t> générale</a:t>
            </a:r>
          </a:p>
        </p:txBody>
      </p:sp>
      <p:sp>
        <p:nvSpPr>
          <p:cNvPr id="26630" name="Text Box 6"/>
          <p:cNvSpPr txBox="1">
            <a:spLocks noChangeArrowheads="1"/>
          </p:cNvSpPr>
          <p:nvPr/>
        </p:nvSpPr>
        <p:spPr bwMode="auto">
          <a:xfrm>
            <a:off x="5545138" y="4228605"/>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solidFill>
                  <a:schemeClr val="bg2"/>
                </a:solidFill>
                <a:latin typeface="+mn-lt"/>
              </a:rPr>
              <a:t>À risque</a:t>
            </a:r>
          </a:p>
        </p:txBody>
      </p:sp>
      <p:sp>
        <p:nvSpPr>
          <p:cNvPr id="26631" name="Text Box 7"/>
          <p:cNvSpPr txBox="1">
            <a:spLocks noChangeArrowheads="1"/>
          </p:cNvSpPr>
          <p:nvPr/>
        </p:nvSpPr>
        <p:spPr bwMode="auto">
          <a:xfrm>
            <a:off x="5232400" y="4941889"/>
            <a:ext cx="2109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dirty="0">
                <a:solidFill>
                  <a:schemeClr val="bg2"/>
                </a:solidFill>
                <a:latin typeface="+mn-lt"/>
              </a:rPr>
              <a:t>Malnutrie</a:t>
            </a:r>
          </a:p>
        </p:txBody>
      </p:sp>
      <p:sp>
        <p:nvSpPr>
          <p:cNvPr id="26632" name="Rectangle 14"/>
          <p:cNvSpPr>
            <a:spLocks noChangeArrowheads="1"/>
          </p:cNvSpPr>
          <p:nvPr/>
        </p:nvSpPr>
        <p:spPr bwMode="auto">
          <a:xfrm>
            <a:off x="6383339" y="188914"/>
            <a:ext cx="4156075" cy="424732"/>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fr-FR" sz="2400" b="1">
                <a:solidFill>
                  <a:srgbClr val="FF0000"/>
                </a:solidFill>
                <a:latin typeface="+mn-lt"/>
              </a:rPr>
              <a:t>2. Programmes nutritionnels</a:t>
            </a:r>
          </a:p>
        </p:txBody>
      </p:sp>
      <p:sp>
        <p:nvSpPr>
          <p:cNvPr id="26633" name="Rectangle 15"/>
          <p:cNvSpPr>
            <a:spLocks noChangeArrowheads="1"/>
          </p:cNvSpPr>
          <p:nvPr/>
        </p:nvSpPr>
        <p:spPr bwMode="auto">
          <a:xfrm>
            <a:off x="1720850" y="195980"/>
            <a:ext cx="3824288" cy="389809"/>
          </a:xfrm>
          <a:prstGeom prst="rect">
            <a:avLst/>
          </a:prstGeom>
          <a:solidFill>
            <a:srgbClr val="DDDDDD"/>
          </a:solidFill>
          <a:ln w="38100">
            <a:solidFill>
              <a:schemeClr val="bg2"/>
            </a:solidFill>
            <a:miter lim="800000"/>
            <a:headEnd/>
            <a:tailEnd/>
          </a:ln>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fr-FR" sz="2400" b="1">
                <a:latin typeface="+mn-lt"/>
              </a:rPr>
              <a:t>1. Programmes de secours</a:t>
            </a:r>
          </a:p>
        </p:txBody>
      </p:sp>
      <p:sp>
        <p:nvSpPr>
          <p:cNvPr id="26634" name="Text Box 9"/>
          <p:cNvSpPr txBox="1">
            <a:spLocks noChangeArrowheads="1"/>
          </p:cNvSpPr>
          <p:nvPr/>
        </p:nvSpPr>
        <p:spPr bwMode="auto">
          <a:xfrm>
            <a:off x="1708151" y="687389"/>
            <a:ext cx="18716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latin typeface="+mn-lt"/>
              </a:rPr>
              <a:t>Distribution générale de nourriture </a:t>
            </a:r>
          </a:p>
        </p:txBody>
      </p:sp>
      <p:sp>
        <p:nvSpPr>
          <p:cNvPr id="244749" name="Line 8"/>
          <p:cNvSpPr>
            <a:spLocks noChangeShapeType="1"/>
          </p:cNvSpPr>
          <p:nvPr/>
        </p:nvSpPr>
        <p:spPr bwMode="auto">
          <a:xfrm>
            <a:off x="2782888" y="1423989"/>
            <a:ext cx="2017712" cy="2149475"/>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12" name="Text Box 9"/>
          <p:cNvSpPr txBox="1">
            <a:spLocks noChangeArrowheads="1"/>
          </p:cNvSpPr>
          <p:nvPr/>
        </p:nvSpPr>
        <p:spPr bwMode="auto">
          <a:xfrm>
            <a:off x="3648076" y="687389"/>
            <a:ext cx="23034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latin typeface="+mn-lt"/>
              </a:rPr>
              <a:t>Distribution alimentaire ciblée </a:t>
            </a:r>
          </a:p>
        </p:txBody>
      </p:sp>
      <p:sp>
        <p:nvSpPr>
          <p:cNvPr id="13" name="Line 8"/>
          <p:cNvSpPr>
            <a:spLocks noChangeShapeType="1"/>
          </p:cNvSpPr>
          <p:nvPr/>
        </p:nvSpPr>
        <p:spPr bwMode="auto">
          <a:xfrm>
            <a:off x="4800600" y="1457325"/>
            <a:ext cx="839788" cy="1962150"/>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26638" name="Rectangle 14"/>
          <p:cNvSpPr>
            <a:spLocks noChangeArrowheads="1"/>
          </p:cNvSpPr>
          <p:nvPr/>
        </p:nvSpPr>
        <p:spPr bwMode="auto">
          <a:xfrm>
            <a:off x="1703388" y="6237288"/>
            <a:ext cx="4392612" cy="424732"/>
          </a:xfrm>
          <a:prstGeom prst="rect">
            <a:avLst/>
          </a:prstGeom>
          <a:solidFill>
            <a:srgbClr val="DDDDDD"/>
          </a:solidFill>
          <a:ln w="38100">
            <a:solidFill>
              <a:srgbClr val="0E882E"/>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fr-FR" sz="2400" b="1">
                <a:solidFill>
                  <a:srgbClr val="0E882E"/>
                </a:solidFill>
                <a:latin typeface="+mn-lt"/>
              </a:rPr>
              <a:t>4. Nutrition des patients malades</a:t>
            </a:r>
          </a:p>
        </p:txBody>
      </p:sp>
      <p:sp>
        <p:nvSpPr>
          <p:cNvPr id="26639" name="Rectangle 14"/>
          <p:cNvSpPr>
            <a:spLocks noChangeArrowheads="1"/>
          </p:cNvSpPr>
          <p:nvPr/>
        </p:nvSpPr>
        <p:spPr bwMode="auto">
          <a:xfrm>
            <a:off x="6594475" y="6237288"/>
            <a:ext cx="4032250" cy="424732"/>
          </a:xfrm>
          <a:prstGeom prst="rect">
            <a:avLst/>
          </a:prstGeom>
          <a:solidFill>
            <a:srgbClr val="DDDDDD"/>
          </a:solidFill>
          <a:ln w="38100">
            <a:solidFill>
              <a:srgbClr val="0000FF"/>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fr-FR" sz="2400" b="1">
                <a:solidFill>
                  <a:srgbClr val="0000FF"/>
                </a:solidFill>
                <a:latin typeface="+mn-lt"/>
              </a:rPr>
              <a:t>3. Programmes de prévention</a:t>
            </a:r>
          </a:p>
        </p:txBody>
      </p:sp>
      <p:sp>
        <p:nvSpPr>
          <p:cNvPr id="18" name="Rectangle 1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9" name="TextBox 18"/>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13</a:t>
            </a:fld>
            <a:endParaRPr lang="fr-CH"/>
          </a:p>
        </p:txBody>
      </p:sp>
    </p:spTree>
    <p:extLst>
      <p:ext uri="{BB962C8B-B14F-4D97-AF65-F5344CB8AC3E}">
        <p14:creationId xmlns:p14="http://schemas.microsoft.com/office/powerpoint/2010/main" val="71137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idx="4294967295"/>
          </p:nvPr>
        </p:nvSpPr>
        <p:spPr>
          <a:xfrm>
            <a:off x="2135188" y="369509"/>
            <a:ext cx="8321564" cy="838200"/>
          </a:xfrm>
        </p:spPr>
        <p:txBody>
          <a:bodyPr anchor="b">
            <a:noAutofit/>
          </a:bodyPr>
          <a:lstStyle/>
          <a:p>
            <a:pPr>
              <a:defRPr/>
            </a:pPr>
            <a:r>
              <a:rPr lang="fr-FR" u="sng" dirty="0">
                <a:latin typeface="+mn-lt"/>
              </a:rPr>
              <a:t>Distribution alimentaire ciblée (DAC)</a:t>
            </a:r>
          </a:p>
        </p:txBody>
      </p:sp>
      <p:sp>
        <p:nvSpPr>
          <p:cNvPr id="257027" name="Rectangle 3" descr="Rectangle: Click to edit Master text styles&#10;Second level&#10;Third level&#10;Fourth level&#10;Fifth level"/>
          <p:cNvSpPr>
            <a:spLocks noGrp="1" noChangeArrowheads="1"/>
          </p:cNvSpPr>
          <p:nvPr>
            <p:ph type="body" idx="4294967295"/>
          </p:nvPr>
        </p:nvSpPr>
        <p:spPr>
          <a:xfrm>
            <a:off x="2135188" y="1222753"/>
            <a:ext cx="7740650" cy="5211763"/>
          </a:xfrm>
        </p:spPr>
        <p:txBody>
          <a:bodyPr rtlCol="0">
            <a:noAutofit/>
          </a:bodyPr>
          <a:lstStyle/>
          <a:p>
            <a:pPr marL="0" indent="0" fontAlgn="auto">
              <a:lnSpc>
                <a:spcPct val="110000"/>
              </a:lnSpc>
              <a:buNone/>
              <a:defRPr/>
            </a:pPr>
            <a:r>
              <a:rPr lang="fr-FR" sz="2400" b="1"/>
              <a:t>Quand :</a:t>
            </a:r>
          </a:p>
          <a:p>
            <a:pPr lvl="1" fontAlgn="auto">
              <a:lnSpc>
                <a:spcPct val="110000"/>
              </a:lnSpc>
              <a:buFont typeface="Wingdings" panose="05000000000000000000" pitchFamily="2" charset="2"/>
              <a:buChar char="Ø"/>
              <a:defRPr/>
            </a:pPr>
            <a:r>
              <a:rPr lang="fr-FR">
                <a:sym typeface="Symbol" panose="05050102010706020507" pitchFamily="18" charset="2"/>
              </a:rPr>
              <a:t></a:t>
            </a:r>
            <a:r>
              <a:rPr lang="fr-FR"/>
              <a:t> Accès à la nourriture pour les ménages vulnérables</a:t>
            </a:r>
          </a:p>
          <a:p>
            <a:pPr lvl="1" fontAlgn="auto">
              <a:lnSpc>
                <a:spcPct val="110000"/>
              </a:lnSpc>
              <a:buFont typeface="Wingdings" panose="05000000000000000000" pitchFamily="2" charset="2"/>
              <a:buChar char="Ø"/>
              <a:defRPr/>
            </a:pPr>
            <a:r>
              <a:rPr lang="fr-FR"/>
              <a:t>Niveau de sécurité alimentaire (IPC) : 3 et 4, voire 5 si pas de DGN</a:t>
            </a:r>
          </a:p>
          <a:p>
            <a:pPr lvl="1" fontAlgn="auto">
              <a:lnSpc>
                <a:spcPct val="110000"/>
              </a:lnSpc>
              <a:buFont typeface="Wingdings" panose="05000000000000000000" pitchFamily="2" charset="2"/>
              <a:buChar char="Ø"/>
              <a:defRPr/>
            </a:pPr>
            <a:r>
              <a:rPr lang="fr-FR"/>
              <a:t>DGN inadaptée ou inefficace </a:t>
            </a:r>
          </a:p>
          <a:p>
            <a:pPr fontAlgn="auto">
              <a:lnSpc>
                <a:spcPct val="110000"/>
              </a:lnSpc>
              <a:defRPr/>
            </a:pPr>
            <a:r>
              <a:rPr lang="fr-FR" sz="2400" b="1"/>
              <a:t>Objectifs</a:t>
            </a:r>
          </a:p>
          <a:p>
            <a:pPr lvl="1" fontAlgn="auto">
              <a:lnSpc>
                <a:spcPct val="110000"/>
              </a:lnSpc>
              <a:buFont typeface="Wingdings" panose="05000000000000000000" pitchFamily="2" charset="2"/>
              <a:buChar char="Ø"/>
              <a:defRPr/>
            </a:pPr>
            <a:r>
              <a:rPr lang="fr-FR"/>
              <a:t>Empêcher la détérioration de l’état nutritionnel</a:t>
            </a:r>
          </a:p>
          <a:p>
            <a:pPr lvl="1" fontAlgn="auto">
              <a:lnSpc>
                <a:spcPct val="110000"/>
              </a:lnSpc>
              <a:buFont typeface="Wingdings" panose="05000000000000000000" pitchFamily="2" charset="2"/>
              <a:buChar char="Ø"/>
              <a:defRPr/>
            </a:pPr>
            <a:r>
              <a:rPr lang="fr-FR">
                <a:sym typeface="Symbol" panose="05050102010706020507" pitchFamily="18" charset="2"/>
              </a:rPr>
              <a:t></a:t>
            </a:r>
            <a:r>
              <a:rPr lang="fr-FR"/>
              <a:t> disponibilité de la nourriture / accès rapide</a:t>
            </a:r>
          </a:p>
          <a:p>
            <a:pPr fontAlgn="auto">
              <a:lnSpc>
                <a:spcPct val="90000"/>
              </a:lnSpc>
              <a:defRPr/>
            </a:pPr>
            <a:r>
              <a:rPr lang="fr-FR" sz="2400" b="1"/>
              <a:t>Comment</a:t>
            </a:r>
            <a:r>
              <a:rPr lang="fr-FR" sz="2400"/>
              <a:t> </a:t>
            </a:r>
          </a:p>
          <a:p>
            <a:pPr lvl="1" fontAlgn="auto">
              <a:lnSpc>
                <a:spcPct val="90000"/>
              </a:lnSpc>
              <a:buFont typeface="Wingdings" panose="05000000000000000000" pitchFamily="2" charset="2"/>
              <a:buChar char="Ø"/>
              <a:defRPr/>
            </a:pPr>
            <a:r>
              <a:rPr lang="fr-FR" b="1"/>
              <a:t>Intervention sur le court terme (3 à 4 mois max.)</a:t>
            </a:r>
          </a:p>
          <a:p>
            <a:pPr lvl="1" fontAlgn="auto">
              <a:lnSpc>
                <a:spcPct val="90000"/>
              </a:lnSpc>
              <a:buFont typeface="Wingdings" panose="05000000000000000000" pitchFamily="2" charset="2"/>
              <a:buChar char="Ø"/>
              <a:defRPr/>
            </a:pPr>
            <a:r>
              <a:rPr lang="fr-FR"/>
              <a:t>Ration minimale de 500 kcal/personne</a:t>
            </a:r>
            <a:r>
              <a:rPr lang="fr-FR">
                <a:sym typeface="Wingdings" panose="05000000000000000000" pitchFamily="2" charset="2"/>
              </a:rPr>
              <a:t></a:t>
            </a:r>
            <a:r>
              <a:rPr lang="fr-FR"/>
              <a:t> pour tous les membres de la famille </a:t>
            </a:r>
          </a:p>
          <a:p>
            <a:pPr lvl="1" fontAlgn="auto">
              <a:lnSpc>
                <a:spcPct val="90000"/>
              </a:lnSpc>
              <a:buFont typeface="Wingdings" panose="05000000000000000000" pitchFamily="2" charset="2"/>
              <a:buChar char="Ø"/>
              <a:defRPr/>
            </a:pPr>
            <a:r>
              <a:rPr lang="fr-FR"/>
              <a:t>Associée à une forte pression</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14</a:t>
            </a:fld>
            <a:endParaRPr lang="fr-CH"/>
          </a:p>
        </p:txBody>
      </p:sp>
    </p:spTree>
    <p:extLst>
      <p:ext uri="{BB962C8B-B14F-4D97-AF65-F5344CB8AC3E}">
        <p14:creationId xmlns:p14="http://schemas.microsoft.com/office/powerpoint/2010/main" val="116356531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4"/>
          <p:cNvSpPr txBox="1">
            <a:spLocks noChangeArrowheads="1"/>
          </p:cNvSpPr>
          <p:nvPr/>
        </p:nvSpPr>
        <p:spPr bwMode="auto">
          <a:xfrm>
            <a:off x="1524000" y="762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endParaRPr lang="es-ES" altLang="fr-FR" sz="2400">
              <a:latin typeface="Arial Narrow" panose="020B0606020202030204" pitchFamily="34" charset="0"/>
            </a:endParaRPr>
          </a:p>
        </p:txBody>
      </p:sp>
      <p:sp>
        <p:nvSpPr>
          <p:cNvPr id="30725" name="Rectangle 5"/>
          <p:cNvSpPr>
            <a:spLocks noChangeArrowheads="1"/>
          </p:cNvSpPr>
          <p:nvPr/>
        </p:nvSpPr>
        <p:spPr bwMode="auto">
          <a:xfrm>
            <a:off x="1524000" y="1"/>
            <a:ext cx="685800" cy="1014413"/>
          </a:xfrm>
          <a:prstGeom prst="rect">
            <a:avLst/>
          </a:prstGeom>
          <a:solidFill>
            <a:schemeClr val="bg1"/>
          </a:solidFill>
          <a:ln w="9525">
            <a:solidFill>
              <a:schemeClr val="hlink"/>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latin typeface="Arial Narrow" panose="020B0606020202030204" pitchFamily="34" charset="0"/>
              </a:rPr>
              <a:t>Partie </a:t>
            </a:r>
          </a:p>
          <a:p>
            <a:pPr>
              <a:spcBef>
                <a:spcPct val="50000"/>
              </a:spcBef>
            </a:pPr>
            <a:r>
              <a:rPr lang="fr-FR" sz="2400" b="1">
                <a:latin typeface="Arial Narrow" panose="020B0606020202030204" pitchFamily="34" charset="0"/>
              </a:rPr>
              <a:t>3.b</a:t>
            </a:r>
          </a:p>
        </p:txBody>
      </p:sp>
      <p:pic>
        <p:nvPicPr>
          <p:cNvPr id="30726" name="Picture 6" descr="IMG_14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58088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7"/>
          <p:cNvSpPr txBox="1">
            <a:spLocks noChangeArrowheads="1"/>
          </p:cNvSpPr>
          <p:nvPr/>
        </p:nvSpPr>
        <p:spPr bwMode="auto">
          <a:xfrm>
            <a:off x="1752601" y="228601"/>
            <a:ext cx="4056063" cy="519113"/>
          </a:xfrm>
          <a:prstGeom prst="rect">
            <a:avLst/>
          </a:prstGeom>
          <a:solidFill>
            <a:schemeClr val="accent1">
              <a:lumMod val="75000"/>
            </a:schemeClr>
          </a:solidFill>
          <a:ln>
            <a:noFill/>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800" dirty="0">
                <a:latin typeface="+mn-lt"/>
              </a:rPr>
              <a:t>DAC, </a:t>
            </a:r>
            <a:r>
              <a:rPr lang="fr-FR" sz="2800" dirty="0" err="1">
                <a:latin typeface="+mn-lt"/>
              </a:rPr>
              <a:t>Magaria</a:t>
            </a:r>
            <a:r>
              <a:rPr lang="fr-FR" sz="2800" dirty="0">
                <a:latin typeface="+mn-lt"/>
              </a:rPr>
              <a:t>, Niger 2005</a:t>
            </a:r>
          </a:p>
        </p:txBody>
      </p:sp>
      <p:sp>
        <p:nvSpPr>
          <p:cNvPr id="10" name="Rectangle 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1" name="TextBox 10"/>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15</a:t>
            </a:fld>
            <a:endParaRPr lang="fr-CH"/>
          </a:p>
        </p:txBody>
      </p:sp>
    </p:spTree>
    <p:extLst>
      <p:ext uri="{BB962C8B-B14F-4D97-AF65-F5344CB8AC3E}">
        <p14:creationId xmlns:p14="http://schemas.microsoft.com/office/powerpoint/2010/main" val="201876190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_DSC12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98399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3962400" y="5638801"/>
            <a:ext cx="39624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spcBef>
                <a:spcPct val="50000"/>
              </a:spcBef>
            </a:pPr>
            <a:r>
              <a:rPr lang="fr-FR" sz="2400">
                <a:solidFill>
                  <a:srgbClr val="ECAB9E"/>
                </a:solidFill>
                <a:latin typeface="+mn-lt"/>
              </a:rPr>
              <a:t>Grandes quantités de nourriture</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16</a:t>
            </a:fld>
            <a:endParaRPr lang="fr-CH"/>
          </a:p>
        </p:txBody>
      </p:sp>
    </p:spTree>
    <p:extLst>
      <p:ext uri="{BB962C8B-B14F-4D97-AF65-F5344CB8AC3E}">
        <p14:creationId xmlns:p14="http://schemas.microsoft.com/office/powerpoint/2010/main" val="40248193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5" descr="H:\Photos nut E-learning\Photos pour elearning\Images\306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758" y="727448"/>
            <a:ext cx="8855242" cy="6130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1"/>
          <p:cNvSpPr>
            <a:spLocks noChangeArrowheads="1"/>
          </p:cNvSpPr>
          <p:nvPr/>
        </p:nvSpPr>
        <p:spPr bwMode="auto">
          <a:xfrm>
            <a:off x="2679529" y="1108494"/>
            <a:ext cx="4323107"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nSpc>
                <a:spcPct val="110000"/>
              </a:lnSpc>
            </a:pPr>
            <a:r>
              <a:rPr lang="fr-FR" sz="3200" dirty="0">
                <a:solidFill>
                  <a:schemeClr val="bg1"/>
                </a:solidFill>
                <a:latin typeface="+mn-lt"/>
              </a:rPr>
              <a:t>Principalement pour les moins de 5 ans</a:t>
            </a:r>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9" name="TextBox 8"/>
          <p:cNvSpPr txBox="1"/>
          <p:nvPr/>
        </p:nvSpPr>
        <p:spPr>
          <a:xfrm>
            <a:off x="83492" y="5281081"/>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17</a:t>
            </a:fld>
            <a:endParaRPr lang="fr-CH"/>
          </a:p>
        </p:txBody>
      </p:sp>
    </p:spTree>
    <p:extLst>
      <p:ext uri="{BB962C8B-B14F-4D97-AF65-F5344CB8AC3E}">
        <p14:creationId xmlns:p14="http://schemas.microsoft.com/office/powerpoint/2010/main" val="3366517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26" descr="D:\16 - NUTRITION\16.1 - Photos nutrition\03 Blanket\Distrib\File sa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18</a:t>
            </a:fld>
            <a:endParaRPr lang="fr-CH"/>
          </a:p>
        </p:txBody>
      </p:sp>
    </p:spTree>
    <p:extLst>
      <p:ext uri="{BB962C8B-B14F-4D97-AF65-F5344CB8AC3E}">
        <p14:creationId xmlns:p14="http://schemas.microsoft.com/office/powerpoint/2010/main" val="2098789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niger 3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6215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7513320" y="233680"/>
            <a:ext cx="3124200" cy="457200"/>
          </a:xfrm>
          <a:prstGeom prst="rect">
            <a:avLst/>
          </a:prstGeom>
          <a:solidFill>
            <a:srgbClr val="2D4D3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spcBef>
                <a:spcPct val="50000"/>
              </a:spcBef>
            </a:pPr>
            <a:r>
              <a:rPr lang="fr-FR" sz="2400">
                <a:solidFill>
                  <a:schemeClr val="bg1"/>
                </a:solidFill>
                <a:latin typeface="+mn-lt"/>
              </a:rPr>
              <a:t>Pour toute la famille</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19</a:t>
            </a:fld>
            <a:endParaRPr lang="fr-CH"/>
          </a:p>
        </p:txBody>
      </p:sp>
    </p:spTree>
    <p:extLst>
      <p:ext uri="{BB962C8B-B14F-4D97-AF65-F5344CB8AC3E}">
        <p14:creationId xmlns:p14="http://schemas.microsoft.com/office/powerpoint/2010/main" val="121494751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1911569" y="296908"/>
            <a:ext cx="8713787" cy="1566334"/>
          </a:xfrm>
        </p:spPr>
        <p:txBody>
          <a:bodyPr>
            <a:noAutofit/>
          </a:bodyPr>
          <a:lstStyle/>
          <a:p>
            <a:pPr eaLnBrk="1" fontAlgn="auto" hangingPunct="1">
              <a:spcAft>
                <a:spcPts val="0"/>
              </a:spcAft>
              <a:defRPr/>
            </a:pPr>
            <a:r>
              <a:rPr lang="fr-FR" sz="4400" u="sng">
                <a:latin typeface="+mn-lt"/>
              </a:rPr>
              <a:t>Objectifs</a:t>
            </a:r>
            <a:br>
              <a:rPr lang="fr-FR" sz="4400">
                <a:latin typeface="+mn-lt"/>
              </a:rPr>
            </a:br>
            <a:endParaRPr lang="fr-FR" sz="4400">
              <a:latin typeface="+mn-lt"/>
            </a:endParaRPr>
          </a:p>
        </p:txBody>
      </p:sp>
      <p:sp>
        <p:nvSpPr>
          <p:cNvPr id="11" name="Content Placeholder 3"/>
          <p:cNvSpPr txBox="1">
            <a:spLocks/>
          </p:cNvSpPr>
          <p:nvPr/>
        </p:nvSpPr>
        <p:spPr>
          <a:xfrm>
            <a:off x="1911569" y="2201377"/>
            <a:ext cx="8229600" cy="3443068"/>
          </a:xfrm>
          <a:prstGeom prst="rect">
            <a:avLst/>
          </a:prstGeom>
          <a:noFill/>
          <a:ln>
            <a:miter lim="800000"/>
            <a:headEnd/>
            <a:tailEnd/>
          </a:ln>
          <a:scene3d>
            <a:camera prst="orthographicFront">
              <a:rot lat="0" lon="0" rev="0"/>
            </a:camera>
            <a:lightRig rig="glow" dir="t">
              <a:rot lat="0" lon="0" rev="14100000"/>
            </a:lightRig>
          </a:scene3d>
          <a:sp3d prstMaterial="softEdge">
            <a:bevelT w="127000" prst="artDeco"/>
          </a:sp3d>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panose="05000000000000000000" pitchFamily="2" charset="2"/>
              <a:buNone/>
              <a:defRPr/>
            </a:pPr>
            <a:r>
              <a:rPr lang="fr-FR" b="1" dirty="0">
                <a:solidFill>
                  <a:srgbClr val="0000FF"/>
                </a:solidFill>
              </a:rPr>
              <a:t>Être en mesure</a:t>
            </a:r>
          </a:p>
          <a:p>
            <a:pPr marL="342900" indent="-342900" algn="l">
              <a:buFont typeface="Arial" panose="020B0604020202020204" pitchFamily="34" charset="0"/>
              <a:buChar char="•"/>
              <a:defRPr/>
            </a:pPr>
            <a:r>
              <a:rPr lang="fr-FR" dirty="0"/>
              <a:t>d’expliquer le concept de base des interventions spécifiques et sensibles à la nutrition </a:t>
            </a:r>
            <a:r>
              <a:rPr lang="fr-FR" i="1" dirty="0"/>
              <a:t> </a:t>
            </a:r>
          </a:p>
          <a:p>
            <a:pPr marL="342900" indent="-342900" algn="l">
              <a:buFont typeface="Arial" panose="020B0604020202020204" pitchFamily="34" charset="0"/>
              <a:buChar char="•"/>
              <a:defRPr/>
            </a:pPr>
            <a:r>
              <a:rPr lang="fr-FR" dirty="0"/>
              <a:t>de montrer comment agir sur les causes de la malnutrition grâce à des interventions sensibles à la nutrition </a:t>
            </a:r>
          </a:p>
          <a:p>
            <a:pPr marL="342900" indent="-342900" algn="l">
              <a:buFont typeface="Arial" panose="020B0604020202020204" pitchFamily="34" charset="0"/>
              <a:buChar char="•"/>
              <a:defRPr/>
            </a:pPr>
            <a:r>
              <a:rPr lang="fr-FR" dirty="0"/>
              <a:t>de montrer comment prévenir et traiter la malnutrition grâce à des interventions spécifiques à la nutrition </a:t>
            </a:r>
          </a:p>
          <a:p>
            <a:pPr marL="342900" indent="-342900" algn="l">
              <a:buFont typeface="Arial" panose="020B0604020202020204" pitchFamily="34" charset="0"/>
              <a:buChar char="•"/>
              <a:defRPr/>
            </a:pPr>
            <a:r>
              <a:rPr lang="fr-FR" dirty="0"/>
              <a:t>de décrire les types de sécurité alimentaire et d’interventions nutritionnelles préconisés dans différentes situations de crise </a:t>
            </a:r>
            <a:r>
              <a:rPr lang="fr-FR" sz="2600" dirty="0"/>
              <a:t> </a:t>
            </a:r>
          </a:p>
          <a:p>
            <a:pPr>
              <a:defRPr/>
            </a:pPr>
            <a:endParaRPr lang="en-US" dirty="0">
              <a:solidFill>
                <a:schemeClr val="bg2">
                  <a:lumMod val="75000"/>
                </a:schemeClr>
              </a:solidFill>
            </a:endParaRPr>
          </a:p>
        </p:txBody>
      </p:sp>
      <p:sp>
        <p:nvSpPr>
          <p:cNvPr id="13" name="Rectangle 12"/>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4" name="TextBox 13"/>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4F227420-E05D-43BA-9DAF-DAB1CA8679FC}" type="slidenum">
              <a:rPr lang="fr-CH" smtClean="0"/>
              <a:t>2</a:t>
            </a:fld>
            <a:endParaRPr lang="fr-CH"/>
          </a:p>
        </p:txBody>
      </p:sp>
    </p:spTree>
    <p:extLst>
      <p:ext uri="{BB962C8B-B14F-4D97-AF65-F5344CB8AC3E}">
        <p14:creationId xmlns:p14="http://schemas.microsoft.com/office/powerpoint/2010/main" val="3709905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_DSC20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965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1703388" y="5734050"/>
            <a:ext cx="5097462" cy="707886"/>
          </a:xfrm>
          <a:prstGeom prst="rect">
            <a:avLst/>
          </a:prstGeom>
          <a:solidFill>
            <a:schemeClr val="bg1"/>
          </a:solidFill>
          <a:ln w="9525">
            <a:solidFill>
              <a:schemeClr val="accent1"/>
            </a:solidFill>
            <a:miter lim="800000"/>
            <a:headEnd/>
            <a:tailEnd/>
          </a:ln>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4000" dirty="0">
                <a:solidFill>
                  <a:srgbClr val="005BA4"/>
                </a:solidFill>
                <a:latin typeface="+mn-lt"/>
              </a:rPr>
              <a:t>Et </a:t>
            </a:r>
            <a:r>
              <a:rPr lang="fr-FR" sz="4000" b="1" dirty="0">
                <a:solidFill>
                  <a:srgbClr val="005BA4"/>
                </a:solidFill>
                <a:latin typeface="+mn-lt"/>
              </a:rPr>
              <a:t>contrôle</a:t>
            </a:r>
            <a:r>
              <a:rPr lang="fr-FR" sz="4000" dirty="0">
                <a:solidFill>
                  <a:srgbClr val="005BA4"/>
                </a:solidFill>
                <a:latin typeface="+mn-lt"/>
              </a:rPr>
              <a:t> de la foule !</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20</a:t>
            </a:fld>
            <a:endParaRPr lang="fr-CH"/>
          </a:p>
        </p:txBody>
      </p:sp>
    </p:spTree>
    <p:extLst>
      <p:ext uri="{BB962C8B-B14F-4D97-AF65-F5344CB8AC3E}">
        <p14:creationId xmlns:p14="http://schemas.microsoft.com/office/powerpoint/2010/main" val="211995204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026"/>
          <p:cNvSpPr txBox="1">
            <a:spLocks noChangeArrowheads="1"/>
          </p:cNvSpPr>
          <p:nvPr/>
        </p:nvSpPr>
        <p:spPr bwMode="auto">
          <a:xfrm>
            <a:off x="2049145" y="105187"/>
            <a:ext cx="876168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4400" u="sng">
                <a:latin typeface="+mn-lt"/>
              </a:rPr>
              <a:t>Précautions pour les opérations d’aide alimentaire</a:t>
            </a:r>
          </a:p>
        </p:txBody>
      </p:sp>
      <p:sp>
        <p:nvSpPr>
          <p:cNvPr id="40963" name="Rectangle 1027"/>
          <p:cNvSpPr>
            <a:spLocks noChangeArrowheads="1"/>
          </p:cNvSpPr>
          <p:nvPr/>
        </p:nvSpPr>
        <p:spPr bwMode="auto">
          <a:xfrm>
            <a:off x="2049145" y="1291322"/>
            <a:ext cx="8713788" cy="583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dirty="0">
                <a:latin typeface="+mn-lt"/>
              </a:rPr>
              <a:t>Défis politiques</a:t>
            </a:r>
          </a:p>
          <a:p>
            <a:pPr marL="0" lvl="1">
              <a:buFont typeface="Wingdings" panose="05000000000000000000" pitchFamily="2" charset="2"/>
              <a:buChar char="Ø"/>
            </a:pPr>
            <a:r>
              <a:rPr lang="fr-FR" sz="2000" dirty="0">
                <a:latin typeface="+mn-lt"/>
                <a:cs typeface="Times New Roman" panose="02020603050405020304" pitchFamily="18" charset="0"/>
              </a:rPr>
              <a:t>Un outil pour manipuler ou contrôler la population</a:t>
            </a:r>
          </a:p>
          <a:p>
            <a:pPr marL="0" lvl="1">
              <a:buFont typeface="Wingdings" panose="05000000000000000000" pitchFamily="2" charset="2"/>
              <a:buChar char="Ø"/>
            </a:pPr>
            <a:r>
              <a:rPr lang="fr-FR" sz="2000" dirty="0">
                <a:latin typeface="+mn-lt"/>
                <a:cs typeface="Times New Roman" panose="02020603050405020304" pitchFamily="18" charset="0"/>
              </a:rPr>
              <a:t>doit être efficace, impartial, équitable, transparent et responsable</a:t>
            </a:r>
          </a:p>
          <a:p>
            <a:r>
              <a:rPr lang="fr-FR" sz="2400" b="1" dirty="0">
                <a:latin typeface="+mn-lt"/>
              </a:rPr>
              <a:t> </a:t>
            </a:r>
          </a:p>
          <a:p>
            <a:r>
              <a:rPr lang="fr-FR" sz="2400" b="1" dirty="0">
                <a:latin typeface="+mn-lt"/>
              </a:rPr>
              <a:t>Défis financiers</a:t>
            </a:r>
          </a:p>
          <a:p>
            <a:pPr marL="342900" indent="-342900">
              <a:buFont typeface="Wingdings" panose="05000000000000000000" pitchFamily="2" charset="2"/>
              <a:buChar char="Ø"/>
            </a:pPr>
            <a:r>
              <a:rPr lang="fr-FR" sz="2000" dirty="0">
                <a:latin typeface="+mn-lt"/>
              </a:rPr>
              <a:t>La nourriture est excessivement chère</a:t>
            </a:r>
          </a:p>
          <a:p>
            <a:pPr marL="342900" indent="-342900">
              <a:buFont typeface="Wingdings" panose="05000000000000000000" pitchFamily="2" charset="2"/>
              <a:buChar char="Ø"/>
            </a:pPr>
            <a:r>
              <a:rPr lang="fr-FR" sz="2000" dirty="0">
                <a:latin typeface="+mn-lt"/>
              </a:rPr>
              <a:t>Une analyse approfondie de la situation permet d’élaborer des arguments à l’attention des donateurs</a:t>
            </a:r>
          </a:p>
          <a:p>
            <a:endParaRPr lang="en-GB" altLang="fr-FR" b="1" u="sng" dirty="0">
              <a:latin typeface="+mn-lt"/>
            </a:endParaRPr>
          </a:p>
          <a:p>
            <a:r>
              <a:rPr lang="fr-FR" sz="2400" b="1" dirty="0">
                <a:latin typeface="+mn-lt"/>
              </a:rPr>
              <a:t>Défis logistiques</a:t>
            </a:r>
          </a:p>
          <a:p>
            <a:pPr marL="342900" indent="-342900">
              <a:buFont typeface="Wingdings" panose="05000000000000000000" pitchFamily="2" charset="2"/>
              <a:buChar char="Ø"/>
            </a:pPr>
            <a:r>
              <a:rPr lang="fr-FR" sz="2000" dirty="0">
                <a:latin typeface="+mn-lt"/>
              </a:rPr>
              <a:t>Dans les situations de crise, l’aide alimentaire est une priorité pour sauver des vies</a:t>
            </a:r>
          </a:p>
          <a:p>
            <a:pPr marL="342900" indent="-342900">
              <a:buFont typeface="Wingdings" panose="05000000000000000000" pitchFamily="2" charset="2"/>
              <a:buChar char="Ø"/>
            </a:pPr>
            <a:r>
              <a:rPr lang="fr-FR" sz="2000" dirty="0">
                <a:latin typeface="+mn-lt"/>
                <a:cs typeface="Times New Roman" panose="02020603050405020304" pitchFamily="18" charset="0"/>
              </a:rPr>
              <a:t>Elle doit être disponible (achats et transport) et distribuée rapidement</a:t>
            </a:r>
          </a:p>
          <a:p>
            <a:r>
              <a:rPr lang="fr-FR" sz="1500" b="1" dirty="0">
                <a:latin typeface="+mn-lt"/>
              </a:rPr>
              <a:t> </a:t>
            </a:r>
          </a:p>
          <a:p>
            <a:r>
              <a:rPr lang="fr-FR" sz="2400" b="1" u="sng" dirty="0">
                <a:latin typeface="+mn-lt"/>
              </a:rPr>
              <a:t>Défis humains</a:t>
            </a:r>
          </a:p>
          <a:p>
            <a:pPr marL="342900" indent="-342900">
              <a:buFont typeface="Wingdings" panose="05000000000000000000" pitchFamily="2" charset="2"/>
              <a:buChar char="Ø"/>
            </a:pPr>
            <a:r>
              <a:rPr lang="fr-FR" sz="2000" dirty="0">
                <a:latin typeface="+mn-lt"/>
              </a:rPr>
              <a:t>Être capable de lancer des opérations (moyens)</a:t>
            </a:r>
          </a:p>
          <a:p>
            <a:pPr marL="342900" indent="-342900">
              <a:buFont typeface="Wingdings" panose="05000000000000000000" pitchFamily="2" charset="2"/>
              <a:buChar char="Ø"/>
            </a:pPr>
            <a:r>
              <a:rPr lang="fr-FR" sz="2000" dirty="0">
                <a:latin typeface="+mn-lt"/>
              </a:rPr>
              <a:t>Communiquer avec le gouvernement, les dirigeants, les partenaires, les donateurs, les familles, </a:t>
            </a:r>
            <a:r>
              <a:rPr lang="fr-FR" sz="2000" dirty="0" err="1">
                <a:latin typeface="+mn-lt"/>
              </a:rPr>
              <a:t>etc</a:t>
            </a:r>
            <a:endParaRPr lang="fr-FR" sz="2000" dirty="0">
              <a:latin typeface="+mn-lt"/>
            </a:endParaRP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21</a:t>
            </a:fld>
            <a:endParaRPr lang="fr-CH"/>
          </a:p>
        </p:txBody>
      </p:sp>
    </p:spTree>
    <p:extLst>
      <p:ext uri="{BB962C8B-B14F-4D97-AF65-F5344CB8AC3E}">
        <p14:creationId xmlns:p14="http://schemas.microsoft.com/office/powerpoint/2010/main" val="135781320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Oval 2"/>
          <p:cNvSpPr>
            <a:spLocks noChangeArrowheads="1"/>
          </p:cNvSpPr>
          <p:nvPr/>
        </p:nvSpPr>
        <p:spPr bwMode="auto">
          <a:xfrm>
            <a:off x="3792539" y="3357564"/>
            <a:ext cx="4897437" cy="2808287"/>
          </a:xfrm>
          <a:prstGeom prst="ellipse">
            <a:avLst/>
          </a:prstGeom>
          <a:solidFill>
            <a:schemeClr val="tx2">
              <a:lumMod val="90000"/>
            </a:schemeClr>
          </a:solidFill>
          <a:ln w="9525">
            <a:solidFill>
              <a:schemeClr val="bg2"/>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latin typeface="Calibri" panose="020F0502020204030204" pitchFamily="34" charset="0"/>
            </a:endParaRPr>
          </a:p>
        </p:txBody>
      </p:sp>
      <p:sp>
        <p:nvSpPr>
          <p:cNvPr id="43011" name="Oval 3"/>
          <p:cNvSpPr>
            <a:spLocks noChangeArrowheads="1"/>
          </p:cNvSpPr>
          <p:nvPr/>
        </p:nvSpPr>
        <p:spPr bwMode="auto">
          <a:xfrm>
            <a:off x="4943476" y="4149725"/>
            <a:ext cx="2663825" cy="1727200"/>
          </a:xfrm>
          <a:prstGeom prst="ellipse">
            <a:avLst/>
          </a:prstGeom>
          <a:solidFill>
            <a:srgbClr val="ECAB9E"/>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43012" name="Oval 4"/>
          <p:cNvSpPr>
            <a:spLocks noChangeArrowheads="1"/>
          </p:cNvSpPr>
          <p:nvPr/>
        </p:nvSpPr>
        <p:spPr bwMode="auto">
          <a:xfrm>
            <a:off x="5159375" y="4652963"/>
            <a:ext cx="2209800" cy="9144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43013" name="Text Box 5"/>
          <p:cNvSpPr txBox="1">
            <a:spLocks noChangeArrowheads="1"/>
          </p:cNvSpPr>
          <p:nvPr/>
        </p:nvSpPr>
        <p:spPr bwMode="auto">
          <a:xfrm>
            <a:off x="5640388" y="3338146"/>
            <a:ext cx="1728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2400" b="1">
                <a:solidFill>
                  <a:schemeClr val="bg2"/>
                </a:solidFill>
                <a:latin typeface="+mn-lt"/>
              </a:rPr>
              <a:t>Population</a:t>
            </a:r>
          </a:p>
          <a:p>
            <a:r>
              <a:rPr lang="fr-FR" sz="2400" b="1">
                <a:solidFill>
                  <a:schemeClr val="bg2"/>
                </a:solidFill>
                <a:latin typeface="+mn-lt"/>
              </a:rPr>
              <a:t> générale</a:t>
            </a:r>
          </a:p>
        </p:txBody>
      </p:sp>
      <p:sp>
        <p:nvSpPr>
          <p:cNvPr id="43014" name="Text Box 6"/>
          <p:cNvSpPr txBox="1">
            <a:spLocks noChangeArrowheads="1"/>
          </p:cNvSpPr>
          <p:nvPr/>
        </p:nvSpPr>
        <p:spPr bwMode="auto">
          <a:xfrm>
            <a:off x="5593557" y="4227236"/>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solidFill>
                  <a:schemeClr val="bg2"/>
                </a:solidFill>
                <a:latin typeface="+mn-lt"/>
              </a:rPr>
              <a:t>À risque</a:t>
            </a:r>
          </a:p>
        </p:txBody>
      </p:sp>
      <p:sp>
        <p:nvSpPr>
          <p:cNvPr id="43015" name="Text Box 7"/>
          <p:cNvSpPr txBox="1">
            <a:spLocks noChangeArrowheads="1"/>
          </p:cNvSpPr>
          <p:nvPr/>
        </p:nvSpPr>
        <p:spPr bwMode="auto">
          <a:xfrm>
            <a:off x="5232400" y="4941889"/>
            <a:ext cx="2109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solidFill>
                  <a:schemeClr val="bg2"/>
                </a:solidFill>
                <a:latin typeface="+mn-lt"/>
              </a:rPr>
              <a:t>Malnutrie</a:t>
            </a:r>
          </a:p>
        </p:txBody>
      </p:sp>
      <p:sp>
        <p:nvSpPr>
          <p:cNvPr id="43016" name="Rectangle 14"/>
          <p:cNvSpPr>
            <a:spLocks noChangeArrowheads="1"/>
          </p:cNvSpPr>
          <p:nvPr/>
        </p:nvSpPr>
        <p:spPr bwMode="auto">
          <a:xfrm>
            <a:off x="6383339" y="188914"/>
            <a:ext cx="4156075" cy="424732"/>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fr-FR" sz="2400" b="1">
                <a:solidFill>
                  <a:srgbClr val="FF0000"/>
                </a:solidFill>
                <a:latin typeface="+mn-lt"/>
              </a:rPr>
              <a:t>2. Programmes nutritionnels</a:t>
            </a:r>
          </a:p>
        </p:txBody>
      </p:sp>
      <p:sp>
        <p:nvSpPr>
          <p:cNvPr id="43017" name="Rectangle 15"/>
          <p:cNvSpPr>
            <a:spLocks noChangeArrowheads="1"/>
          </p:cNvSpPr>
          <p:nvPr/>
        </p:nvSpPr>
        <p:spPr bwMode="auto">
          <a:xfrm>
            <a:off x="1720850" y="195980"/>
            <a:ext cx="3670300" cy="389809"/>
          </a:xfrm>
          <a:prstGeom prst="rect">
            <a:avLst/>
          </a:prstGeom>
          <a:solidFill>
            <a:srgbClr val="DDDDDD"/>
          </a:solidFill>
          <a:ln w="38100">
            <a:solidFill>
              <a:schemeClr val="bg2"/>
            </a:solidFill>
            <a:miter lim="800000"/>
            <a:headEnd/>
            <a:tailEnd/>
          </a:ln>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fr-FR" sz="2400" b="1" dirty="0">
                <a:latin typeface="+mn-lt"/>
              </a:rPr>
              <a:t>1. Programmes de secours</a:t>
            </a:r>
          </a:p>
        </p:txBody>
      </p:sp>
      <p:sp>
        <p:nvSpPr>
          <p:cNvPr id="43018" name="Text Box 9"/>
          <p:cNvSpPr txBox="1">
            <a:spLocks noChangeArrowheads="1"/>
          </p:cNvSpPr>
          <p:nvPr/>
        </p:nvSpPr>
        <p:spPr bwMode="auto">
          <a:xfrm>
            <a:off x="1493839" y="687389"/>
            <a:ext cx="2085976" cy="1200329"/>
          </a:xfrm>
          <a:prstGeom prst="rect">
            <a:avLst/>
          </a:prstGeom>
          <a:solidFill>
            <a:srgbClr val="DDDDDD"/>
          </a:solidFill>
          <a:ln w="38100">
            <a:solidFill>
              <a:schemeClr val="bg2"/>
            </a:solidFill>
            <a:miter lim="800000"/>
            <a:headEnd/>
            <a:tailEnd/>
          </a:ln>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dirty="0">
                <a:latin typeface="+mn-lt"/>
              </a:rPr>
              <a:t>Distribution générale de nourriture </a:t>
            </a:r>
          </a:p>
        </p:txBody>
      </p:sp>
      <p:sp>
        <p:nvSpPr>
          <p:cNvPr id="244749" name="Line 8"/>
          <p:cNvSpPr>
            <a:spLocks noChangeShapeType="1"/>
          </p:cNvSpPr>
          <p:nvPr/>
        </p:nvSpPr>
        <p:spPr bwMode="auto">
          <a:xfrm>
            <a:off x="2782888" y="1423989"/>
            <a:ext cx="2017712" cy="2149475"/>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43020" name="Text Box 9"/>
          <p:cNvSpPr txBox="1">
            <a:spLocks noChangeArrowheads="1"/>
          </p:cNvSpPr>
          <p:nvPr/>
        </p:nvSpPr>
        <p:spPr bwMode="auto">
          <a:xfrm>
            <a:off x="3648076" y="687389"/>
            <a:ext cx="23034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latin typeface="+mn-lt"/>
              </a:rPr>
              <a:t>Distribution alimentaire ciblée </a:t>
            </a:r>
          </a:p>
        </p:txBody>
      </p:sp>
      <p:sp>
        <p:nvSpPr>
          <p:cNvPr id="13" name="Line 8"/>
          <p:cNvSpPr>
            <a:spLocks noChangeShapeType="1"/>
          </p:cNvSpPr>
          <p:nvPr/>
        </p:nvSpPr>
        <p:spPr bwMode="auto">
          <a:xfrm>
            <a:off x="4800600" y="1457325"/>
            <a:ext cx="839788" cy="1962150"/>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14" name="Text Box 9"/>
          <p:cNvSpPr txBox="1">
            <a:spLocks noChangeArrowheads="1"/>
          </p:cNvSpPr>
          <p:nvPr/>
        </p:nvSpPr>
        <p:spPr bwMode="auto">
          <a:xfrm>
            <a:off x="1535905" y="1838235"/>
            <a:ext cx="1871663" cy="1200329"/>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dirty="0">
                <a:latin typeface="+mn-lt"/>
              </a:rPr>
              <a:t>Programmes de transferts monétaires</a:t>
            </a:r>
          </a:p>
        </p:txBody>
      </p:sp>
      <p:sp>
        <p:nvSpPr>
          <p:cNvPr id="43023" name="Rectangle 14"/>
          <p:cNvSpPr>
            <a:spLocks noChangeArrowheads="1"/>
          </p:cNvSpPr>
          <p:nvPr/>
        </p:nvSpPr>
        <p:spPr bwMode="auto">
          <a:xfrm>
            <a:off x="1703388" y="6237288"/>
            <a:ext cx="4392612" cy="424732"/>
          </a:xfrm>
          <a:prstGeom prst="rect">
            <a:avLst/>
          </a:prstGeom>
          <a:solidFill>
            <a:srgbClr val="DDDDDD"/>
          </a:solidFill>
          <a:ln w="38100">
            <a:solidFill>
              <a:srgbClr val="0E882E"/>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fr-FR" sz="2400" b="1">
                <a:solidFill>
                  <a:srgbClr val="0E882E"/>
                </a:solidFill>
                <a:latin typeface="+mn-lt"/>
              </a:rPr>
              <a:t>4. Nutrition des patients malades</a:t>
            </a:r>
          </a:p>
        </p:txBody>
      </p:sp>
      <p:sp>
        <p:nvSpPr>
          <p:cNvPr id="43024" name="Rectangle 14"/>
          <p:cNvSpPr>
            <a:spLocks noChangeArrowheads="1"/>
          </p:cNvSpPr>
          <p:nvPr/>
        </p:nvSpPr>
        <p:spPr bwMode="auto">
          <a:xfrm>
            <a:off x="6527800" y="6237288"/>
            <a:ext cx="4032250" cy="424732"/>
          </a:xfrm>
          <a:prstGeom prst="rect">
            <a:avLst/>
          </a:prstGeom>
          <a:solidFill>
            <a:srgbClr val="DDDDDD"/>
          </a:solidFill>
          <a:ln w="38100">
            <a:solidFill>
              <a:srgbClr val="0000FF"/>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fr-FR" sz="2400" b="1">
                <a:solidFill>
                  <a:srgbClr val="0000FF"/>
                </a:solidFill>
                <a:latin typeface="+mn-lt"/>
              </a:rPr>
              <a:t>3. Programmes de prévention</a:t>
            </a:r>
          </a:p>
        </p:txBody>
      </p:sp>
      <p:sp>
        <p:nvSpPr>
          <p:cNvPr id="19" name="Rectangle 18"/>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20" name="TextBox 19"/>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22</a:t>
            </a:fld>
            <a:endParaRPr lang="fr-CH"/>
          </a:p>
        </p:txBody>
      </p:sp>
    </p:spTree>
    <p:extLst>
      <p:ext uri="{BB962C8B-B14F-4D97-AF65-F5344CB8AC3E}">
        <p14:creationId xmlns:p14="http://schemas.microsoft.com/office/powerpoint/2010/main" val="13905220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idx="4294967295"/>
          </p:nvPr>
        </p:nvSpPr>
        <p:spPr>
          <a:xfrm>
            <a:off x="2763633" y="213360"/>
            <a:ext cx="8509000" cy="898525"/>
          </a:xfrm>
        </p:spPr>
        <p:txBody>
          <a:bodyPr anchor="b">
            <a:noAutofit/>
          </a:bodyPr>
          <a:lstStyle/>
          <a:p>
            <a:pPr>
              <a:defRPr/>
            </a:pPr>
            <a:r>
              <a:rPr lang="fr-FR" u="sng">
                <a:solidFill>
                  <a:schemeClr val="tx2">
                    <a:lumMod val="75000"/>
                  </a:schemeClr>
                </a:solidFill>
                <a:latin typeface="+mn-lt"/>
              </a:rPr>
              <a:t>Nouvelles approches pour les DGN</a:t>
            </a:r>
          </a:p>
        </p:txBody>
      </p:sp>
      <p:sp>
        <p:nvSpPr>
          <p:cNvPr id="251907" name="Rectangle 3" descr="Rectangle: Click to edit Master text styles&#10;Second level&#10;Third level&#10;Fourth level&#10;Fifth level"/>
          <p:cNvSpPr>
            <a:spLocks noGrp="1" noChangeArrowheads="1"/>
          </p:cNvSpPr>
          <p:nvPr>
            <p:ph type="body" idx="4294967295"/>
          </p:nvPr>
        </p:nvSpPr>
        <p:spPr>
          <a:xfrm>
            <a:off x="2763633" y="1714500"/>
            <a:ext cx="6644527" cy="4824412"/>
          </a:xfrm>
        </p:spPr>
        <p:txBody>
          <a:bodyPr rtlCol="0">
            <a:normAutofit lnSpcReduction="10000"/>
          </a:bodyPr>
          <a:lstStyle/>
          <a:p>
            <a:pPr marL="0" indent="0" fontAlgn="auto">
              <a:buNone/>
              <a:defRPr/>
            </a:pPr>
            <a:r>
              <a:rPr lang="fr-FR" b="1">
                <a:solidFill>
                  <a:schemeClr val="tx2">
                    <a:lumMod val="75000"/>
                  </a:schemeClr>
                </a:solidFill>
              </a:rPr>
              <a:t>Distribution de bons alimentaires ou d’argent</a:t>
            </a:r>
          </a:p>
          <a:p>
            <a:pPr lvl="1" fontAlgn="auto">
              <a:buFont typeface="Wingdings" panose="05000000000000000000" pitchFamily="2" charset="2"/>
              <a:buChar char="Ø"/>
              <a:defRPr/>
            </a:pPr>
            <a:r>
              <a:rPr lang="fr-FR" sz="2800">
                <a:solidFill>
                  <a:schemeClr val="tx2">
                    <a:lumMod val="75000"/>
                  </a:schemeClr>
                </a:solidFill>
              </a:rPr>
              <a:t> Favorise l’économie locale </a:t>
            </a:r>
          </a:p>
          <a:p>
            <a:pPr lvl="1" fontAlgn="auto">
              <a:buFont typeface="Wingdings" panose="05000000000000000000" pitchFamily="2" charset="2"/>
              <a:buChar char="Ø"/>
              <a:defRPr/>
            </a:pPr>
            <a:r>
              <a:rPr lang="fr-FR" sz="2800">
                <a:solidFill>
                  <a:schemeClr val="tx2">
                    <a:lumMod val="75000"/>
                  </a:schemeClr>
                </a:solidFill>
              </a:rPr>
              <a:t> Les familles consomment ce qu’elles aiment</a:t>
            </a:r>
          </a:p>
          <a:p>
            <a:pPr lvl="1" fontAlgn="auto">
              <a:buFont typeface="Wingdings" panose="05000000000000000000" pitchFamily="2" charset="2"/>
              <a:buChar char="Ø"/>
              <a:defRPr/>
            </a:pPr>
            <a:r>
              <a:rPr lang="fr-FR" sz="2800">
                <a:solidFill>
                  <a:schemeClr val="tx2">
                    <a:lumMod val="75000"/>
                  </a:schemeClr>
                </a:solidFill>
              </a:rPr>
              <a:t> La logistique est facilitée</a:t>
            </a:r>
          </a:p>
          <a:p>
            <a:pPr fontAlgn="auto">
              <a:buFontTx/>
              <a:buNone/>
              <a:defRPr/>
            </a:pPr>
            <a:endParaRPr lang="en-US" altLang="fr-FR" dirty="0">
              <a:solidFill>
                <a:schemeClr val="tx2">
                  <a:lumMod val="75000"/>
                </a:schemeClr>
              </a:solidFill>
              <a:sym typeface="Wingdings" panose="05000000000000000000" pitchFamily="2" charset="2"/>
            </a:endParaRPr>
          </a:p>
          <a:p>
            <a:pPr fontAlgn="auto">
              <a:buFontTx/>
              <a:buNone/>
              <a:defRPr/>
            </a:pPr>
            <a:r>
              <a:rPr lang="fr-FR" b="1">
                <a:solidFill>
                  <a:schemeClr val="tx2">
                    <a:lumMod val="75000"/>
                  </a:schemeClr>
                </a:solidFill>
              </a:rPr>
              <a:t>Mais :</a:t>
            </a:r>
            <a:r>
              <a:rPr lang="fr-FR">
                <a:solidFill>
                  <a:schemeClr val="tx2">
                    <a:lumMod val="75000"/>
                  </a:schemeClr>
                </a:solidFill>
              </a:rPr>
              <a:t> </a:t>
            </a:r>
          </a:p>
          <a:p>
            <a:pPr lvl="1" fontAlgn="auto">
              <a:buFont typeface="Wingdings" panose="05000000000000000000" pitchFamily="2" charset="2"/>
              <a:buChar char="Ø"/>
              <a:defRPr/>
            </a:pPr>
            <a:r>
              <a:rPr lang="fr-FR" sz="2800">
                <a:solidFill>
                  <a:schemeClr val="tx2">
                    <a:lumMod val="75000"/>
                  </a:schemeClr>
                </a:solidFill>
              </a:rPr>
              <a:t>Problèmes de sécurité</a:t>
            </a:r>
          </a:p>
          <a:p>
            <a:pPr lvl="1" fontAlgn="auto">
              <a:buFont typeface="Wingdings" panose="05000000000000000000" pitchFamily="2" charset="2"/>
              <a:buChar char="Ø"/>
              <a:defRPr/>
            </a:pPr>
            <a:r>
              <a:rPr lang="fr-FR" sz="2800">
                <a:solidFill>
                  <a:schemeClr val="tx2">
                    <a:lumMod val="75000"/>
                  </a:schemeClr>
                </a:solidFill>
              </a:rPr>
              <a:t>L’argent n’est pas systématiquement dépensé pour la nourriture</a:t>
            </a:r>
          </a:p>
          <a:p>
            <a:pPr lvl="1" fontAlgn="auto">
              <a:buFont typeface="Wingdings" panose="05000000000000000000" pitchFamily="2" charset="2"/>
              <a:buChar char="Ø"/>
              <a:defRPr/>
            </a:pPr>
            <a:r>
              <a:rPr lang="fr-FR" sz="2800">
                <a:solidFill>
                  <a:schemeClr val="tx2">
                    <a:lumMod val="75000"/>
                  </a:schemeClr>
                </a:solidFill>
              </a:rPr>
              <a:t>Risque d’inflation alimentaire </a:t>
            </a:r>
          </a:p>
          <a:p>
            <a:pPr fontAlgn="auto">
              <a:buFont typeface="Wingdings" panose="05000000000000000000" pitchFamily="2" charset="2"/>
              <a:buChar char="à"/>
              <a:defRPr/>
            </a:pPr>
            <a:endParaRPr lang="en-GB" altLang="fr-FR" dirty="0">
              <a:solidFill>
                <a:schemeClr val="bg2">
                  <a:lumMod val="75000"/>
                </a:schemeClr>
              </a:solidFill>
            </a:endParaRP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23</a:t>
            </a:fld>
            <a:endParaRPr lang="fr-CH"/>
          </a:p>
        </p:txBody>
      </p:sp>
    </p:spTree>
    <p:extLst>
      <p:ext uri="{BB962C8B-B14F-4D97-AF65-F5344CB8AC3E}">
        <p14:creationId xmlns:p14="http://schemas.microsoft.com/office/powerpoint/2010/main" val="300528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90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190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190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19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631950" y="264161"/>
            <a:ext cx="7988300" cy="1079500"/>
          </a:xfrm>
        </p:spPr>
        <p:txBody>
          <a:bodyPr>
            <a:normAutofit/>
          </a:bodyPr>
          <a:lstStyle/>
          <a:p>
            <a:pPr>
              <a:defRPr/>
            </a:pPr>
            <a:r>
              <a:rPr lang="fr-FR" u="sng">
                <a:latin typeface="+mn-lt"/>
              </a:rPr>
              <a:t>Transferts monétaires</a:t>
            </a:r>
          </a:p>
        </p:txBody>
      </p:sp>
      <p:sp>
        <p:nvSpPr>
          <p:cNvPr id="24579" name="Rectangle 3" descr="Rectangle: Click to edit Master text styles&#10;Second level&#10;Third level&#10;Fourth level&#10;Fifth level"/>
          <p:cNvSpPr>
            <a:spLocks noGrp="1" noChangeArrowheads="1"/>
          </p:cNvSpPr>
          <p:nvPr>
            <p:ph idx="1"/>
          </p:nvPr>
        </p:nvSpPr>
        <p:spPr>
          <a:xfrm>
            <a:off x="1631950" y="1703982"/>
            <a:ext cx="5759450" cy="4824412"/>
          </a:xfrm>
          <a:ln>
            <a:solidFill>
              <a:schemeClr val="tx1"/>
            </a:solidFill>
          </a:ln>
        </p:spPr>
        <p:txBody>
          <a:bodyPr rtlCol="0">
            <a:normAutofit fontScale="85000" lnSpcReduction="10000"/>
          </a:bodyPr>
          <a:lstStyle/>
          <a:p>
            <a:pPr fontAlgn="auto">
              <a:buFont typeface="Wingdings" panose="05000000000000000000" pitchFamily="2" charset="2"/>
              <a:buChar char="Ø"/>
              <a:defRPr/>
            </a:pPr>
            <a:r>
              <a:rPr lang="fr-FR">
                <a:solidFill>
                  <a:schemeClr val="tx2">
                    <a:lumMod val="75000"/>
                  </a:schemeClr>
                </a:solidFill>
              </a:rPr>
              <a:t> Dignité dans le choix</a:t>
            </a:r>
          </a:p>
          <a:p>
            <a:pPr fontAlgn="auto">
              <a:buFont typeface="Wingdings" panose="05000000000000000000" pitchFamily="2" charset="2"/>
              <a:buChar char="Ø"/>
              <a:defRPr/>
            </a:pPr>
            <a:r>
              <a:rPr lang="fr-FR">
                <a:solidFill>
                  <a:schemeClr val="tx2">
                    <a:lumMod val="75000"/>
                  </a:schemeClr>
                </a:solidFill>
              </a:rPr>
              <a:t> Choix et diversité</a:t>
            </a:r>
          </a:p>
          <a:p>
            <a:pPr fontAlgn="auto">
              <a:buFont typeface="Wingdings" panose="05000000000000000000" pitchFamily="2" charset="2"/>
              <a:buChar char="Ø"/>
              <a:defRPr/>
            </a:pPr>
            <a:r>
              <a:rPr lang="fr-FR">
                <a:solidFill>
                  <a:schemeClr val="tx2">
                    <a:lumMod val="75000"/>
                  </a:schemeClr>
                </a:solidFill>
              </a:rPr>
              <a:t> Soutient l’économie locale </a:t>
            </a:r>
          </a:p>
          <a:p>
            <a:pPr fontAlgn="auto">
              <a:buFont typeface="Wingdings" panose="05000000000000000000" pitchFamily="2" charset="2"/>
              <a:buChar char="Ø"/>
              <a:defRPr/>
            </a:pPr>
            <a:r>
              <a:rPr lang="fr-FR">
                <a:solidFill>
                  <a:schemeClr val="tx2">
                    <a:lumMod val="75000"/>
                  </a:schemeClr>
                </a:solidFill>
              </a:rPr>
              <a:t> Plus facile du point de vue logistique et souvent plus rapide</a:t>
            </a:r>
          </a:p>
          <a:p>
            <a:pPr marL="0" indent="0">
              <a:buNone/>
              <a:defRPr/>
            </a:pPr>
            <a:endParaRPr lang="en-US" altLang="fr-FR" i="1" dirty="0">
              <a:solidFill>
                <a:schemeClr val="tx2">
                  <a:lumMod val="75000"/>
                </a:schemeClr>
              </a:solidFill>
              <a:sym typeface="Wingdings" panose="05000000000000000000" pitchFamily="2" charset="2"/>
            </a:endParaRPr>
          </a:p>
          <a:p>
            <a:pPr marL="0" indent="0">
              <a:buNone/>
              <a:defRPr/>
            </a:pPr>
            <a:r>
              <a:rPr lang="fr-FR" b="1" i="1">
                <a:solidFill>
                  <a:schemeClr val="tx2">
                    <a:lumMod val="75000"/>
                  </a:schemeClr>
                </a:solidFill>
              </a:rPr>
              <a:t>Mais… </a:t>
            </a:r>
          </a:p>
          <a:p>
            <a:pPr fontAlgn="auto">
              <a:buFont typeface="Wingdings" panose="05000000000000000000" pitchFamily="2" charset="2"/>
              <a:buChar char="Ø"/>
              <a:defRPr/>
            </a:pPr>
            <a:r>
              <a:rPr lang="fr-FR">
                <a:solidFill>
                  <a:schemeClr val="tx2">
                    <a:lumMod val="75000"/>
                  </a:schemeClr>
                </a:solidFill>
              </a:rPr>
              <a:t> Risque de ne pas être dépensé en nourriture</a:t>
            </a:r>
          </a:p>
          <a:p>
            <a:pPr fontAlgn="auto">
              <a:buFont typeface="Wingdings" panose="05000000000000000000" pitchFamily="2" charset="2"/>
              <a:buChar char="Ø"/>
              <a:defRPr/>
            </a:pPr>
            <a:r>
              <a:rPr lang="fr-FR">
                <a:solidFill>
                  <a:schemeClr val="tx2">
                    <a:lumMod val="75000"/>
                  </a:schemeClr>
                </a:solidFill>
              </a:rPr>
              <a:t> Marchés / normes minimales de sécurité</a:t>
            </a:r>
          </a:p>
          <a:p>
            <a:pPr marL="0" indent="0">
              <a:buNone/>
              <a:defRPr/>
            </a:pPr>
            <a:endParaRPr lang="en-US" altLang="fr-FR" sz="1600" dirty="0">
              <a:solidFill>
                <a:srgbClr val="0070C0"/>
              </a:solidFill>
            </a:endParaRPr>
          </a:p>
          <a:p>
            <a:pPr marL="0" indent="0">
              <a:buNone/>
              <a:defRPr/>
            </a:pPr>
            <a:r>
              <a:rPr lang="fr-FR" sz="1600">
                <a:solidFill>
                  <a:schemeClr val="accent1">
                    <a:lumMod val="60000"/>
                    <a:lumOff val="40000"/>
                  </a:schemeClr>
                </a:solidFill>
              </a:rPr>
              <a:t>Vidéo CALP : </a:t>
            </a:r>
            <a:r>
              <a:rPr lang="fr-FR" sz="1600">
                <a:solidFill>
                  <a:schemeClr val="accent1">
                    <a:lumMod val="60000"/>
                    <a:lumOff val="40000"/>
                  </a:schemeClr>
                </a:solidFill>
                <a:hlinkClick r:id="rId3"/>
              </a:rPr>
              <a:t>https://www.youtube.com/watch?v=ZNUQ36xH9II</a:t>
            </a:r>
            <a:br>
              <a:rPr lang="fr-FR">
                <a:solidFill>
                  <a:schemeClr val="accent1">
                    <a:lumMod val="60000"/>
                    <a:lumOff val="40000"/>
                  </a:schemeClr>
                </a:solidFill>
              </a:rPr>
            </a:br>
            <a:endParaRPr lang="fr-FR">
              <a:solidFill>
                <a:schemeClr val="accent1">
                  <a:lumMod val="60000"/>
                  <a:lumOff val="40000"/>
                </a:schemeClr>
              </a:solidFill>
            </a:endParaRPr>
          </a:p>
        </p:txBody>
      </p:sp>
      <p:pic>
        <p:nvPicPr>
          <p:cNvPr id="4608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7888" y="1724343"/>
            <a:ext cx="3215674" cy="203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97888" y="4116188"/>
            <a:ext cx="3215674" cy="192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0" name="TextBox 9"/>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24</a:t>
            </a:fld>
            <a:endParaRPr lang="fr-CH"/>
          </a:p>
        </p:txBody>
      </p:sp>
    </p:spTree>
    <p:extLst>
      <p:ext uri="{BB962C8B-B14F-4D97-AF65-F5344CB8AC3E}">
        <p14:creationId xmlns:p14="http://schemas.microsoft.com/office/powerpoint/2010/main" val="2624923870"/>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5585097" y="147161"/>
            <a:ext cx="4541520" cy="1079500"/>
          </a:xfrm>
        </p:spPr>
        <p:txBody>
          <a:bodyPr>
            <a:normAutofit/>
          </a:bodyPr>
          <a:lstStyle/>
          <a:p>
            <a:pPr>
              <a:defRPr/>
            </a:pPr>
            <a:r>
              <a:rPr lang="fr-FR" u="sng">
                <a:latin typeface="+mn-lt"/>
              </a:rPr>
              <a:t>Bons</a:t>
            </a:r>
          </a:p>
        </p:txBody>
      </p:sp>
      <p:sp>
        <p:nvSpPr>
          <p:cNvPr id="24579" name="Rectangle 3" descr="Rectangle: Click to edit Master text styles&#10;Second level&#10;Third level&#10;Fourth level&#10;Fifth level"/>
          <p:cNvSpPr>
            <a:spLocks noGrp="1" noChangeArrowheads="1"/>
          </p:cNvSpPr>
          <p:nvPr>
            <p:ph idx="1"/>
          </p:nvPr>
        </p:nvSpPr>
        <p:spPr>
          <a:xfrm>
            <a:off x="1666240" y="1277937"/>
            <a:ext cx="4541520" cy="5183823"/>
          </a:xfrm>
          <a:ln>
            <a:solidFill>
              <a:schemeClr val="accent1"/>
            </a:solidFill>
          </a:ln>
        </p:spPr>
        <p:txBody>
          <a:bodyPr rtlCol="0">
            <a:normAutofit lnSpcReduction="10000"/>
          </a:bodyPr>
          <a:lstStyle/>
          <a:p>
            <a:pPr>
              <a:buFont typeface="Wingdings" panose="05000000000000000000" pitchFamily="2" charset="2"/>
              <a:buChar char="Ø"/>
              <a:defRPr/>
            </a:pPr>
            <a:r>
              <a:rPr lang="fr-FR" b="1">
                <a:solidFill>
                  <a:schemeClr val="tx2">
                    <a:lumMod val="75000"/>
                  </a:schemeClr>
                </a:solidFill>
              </a:rPr>
              <a:t>Bons en espèces</a:t>
            </a:r>
          </a:p>
          <a:p>
            <a:pPr lvl="1">
              <a:defRPr/>
            </a:pPr>
            <a:r>
              <a:rPr lang="fr-FR" i="1">
                <a:solidFill>
                  <a:schemeClr val="tx2">
                    <a:lumMod val="75000"/>
                  </a:schemeClr>
                </a:solidFill>
              </a:rPr>
              <a:t>Valeur spécifique – permet d’acheter n’importe quel produit vendu par un commerçant spécifique</a:t>
            </a:r>
          </a:p>
          <a:p>
            <a:pPr>
              <a:buFont typeface="Wingdings" panose="05000000000000000000" pitchFamily="2" charset="2"/>
              <a:buChar char="Ø"/>
              <a:defRPr/>
            </a:pPr>
            <a:r>
              <a:rPr lang="fr-FR" b="1">
                <a:solidFill>
                  <a:schemeClr val="tx2">
                    <a:lumMod val="75000"/>
                  </a:schemeClr>
                </a:solidFill>
              </a:rPr>
              <a:t>Bons de provisions</a:t>
            </a:r>
          </a:p>
          <a:p>
            <a:pPr lvl="1">
              <a:defRPr/>
            </a:pPr>
            <a:r>
              <a:rPr lang="fr-FR" i="1">
                <a:solidFill>
                  <a:schemeClr val="tx2">
                    <a:lumMod val="75000"/>
                  </a:schemeClr>
                </a:solidFill>
              </a:rPr>
              <a:t>Limités à certains produits vendus par un commerçant spécifique</a:t>
            </a:r>
          </a:p>
          <a:p>
            <a:pPr fontAlgn="auto">
              <a:buFont typeface="Wingdings" panose="05000000000000000000" pitchFamily="2" charset="2"/>
              <a:buChar char="Ø"/>
              <a:defRPr/>
            </a:pPr>
            <a:r>
              <a:rPr lang="fr-FR" sz="2600">
                <a:solidFill>
                  <a:schemeClr val="tx2">
                    <a:lumMod val="75000"/>
                  </a:schemeClr>
                </a:solidFill>
              </a:rPr>
              <a:t> </a:t>
            </a:r>
            <a:r>
              <a:rPr lang="fr-FR" b="1">
                <a:solidFill>
                  <a:schemeClr val="tx2">
                    <a:lumMod val="75000"/>
                  </a:schemeClr>
                </a:solidFill>
              </a:rPr>
              <a:t>Soutient l’économie locale </a:t>
            </a:r>
          </a:p>
          <a:p>
            <a:pPr fontAlgn="auto">
              <a:buFont typeface="Wingdings" panose="05000000000000000000" pitchFamily="2" charset="2"/>
              <a:buChar char="Ø"/>
              <a:defRPr/>
            </a:pPr>
            <a:r>
              <a:rPr lang="fr-FR" sz="3400">
                <a:solidFill>
                  <a:schemeClr val="tx2">
                    <a:lumMod val="75000"/>
                  </a:schemeClr>
                </a:solidFill>
              </a:rPr>
              <a:t> </a:t>
            </a:r>
            <a:r>
              <a:rPr lang="fr-FR" b="1">
                <a:solidFill>
                  <a:schemeClr val="tx2">
                    <a:lumMod val="75000"/>
                  </a:schemeClr>
                </a:solidFill>
              </a:rPr>
              <a:t>Du choix</a:t>
            </a:r>
            <a:r>
              <a:rPr lang="fr-FR">
                <a:solidFill>
                  <a:schemeClr val="tx2">
                    <a:lumMod val="75000"/>
                  </a:schemeClr>
                </a:solidFill>
              </a:rPr>
              <a:t>, </a:t>
            </a:r>
            <a:r>
              <a:rPr lang="fr-FR" b="1">
                <a:solidFill>
                  <a:schemeClr val="tx2">
                    <a:lumMod val="75000"/>
                  </a:schemeClr>
                </a:solidFill>
              </a:rPr>
              <a:t>mais</a:t>
            </a:r>
            <a:r>
              <a:rPr lang="fr-FR">
                <a:solidFill>
                  <a:schemeClr val="tx2">
                    <a:lumMod val="75000"/>
                  </a:schemeClr>
                </a:solidFill>
              </a:rPr>
              <a:t> du fait de restrictions, peut se limiter </a:t>
            </a:r>
            <a:r>
              <a:rPr lang="fr-FR" u="sng">
                <a:solidFill>
                  <a:schemeClr val="tx2">
                    <a:lumMod val="75000"/>
                  </a:schemeClr>
                </a:solidFill>
              </a:rPr>
              <a:t>uniquement</a:t>
            </a:r>
            <a:r>
              <a:rPr lang="fr-FR">
                <a:solidFill>
                  <a:schemeClr val="tx2">
                    <a:lumMod val="75000"/>
                  </a:schemeClr>
                </a:solidFill>
              </a:rPr>
              <a:t> aux denrées alimentaires</a:t>
            </a:r>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25</a:t>
            </a:fld>
            <a:endParaRPr lang="fr-CH"/>
          </a:p>
        </p:txBody>
      </p:sp>
      <p:sp>
        <p:nvSpPr>
          <p:cNvPr id="4" name="TextBox 3"/>
          <p:cNvSpPr txBox="1"/>
          <p:nvPr/>
        </p:nvSpPr>
        <p:spPr>
          <a:xfrm>
            <a:off x="7245350" y="1951672"/>
            <a:ext cx="4033520" cy="2954655"/>
          </a:xfrm>
          <a:prstGeom prst="rect">
            <a:avLst/>
          </a:prstGeom>
          <a:noFill/>
          <a:ln>
            <a:solidFill>
              <a:srgbClr val="0070C0"/>
            </a:solidFill>
          </a:ln>
        </p:spPr>
        <p:txBody>
          <a:bodyPr wrap="square" rtlCol="0">
            <a:spAutoFit/>
          </a:bodyPr>
          <a:lstStyle/>
          <a:p>
            <a:pPr>
              <a:defRPr/>
            </a:pPr>
            <a:r>
              <a:rPr lang="fr-FR" sz="2800" b="1" i="1">
                <a:solidFill>
                  <a:schemeClr val="tx2">
                    <a:lumMod val="75000"/>
                  </a:schemeClr>
                </a:solidFill>
              </a:rPr>
              <a:t>Mais… </a:t>
            </a:r>
          </a:p>
          <a:p>
            <a:pPr fontAlgn="auto">
              <a:buFont typeface="Wingdings" panose="05000000000000000000" pitchFamily="2" charset="2"/>
              <a:buChar char="Ø"/>
              <a:defRPr/>
            </a:pPr>
            <a:r>
              <a:rPr lang="fr-FR" sz="2800">
                <a:solidFill>
                  <a:schemeClr val="tx2">
                    <a:lumMod val="75000"/>
                  </a:schemeClr>
                </a:solidFill>
              </a:rPr>
              <a:t> Choix limité</a:t>
            </a:r>
          </a:p>
          <a:p>
            <a:pPr fontAlgn="auto">
              <a:buFont typeface="Wingdings" panose="05000000000000000000" pitchFamily="2" charset="2"/>
              <a:buChar char="Ø"/>
              <a:defRPr/>
            </a:pPr>
            <a:r>
              <a:rPr lang="fr-FR" sz="2800">
                <a:solidFill>
                  <a:schemeClr val="tx2">
                    <a:lumMod val="75000"/>
                  </a:schemeClr>
                </a:solidFill>
              </a:rPr>
              <a:t> Compliqué en termes de logistique</a:t>
            </a:r>
          </a:p>
          <a:p>
            <a:pPr fontAlgn="auto">
              <a:buFont typeface="Wingdings" panose="05000000000000000000" pitchFamily="2" charset="2"/>
              <a:buChar char="Ø"/>
              <a:defRPr/>
            </a:pPr>
            <a:r>
              <a:rPr lang="fr-FR" sz="2800">
                <a:solidFill>
                  <a:schemeClr val="tx2">
                    <a:lumMod val="75000"/>
                  </a:schemeClr>
                </a:solidFill>
              </a:rPr>
              <a:t> Marchés / Normes minimales de sécurité</a:t>
            </a:r>
          </a:p>
          <a:p>
            <a:endParaRPr lang="en-GB" dirty="0"/>
          </a:p>
        </p:txBody>
      </p:sp>
    </p:spTree>
    <p:extLst>
      <p:ext uri="{BB962C8B-B14F-4D97-AF65-F5344CB8AC3E}">
        <p14:creationId xmlns:p14="http://schemas.microsoft.com/office/powerpoint/2010/main" val="617770023"/>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Oval 2"/>
          <p:cNvSpPr>
            <a:spLocks noChangeArrowheads="1"/>
          </p:cNvSpPr>
          <p:nvPr/>
        </p:nvSpPr>
        <p:spPr bwMode="auto">
          <a:xfrm>
            <a:off x="3792539" y="3357564"/>
            <a:ext cx="4897437" cy="2808287"/>
          </a:xfrm>
          <a:prstGeom prst="ellipse">
            <a:avLst/>
          </a:prstGeom>
          <a:solidFill>
            <a:schemeClr val="tx2">
              <a:lumMod val="90000"/>
            </a:schemeClr>
          </a:solidFill>
          <a:ln w="9525">
            <a:solidFill>
              <a:schemeClr val="bg2"/>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latin typeface="Calibri" panose="020F0502020204030204" pitchFamily="34" charset="0"/>
            </a:endParaRPr>
          </a:p>
        </p:txBody>
      </p:sp>
      <p:sp>
        <p:nvSpPr>
          <p:cNvPr id="50179" name="Oval 3"/>
          <p:cNvSpPr>
            <a:spLocks noChangeArrowheads="1"/>
          </p:cNvSpPr>
          <p:nvPr/>
        </p:nvSpPr>
        <p:spPr bwMode="auto">
          <a:xfrm>
            <a:off x="4943476" y="4149725"/>
            <a:ext cx="2663825" cy="1727200"/>
          </a:xfrm>
          <a:prstGeom prst="ellipse">
            <a:avLst/>
          </a:prstGeom>
          <a:solidFill>
            <a:srgbClr val="ECAB9E"/>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50180" name="Oval 4"/>
          <p:cNvSpPr>
            <a:spLocks noChangeArrowheads="1"/>
          </p:cNvSpPr>
          <p:nvPr/>
        </p:nvSpPr>
        <p:spPr bwMode="auto">
          <a:xfrm>
            <a:off x="5159375" y="4652963"/>
            <a:ext cx="2209800" cy="9144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50181" name="Text Box 5"/>
          <p:cNvSpPr txBox="1">
            <a:spLocks noChangeArrowheads="1"/>
          </p:cNvSpPr>
          <p:nvPr/>
        </p:nvSpPr>
        <p:spPr bwMode="auto">
          <a:xfrm>
            <a:off x="5661294" y="3368392"/>
            <a:ext cx="1728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2400" b="1">
                <a:solidFill>
                  <a:schemeClr val="bg2"/>
                </a:solidFill>
                <a:latin typeface="+mn-lt"/>
              </a:rPr>
              <a:t>Population</a:t>
            </a:r>
          </a:p>
          <a:p>
            <a:r>
              <a:rPr lang="fr-FR" sz="2400" b="1">
                <a:solidFill>
                  <a:schemeClr val="bg2"/>
                </a:solidFill>
                <a:latin typeface="+mn-lt"/>
              </a:rPr>
              <a:t> générale</a:t>
            </a:r>
          </a:p>
        </p:txBody>
      </p:sp>
      <p:sp>
        <p:nvSpPr>
          <p:cNvPr id="50182" name="Text Box 6"/>
          <p:cNvSpPr txBox="1">
            <a:spLocks noChangeArrowheads="1"/>
          </p:cNvSpPr>
          <p:nvPr/>
        </p:nvSpPr>
        <p:spPr bwMode="auto">
          <a:xfrm>
            <a:off x="5565774" y="4228605"/>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solidFill>
                  <a:schemeClr val="bg2"/>
                </a:solidFill>
                <a:latin typeface="+mn-lt"/>
              </a:rPr>
              <a:t>À risque</a:t>
            </a:r>
          </a:p>
        </p:txBody>
      </p:sp>
      <p:sp>
        <p:nvSpPr>
          <p:cNvPr id="50183" name="Text Box 7"/>
          <p:cNvSpPr txBox="1">
            <a:spLocks noChangeArrowheads="1"/>
          </p:cNvSpPr>
          <p:nvPr/>
        </p:nvSpPr>
        <p:spPr bwMode="auto">
          <a:xfrm>
            <a:off x="5232400" y="4941889"/>
            <a:ext cx="2109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solidFill>
                  <a:schemeClr val="bg2"/>
                </a:solidFill>
                <a:latin typeface="+mn-lt"/>
              </a:rPr>
              <a:t>Malnutrie</a:t>
            </a:r>
          </a:p>
        </p:txBody>
      </p:sp>
      <p:sp>
        <p:nvSpPr>
          <p:cNvPr id="50184" name="Rectangle 14"/>
          <p:cNvSpPr>
            <a:spLocks noChangeArrowheads="1"/>
          </p:cNvSpPr>
          <p:nvPr/>
        </p:nvSpPr>
        <p:spPr bwMode="auto">
          <a:xfrm>
            <a:off x="6383339" y="188914"/>
            <a:ext cx="4156075" cy="424732"/>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fr-FR" sz="2400" b="1">
                <a:solidFill>
                  <a:srgbClr val="FF0000"/>
                </a:solidFill>
                <a:latin typeface="+mn-lt"/>
              </a:rPr>
              <a:t>2. Programmes nutritionnels</a:t>
            </a:r>
          </a:p>
        </p:txBody>
      </p:sp>
      <p:sp>
        <p:nvSpPr>
          <p:cNvPr id="50185" name="Rectangle 15"/>
          <p:cNvSpPr>
            <a:spLocks noChangeArrowheads="1"/>
          </p:cNvSpPr>
          <p:nvPr/>
        </p:nvSpPr>
        <p:spPr bwMode="auto">
          <a:xfrm>
            <a:off x="1720850" y="161058"/>
            <a:ext cx="3511550" cy="424731"/>
          </a:xfrm>
          <a:prstGeom prst="rect">
            <a:avLst/>
          </a:prstGeom>
          <a:solidFill>
            <a:srgbClr val="DDDDDD"/>
          </a:solidFill>
          <a:ln w="38100">
            <a:solidFill>
              <a:schemeClr val="bg2"/>
            </a:solidFill>
            <a:miter lim="800000"/>
            <a:headEnd/>
            <a:tailEnd/>
          </a:ln>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fr-FR" sz="2400" b="1">
                <a:latin typeface="+mn-lt"/>
              </a:rPr>
              <a:t>1. Programmes de secours</a:t>
            </a:r>
          </a:p>
        </p:txBody>
      </p:sp>
      <p:sp>
        <p:nvSpPr>
          <p:cNvPr id="50186" name="Text Box 9"/>
          <p:cNvSpPr txBox="1">
            <a:spLocks noChangeArrowheads="1"/>
          </p:cNvSpPr>
          <p:nvPr/>
        </p:nvSpPr>
        <p:spPr bwMode="auto">
          <a:xfrm>
            <a:off x="1708151" y="687389"/>
            <a:ext cx="18716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a:spcBef>
                <a:spcPct val="50000"/>
              </a:spcBef>
            </a:pPr>
            <a:r>
              <a:rPr lang="fr-FR" sz="2400" b="1">
                <a:latin typeface="+mn-lt"/>
              </a:rPr>
              <a:t>Distribution générale de nourriture </a:t>
            </a:r>
          </a:p>
        </p:txBody>
      </p:sp>
      <p:sp>
        <p:nvSpPr>
          <p:cNvPr id="244749" name="Line 8"/>
          <p:cNvSpPr>
            <a:spLocks noChangeShapeType="1"/>
          </p:cNvSpPr>
          <p:nvPr/>
        </p:nvSpPr>
        <p:spPr bwMode="auto">
          <a:xfrm>
            <a:off x="2782888" y="1423989"/>
            <a:ext cx="2017712" cy="2149475"/>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50188" name="Text Box 9"/>
          <p:cNvSpPr txBox="1">
            <a:spLocks noChangeArrowheads="1"/>
          </p:cNvSpPr>
          <p:nvPr/>
        </p:nvSpPr>
        <p:spPr bwMode="auto">
          <a:xfrm>
            <a:off x="3648076" y="687389"/>
            <a:ext cx="23034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latin typeface="+mn-lt"/>
              </a:rPr>
              <a:t>Distribution alimentaire ciblée </a:t>
            </a:r>
          </a:p>
        </p:txBody>
      </p:sp>
      <p:sp>
        <p:nvSpPr>
          <p:cNvPr id="13" name="Line 8"/>
          <p:cNvSpPr>
            <a:spLocks noChangeShapeType="1"/>
          </p:cNvSpPr>
          <p:nvPr/>
        </p:nvSpPr>
        <p:spPr bwMode="auto">
          <a:xfrm>
            <a:off x="4800600" y="1457325"/>
            <a:ext cx="839788" cy="1962150"/>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50190" name="Text Box 9"/>
          <p:cNvSpPr txBox="1">
            <a:spLocks noChangeArrowheads="1"/>
          </p:cNvSpPr>
          <p:nvPr/>
        </p:nvSpPr>
        <p:spPr bwMode="auto">
          <a:xfrm>
            <a:off x="1708151" y="1838235"/>
            <a:ext cx="1871663" cy="1200329"/>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dirty="0">
                <a:latin typeface="+mn-lt"/>
              </a:rPr>
              <a:t>Programmes de transferts monétaires</a:t>
            </a:r>
          </a:p>
        </p:txBody>
      </p:sp>
      <p:sp>
        <p:nvSpPr>
          <p:cNvPr id="50191" name="Rectangle 14"/>
          <p:cNvSpPr>
            <a:spLocks noChangeArrowheads="1"/>
          </p:cNvSpPr>
          <p:nvPr/>
        </p:nvSpPr>
        <p:spPr bwMode="auto">
          <a:xfrm>
            <a:off x="1703388" y="6237288"/>
            <a:ext cx="4392612" cy="424732"/>
          </a:xfrm>
          <a:prstGeom prst="rect">
            <a:avLst/>
          </a:prstGeom>
          <a:solidFill>
            <a:srgbClr val="DDDDDD"/>
          </a:solidFill>
          <a:ln w="38100">
            <a:solidFill>
              <a:srgbClr val="0E882E"/>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fr-FR" sz="2400" b="1">
                <a:solidFill>
                  <a:srgbClr val="0E882E"/>
                </a:solidFill>
                <a:latin typeface="+mn-lt"/>
              </a:rPr>
              <a:t>4. Nutrition des patients malades</a:t>
            </a:r>
          </a:p>
        </p:txBody>
      </p:sp>
      <p:sp>
        <p:nvSpPr>
          <p:cNvPr id="50192" name="Rectangle 14"/>
          <p:cNvSpPr>
            <a:spLocks noChangeArrowheads="1"/>
          </p:cNvSpPr>
          <p:nvPr/>
        </p:nvSpPr>
        <p:spPr bwMode="auto">
          <a:xfrm>
            <a:off x="6527800" y="6237288"/>
            <a:ext cx="4032250" cy="424732"/>
          </a:xfrm>
          <a:prstGeom prst="rect">
            <a:avLst/>
          </a:prstGeom>
          <a:solidFill>
            <a:srgbClr val="DDDDDD"/>
          </a:solidFill>
          <a:ln w="38100">
            <a:solidFill>
              <a:srgbClr val="0000FF"/>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fr-FR" sz="2400" b="1">
                <a:solidFill>
                  <a:srgbClr val="0000FF"/>
                </a:solidFill>
                <a:latin typeface="+mn-lt"/>
              </a:rPr>
              <a:t>3. Programmes de prévention</a:t>
            </a:r>
          </a:p>
        </p:txBody>
      </p:sp>
      <p:sp>
        <p:nvSpPr>
          <p:cNvPr id="17" name="Text Box 11"/>
          <p:cNvSpPr txBox="1">
            <a:spLocks noChangeArrowheads="1"/>
          </p:cNvSpPr>
          <p:nvPr/>
        </p:nvSpPr>
        <p:spPr bwMode="auto">
          <a:xfrm>
            <a:off x="6154739" y="657226"/>
            <a:ext cx="2162175" cy="1200329"/>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fr-FR" sz="2400" b="1">
                <a:solidFill>
                  <a:srgbClr val="FF0000"/>
                </a:solidFill>
                <a:latin typeface="+mn-lt"/>
              </a:rPr>
              <a:t>Programmes d’alimentation thérapeutique</a:t>
            </a:r>
          </a:p>
        </p:txBody>
      </p:sp>
      <p:sp>
        <p:nvSpPr>
          <p:cNvPr id="18" name="Text Box 12"/>
          <p:cNvSpPr txBox="1">
            <a:spLocks noChangeArrowheads="1"/>
          </p:cNvSpPr>
          <p:nvPr/>
        </p:nvSpPr>
        <p:spPr bwMode="auto">
          <a:xfrm>
            <a:off x="8399464" y="657226"/>
            <a:ext cx="2492375" cy="1200329"/>
          </a:xfrm>
          <a:prstGeom prst="rect">
            <a:avLst/>
          </a:prstGeom>
          <a:solidFill>
            <a:srgbClr val="DDDDDD"/>
          </a:solidFill>
          <a:ln w="38100">
            <a:solidFill>
              <a:srgbClr val="FF0000"/>
            </a:solidFill>
            <a:miter lim="800000"/>
            <a:headEnd/>
            <a:tailEnd/>
          </a:ln>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spcBef>
                <a:spcPct val="50000"/>
              </a:spcBef>
            </a:pPr>
            <a:r>
              <a:rPr lang="fr-FR" sz="2400" b="1">
                <a:solidFill>
                  <a:srgbClr val="FF0000"/>
                </a:solidFill>
                <a:latin typeface="+mn-lt"/>
              </a:rPr>
              <a:t>Programmes d’alimentation complémentaire</a:t>
            </a:r>
          </a:p>
        </p:txBody>
      </p:sp>
      <p:cxnSp>
        <p:nvCxnSpPr>
          <p:cNvPr id="3" name="Straight Arrow Connector 2"/>
          <p:cNvCxnSpPr/>
          <p:nvPr/>
        </p:nvCxnSpPr>
        <p:spPr>
          <a:xfrm flipH="1">
            <a:off x="6648450" y="1701801"/>
            <a:ext cx="958850" cy="3059113"/>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127876" y="1706564"/>
            <a:ext cx="2257425" cy="3235325"/>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25" name="TextBox 24"/>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26</a:t>
            </a:fld>
            <a:endParaRPr lang="fr-CH"/>
          </a:p>
        </p:txBody>
      </p:sp>
    </p:spTree>
    <p:extLst>
      <p:ext uri="{BB962C8B-B14F-4D97-AF65-F5344CB8AC3E}">
        <p14:creationId xmlns:p14="http://schemas.microsoft.com/office/powerpoint/2010/main" val="20964356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304382" y="-48468"/>
            <a:ext cx="70754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marL="285750" indent="-285750">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4400" i="1" u="sng">
                <a:latin typeface="+mn-lt"/>
                <a:cs typeface="Times New Roman" panose="02020603050405020304" pitchFamily="18" charset="0"/>
              </a:rPr>
              <a:t>Rappel :</a:t>
            </a:r>
            <a:r>
              <a:rPr lang="fr-FR" sz="4400" b="1" u="sng">
                <a:latin typeface="+mn-lt"/>
                <a:cs typeface="Times New Roman" panose="02020603050405020304" pitchFamily="18" charset="0"/>
              </a:rPr>
              <a:t> Malnutrition aiguë</a:t>
            </a:r>
          </a:p>
        </p:txBody>
      </p:sp>
      <p:sp>
        <p:nvSpPr>
          <p:cNvPr id="52227" name="Rectangle 3"/>
          <p:cNvSpPr>
            <a:spLocks noChangeArrowheads="1"/>
          </p:cNvSpPr>
          <p:nvPr/>
        </p:nvSpPr>
        <p:spPr bwMode="auto">
          <a:xfrm>
            <a:off x="3962400" y="373380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nSpc>
                <a:spcPct val="90000"/>
              </a:lnSpc>
              <a:buFont typeface="Wingdings" panose="05000000000000000000" pitchFamily="2" charset="2"/>
              <a:buNone/>
            </a:pPr>
            <a:endParaRPr lang="es-ES" altLang="fr-FR">
              <a:latin typeface="Comic Sans MS" panose="030F0702030302020204" pitchFamily="66" charset="0"/>
            </a:endParaRPr>
          </a:p>
        </p:txBody>
      </p:sp>
      <p:graphicFrame>
        <p:nvGraphicFramePr>
          <p:cNvPr id="52228" name="Object 4"/>
          <p:cNvGraphicFramePr>
            <a:graphicFrameLocks noChangeAspect="1"/>
          </p:cNvGraphicFramePr>
          <p:nvPr/>
        </p:nvGraphicFramePr>
        <p:xfrm>
          <a:off x="3000375" y="4652963"/>
          <a:ext cx="3429000" cy="1922462"/>
        </p:xfrm>
        <a:graphic>
          <a:graphicData uri="http://schemas.openxmlformats.org/presentationml/2006/ole">
            <mc:AlternateContent xmlns:mc="http://schemas.openxmlformats.org/markup-compatibility/2006">
              <mc:Choice xmlns:v="urn:schemas-microsoft-com:vml" Requires="v">
                <p:oleObj name="Photo Editor Photo" r:id="rId3" imgW="3648584" imgH="2381582" progId="MSPhotoEd.3">
                  <p:embed/>
                </p:oleObj>
              </mc:Choice>
              <mc:Fallback>
                <p:oleObj name="Photo Editor Photo" r:id="rId3" imgW="3648584" imgH="238158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4652963"/>
                        <a:ext cx="3429000" cy="1922462"/>
                      </a:xfrm>
                      <a:prstGeom prst="rect">
                        <a:avLst/>
                      </a:prstGeom>
                      <a:noFill/>
                      <a:ln w="381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22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0238" y="1412875"/>
            <a:ext cx="2017712" cy="3124200"/>
          </a:xfrm>
          <a:prstGeom prst="rect">
            <a:avLst/>
          </a:prstGeom>
          <a:noFill/>
          <a:ln w="381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52230" name="Rectangle 8"/>
          <p:cNvSpPr>
            <a:spLocks noChangeArrowheads="1"/>
          </p:cNvSpPr>
          <p:nvPr/>
        </p:nvSpPr>
        <p:spPr bwMode="auto">
          <a:xfrm>
            <a:off x="3000375" y="4724400"/>
            <a:ext cx="1543050" cy="406400"/>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2000" i="1">
                <a:latin typeface="Tahoma" panose="020B0604030504040204" pitchFamily="34" charset="0"/>
                <a:cs typeface="Times New Roman" panose="02020603050405020304" pitchFamily="18" charset="0"/>
              </a:rPr>
              <a:t>Kwashiorkor</a:t>
            </a:r>
          </a:p>
        </p:txBody>
      </p:sp>
      <p:sp>
        <p:nvSpPr>
          <p:cNvPr id="52231" name="Rectangle 9"/>
          <p:cNvSpPr>
            <a:spLocks noChangeArrowheads="1"/>
          </p:cNvSpPr>
          <p:nvPr/>
        </p:nvSpPr>
        <p:spPr bwMode="auto">
          <a:xfrm>
            <a:off x="4800600" y="4005263"/>
            <a:ext cx="1327150" cy="406400"/>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2000" i="1">
                <a:latin typeface="Tahoma" panose="020B0604030504040204" pitchFamily="34" charset="0"/>
                <a:cs typeface="Times New Roman" panose="02020603050405020304" pitchFamily="18" charset="0"/>
              </a:rPr>
              <a:t>Marasme</a:t>
            </a:r>
          </a:p>
        </p:txBody>
      </p:sp>
      <p:sp>
        <p:nvSpPr>
          <p:cNvPr id="52232" name="Text Box 15"/>
          <p:cNvSpPr txBox="1">
            <a:spLocks noChangeArrowheads="1"/>
          </p:cNvSpPr>
          <p:nvPr/>
        </p:nvSpPr>
        <p:spPr bwMode="auto">
          <a:xfrm>
            <a:off x="7032626" y="908051"/>
            <a:ext cx="3673474" cy="955675"/>
          </a:xfrm>
          <a:prstGeom prst="rect">
            <a:avLst/>
          </a:prstGeom>
          <a:solidFill>
            <a:schemeClr val="bg1"/>
          </a:solidFill>
          <a:ln w="9525">
            <a:solidFill>
              <a:schemeClr val="tx1"/>
            </a:solidFill>
            <a:miter lim="800000"/>
            <a:headEnd/>
            <a:tailEnd/>
          </a:ln>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2800" b="1">
                <a:latin typeface="Tahoma" panose="020B0604030504040204" pitchFamily="34" charset="0"/>
                <a:cs typeface="Times New Roman" panose="02020603050405020304" pitchFamily="18" charset="0"/>
              </a:rPr>
              <a:t>« diagnostic »</a:t>
            </a:r>
          </a:p>
          <a:p>
            <a:r>
              <a:rPr lang="fr-FR" sz="2800" b="1">
                <a:latin typeface="Tahoma" panose="020B0604030504040204" pitchFamily="34" charset="0"/>
                <a:cs typeface="Times New Roman" panose="02020603050405020304" pitchFamily="18" charset="0"/>
              </a:rPr>
              <a:t> anthropométrique</a:t>
            </a:r>
          </a:p>
        </p:txBody>
      </p:sp>
      <p:sp>
        <p:nvSpPr>
          <p:cNvPr id="52233" name="Rectangle 16"/>
          <p:cNvSpPr>
            <a:spLocks noChangeArrowheads="1"/>
          </p:cNvSpPr>
          <p:nvPr/>
        </p:nvSpPr>
        <p:spPr bwMode="auto">
          <a:xfrm>
            <a:off x="7319963" y="3789363"/>
            <a:ext cx="2819400" cy="83185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fr-FR" sz="2400" b="1">
                <a:latin typeface="Tahoma" panose="020B0604030504040204" pitchFamily="34" charset="0"/>
                <a:cs typeface="Times New Roman" panose="02020603050405020304" pitchFamily="18" charset="0"/>
              </a:rPr>
              <a:t>Émaciation</a:t>
            </a:r>
          </a:p>
          <a:p>
            <a:pPr algn="ctr"/>
            <a:r>
              <a:rPr lang="fr-FR" sz="2400" b="1">
                <a:latin typeface="Tahoma" panose="020B0604030504040204" pitchFamily="34" charset="0"/>
                <a:cs typeface="Times New Roman" panose="02020603050405020304" pitchFamily="18" charset="0"/>
              </a:rPr>
              <a:t>Marasme</a:t>
            </a:r>
          </a:p>
        </p:txBody>
      </p:sp>
      <p:sp>
        <p:nvSpPr>
          <p:cNvPr id="52234" name="Rectangle 18"/>
          <p:cNvSpPr>
            <a:spLocks noChangeArrowheads="1"/>
          </p:cNvSpPr>
          <p:nvPr/>
        </p:nvSpPr>
        <p:spPr bwMode="auto">
          <a:xfrm>
            <a:off x="7391400" y="2276475"/>
            <a:ext cx="1150938" cy="831850"/>
          </a:xfrm>
          <a:prstGeom prst="rect">
            <a:avLst/>
          </a:prstGeom>
          <a:noFill/>
          <a:ln w="9525">
            <a:solidFill>
              <a:srgbClr val="EE2D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2400">
                <a:latin typeface="Tahoma" panose="020B0604030504040204" pitchFamily="34" charset="0"/>
                <a:cs typeface="Times New Roman" panose="02020603050405020304" pitchFamily="18" charset="0"/>
              </a:rPr>
              <a:t>Poids</a:t>
            </a:r>
          </a:p>
          <a:p>
            <a:r>
              <a:rPr lang="fr-FR" sz="2400">
                <a:latin typeface="Tahoma" panose="020B0604030504040204" pitchFamily="34" charset="0"/>
                <a:cs typeface="Times New Roman" panose="02020603050405020304" pitchFamily="18" charset="0"/>
              </a:rPr>
              <a:t>Taille</a:t>
            </a:r>
          </a:p>
        </p:txBody>
      </p:sp>
      <p:sp>
        <p:nvSpPr>
          <p:cNvPr id="52235" name="Rectangle 20"/>
          <p:cNvSpPr>
            <a:spLocks noChangeArrowheads="1"/>
          </p:cNvSpPr>
          <p:nvPr/>
        </p:nvSpPr>
        <p:spPr bwMode="auto">
          <a:xfrm>
            <a:off x="9120188" y="2420939"/>
            <a:ext cx="908050" cy="803275"/>
          </a:xfrm>
          <a:prstGeom prst="rect">
            <a:avLst/>
          </a:prstGeom>
          <a:noFill/>
          <a:ln w="9525">
            <a:solidFill>
              <a:srgbClr val="EE2D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nSpc>
                <a:spcPct val="50000"/>
              </a:lnSpc>
              <a:spcBef>
                <a:spcPct val="50000"/>
              </a:spcBef>
            </a:pPr>
            <a:endParaRPr lang="fr-FR" altLang="fr-FR" sz="2000">
              <a:latin typeface="Tahoma" panose="020B0604030504040204" pitchFamily="34" charset="0"/>
              <a:cs typeface="Times New Roman" panose="02020603050405020304" pitchFamily="18" charset="0"/>
            </a:endParaRPr>
          </a:p>
          <a:p>
            <a:pPr>
              <a:lnSpc>
                <a:spcPct val="50000"/>
              </a:lnSpc>
              <a:spcBef>
                <a:spcPct val="50000"/>
              </a:spcBef>
            </a:pPr>
            <a:r>
              <a:rPr lang="fr-FR" sz="2400">
                <a:latin typeface="Tahoma" panose="020B0604030504040204" pitchFamily="34" charset="0"/>
                <a:cs typeface="Times New Roman" panose="02020603050405020304" pitchFamily="18" charset="0"/>
              </a:rPr>
              <a:t>P/T</a:t>
            </a:r>
          </a:p>
          <a:p>
            <a:pPr>
              <a:lnSpc>
                <a:spcPct val="50000"/>
              </a:lnSpc>
              <a:spcBef>
                <a:spcPct val="50000"/>
              </a:spcBef>
            </a:pPr>
            <a:endParaRPr lang="fr-FR" altLang="fr-FR" sz="1200">
              <a:latin typeface="Tahoma" panose="020B0604030504040204" pitchFamily="34" charset="0"/>
              <a:cs typeface="Times New Roman" panose="02020603050405020304" pitchFamily="18" charset="0"/>
            </a:endParaRPr>
          </a:p>
        </p:txBody>
      </p:sp>
      <p:sp>
        <p:nvSpPr>
          <p:cNvPr id="52236" name="Line 21"/>
          <p:cNvSpPr>
            <a:spLocks noChangeShapeType="1"/>
          </p:cNvSpPr>
          <p:nvPr/>
        </p:nvSpPr>
        <p:spPr bwMode="auto">
          <a:xfrm>
            <a:off x="8543925" y="2781300"/>
            <a:ext cx="6096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52237" name="Line 22"/>
          <p:cNvSpPr>
            <a:spLocks noChangeShapeType="1"/>
          </p:cNvSpPr>
          <p:nvPr/>
        </p:nvSpPr>
        <p:spPr bwMode="auto">
          <a:xfrm>
            <a:off x="9551988" y="3284539"/>
            <a:ext cx="0" cy="5032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pic>
        <p:nvPicPr>
          <p:cNvPr id="52238" name="Picture 30" descr="Août 2006 Nige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1089" y="1341438"/>
            <a:ext cx="1906587"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9" name="Rectangle 31"/>
          <p:cNvSpPr>
            <a:spLocks noChangeArrowheads="1"/>
          </p:cNvSpPr>
          <p:nvPr/>
        </p:nvSpPr>
        <p:spPr bwMode="auto">
          <a:xfrm>
            <a:off x="2495551" y="3644900"/>
            <a:ext cx="1685925" cy="788988"/>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spcBef>
                <a:spcPct val="50000"/>
              </a:spcBef>
            </a:pPr>
            <a:r>
              <a:rPr lang="fr-FR" b="1" i="1">
                <a:latin typeface="Tahoma" panose="020B0604030504040204" pitchFamily="34" charset="0"/>
              </a:rPr>
              <a:t>Risque élevé de </a:t>
            </a:r>
          </a:p>
          <a:p>
            <a:pPr algn="ctr">
              <a:spcBef>
                <a:spcPct val="50000"/>
              </a:spcBef>
            </a:pPr>
            <a:r>
              <a:rPr lang="fr-FR" b="1" i="1">
                <a:latin typeface="Tahoma" panose="020B0604030504040204" pitchFamily="34" charset="0"/>
              </a:rPr>
              <a:t>mortalité</a:t>
            </a:r>
          </a:p>
        </p:txBody>
      </p:sp>
      <p:sp>
        <p:nvSpPr>
          <p:cNvPr id="52240" name="Rectangle 1028"/>
          <p:cNvSpPr>
            <a:spLocks noChangeArrowheads="1"/>
          </p:cNvSpPr>
          <p:nvPr/>
        </p:nvSpPr>
        <p:spPr bwMode="auto">
          <a:xfrm>
            <a:off x="7319964" y="4724401"/>
            <a:ext cx="2808287" cy="1927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fr-FR" sz="2400" b="1">
                <a:latin typeface="Tahoma" panose="020B0604030504040204" pitchFamily="34" charset="0"/>
              </a:rPr>
              <a:t>+</a:t>
            </a:r>
          </a:p>
          <a:p>
            <a:pPr algn="ctr"/>
            <a:r>
              <a:rPr lang="fr-FR" sz="2400" b="1">
                <a:latin typeface="Tahoma" panose="020B0604030504040204" pitchFamily="34" charset="0"/>
              </a:rPr>
              <a:t>Œdème</a:t>
            </a:r>
          </a:p>
          <a:p>
            <a:pPr algn="ctr"/>
            <a:r>
              <a:rPr lang="fr-FR" sz="2400" b="1">
                <a:latin typeface="Tahoma" panose="020B0604030504040204" pitchFamily="34" charset="0"/>
              </a:rPr>
              <a:t>Kwaskiorkor</a:t>
            </a:r>
          </a:p>
          <a:p>
            <a:pPr algn="ctr"/>
            <a:r>
              <a:rPr lang="fr-FR" sz="2400" b="1">
                <a:latin typeface="Tahoma" panose="020B0604030504040204" pitchFamily="34" charset="0"/>
              </a:rPr>
              <a:t>+</a:t>
            </a:r>
          </a:p>
          <a:p>
            <a:pPr algn="ctr"/>
            <a:r>
              <a:rPr lang="fr-FR" sz="2400" b="1">
                <a:latin typeface="Tahoma" panose="020B0604030504040204" pitchFamily="34" charset="0"/>
              </a:rPr>
              <a:t>PB</a:t>
            </a:r>
          </a:p>
        </p:txBody>
      </p:sp>
      <p:sp>
        <p:nvSpPr>
          <p:cNvPr id="52241" name="Text Box 24"/>
          <p:cNvSpPr txBox="1">
            <a:spLocks noChangeArrowheads="1"/>
          </p:cNvSpPr>
          <p:nvPr/>
        </p:nvSpPr>
        <p:spPr bwMode="auto">
          <a:xfrm>
            <a:off x="2711450" y="981075"/>
            <a:ext cx="3505200" cy="528638"/>
          </a:xfrm>
          <a:prstGeom prst="rect">
            <a:avLst/>
          </a:prstGeom>
          <a:solidFill>
            <a:schemeClr val="bg1"/>
          </a:solidFill>
          <a:ln w="9525">
            <a:solidFill>
              <a:srgbClr val="FF33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800" b="1">
                <a:latin typeface="Tahoma" panose="020B0604030504040204" pitchFamily="34" charset="0"/>
                <a:cs typeface="Times New Roman" panose="02020603050405020304" pitchFamily="18" charset="0"/>
              </a:rPr>
              <a:t>« diagnostic » clinique</a:t>
            </a:r>
          </a:p>
        </p:txBody>
      </p:sp>
      <p:sp>
        <p:nvSpPr>
          <p:cNvPr id="20" name="Rectangle 1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21" name="TextBox 20"/>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27</a:t>
            </a:fld>
            <a:endParaRPr lang="fr-CH"/>
          </a:p>
        </p:txBody>
      </p:sp>
    </p:spTree>
    <p:extLst>
      <p:ext uri="{BB962C8B-B14F-4D97-AF65-F5344CB8AC3E}">
        <p14:creationId xmlns:p14="http://schemas.microsoft.com/office/powerpoint/2010/main" val="152663047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descr="Rectangle: Click to edit Master text styles&#10;Second level&#10;Third level&#10;Fourth level&#10;Fifth level"/>
          <p:cNvSpPr>
            <a:spLocks noGrp="1"/>
          </p:cNvSpPr>
          <p:nvPr>
            <p:ph idx="1"/>
          </p:nvPr>
        </p:nvSpPr>
        <p:spPr>
          <a:xfrm>
            <a:off x="1849438" y="1649413"/>
            <a:ext cx="8229600" cy="4392612"/>
          </a:xfrm>
        </p:spPr>
        <p:txBody>
          <a:bodyPr/>
          <a:lstStyle/>
          <a:p>
            <a:pPr lvl="1"/>
            <a:endParaRPr lang="en-US" altLang="fr-FR" i="1">
              <a:ea typeface="MS PGothic" panose="020B0600070205080204" pitchFamily="34" charset="-128"/>
            </a:endParaRPr>
          </a:p>
          <a:p>
            <a:pPr lvl="1"/>
            <a:endParaRPr lang="en-US" altLang="fr-FR">
              <a:ea typeface="MS PGothic" panose="020B0600070205080204" pitchFamily="34" charset="-128"/>
            </a:endParaRPr>
          </a:p>
        </p:txBody>
      </p:sp>
      <p:sp>
        <p:nvSpPr>
          <p:cNvPr id="54275" name="Slide Number Placeholder 2"/>
          <p:cNvSpPr>
            <a:spLocks noGrp="1"/>
          </p:cNvSpPr>
          <p:nvPr>
            <p:ph type="sldNum" sz="quarter" idx="12"/>
          </p:nvPr>
        </p:nvSpPr>
        <p:spPr bwMode="auto">
          <a:xfrm>
            <a:off x="8534400" y="6402388"/>
            <a:ext cx="2133600" cy="354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spcBef>
                <a:spcPct val="0"/>
              </a:spcBef>
              <a:spcAft>
                <a:spcPct val="0"/>
              </a:spcAft>
              <a:buClrTx/>
              <a:buSzTx/>
              <a:buFontTx/>
              <a:buNone/>
            </a:pPr>
            <a:fld id="{1ACB165E-F8D3-48B3-AEB4-3D1C980790F6}" type="slidenum">
              <a:rPr lang="en-US" altLang="fr-FR" sz="700">
                <a:solidFill>
                  <a:schemeClr val="tx1"/>
                </a:solidFill>
                <a:latin typeface="Calibri" panose="020F0502020204030204" pitchFamily="34" charset="0"/>
                <a:ea typeface="MS PGothic" panose="020B0600070205080204" pitchFamily="34" charset="-128"/>
              </a:rPr>
              <a:pPr>
                <a:spcBef>
                  <a:spcPct val="0"/>
                </a:spcBef>
                <a:spcAft>
                  <a:spcPct val="0"/>
                </a:spcAft>
                <a:buClrTx/>
                <a:buSzTx/>
                <a:buFontTx/>
                <a:buNone/>
              </a:pPr>
              <a:t>28</a:t>
            </a:fld>
            <a:endParaRPr lang="en-US" altLang="fr-FR" sz="700">
              <a:solidFill>
                <a:schemeClr val="tx1"/>
              </a:solidFill>
              <a:latin typeface="Calibri" panose="020F0502020204030204" pitchFamily="34" charset="0"/>
              <a:ea typeface="MS PGothic" panose="020B0600070205080204" pitchFamily="34" charset="-128"/>
            </a:endParaRPr>
          </a:p>
        </p:txBody>
      </p:sp>
      <p:grpSp>
        <p:nvGrpSpPr>
          <p:cNvPr id="54276" name="Groupe 10"/>
          <p:cNvGrpSpPr>
            <a:grpSpLocks/>
          </p:cNvGrpSpPr>
          <p:nvPr/>
        </p:nvGrpSpPr>
        <p:grpSpPr bwMode="auto">
          <a:xfrm>
            <a:off x="1787525" y="280988"/>
            <a:ext cx="9297242" cy="5930900"/>
            <a:chOff x="304800" y="1318391"/>
            <a:chExt cx="9297242" cy="6109004"/>
          </a:xfrm>
        </p:grpSpPr>
        <p:sp>
          <p:nvSpPr>
            <p:cNvPr id="4" name="Rectangle 3"/>
            <p:cNvSpPr/>
            <p:nvPr/>
          </p:nvSpPr>
          <p:spPr>
            <a:xfrm>
              <a:off x="2749550" y="1318391"/>
              <a:ext cx="4583113" cy="49545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2900" b="1">
                  <a:solidFill>
                    <a:schemeClr val="bg1"/>
                  </a:solidFill>
                </a:rPr>
                <a:t>Malnutrition aiguë</a:t>
              </a:r>
            </a:p>
          </p:txBody>
        </p:sp>
        <p:sp>
          <p:nvSpPr>
            <p:cNvPr id="5" name="Rectangle 4"/>
            <p:cNvSpPr/>
            <p:nvPr/>
          </p:nvSpPr>
          <p:spPr>
            <a:xfrm>
              <a:off x="6781799" y="2363266"/>
              <a:ext cx="2820243" cy="31231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Verdana" pitchFamily="34" charset="0"/>
                  <a:cs typeface="Arial" pitchFamily="34" charset="0"/>
                </a:defRPr>
              </a:lvl1pPr>
              <a:lvl2pPr marL="37931725" indent="-37474525">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defRPr/>
              </a:pPr>
              <a:r>
                <a:rPr lang="fr-FR" sz="2300" b="1">
                  <a:latin typeface="+mn-lt"/>
                  <a:ea typeface="MS PGothic" pitchFamily="34" charset="-128"/>
                </a:rPr>
                <a:t>Malnutrition aiguë modérée</a:t>
              </a:r>
            </a:p>
            <a:p>
              <a:pPr algn="ctr" eaLnBrk="1" hangingPunct="1">
                <a:defRPr/>
              </a:pPr>
              <a:endParaRPr lang="en-US" altLang="fr-FR" sz="2300" dirty="0">
                <a:latin typeface="+mn-lt"/>
                <a:ea typeface="MS PGothic" pitchFamily="34" charset="-128"/>
              </a:endParaRPr>
            </a:p>
            <a:p>
              <a:pPr algn="ctr" eaLnBrk="1" hangingPunct="1">
                <a:defRPr/>
              </a:pPr>
              <a:endParaRPr lang="en-US" altLang="fr-FR" sz="2300" dirty="0">
                <a:latin typeface="+mn-lt"/>
                <a:ea typeface="MS PGothic" pitchFamily="34" charset="-128"/>
              </a:endParaRPr>
            </a:p>
            <a:p>
              <a:pPr eaLnBrk="1" hangingPunct="1">
                <a:defRPr/>
              </a:pPr>
              <a:r>
                <a:rPr lang="fr-FR" sz="1400">
                  <a:latin typeface="+mn-lt"/>
                  <a:ea typeface="MS PGothic" pitchFamily="34" charset="-128"/>
                </a:rPr>
                <a:t>Rapport poids-taille ≥ -3 ZS </a:t>
              </a:r>
            </a:p>
            <a:p>
              <a:pPr eaLnBrk="1" hangingPunct="1">
                <a:defRPr/>
              </a:pPr>
              <a:r>
                <a:rPr lang="fr-FR" sz="1400">
                  <a:latin typeface="+mn-lt"/>
                  <a:ea typeface="MS PGothic" pitchFamily="34" charset="-128"/>
                </a:rPr>
                <a:t>et &lt; -2 ZS</a:t>
              </a:r>
            </a:p>
            <a:p>
              <a:pPr eaLnBrk="1" hangingPunct="1">
                <a:defRPr/>
              </a:pPr>
              <a:r>
                <a:rPr lang="fr-FR" sz="1400">
                  <a:latin typeface="+mn-lt"/>
                  <a:ea typeface="MS PGothic" pitchFamily="34" charset="-128"/>
                </a:rPr>
                <a:t>Ou</a:t>
              </a:r>
            </a:p>
            <a:p>
              <a:pPr eaLnBrk="1" hangingPunct="1">
                <a:defRPr/>
              </a:pPr>
              <a:r>
                <a:rPr lang="fr-FR" sz="1400">
                  <a:latin typeface="+mn-lt"/>
                  <a:ea typeface="MS PGothic" pitchFamily="34" charset="-128"/>
                </a:rPr>
                <a:t>PB ≥ 11,5 et &lt; 12,5 cm</a:t>
              </a:r>
            </a:p>
          </p:txBody>
        </p:sp>
        <p:sp>
          <p:nvSpPr>
            <p:cNvPr id="6" name="Rectangle 5"/>
            <p:cNvSpPr/>
            <p:nvPr/>
          </p:nvSpPr>
          <p:spPr>
            <a:xfrm>
              <a:off x="3521075" y="2363266"/>
              <a:ext cx="3048000" cy="312317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fr-FR" sz="2300" b="1">
                  <a:latin typeface="+mn-lt"/>
                </a:rPr>
                <a:t>Malnutrition aiguë sévère </a:t>
              </a:r>
            </a:p>
            <a:p>
              <a:pPr algn="ctr" eaLnBrk="1" hangingPunct="1">
                <a:defRPr/>
              </a:pPr>
              <a:r>
                <a:rPr lang="fr-FR" sz="2300">
                  <a:latin typeface="+mn-lt"/>
                </a:rPr>
                <a:t>Sans complications médicales</a:t>
              </a:r>
            </a:p>
            <a:p>
              <a:pPr eaLnBrk="1" hangingPunct="1">
                <a:defRPr/>
              </a:pPr>
              <a:r>
                <a:rPr lang="fr-FR" sz="1400">
                  <a:latin typeface="+mn-lt"/>
                </a:rPr>
                <a:t>Rapport poids-taille &lt; -3 ZS</a:t>
              </a:r>
            </a:p>
            <a:p>
              <a:pPr eaLnBrk="1" hangingPunct="1">
                <a:defRPr/>
              </a:pPr>
              <a:r>
                <a:rPr lang="fr-FR" sz="1400">
                  <a:latin typeface="+mn-lt"/>
                </a:rPr>
                <a:t>Ou </a:t>
              </a:r>
            </a:p>
            <a:p>
              <a:pPr eaLnBrk="1" hangingPunct="1">
                <a:defRPr/>
              </a:pPr>
              <a:r>
                <a:rPr lang="fr-FR" sz="1400">
                  <a:latin typeface="+mn-lt"/>
                </a:rPr>
                <a:t>PB &lt; 11,5 cm</a:t>
              </a:r>
            </a:p>
            <a:p>
              <a:pPr eaLnBrk="1" hangingPunct="1">
                <a:defRPr/>
              </a:pPr>
              <a:r>
                <a:rPr lang="fr-FR" sz="1400">
                  <a:latin typeface="+mn-lt"/>
                </a:rPr>
                <a:t>Ou </a:t>
              </a:r>
            </a:p>
            <a:p>
              <a:pPr eaLnBrk="1" hangingPunct="1">
                <a:defRPr/>
              </a:pPr>
              <a:r>
                <a:rPr lang="fr-FR" sz="1400">
                  <a:latin typeface="+mn-lt"/>
                </a:rPr>
                <a:t>Œdème bilatéral prenant le godet </a:t>
              </a:r>
            </a:p>
            <a:p>
              <a:pPr eaLnBrk="1" hangingPunct="1">
                <a:defRPr/>
              </a:pPr>
              <a:r>
                <a:rPr lang="fr-FR" sz="1400">
                  <a:latin typeface="+mn-lt"/>
                </a:rPr>
                <a:t>et </a:t>
              </a:r>
              <a:r>
                <a:rPr lang="fr-FR" sz="1400" b="1">
                  <a:latin typeface="+mn-lt"/>
                </a:rPr>
                <a:t>sans </a:t>
              </a:r>
              <a:r>
                <a:rPr lang="fr-FR" sz="1400">
                  <a:latin typeface="+mn-lt"/>
                </a:rPr>
                <a:t>complications médicales</a:t>
              </a:r>
            </a:p>
            <a:p>
              <a:pPr algn="ctr" eaLnBrk="1" hangingPunct="1">
                <a:defRPr/>
              </a:pPr>
              <a:endParaRPr lang="en-US" altLang="fr-FR" sz="2300" dirty="0">
                <a:latin typeface="Calibri" panose="020F0502020204030204" pitchFamily="34" charset="0"/>
              </a:endParaRPr>
            </a:p>
          </p:txBody>
        </p:sp>
        <p:sp>
          <p:nvSpPr>
            <p:cNvPr id="7" name="Rectangle 6"/>
            <p:cNvSpPr/>
            <p:nvPr/>
          </p:nvSpPr>
          <p:spPr>
            <a:xfrm>
              <a:off x="304800" y="2363266"/>
              <a:ext cx="2971800" cy="31231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defRPr/>
              </a:pPr>
              <a:r>
                <a:rPr lang="fr-FR" sz="2400" b="1">
                  <a:solidFill>
                    <a:schemeClr val="tx1"/>
                  </a:solidFill>
                </a:rPr>
                <a:t>Malnutrition aiguë sévère </a:t>
              </a:r>
            </a:p>
            <a:p>
              <a:pPr algn="ctr" eaLnBrk="1" hangingPunct="1">
                <a:defRPr/>
              </a:pPr>
              <a:r>
                <a:rPr lang="fr-FR" sz="2400">
                  <a:solidFill>
                    <a:schemeClr val="tx1"/>
                  </a:solidFill>
                </a:rPr>
                <a:t>Avec des complications médicales</a:t>
              </a:r>
            </a:p>
            <a:p>
              <a:pPr eaLnBrk="1" hangingPunct="1">
                <a:defRPr/>
              </a:pPr>
              <a:r>
                <a:rPr lang="fr-FR" sz="1400">
                  <a:solidFill>
                    <a:schemeClr val="tx1"/>
                  </a:solidFill>
                </a:rPr>
                <a:t>Rapport poids-taille &lt; -3 ZS</a:t>
              </a:r>
            </a:p>
            <a:p>
              <a:pPr eaLnBrk="1" hangingPunct="1">
                <a:defRPr/>
              </a:pPr>
              <a:r>
                <a:rPr lang="fr-FR" sz="1400">
                  <a:solidFill>
                    <a:schemeClr val="tx1"/>
                  </a:solidFill>
                </a:rPr>
                <a:t>Ou </a:t>
              </a:r>
            </a:p>
            <a:p>
              <a:pPr eaLnBrk="1" hangingPunct="1">
                <a:defRPr/>
              </a:pPr>
              <a:r>
                <a:rPr lang="fr-FR" sz="1400">
                  <a:solidFill>
                    <a:schemeClr val="tx1"/>
                  </a:solidFill>
                </a:rPr>
                <a:t>PB &lt; 11,5 cm</a:t>
              </a:r>
            </a:p>
            <a:p>
              <a:pPr eaLnBrk="1" hangingPunct="1">
                <a:defRPr/>
              </a:pPr>
              <a:r>
                <a:rPr lang="fr-FR" sz="1400">
                  <a:solidFill>
                    <a:schemeClr val="tx1"/>
                  </a:solidFill>
                </a:rPr>
                <a:t>Ou </a:t>
              </a:r>
            </a:p>
            <a:p>
              <a:pPr eaLnBrk="1" hangingPunct="1">
                <a:defRPr/>
              </a:pPr>
              <a:r>
                <a:rPr lang="fr-FR" sz="1400">
                  <a:solidFill>
                    <a:schemeClr val="tx1"/>
                  </a:solidFill>
                </a:rPr>
                <a:t>Œdème bilatéral prenant le godet </a:t>
              </a:r>
            </a:p>
            <a:p>
              <a:pPr eaLnBrk="1" hangingPunct="1">
                <a:defRPr/>
              </a:pPr>
              <a:r>
                <a:rPr lang="fr-FR" sz="1400">
                  <a:solidFill>
                    <a:schemeClr val="tx1"/>
                  </a:solidFill>
                </a:rPr>
                <a:t>et complications médicales</a:t>
              </a:r>
            </a:p>
          </p:txBody>
        </p:sp>
        <p:sp>
          <p:nvSpPr>
            <p:cNvPr id="8" name="Rectangle 7"/>
            <p:cNvSpPr/>
            <p:nvPr/>
          </p:nvSpPr>
          <p:spPr>
            <a:xfrm>
              <a:off x="6376988" y="6276234"/>
              <a:ext cx="2614612" cy="1134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2400">
                  <a:solidFill>
                    <a:schemeClr val="tx1"/>
                  </a:solidFill>
                </a:rPr>
                <a:t>Alimentation complémentaire en </a:t>
              </a:r>
              <a:r>
                <a:rPr lang="fr-FR" sz="2400" b="1">
                  <a:solidFill>
                    <a:schemeClr val="tx1"/>
                  </a:solidFill>
                </a:rPr>
                <a:t>ambulatoire</a:t>
              </a:r>
            </a:p>
          </p:txBody>
        </p:sp>
        <p:sp>
          <p:nvSpPr>
            <p:cNvPr id="9" name="Rectangle 8"/>
            <p:cNvSpPr/>
            <p:nvPr/>
          </p:nvSpPr>
          <p:spPr>
            <a:xfrm>
              <a:off x="3776663" y="6225543"/>
              <a:ext cx="2341562" cy="1201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2400">
                  <a:solidFill>
                    <a:schemeClr val="tx1"/>
                  </a:solidFill>
                </a:rPr>
                <a:t>Soins en </a:t>
              </a:r>
              <a:r>
                <a:rPr lang="fr-FR" sz="2400" b="1">
                  <a:solidFill>
                    <a:schemeClr val="tx1"/>
                  </a:solidFill>
                </a:rPr>
                <a:t>ambulatoire</a:t>
              </a:r>
            </a:p>
          </p:txBody>
        </p:sp>
        <p:sp>
          <p:nvSpPr>
            <p:cNvPr id="10" name="Rectangle 9"/>
            <p:cNvSpPr/>
            <p:nvPr/>
          </p:nvSpPr>
          <p:spPr>
            <a:xfrm>
              <a:off x="717550" y="6322018"/>
              <a:ext cx="2209800" cy="1043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2400">
                  <a:solidFill>
                    <a:schemeClr val="tx1"/>
                  </a:solidFill>
                </a:rPr>
                <a:t>Soins en milieu </a:t>
              </a:r>
              <a:r>
                <a:rPr lang="fr-FR" sz="2400" b="1">
                  <a:solidFill>
                    <a:schemeClr val="tx1"/>
                  </a:solidFill>
                </a:rPr>
                <a:t>hospitalier</a:t>
              </a:r>
            </a:p>
          </p:txBody>
        </p:sp>
        <p:cxnSp>
          <p:nvCxnSpPr>
            <p:cNvPr id="12" name="Straight Connector 11"/>
            <p:cNvCxnSpPr/>
            <p:nvPr/>
          </p:nvCxnSpPr>
          <p:spPr>
            <a:xfrm>
              <a:off x="1790700" y="2134342"/>
              <a:ext cx="6096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0"/>
            </p:cNvCxnSpPr>
            <p:nvPr/>
          </p:nvCxnSpPr>
          <p:spPr>
            <a:xfrm flipV="1">
              <a:off x="1790700" y="2134342"/>
              <a:ext cx="0" cy="2289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a:endCxn id="5" idx="0"/>
            </p:cNvCxnSpPr>
            <p:nvPr/>
          </p:nvCxnSpPr>
          <p:spPr>
            <a:xfrm>
              <a:off x="7886700" y="2134342"/>
              <a:ext cx="305221" cy="2289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4" idx="2"/>
              <a:endCxn id="6" idx="0"/>
            </p:cNvCxnSpPr>
            <p:nvPr/>
          </p:nvCxnSpPr>
          <p:spPr>
            <a:xfrm>
              <a:off x="5040313" y="1813848"/>
              <a:ext cx="4762" cy="54941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7" idx="2"/>
              <a:endCxn id="10" idx="0"/>
            </p:cNvCxnSpPr>
            <p:nvPr/>
          </p:nvCxnSpPr>
          <p:spPr>
            <a:xfrm>
              <a:off x="1790700" y="5486445"/>
              <a:ext cx="31750" cy="83557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cxnSpLocks/>
              <a:stCxn id="5" idx="2"/>
            </p:cNvCxnSpPr>
            <p:nvPr/>
          </p:nvCxnSpPr>
          <p:spPr>
            <a:xfrm flipH="1">
              <a:off x="7902575" y="5486445"/>
              <a:ext cx="289346" cy="73909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54277" name="Picture 18" descr="MC90041140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7188" y="5360989"/>
            <a:ext cx="7302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21" descr="MC90043385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6475" y="4919664"/>
            <a:ext cx="7048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21" descr="MC90043385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6663" y="4887914"/>
            <a:ext cx="7048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Straight Arrow Connector 50"/>
          <p:cNvCxnSpPr/>
          <p:nvPr/>
        </p:nvCxnSpPr>
        <p:spPr bwMode="auto">
          <a:xfrm>
            <a:off x="6329363" y="4338639"/>
            <a:ext cx="31750" cy="80962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25" name="TextBox 24"/>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Tree>
    <p:extLst>
      <p:ext uri="{BB962C8B-B14F-4D97-AF65-F5344CB8AC3E}">
        <p14:creationId xmlns:p14="http://schemas.microsoft.com/office/powerpoint/2010/main" val="4239950310"/>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idx="4294967295"/>
          </p:nvPr>
        </p:nvSpPr>
        <p:spPr>
          <a:xfrm>
            <a:off x="1919289" y="115888"/>
            <a:ext cx="9165874" cy="1152525"/>
          </a:xfrm>
        </p:spPr>
        <p:txBody>
          <a:bodyPr anchor="b">
            <a:noAutofit/>
          </a:bodyPr>
          <a:lstStyle/>
          <a:p>
            <a:pPr algn="ctr">
              <a:defRPr/>
            </a:pPr>
            <a:r>
              <a:rPr lang="fr-FR" u="sng" dirty="0">
                <a:latin typeface="+mn-lt"/>
              </a:rPr>
              <a:t>Programmes d’alimentation thérapeutique (PAT)</a:t>
            </a:r>
          </a:p>
        </p:txBody>
      </p:sp>
      <p:sp>
        <p:nvSpPr>
          <p:cNvPr id="280579" name="Rectangle 6" descr="Rectangle: Click to edit Master text styles&#10;Second level&#10;Third level&#10;Fourth level&#10;Fifth level"/>
          <p:cNvSpPr>
            <a:spLocks noGrp="1" noChangeArrowheads="1"/>
          </p:cNvSpPr>
          <p:nvPr>
            <p:ph type="body" idx="4294967295"/>
          </p:nvPr>
        </p:nvSpPr>
        <p:spPr>
          <a:xfrm>
            <a:off x="1919289" y="1268413"/>
            <a:ext cx="9434511" cy="5211762"/>
          </a:xfrm>
        </p:spPr>
        <p:txBody>
          <a:bodyPr rtlCol="0">
            <a:normAutofit/>
          </a:bodyPr>
          <a:lstStyle/>
          <a:p>
            <a:pPr marL="0" indent="0" fontAlgn="auto">
              <a:lnSpc>
                <a:spcPct val="110000"/>
              </a:lnSpc>
              <a:buNone/>
              <a:defRPr/>
            </a:pPr>
            <a:r>
              <a:rPr lang="fr-FR" sz="3000" b="1"/>
              <a:t>Quand</a:t>
            </a:r>
            <a:r>
              <a:rPr lang="fr-FR" sz="2400" u="sng"/>
              <a:t> </a:t>
            </a:r>
          </a:p>
          <a:p>
            <a:pPr lvl="1">
              <a:buFont typeface="Wingdings" panose="05000000000000000000" pitchFamily="2" charset="2"/>
              <a:buChar char="Ø"/>
              <a:defRPr/>
            </a:pPr>
            <a:r>
              <a:rPr lang="fr-FR" sz="2600"/>
              <a:t>Cible : tous les groupes d’âge </a:t>
            </a:r>
          </a:p>
          <a:p>
            <a:pPr lvl="1">
              <a:buFont typeface="Wingdings" panose="05000000000000000000" pitchFamily="2" charset="2"/>
              <a:buChar char="Ø"/>
              <a:defRPr/>
            </a:pPr>
            <a:r>
              <a:rPr lang="fr-FR" sz="2600"/>
              <a:t>Dans n’importe quelle situation de sécurité alimentaire</a:t>
            </a:r>
          </a:p>
          <a:p>
            <a:pPr marL="0" indent="0" fontAlgn="auto">
              <a:lnSpc>
                <a:spcPct val="110000"/>
              </a:lnSpc>
              <a:buNone/>
              <a:defRPr/>
            </a:pPr>
            <a:r>
              <a:rPr lang="fr-FR" sz="3000" b="1"/>
              <a:t>Objectif</a:t>
            </a:r>
          </a:p>
          <a:p>
            <a:pPr lvl="1">
              <a:buFontTx/>
              <a:buNone/>
              <a:defRPr/>
            </a:pPr>
            <a:r>
              <a:rPr lang="fr-FR"/>
              <a:t>	Réduire la mortalité parmi les personnes souffrant de malnutrition sévère et traiter la malnutrition aiguë sévère (MAS) via des soins nutritionnels et médicaux intensifs</a:t>
            </a:r>
          </a:p>
          <a:p>
            <a:pPr marL="0" indent="0" fontAlgn="auto">
              <a:lnSpc>
                <a:spcPct val="110000"/>
              </a:lnSpc>
              <a:buNone/>
              <a:defRPr/>
            </a:pPr>
            <a:r>
              <a:rPr lang="fr-FR" b="1"/>
              <a:t>Comment</a:t>
            </a:r>
          </a:p>
          <a:p>
            <a:pPr lvl="1">
              <a:buFont typeface="Wingdings" panose="05000000000000000000" pitchFamily="2" charset="2"/>
              <a:buChar char="Ø"/>
              <a:defRPr/>
            </a:pPr>
            <a:r>
              <a:rPr lang="fr-FR"/>
              <a:t>Centre de stabilisation </a:t>
            </a:r>
            <a:r>
              <a:rPr lang="fr-FR">
                <a:sym typeface="Wingdings" panose="05000000000000000000" pitchFamily="2" charset="2"/>
              </a:rPr>
              <a:t></a:t>
            </a:r>
            <a:r>
              <a:rPr lang="fr-FR"/>
              <a:t> alimentation thérapeutique en centre hospitalier (pour les cas extrêmes de MAS)</a:t>
            </a:r>
          </a:p>
          <a:p>
            <a:pPr lvl="1">
              <a:buFont typeface="Wingdings" panose="05000000000000000000" pitchFamily="2" charset="2"/>
              <a:buChar char="Ø"/>
              <a:defRPr/>
            </a:pPr>
            <a:r>
              <a:rPr lang="fr-FR"/>
              <a:t>Traitement en ambulatoire </a:t>
            </a:r>
            <a:r>
              <a:rPr lang="fr-FR">
                <a:sym typeface="Wingdings" panose="05000000000000000000" pitchFamily="2" charset="2"/>
              </a:rPr>
              <a:t></a:t>
            </a:r>
            <a:r>
              <a:rPr lang="fr-FR"/>
              <a:t> alimentation thérapeutique en ambulatoire (pour les cas de MAS sans complications)</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29</a:t>
            </a:fld>
            <a:endParaRPr lang="fr-CH"/>
          </a:p>
        </p:txBody>
      </p:sp>
    </p:spTree>
    <p:extLst>
      <p:ext uri="{BB962C8B-B14F-4D97-AF65-F5344CB8AC3E}">
        <p14:creationId xmlns:p14="http://schemas.microsoft.com/office/powerpoint/2010/main" val="209368593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descr="Rectangle: Click to edit Master text styles&#10;Second level&#10;Third level&#10;Fourth level&#10;Fifth level"/>
          <p:cNvSpPr>
            <a:spLocks noGrp="1"/>
          </p:cNvSpPr>
          <p:nvPr>
            <p:ph idx="1"/>
          </p:nvPr>
        </p:nvSpPr>
        <p:spPr>
          <a:xfrm>
            <a:off x="1596391" y="1872615"/>
            <a:ext cx="4856163" cy="4114800"/>
          </a:xfrm>
        </p:spPr>
        <p:txBody>
          <a:bodyPr rtlCol="0">
            <a:normAutofit/>
          </a:bodyPr>
          <a:lstStyle/>
          <a:p>
            <a:pPr marL="0" indent="0">
              <a:buNone/>
              <a:defRPr/>
            </a:pPr>
            <a:r>
              <a:rPr lang="fr-FR" sz="3600"/>
              <a:t>Quels types de programmes alimentaires et nutritionnels avez-vous déjà vus dans des situations de crise prolongée et aigüe ?</a:t>
            </a:r>
          </a:p>
        </p:txBody>
      </p:sp>
      <p:pic>
        <p:nvPicPr>
          <p:cNvPr id="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1628775"/>
            <a:ext cx="3048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3" name="Slide Number Placeholder 2"/>
          <p:cNvSpPr>
            <a:spLocks noGrp="1"/>
          </p:cNvSpPr>
          <p:nvPr>
            <p:ph type="sldNum" sz="quarter" idx="12"/>
          </p:nvPr>
        </p:nvSpPr>
        <p:spPr/>
        <p:txBody>
          <a:bodyPr/>
          <a:lstStyle/>
          <a:p>
            <a:fld id="{57EFD8B0-356A-44DF-9E08-D90986415114}" type="slidenum">
              <a:rPr lang="fr-CH" smtClean="0"/>
              <a:t>3</a:t>
            </a:fld>
            <a:endParaRPr lang="fr-CH"/>
          </a:p>
        </p:txBody>
      </p:sp>
    </p:spTree>
    <p:extLst>
      <p:ext uri="{BB962C8B-B14F-4D97-AF65-F5344CB8AC3E}">
        <p14:creationId xmlns:p14="http://schemas.microsoft.com/office/powerpoint/2010/main" val="3492534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2" descr="C:\Users\An\Desktop\Ecourse doc\Niger\SL april 2007\P1010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43864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30</a:t>
            </a:fld>
            <a:endParaRPr lang="fr-CH"/>
          </a:p>
        </p:txBody>
      </p:sp>
    </p:spTree>
    <p:extLst>
      <p:ext uri="{BB962C8B-B14F-4D97-AF65-F5344CB8AC3E}">
        <p14:creationId xmlns:p14="http://schemas.microsoft.com/office/powerpoint/2010/main" val="3280811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6" name="Picture 3" descr="H:\Elearning photo\2009-04-08-16_52_03\Images\378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44" y="0"/>
            <a:ext cx="9671716"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31</a:t>
            </a:fld>
            <a:endParaRPr lang="fr-CH"/>
          </a:p>
        </p:txBody>
      </p:sp>
    </p:spTree>
    <p:extLst>
      <p:ext uri="{BB962C8B-B14F-4D97-AF65-F5344CB8AC3E}">
        <p14:creationId xmlns:p14="http://schemas.microsoft.com/office/powerpoint/2010/main" val="279172913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8" descr="large1_00002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064" y="981075"/>
            <a:ext cx="3024187"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9" descr="Photo Mat &amp; Jérome 2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4" y="1125539"/>
            <a:ext cx="3652837"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re 1"/>
          <p:cNvSpPr txBox="1">
            <a:spLocks/>
          </p:cNvSpPr>
          <p:nvPr/>
        </p:nvSpPr>
        <p:spPr bwMode="auto">
          <a:xfrm>
            <a:off x="3031332" y="0"/>
            <a:ext cx="7380287"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90000"/>
              </a:lnSpc>
              <a:defRPr/>
            </a:pPr>
            <a:r>
              <a:rPr lang="fr-FR" sz="4400" u="sng">
                <a:solidFill>
                  <a:schemeClr val="tx2"/>
                </a:solidFill>
                <a:latin typeface="+mn-lt"/>
                <a:ea typeface="MS PGothic" pitchFamily="34" charset="-128"/>
              </a:rPr>
              <a:t>Produits pour le traitement de la MAS</a:t>
            </a:r>
          </a:p>
        </p:txBody>
      </p:sp>
      <p:pic>
        <p:nvPicPr>
          <p:cNvPr id="60421" name="Picture 2"/>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31989" y="4913314"/>
            <a:ext cx="1209675" cy="127952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0422"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2175" y="4943475"/>
            <a:ext cx="1303338" cy="13843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0423" name="Picture 4" descr="tabletPortrai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5364" y="4738689"/>
            <a:ext cx="2378075" cy="1671637"/>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0424" name="Pictur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46664" y="4738689"/>
            <a:ext cx="3349625"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2" name="TextBox 11"/>
          <p:cNvSpPr txBox="1"/>
          <p:nvPr/>
        </p:nvSpPr>
        <p:spPr>
          <a:xfrm>
            <a:off x="68561" y="5146199"/>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32</a:t>
            </a:fld>
            <a:endParaRPr lang="fr-CH"/>
          </a:p>
        </p:txBody>
      </p:sp>
    </p:spTree>
    <p:extLst>
      <p:ext uri="{BB962C8B-B14F-4D97-AF65-F5344CB8AC3E}">
        <p14:creationId xmlns:p14="http://schemas.microsoft.com/office/powerpoint/2010/main" val="113469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idx="4294967295"/>
          </p:nvPr>
        </p:nvSpPr>
        <p:spPr>
          <a:xfrm>
            <a:off x="1861459" y="61914"/>
            <a:ext cx="9622970" cy="1039813"/>
          </a:xfrm>
        </p:spPr>
        <p:txBody>
          <a:bodyPr anchor="b">
            <a:noAutofit/>
          </a:bodyPr>
          <a:lstStyle/>
          <a:p>
            <a:pPr>
              <a:defRPr/>
            </a:pPr>
            <a:r>
              <a:rPr lang="fr-FR" u="sng">
                <a:latin typeface="+mn-lt"/>
              </a:rPr>
              <a:t>Programme d’alimentation complémentaire (PAC)</a:t>
            </a:r>
          </a:p>
        </p:txBody>
      </p:sp>
      <p:sp>
        <p:nvSpPr>
          <p:cNvPr id="290819" name="Rectangle 3" descr="Rectangle: Click to edit Master text styles&#10;Second level&#10;Third level&#10;Fourth level&#10;Fifth level"/>
          <p:cNvSpPr>
            <a:spLocks noGrp="1" noChangeArrowheads="1"/>
          </p:cNvSpPr>
          <p:nvPr>
            <p:ph type="body" idx="4294967295"/>
          </p:nvPr>
        </p:nvSpPr>
        <p:spPr>
          <a:xfrm>
            <a:off x="1703389" y="1557339"/>
            <a:ext cx="9650411" cy="4799011"/>
          </a:xfrm>
        </p:spPr>
        <p:txBody>
          <a:bodyPr rtlCol="0">
            <a:normAutofit fontScale="70000" lnSpcReduction="20000"/>
          </a:bodyPr>
          <a:lstStyle/>
          <a:p>
            <a:pPr marL="0" indent="0" fontAlgn="auto">
              <a:lnSpc>
                <a:spcPct val="120000"/>
              </a:lnSpc>
              <a:spcBef>
                <a:spcPts val="0"/>
              </a:spcBef>
              <a:buNone/>
              <a:defRPr/>
            </a:pPr>
            <a:r>
              <a:rPr lang="fr-FR" sz="4000" b="1"/>
              <a:t>Quand </a:t>
            </a:r>
          </a:p>
          <a:p>
            <a:pPr indent="0" fontAlgn="auto">
              <a:lnSpc>
                <a:spcPct val="120000"/>
              </a:lnSpc>
              <a:spcBef>
                <a:spcPts val="0"/>
              </a:spcBef>
              <a:buFont typeface="Wingdings" panose="05000000000000000000" pitchFamily="2" charset="2"/>
              <a:buChar char="Ø"/>
              <a:defRPr/>
            </a:pPr>
            <a:r>
              <a:rPr lang="fr-FR" sz="3400"/>
              <a:t>Grande prévalence et nombre élevé de cas de malnutrition modérée</a:t>
            </a:r>
          </a:p>
          <a:p>
            <a:pPr indent="0" fontAlgn="auto">
              <a:lnSpc>
                <a:spcPct val="120000"/>
              </a:lnSpc>
              <a:spcBef>
                <a:spcPts val="0"/>
              </a:spcBef>
              <a:buFont typeface="Wingdings" panose="05000000000000000000" pitchFamily="2" charset="2"/>
              <a:buChar char="Ø"/>
              <a:defRPr/>
            </a:pPr>
            <a:r>
              <a:rPr lang="fr-FR" sz="3400"/>
              <a:t>Niveau d’insécurité alimentaire 3, 4 et 5</a:t>
            </a:r>
          </a:p>
          <a:p>
            <a:pPr marL="0" indent="0" fontAlgn="auto">
              <a:lnSpc>
                <a:spcPct val="120000"/>
              </a:lnSpc>
              <a:spcBef>
                <a:spcPts val="0"/>
              </a:spcBef>
              <a:buNone/>
              <a:defRPr/>
            </a:pPr>
            <a:r>
              <a:rPr lang="fr-FR" sz="4000" b="1"/>
              <a:t>Objectif</a:t>
            </a:r>
          </a:p>
          <a:p>
            <a:pPr indent="0" fontAlgn="auto">
              <a:lnSpc>
                <a:spcPct val="120000"/>
              </a:lnSpc>
              <a:spcBef>
                <a:spcPts val="0"/>
              </a:spcBef>
              <a:buFont typeface="Wingdings" panose="05000000000000000000" pitchFamily="2" charset="2"/>
              <a:buChar char="Ø"/>
              <a:defRPr/>
            </a:pPr>
            <a:r>
              <a:rPr lang="fr-FR" sz="3400"/>
              <a:t>Traiter les personnes atteintes de malnutrition modérée et prévenir les cas de malnutrition sévère</a:t>
            </a:r>
          </a:p>
          <a:p>
            <a:pPr marL="0" indent="0" fontAlgn="auto">
              <a:lnSpc>
                <a:spcPct val="120000"/>
              </a:lnSpc>
              <a:spcBef>
                <a:spcPts val="0"/>
              </a:spcBef>
              <a:buNone/>
              <a:defRPr/>
            </a:pPr>
            <a:r>
              <a:rPr lang="fr-FR" sz="4000" b="1"/>
              <a:t>Comment</a:t>
            </a:r>
          </a:p>
          <a:p>
            <a:pPr indent="0" fontAlgn="auto">
              <a:lnSpc>
                <a:spcPct val="120000"/>
              </a:lnSpc>
              <a:spcBef>
                <a:spcPts val="0"/>
              </a:spcBef>
              <a:buFont typeface="Wingdings" panose="05000000000000000000" pitchFamily="2" charset="2"/>
              <a:buChar char="Ø"/>
              <a:defRPr/>
            </a:pPr>
            <a:r>
              <a:rPr lang="fr-FR" sz="3400"/>
              <a:t>PAC avec une ration sèche (le plus souvent) par semaine (ou toutes les 2 semaines)</a:t>
            </a:r>
            <a:r>
              <a:rPr lang="fr-FR" sz="3400">
                <a:sym typeface="Wingdings" panose="05000000000000000000" pitchFamily="2" charset="2"/>
              </a:rPr>
              <a:t></a:t>
            </a:r>
            <a:r>
              <a:rPr lang="fr-FR" sz="3400"/>
              <a:t> Nutrition + soins médicaux</a:t>
            </a:r>
          </a:p>
          <a:p>
            <a:pPr indent="0" fontAlgn="auto">
              <a:lnSpc>
                <a:spcPct val="120000"/>
              </a:lnSpc>
              <a:spcBef>
                <a:spcPts val="0"/>
              </a:spcBef>
              <a:buFont typeface="Wingdings" panose="05000000000000000000" pitchFamily="2" charset="2"/>
              <a:buChar char="Ø"/>
              <a:defRPr/>
            </a:pPr>
            <a:r>
              <a:rPr lang="fr-FR" sz="3400"/>
              <a:t>Alimentation complémentaire collective avec distribution mensuelle </a:t>
            </a:r>
            <a:r>
              <a:rPr lang="fr-FR" sz="3400">
                <a:sym typeface="Wingdings" panose="05000000000000000000" pitchFamily="2" charset="2"/>
              </a:rPr>
              <a:t></a:t>
            </a:r>
            <a:r>
              <a:rPr lang="fr-FR" sz="3400"/>
              <a:t> patients sélectionnés en fonction du PB, pas de suivi médical</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33</a:t>
            </a:fld>
            <a:endParaRPr lang="fr-CH"/>
          </a:p>
        </p:txBody>
      </p:sp>
    </p:spTree>
    <p:extLst>
      <p:ext uri="{BB962C8B-B14F-4D97-AF65-F5344CB8AC3E}">
        <p14:creationId xmlns:p14="http://schemas.microsoft.com/office/powerpoint/2010/main" val="345139066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3" name="Rectangle 2"/>
          <p:cNvSpPr>
            <a:spLocks noChangeArrowheads="1"/>
          </p:cNvSpPr>
          <p:nvPr/>
        </p:nvSpPr>
        <p:spPr bwMode="auto">
          <a:xfrm>
            <a:off x="2135189" y="1484313"/>
            <a:ext cx="8467725" cy="5040312"/>
          </a:xfrm>
          <a:prstGeom prst="rect">
            <a:avLst/>
          </a:prstGeom>
          <a:noFill/>
          <a:ln w="12700">
            <a:solidFill>
              <a:srgbClr val="000000"/>
            </a:solidFill>
            <a:round/>
            <a:headEnd/>
            <a:tailEnd/>
          </a:ln>
        </p:spPr>
        <p:txBody>
          <a:bodyPr lIns="90000" tIns="46800" rIns="90000" bIns="46800"/>
          <a:lstStyle/>
          <a:p>
            <a:pPr marL="342900" indent="-342900">
              <a:lnSpc>
                <a:spcPct val="108000"/>
              </a:lnSpc>
              <a:spcBef>
                <a:spcPct val="20000"/>
              </a:spcBef>
              <a:buClr>
                <a:srgbClr val="99CC00"/>
              </a:buClr>
              <a:defRPr/>
            </a:pPr>
            <a:endParaRPr lang="fr-FR" b="1" dirty="0">
              <a:solidFill>
                <a:srgbClr val="002060"/>
              </a:solidFill>
            </a:endParaRPr>
          </a:p>
          <a:p>
            <a:pPr marL="342900" indent="-342900">
              <a:lnSpc>
                <a:spcPct val="108000"/>
              </a:lnSpc>
              <a:spcBef>
                <a:spcPct val="20000"/>
              </a:spcBef>
              <a:buClr>
                <a:srgbClr val="99CC00"/>
              </a:buClr>
              <a:defRPr/>
            </a:pPr>
            <a:r>
              <a:rPr lang="fr-FR" sz="2400" b="1">
                <a:solidFill>
                  <a:schemeClr val="tx2">
                    <a:lumMod val="90000"/>
                  </a:schemeClr>
                </a:solidFill>
              </a:rPr>
              <a:t>Mélange de farines : type Super Cereal – pour bouillie</a:t>
            </a:r>
          </a:p>
          <a:p>
            <a:pPr marL="342900" indent="-342900">
              <a:lnSpc>
                <a:spcPct val="108000"/>
              </a:lnSpc>
              <a:spcBef>
                <a:spcPct val="20000"/>
              </a:spcBef>
              <a:buClr>
                <a:srgbClr val="99CC00"/>
              </a:buClr>
              <a:defRPr/>
            </a:pPr>
            <a:r>
              <a:rPr lang="fr-FR" sz="2400" b="1">
                <a:solidFill>
                  <a:schemeClr val="tx2">
                    <a:lumMod val="90000"/>
                  </a:schemeClr>
                </a:solidFill>
              </a:rPr>
              <a:t>Compléments alimentaires prêts à l’emploi</a:t>
            </a:r>
          </a:p>
          <a:p>
            <a:pPr marL="342900" indent="-342900">
              <a:lnSpc>
                <a:spcPct val="108000"/>
              </a:lnSpc>
              <a:spcBef>
                <a:spcPct val="20000"/>
              </a:spcBef>
              <a:buClr>
                <a:srgbClr val="99CC00"/>
              </a:buClr>
              <a:defRPr/>
            </a:pPr>
            <a:r>
              <a:rPr lang="fr-FR" sz="2400" b="1">
                <a:solidFill>
                  <a:schemeClr val="tx2">
                    <a:lumMod val="90000"/>
                  </a:schemeClr>
                </a:solidFill>
              </a:rPr>
              <a:t>Nourriture locale</a:t>
            </a:r>
          </a:p>
          <a:p>
            <a:pPr marL="342900" indent="-342900">
              <a:lnSpc>
                <a:spcPct val="108000"/>
              </a:lnSpc>
              <a:spcBef>
                <a:spcPct val="20000"/>
              </a:spcBef>
              <a:buClr>
                <a:srgbClr val="99CC00"/>
              </a:buClr>
              <a:defRPr/>
            </a:pPr>
            <a:r>
              <a:rPr lang="fr-FR" sz="2400" b="1">
                <a:solidFill>
                  <a:schemeClr val="tx2">
                    <a:lumMod val="90000"/>
                  </a:schemeClr>
                </a:solidFill>
              </a:rPr>
              <a:t>+ traitement médical systématique</a:t>
            </a:r>
          </a:p>
        </p:txBody>
      </p:sp>
      <p:pic>
        <p:nvPicPr>
          <p:cNvPr id="64515" name="Picture 8" descr="Photo Mat &amp; Jérome 2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1" y="2339975"/>
            <a:ext cx="3457575"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re 1"/>
          <p:cNvSpPr txBox="1">
            <a:spLocks/>
          </p:cNvSpPr>
          <p:nvPr/>
        </p:nvSpPr>
        <p:spPr bwMode="auto">
          <a:xfrm>
            <a:off x="2640014" y="280989"/>
            <a:ext cx="7164387"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90000"/>
              </a:lnSpc>
              <a:defRPr/>
            </a:pPr>
            <a:r>
              <a:rPr lang="fr-FR" sz="4400" u="sng">
                <a:latin typeface="+mn-lt"/>
                <a:ea typeface="MS PGothic" pitchFamily="34" charset="-128"/>
              </a:rPr>
              <a:t>Produits pour le traitement de la MAM</a:t>
            </a:r>
          </a:p>
        </p:txBody>
      </p:sp>
      <p:pic>
        <p:nvPicPr>
          <p:cNvPr id="64517"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83090" y="3691550"/>
            <a:ext cx="842962" cy="124618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4518" name="Picture 4" descr="Image result for eeZeeba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68526" y="5246688"/>
            <a:ext cx="16303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4519"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7482" y="3691550"/>
            <a:ext cx="1079500" cy="162718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4520"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0251" y="5029200"/>
            <a:ext cx="2017713"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3" name="TextBox 12"/>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34</a:t>
            </a:fld>
            <a:endParaRPr lang="fr-CH"/>
          </a:p>
        </p:txBody>
      </p:sp>
    </p:spTree>
    <p:extLst>
      <p:ext uri="{BB962C8B-B14F-4D97-AF65-F5344CB8AC3E}">
        <p14:creationId xmlns:p14="http://schemas.microsoft.com/office/powerpoint/2010/main" val="3471512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057400" y="4495800"/>
            <a:ext cx="6554788" cy="1524000"/>
          </a:xfrm>
        </p:spPr>
        <p:txBody>
          <a:bodyPr/>
          <a:lstStyle/>
          <a:p>
            <a:pPr>
              <a:defRPr/>
            </a:pPr>
            <a:endParaRPr lang="fr-CH" altLang="fr-FR"/>
          </a:p>
        </p:txBody>
      </p:sp>
      <p:pic>
        <p:nvPicPr>
          <p:cNvPr id="66563" name="Picture 4"/>
          <p:cNvPicPr>
            <a:picLocks noChangeAspect="1"/>
          </p:cNvPicPr>
          <p:nvPr/>
        </p:nvPicPr>
        <p:blipFill>
          <a:blip r:embed="rId3" cstate="print">
            <a:extLst>
              <a:ext uri="{28A0092B-C50C-407E-A947-70E740481C1C}">
                <a14:useLocalDpi xmlns:a14="http://schemas.microsoft.com/office/drawing/2010/main" val="0"/>
              </a:ext>
            </a:extLst>
          </a:blip>
          <a:srcRect b="-14941"/>
          <a:stretch>
            <a:fillRect/>
          </a:stretch>
        </p:blipFill>
        <p:spPr bwMode="auto">
          <a:xfrm>
            <a:off x="1549401" y="9525"/>
            <a:ext cx="9072563" cy="857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35</a:t>
            </a:fld>
            <a:endParaRPr lang="fr-CH"/>
          </a:p>
        </p:txBody>
      </p:sp>
    </p:spTree>
    <p:extLst>
      <p:ext uri="{BB962C8B-B14F-4D97-AF65-F5344CB8AC3E}">
        <p14:creationId xmlns:p14="http://schemas.microsoft.com/office/powerpoint/2010/main" val="3670842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Oval 2"/>
          <p:cNvSpPr>
            <a:spLocks noChangeArrowheads="1"/>
          </p:cNvSpPr>
          <p:nvPr/>
        </p:nvSpPr>
        <p:spPr bwMode="auto">
          <a:xfrm>
            <a:off x="3792539" y="3357564"/>
            <a:ext cx="4897437" cy="2808287"/>
          </a:xfrm>
          <a:prstGeom prst="ellipse">
            <a:avLst/>
          </a:prstGeom>
          <a:solidFill>
            <a:schemeClr val="tx2">
              <a:lumMod val="90000"/>
            </a:schemeClr>
          </a:solidFill>
          <a:ln w="9525">
            <a:solidFill>
              <a:schemeClr val="bg2"/>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latin typeface="Calibri" panose="020F0502020204030204" pitchFamily="34" charset="0"/>
            </a:endParaRPr>
          </a:p>
        </p:txBody>
      </p:sp>
      <p:sp>
        <p:nvSpPr>
          <p:cNvPr id="68611" name="Oval 3"/>
          <p:cNvSpPr>
            <a:spLocks noChangeArrowheads="1"/>
          </p:cNvSpPr>
          <p:nvPr/>
        </p:nvSpPr>
        <p:spPr bwMode="auto">
          <a:xfrm>
            <a:off x="4943476" y="4149725"/>
            <a:ext cx="2663825" cy="1727200"/>
          </a:xfrm>
          <a:prstGeom prst="ellipse">
            <a:avLst/>
          </a:prstGeom>
          <a:solidFill>
            <a:srgbClr val="ECAB9E"/>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68612" name="Oval 4"/>
          <p:cNvSpPr>
            <a:spLocks noChangeArrowheads="1"/>
          </p:cNvSpPr>
          <p:nvPr/>
        </p:nvSpPr>
        <p:spPr bwMode="auto">
          <a:xfrm>
            <a:off x="5159375" y="4652963"/>
            <a:ext cx="2209800" cy="9144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68613" name="Text Box 5"/>
          <p:cNvSpPr txBox="1">
            <a:spLocks noChangeArrowheads="1"/>
          </p:cNvSpPr>
          <p:nvPr/>
        </p:nvSpPr>
        <p:spPr bwMode="auto">
          <a:xfrm>
            <a:off x="5640388" y="3315980"/>
            <a:ext cx="1728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2400" b="1">
                <a:solidFill>
                  <a:schemeClr val="bg2"/>
                </a:solidFill>
                <a:latin typeface="+mn-lt"/>
              </a:rPr>
              <a:t>Population</a:t>
            </a:r>
          </a:p>
          <a:p>
            <a:r>
              <a:rPr lang="fr-FR" sz="2400" b="1">
                <a:solidFill>
                  <a:schemeClr val="bg2"/>
                </a:solidFill>
                <a:latin typeface="+mn-lt"/>
              </a:rPr>
              <a:t> générale</a:t>
            </a:r>
          </a:p>
        </p:txBody>
      </p:sp>
      <p:sp>
        <p:nvSpPr>
          <p:cNvPr id="68614" name="Text Box 6"/>
          <p:cNvSpPr txBox="1">
            <a:spLocks noChangeArrowheads="1"/>
          </p:cNvSpPr>
          <p:nvPr/>
        </p:nvSpPr>
        <p:spPr bwMode="auto">
          <a:xfrm>
            <a:off x="5565774" y="4211636"/>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solidFill>
                  <a:schemeClr val="bg2"/>
                </a:solidFill>
                <a:latin typeface="+mn-lt"/>
              </a:rPr>
              <a:t>À risque</a:t>
            </a:r>
          </a:p>
        </p:txBody>
      </p:sp>
      <p:sp>
        <p:nvSpPr>
          <p:cNvPr id="68615" name="Text Box 7"/>
          <p:cNvSpPr txBox="1">
            <a:spLocks noChangeArrowheads="1"/>
          </p:cNvSpPr>
          <p:nvPr/>
        </p:nvSpPr>
        <p:spPr bwMode="auto">
          <a:xfrm>
            <a:off x="5232400" y="4941889"/>
            <a:ext cx="2109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solidFill>
                  <a:schemeClr val="bg2"/>
                </a:solidFill>
                <a:latin typeface="+mn-lt"/>
              </a:rPr>
              <a:t>Malnutrie</a:t>
            </a:r>
          </a:p>
        </p:txBody>
      </p:sp>
      <p:sp>
        <p:nvSpPr>
          <p:cNvPr id="68616" name="Rectangle 14"/>
          <p:cNvSpPr>
            <a:spLocks noChangeArrowheads="1"/>
          </p:cNvSpPr>
          <p:nvPr/>
        </p:nvSpPr>
        <p:spPr bwMode="auto">
          <a:xfrm>
            <a:off x="6383339" y="188914"/>
            <a:ext cx="4156075" cy="424732"/>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fr-FR" sz="2400" b="1">
                <a:solidFill>
                  <a:srgbClr val="FF0000"/>
                </a:solidFill>
                <a:latin typeface="+mn-lt"/>
              </a:rPr>
              <a:t>2. Programmes nutritionnels</a:t>
            </a:r>
          </a:p>
        </p:txBody>
      </p:sp>
      <p:sp>
        <p:nvSpPr>
          <p:cNvPr id="68617" name="Rectangle 15"/>
          <p:cNvSpPr>
            <a:spLocks noChangeArrowheads="1"/>
          </p:cNvSpPr>
          <p:nvPr/>
        </p:nvSpPr>
        <p:spPr bwMode="auto">
          <a:xfrm>
            <a:off x="1720850" y="195980"/>
            <a:ext cx="3511550" cy="389809"/>
          </a:xfrm>
          <a:prstGeom prst="rect">
            <a:avLst/>
          </a:prstGeom>
          <a:solidFill>
            <a:srgbClr val="DDDDDD"/>
          </a:solidFill>
          <a:ln w="38100">
            <a:solidFill>
              <a:schemeClr val="bg2"/>
            </a:solidFill>
            <a:miter lim="800000"/>
            <a:headEnd/>
            <a:tailEnd/>
          </a:ln>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fr-FR" sz="2400" b="1" dirty="0">
                <a:latin typeface="+mn-lt"/>
              </a:rPr>
              <a:t>1. Programmes de secours</a:t>
            </a:r>
          </a:p>
        </p:txBody>
      </p:sp>
      <p:sp>
        <p:nvSpPr>
          <p:cNvPr id="68618" name="Text Box 9"/>
          <p:cNvSpPr txBox="1">
            <a:spLocks noChangeArrowheads="1"/>
          </p:cNvSpPr>
          <p:nvPr/>
        </p:nvSpPr>
        <p:spPr bwMode="auto">
          <a:xfrm>
            <a:off x="1708151" y="687389"/>
            <a:ext cx="18716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latin typeface="+mn-lt"/>
              </a:rPr>
              <a:t>Distribution générale de nourriture </a:t>
            </a:r>
          </a:p>
        </p:txBody>
      </p:sp>
      <p:sp>
        <p:nvSpPr>
          <p:cNvPr id="244749" name="Line 8"/>
          <p:cNvSpPr>
            <a:spLocks noChangeShapeType="1"/>
          </p:cNvSpPr>
          <p:nvPr/>
        </p:nvSpPr>
        <p:spPr bwMode="auto">
          <a:xfrm>
            <a:off x="2782888" y="1423989"/>
            <a:ext cx="2017712" cy="2149475"/>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68620" name="Text Box 9"/>
          <p:cNvSpPr txBox="1">
            <a:spLocks noChangeArrowheads="1"/>
          </p:cNvSpPr>
          <p:nvPr/>
        </p:nvSpPr>
        <p:spPr bwMode="auto">
          <a:xfrm>
            <a:off x="3648076" y="687389"/>
            <a:ext cx="23034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latin typeface="+mn-lt"/>
              </a:rPr>
              <a:t>Distribution alimentaire ciblée </a:t>
            </a:r>
          </a:p>
        </p:txBody>
      </p:sp>
      <p:sp>
        <p:nvSpPr>
          <p:cNvPr id="13" name="Line 8"/>
          <p:cNvSpPr>
            <a:spLocks noChangeShapeType="1"/>
          </p:cNvSpPr>
          <p:nvPr/>
        </p:nvSpPr>
        <p:spPr bwMode="auto">
          <a:xfrm>
            <a:off x="4800600" y="1457325"/>
            <a:ext cx="839788" cy="1962150"/>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68622" name="Text Box 9"/>
          <p:cNvSpPr txBox="1">
            <a:spLocks noChangeArrowheads="1"/>
          </p:cNvSpPr>
          <p:nvPr/>
        </p:nvSpPr>
        <p:spPr bwMode="auto">
          <a:xfrm>
            <a:off x="1722438" y="1744910"/>
            <a:ext cx="1871663" cy="1200329"/>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dirty="0">
                <a:latin typeface="+mn-lt"/>
              </a:rPr>
              <a:t>Programmes de transferts monétaires</a:t>
            </a:r>
          </a:p>
        </p:txBody>
      </p:sp>
      <p:sp>
        <p:nvSpPr>
          <p:cNvPr id="68623" name="Rectangle 14"/>
          <p:cNvSpPr>
            <a:spLocks noChangeArrowheads="1"/>
          </p:cNvSpPr>
          <p:nvPr/>
        </p:nvSpPr>
        <p:spPr bwMode="auto">
          <a:xfrm>
            <a:off x="1703388" y="6237288"/>
            <a:ext cx="4392612" cy="424732"/>
          </a:xfrm>
          <a:prstGeom prst="rect">
            <a:avLst/>
          </a:prstGeom>
          <a:solidFill>
            <a:srgbClr val="DDDDDD"/>
          </a:solidFill>
          <a:ln w="38100">
            <a:solidFill>
              <a:srgbClr val="0E882E"/>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fr-FR" sz="2400" b="1">
                <a:solidFill>
                  <a:srgbClr val="0E882E"/>
                </a:solidFill>
                <a:latin typeface="+mn-lt"/>
              </a:rPr>
              <a:t>4. Nutrition des patients malades</a:t>
            </a:r>
          </a:p>
        </p:txBody>
      </p:sp>
      <p:sp>
        <p:nvSpPr>
          <p:cNvPr id="68624" name="Rectangle 14"/>
          <p:cNvSpPr>
            <a:spLocks noChangeArrowheads="1"/>
          </p:cNvSpPr>
          <p:nvPr/>
        </p:nvSpPr>
        <p:spPr bwMode="auto">
          <a:xfrm>
            <a:off x="6527800" y="6237288"/>
            <a:ext cx="4032250" cy="424732"/>
          </a:xfrm>
          <a:prstGeom prst="rect">
            <a:avLst/>
          </a:prstGeom>
          <a:solidFill>
            <a:srgbClr val="DDDDDD"/>
          </a:solidFill>
          <a:ln w="38100">
            <a:solidFill>
              <a:srgbClr val="0000FF"/>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fr-FR" sz="2400">
                <a:solidFill>
                  <a:srgbClr val="0000FF"/>
                </a:solidFill>
                <a:latin typeface="+mn-lt"/>
              </a:rPr>
              <a:t>3.</a:t>
            </a:r>
            <a:r>
              <a:rPr lang="fr-FR" sz="2400" b="1">
                <a:solidFill>
                  <a:srgbClr val="0000FF"/>
                </a:solidFill>
                <a:latin typeface="+mn-lt"/>
              </a:rPr>
              <a:t> Programmes de prévention</a:t>
            </a:r>
          </a:p>
        </p:txBody>
      </p:sp>
      <p:sp>
        <p:nvSpPr>
          <p:cNvPr id="68625" name="Text Box 11"/>
          <p:cNvSpPr txBox="1">
            <a:spLocks noChangeArrowheads="1"/>
          </p:cNvSpPr>
          <p:nvPr/>
        </p:nvSpPr>
        <p:spPr bwMode="auto">
          <a:xfrm>
            <a:off x="6154739" y="657226"/>
            <a:ext cx="2162175" cy="1200329"/>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fr-FR" sz="2400" b="1">
                <a:solidFill>
                  <a:srgbClr val="FF0000"/>
                </a:solidFill>
                <a:latin typeface="+mn-lt"/>
              </a:rPr>
              <a:t>Programmes d’alimentation thérapeutique</a:t>
            </a:r>
          </a:p>
        </p:txBody>
      </p:sp>
      <p:sp>
        <p:nvSpPr>
          <p:cNvPr id="68626" name="Text Box 12"/>
          <p:cNvSpPr txBox="1">
            <a:spLocks noChangeArrowheads="1"/>
          </p:cNvSpPr>
          <p:nvPr/>
        </p:nvSpPr>
        <p:spPr bwMode="auto">
          <a:xfrm>
            <a:off x="8399464" y="657226"/>
            <a:ext cx="2492375" cy="1200329"/>
          </a:xfrm>
          <a:prstGeom prst="rect">
            <a:avLst/>
          </a:prstGeom>
          <a:solidFill>
            <a:srgbClr val="DDDDDD"/>
          </a:solidFill>
          <a:ln w="38100">
            <a:solidFill>
              <a:srgbClr val="FF0000"/>
            </a:solidFill>
            <a:miter lim="800000"/>
            <a:headEnd/>
            <a:tailEnd/>
          </a:ln>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spcBef>
                <a:spcPct val="50000"/>
              </a:spcBef>
            </a:pPr>
            <a:r>
              <a:rPr lang="fr-FR" sz="2400" b="1">
                <a:solidFill>
                  <a:srgbClr val="FF0000"/>
                </a:solidFill>
                <a:latin typeface="+mn-lt"/>
              </a:rPr>
              <a:t>Programmes d’alimentation complémentaire</a:t>
            </a:r>
          </a:p>
        </p:txBody>
      </p:sp>
      <p:cxnSp>
        <p:nvCxnSpPr>
          <p:cNvPr id="3" name="Straight Arrow Connector 2"/>
          <p:cNvCxnSpPr>
            <a:cxnSpLocks/>
          </p:cNvCxnSpPr>
          <p:nvPr/>
        </p:nvCxnSpPr>
        <p:spPr>
          <a:xfrm flipH="1">
            <a:off x="6648450" y="1916111"/>
            <a:ext cx="958851" cy="2844803"/>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H="1">
            <a:off x="7127877" y="1916111"/>
            <a:ext cx="2128090" cy="3025778"/>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 Box 11"/>
          <p:cNvSpPr txBox="1">
            <a:spLocks noChangeArrowheads="1"/>
          </p:cNvSpPr>
          <p:nvPr/>
        </p:nvSpPr>
        <p:spPr bwMode="auto">
          <a:xfrm>
            <a:off x="8956679" y="4477834"/>
            <a:ext cx="1944688" cy="1089529"/>
          </a:xfrm>
          <a:prstGeom prst="rect">
            <a:avLst/>
          </a:prstGeom>
          <a:solidFill>
            <a:schemeClr val="accent4">
              <a:lumMod val="20000"/>
              <a:lumOff val="80000"/>
            </a:schemeClr>
          </a:solidFill>
          <a:ln w="38100" algn="ctr">
            <a:solidFill>
              <a:srgbClr val="0070C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defRPr/>
            </a:pPr>
            <a:r>
              <a:rPr lang="fr-FR" sz="2400" b="1">
                <a:solidFill>
                  <a:srgbClr val="0070C0"/>
                </a:solidFill>
                <a:latin typeface="+mn-lt"/>
              </a:rPr>
              <a:t>Alimentation des nourrissons en situation d’urgence</a:t>
            </a:r>
          </a:p>
        </p:txBody>
      </p:sp>
      <p:cxnSp>
        <p:nvCxnSpPr>
          <p:cNvPr id="4" name="Straight Arrow Connector 3"/>
          <p:cNvCxnSpPr>
            <a:stCxn id="23" idx="1"/>
          </p:cNvCxnSpPr>
          <p:nvPr/>
        </p:nvCxnSpPr>
        <p:spPr>
          <a:xfrm flipH="1" flipV="1">
            <a:off x="7731129" y="4611184"/>
            <a:ext cx="1225550" cy="411415"/>
          </a:xfrm>
          <a:prstGeom prst="straightConnector1">
            <a:avLst/>
          </a:prstGeom>
          <a:ln w="38100">
            <a:solidFill>
              <a:srgbClr val="0070C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27" name="TextBox 26"/>
          <p:cNvSpPr txBox="1"/>
          <p:nvPr/>
        </p:nvSpPr>
        <p:spPr>
          <a:xfrm>
            <a:off x="83492" y="5079184"/>
            <a:ext cx="461665" cy="14932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 </a:t>
            </a:r>
          </a:p>
        </p:txBody>
      </p:sp>
      <p:sp>
        <p:nvSpPr>
          <p:cNvPr id="2" name="Slide Number Placeholder 1"/>
          <p:cNvSpPr>
            <a:spLocks noGrp="1"/>
          </p:cNvSpPr>
          <p:nvPr>
            <p:ph type="sldNum" sz="quarter" idx="12"/>
          </p:nvPr>
        </p:nvSpPr>
        <p:spPr/>
        <p:txBody>
          <a:bodyPr/>
          <a:lstStyle/>
          <a:p>
            <a:fld id="{57EFD8B0-356A-44DF-9E08-D90986415114}" type="slidenum">
              <a:rPr lang="fr-CH" smtClean="0"/>
              <a:t>36</a:t>
            </a:fld>
            <a:endParaRPr lang="fr-CH"/>
          </a:p>
        </p:txBody>
      </p:sp>
    </p:spTree>
    <p:extLst>
      <p:ext uri="{BB962C8B-B14F-4D97-AF65-F5344CB8AC3E}">
        <p14:creationId xmlns:p14="http://schemas.microsoft.com/office/powerpoint/2010/main" val="29406563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idx="4294967295"/>
          </p:nvPr>
        </p:nvSpPr>
        <p:spPr>
          <a:xfrm>
            <a:off x="2933699" y="659400"/>
            <a:ext cx="8122467" cy="611188"/>
          </a:xfrm>
        </p:spPr>
        <p:txBody>
          <a:bodyPr anchor="b">
            <a:noAutofit/>
          </a:bodyPr>
          <a:lstStyle/>
          <a:p>
            <a:pPr>
              <a:defRPr/>
            </a:pPr>
            <a:r>
              <a:rPr lang="fr-FR" u="sng" dirty="0">
                <a:latin typeface="+mn-lt"/>
              </a:rPr>
              <a:t>Alimentation des nourrissons en situation d’urgence</a:t>
            </a:r>
          </a:p>
        </p:txBody>
      </p:sp>
      <p:sp>
        <p:nvSpPr>
          <p:cNvPr id="317443" name="Rectangle 3" descr="Rectangle: Click to edit Master text styles&#10;Second level&#10;Third level&#10;Fourth level&#10;Fifth level"/>
          <p:cNvSpPr>
            <a:spLocks noGrp="1" noChangeArrowheads="1"/>
          </p:cNvSpPr>
          <p:nvPr>
            <p:ph type="body" idx="4294967295"/>
          </p:nvPr>
        </p:nvSpPr>
        <p:spPr>
          <a:xfrm>
            <a:off x="2592766" y="1737360"/>
            <a:ext cx="7780594" cy="4296634"/>
          </a:xfrm>
        </p:spPr>
        <p:txBody>
          <a:bodyPr rtlCol="0">
            <a:normAutofit fontScale="85000" lnSpcReduction="20000"/>
          </a:bodyPr>
          <a:lstStyle/>
          <a:p>
            <a:pPr marL="0" indent="0" fontAlgn="auto">
              <a:lnSpc>
                <a:spcPct val="90000"/>
              </a:lnSpc>
              <a:buNone/>
              <a:defRPr/>
            </a:pPr>
            <a:r>
              <a:rPr lang="fr-FR" sz="3000" b="1"/>
              <a:t>Pourquoi :</a:t>
            </a:r>
          </a:p>
          <a:p>
            <a:pPr fontAlgn="auto">
              <a:lnSpc>
                <a:spcPct val="90000"/>
              </a:lnSpc>
              <a:buFontTx/>
              <a:buNone/>
              <a:defRPr/>
            </a:pPr>
            <a:r>
              <a:rPr lang="fr-FR" sz="2400"/>
              <a:t>	</a:t>
            </a:r>
            <a:r>
              <a:rPr lang="fr-FR"/>
              <a:t>Dans les situations d’urgence, l’alimentation du nourrisson peut être impactée en raison du stress de la mère</a:t>
            </a:r>
          </a:p>
          <a:p>
            <a:pPr marL="0" indent="0" fontAlgn="auto">
              <a:lnSpc>
                <a:spcPct val="90000"/>
              </a:lnSpc>
              <a:buNone/>
              <a:defRPr/>
            </a:pPr>
            <a:r>
              <a:rPr lang="fr-FR" sz="3000" b="1"/>
              <a:t>Objectif :</a:t>
            </a:r>
          </a:p>
          <a:p>
            <a:pPr fontAlgn="auto">
              <a:lnSpc>
                <a:spcPct val="90000"/>
              </a:lnSpc>
              <a:buFontTx/>
              <a:buNone/>
              <a:defRPr/>
            </a:pPr>
            <a:r>
              <a:rPr lang="fr-FR" sz="2400"/>
              <a:t>	</a:t>
            </a:r>
            <a:r>
              <a:rPr lang="fr-FR" sz="2600"/>
              <a:t>Prévenir la morbidité, la mortalité et la malnutrition des jeunes enfants</a:t>
            </a:r>
          </a:p>
          <a:p>
            <a:pPr marL="0" indent="0" fontAlgn="auto">
              <a:lnSpc>
                <a:spcPct val="90000"/>
              </a:lnSpc>
              <a:buNone/>
              <a:defRPr/>
            </a:pPr>
            <a:r>
              <a:rPr lang="fr-FR" sz="3000" b="1"/>
              <a:t>Comment :</a:t>
            </a:r>
          </a:p>
          <a:p>
            <a:pPr>
              <a:buFont typeface="Wingdings" panose="05000000000000000000" pitchFamily="2" charset="2"/>
              <a:buChar char="Ø"/>
              <a:defRPr/>
            </a:pPr>
            <a:r>
              <a:rPr lang="fr-FR" sz="2600"/>
              <a:t>Via une structure dédiée avec du personnel fournissant des conseils en matière d’alimentation des nourrissons, un soutien psychologique, et capable d’identifier des mères et des nourrissons atteints de malnutrition aigüe</a:t>
            </a:r>
          </a:p>
          <a:p>
            <a:pPr>
              <a:buFont typeface="Wingdings" panose="05000000000000000000" pitchFamily="2" charset="2"/>
              <a:buChar char="Ø"/>
              <a:defRPr/>
            </a:pPr>
            <a:r>
              <a:rPr lang="fr-FR" sz="2600"/>
              <a:t>Peut être incluse dans des programmes de soutien psychologique et de soutien en santé mentale déjà existants</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37</a:t>
            </a:fld>
            <a:endParaRPr lang="fr-CH"/>
          </a:p>
        </p:txBody>
      </p:sp>
    </p:spTree>
    <p:extLst>
      <p:ext uri="{BB962C8B-B14F-4D97-AF65-F5344CB8AC3E}">
        <p14:creationId xmlns:p14="http://schemas.microsoft.com/office/powerpoint/2010/main" val="3002401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Espace réservé du contenu 1" descr="Rectangle: Click to edit Master text styles&#10;Second level&#10;Third level&#10;Fourth level&#10;Fifth level"/>
          <p:cNvSpPr>
            <a:spLocks noGrp="1"/>
          </p:cNvSpPr>
          <p:nvPr>
            <p:ph idx="1"/>
          </p:nvPr>
        </p:nvSpPr>
        <p:spPr>
          <a:xfrm>
            <a:off x="1812812" y="1354193"/>
            <a:ext cx="6985225" cy="2328429"/>
          </a:xfrm>
        </p:spPr>
        <p:txBody>
          <a:bodyPr rtlCol="0">
            <a:normAutofit lnSpcReduction="10000"/>
          </a:bodyPr>
          <a:lstStyle/>
          <a:p>
            <a:pPr marL="0" indent="0" fontAlgn="auto">
              <a:buNone/>
              <a:defRPr/>
            </a:pPr>
            <a:r>
              <a:rPr lang="fr-FR" dirty="0"/>
              <a:t>La mère de notre famille déplacée a accouché il y a quelques jours. Elle a donné naissance à un garçon prénommé Petit Rouge. Au vu des conditions difficiles durant la grossesse, Petit Rouge présente un poids à la naissance insuffisant et sa maman est fatiguée</a:t>
            </a:r>
          </a:p>
        </p:txBody>
      </p:sp>
      <p:pic>
        <p:nvPicPr>
          <p:cNvPr id="71684" name="Picture 6" descr="C:\Users\niederbergern\Desktop\4 HELP course\2016 HELP Nicole Dehli\Captures\rou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9503" y="1103898"/>
            <a:ext cx="1608137"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38</a:t>
            </a:fld>
            <a:endParaRPr lang="fr-CH"/>
          </a:p>
        </p:txBody>
      </p:sp>
      <p:sp>
        <p:nvSpPr>
          <p:cNvPr id="3" name="TextBox 2"/>
          <p:cNvSpPr txBox="1"/>
          <p:nvPr/>
        </p:nvSpPr>
        <p:spPr>
          <a:xfrm>
            <a:off x="3138128" y="4563606"/>
            <a:ext cx="7475444" cy="800219"/>
          </a:xfrm>
          <a:prstGeom prst="rect">
            <a:avLst/>
          </a:prstGeom>
          <a:noFill/>
        </p:spPr>
        <p:txBody>
          <a:bodyPr wrap="none" rtlCol="0">
            <a:spAutoFit/>
          </a:bodyPr>
          <a:lstStyle/>
          <a:p>
            <a:r>
              <a:rPr lang="fr-FR" sz="2800"/>
              <a:t>De quel type de soutien ou programme auraient-ils besoin ? </a:t>
            </a:r>
          </a:p>
          <a:p>
            <a:endParaRPr lang="en-GB" dirty="0"/>
          </a:p>
        </p:txBody>
      </p:sp>
      <p:sp>
        <p:nvSpPr>
          <p:cNvPr id="4" name="TextBox 3"/>
          <p:cNvSpPr txBox="1"/>
          <p:nvPr/>
        </p:nvSpPr>
        <p:spPr>
          <a:xfrm>
            <a:off x="1626582" y="4178885"/>
            <a:ext cx="1326004" cy="1569660"/>
          </a:xfrm>
          <a:prstGeom prst="rect">
            <a:avLst/>
          </a:prstGeom>
          <a:noFill/>
        </p:spPr>
        <p:txBody>
          <a:bodyPr wrap="none" rtlCol="0">
            <a:spAutoFit/>
          </a:bodyPr>
          <a:lstStyle/>
          <a:p>
            <a:r>
              <a:rPr lang="fr-FR" sz="9600" b="1">
                <a:solidFill>
                  <a:srgbClr val="FF0000"/>
                </a:solidFill>
              </a:rPr>
              <a:t>??</a:t>
            </a:r>
          </a:p>
        </p:txBody>
      </p:sp>
    </p:spTree>
    <p:extLst>
      <p:ext uri="{BB962C8B-B14F-4D97-AF65-F5344CB8AC3E}">
        <p14:creationId xmlns:p14="http://schemas.microsoft.com/office/powerpoint/2010/main" val="462791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1" name="Group 1"/>
          <p:cNvGraphicFramePr>
            <a:graphicFrameLocks noGrp="1"/>
          </p:cNvGraphicFramePr>
          <p:nvPr>
            <p:extLst>
              <p:ext uri="{D42A27DB-BD31-4B8C-83A1-F6EECF244321}">
                <p14:modId xmlns:p14="http://schemas.microsoft.com/office/powerpoint/2010/main" val="164057600"/>
              </p:ext>
            </p:extLst>
          </p:nvPr>
        </p:nvGraphicFramePr>
        <p:xfrm>
          <a:off x="5656898" y="341179"/>
          <a:ext cx="5346700" cy="7904296"/>
        </p:xfrm>
        <a:graphic>
          <a:graphicData uri="http://schemas.openxmlformats.org/drawingml/2006/table">
            <a:tbl>
              <a:tblPr/>
              <a:tblGrid>
                <a:gridCol w="3141826">
                  <a:extLst>
                    <a:ext uri="{9D8B030D-6E8A-4147-A177-3AD203B41FA5}">
                      <a16:colId xmlns:a16="http://schemas.microsoft.com/office/drawing/2014/main" val="20000"/>
                    </a:ext>
                  </a:extLst>
                </a:gridCol>
                <a:gridCol w="2204874">
                  <a:extLst>
                    <a:ext uri="{9D8B030D-6E8A-4147-A177-3AD203B41FA5}">
                      <a16:colId xmlns:a16="http://schemas.microsoft.com/office/drawing/2014/main" val="20001"/>
                    </a:ext>
                  </a:extLst>
                </a:gridCol>
              </a:tblGrid>
              <a:tr h="709291">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Bold" charset="0"/>
                          <a:cs typeface="Arial Bold" charset="0"/>
                          <a:sym typeface="Arial Bold" charset="0"/>
                        </a:rPr>
                        <a:t>Interventions préventives</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Bold" charset="0"/>
                          <a:cs typeface="Arial Bold" charset="0"/>
                          <a:sym typeface="Arial Bold" charset="0"/>
                        </a:rPr>
                        <a:t>Proportion de décès évités chez les enfants de moins de 5 ans</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015968">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Allaitement exclusif et permanent jusqu’à l’âge de 1 an</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Bold" charset="0"/>
                          <a:cs typeface="Arial Bold" charset="0"/>
                          <a:sym typeface="Arial Bold" charset="0"/>
                        </a:rPr>
                        <a:t>13%</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7"/>
                    </a:solidFill>
                  </a:tcPr>
                </a:tc>
                <a:extLst>
                  <a:ext uri="{0D108BD9-81ED-4DB2-BD59-A6C34878D82A}">
                    <a16:rowId xmlns:a16="http://schemas.microsoft.com/office/drawing/2014/main" val="10001"/>
                  </a:ext>
                </a:extLst>
              </a:tr>
              <a:tr h="792336">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Moustiquaires imprégnées d’insecticides</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7%</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711178">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Alimentation complémentaire appropriée</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Bold" charset="0"/>
                          <a:cs typeface="Arial Bold" charset="0"/>
                          <a:sym typeface="Arial Bold" charset="0"/>
                        </a:rPr>
                        <a:t>6%</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7"/>
                    </a:solidFill>
                  </a:tcPr>
                </a:tc>
                <a:extLst>
                  <a:ext uri="{0D108BD9-81ED-4DB2-BD59-A6C34878D82A}">
                    <a16:rowId xmlns:a16="http://schemas.microsoft.com/office/drawing/2014/main" val="10003"/>
                  </a:ext>
                </a:extLst>
              </a:tr>
              <a:tr h="406387">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Zinc</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5%</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406387">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Accouchement propre</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4%</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406387">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Vaccin Hib</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4%</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406387">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Eau, installations sanitaires, hygiène</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3%</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406387">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Corticothérapie anténatale</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3%</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711178">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Gestion de la température du nouveau-né</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2%</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9"/>
                  </a:ext>
                </a:extLst>
              </a:tr>
              <a:tr h="406387">
                <a:tc>
                  <a:txBody>
                    <a:bodyPr/>
                    <a:lstStyle/>
                    <a:p>
                      <a:pPr marL="38100"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Vitamine A</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Arial" charset="0"/>
                        <a:buNone/>
                        <a:tabLst/>
                      </a:pPr>
                      <a:r>
                        <a:rPr kumimoji="0" lang="fr-FR" sz="20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2%</a:t>
                      </a:r>
                    </a:p>
                  </a:txBody>
                  <a:tcPr marL="38097" marR="38097" marT="50798" marB="507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0"/>
                  </a:ext>
                </a:extLst>
              </a:tr>
            </a:tbl>
          </a:graphicData>
        </a:graphic>
      </p:graphicFrame>
      <p:sp>
        <p:nvSpPr>
          <p:cNvPr id="44072" name="Espace réservé du contenu 2" descr="Rectangle: Click to edit Master text styles&#10;Second level&#10;Third level&#10;Fourth level&#10;Fifth level"/>
          <p:cNvSpPr>
            <a:spLocks noGrp="1"/>
          </p:cNvSpPr>
          <p:nvPr>
            <p:ph idx="1"/>
          </p:nvPr>
        </p:nvSpPr>
        <p:spPr>
          <a:xfrm>
            <a:off x="1339374" y="1915160"/>
            <a:ext cx="3606800" cy="2250440"/>
          </a:xfrm>
          <a:ln>
            <a:solidFill>
              <a:schemeClr val="tx1"/>
            </a:solidFill>
          </a:ln>
        </p:spPr>
        <p:txBody>
          <a:bodyPr rtlCol="0">
            <a:normAutofit fontScale="92500"/>
          </a:bodyPr>
          <a:lstStyle/>
          <a:p>
            <a:pPr marL="0" indent="0" algn="ctr">
              <a:buNone/>
              <a:defRPr/>
            </a:pPr>
            <a:r>
              <a:rPr lang="fr-FR" sz="3200"/>
              <a:t>Impact d’une intervention préventive sur la mortalité des enfants de moins de 5 ans</a:t>
            </a:r>
          </a:p>
        </p:txBody>
      </p:sp>
      <p:sp>
        <p:nvSpPr>
          <p:cNvPr id="7376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spcBef>
                <a:spcPct val="0"/>
              </a:spcBef>
              <a:spcAft>
                <a:spcPct val="0"/>
              </a:spcAft>
              <a:buClrTx/>
              <a:buSzTx/>
              <a:buFontTx/>
              <a:buNone/>
            </a:pPr>
            <a:fld id="{D6B06B23-1ECB-48D1-8182-7AF74D76B4F5}" type="slidenum">
              <a:rPr lang="en-US" altLang="en-US" sz="1400">
                <a:solidFill>
                  <a:schemeClr val="tx1"/>
                </a:solidFill>
                <a:latin typeface="Calibri" panose="020F0502020204030204" pitchFamily="34" charset="0"/>
              </a:rPr>
              <a:pPr>
                <a:spcBef>
                  <a:spcPct val="0"/>
                </a:spcBef>
                <a:spcAft>
                  <a:spcPct val="0"/>
                </a:spcAft>
                <a:buClrTx/>
                <a:buSzTx/>
                <a:buFontTx/>
                <a:buNone/>
              </a:pPr>
              <a:t>39</a:t>
            </a:fld>
            <a:endParaRPr lang="en-US" altLang="en-US" sz="1400">
              <a:solidFill>
                <a:schemeClr val="tx1"/>
              </a:solidFill>
              <a:latin typeface="Calibri" panose="020F0502020204030204" pitchFamily="34" charset="0"/>
            </a:endParaRPr>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Tree>
    <p:extLst>
      <p:ext uri="{BB962C8B-B14F-4D97-AF65-F5344CB8AC3E}">
        <p14:creationId xmlns:p14="http://schemas.microsoft.com/office/powerpoint/2010/main" val="119896899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Oval 2"/>
          <p:cNvSpPr>
            <a:spLocks noChangeArrowheads="1"/>
          </p:cNvSpPr>
          <p:nvPr/>
        </p:nvSpPr>
        <p:spPr bwMode="auto">
          <a:xfrm>
            <a:off x="3792539" y="3357564"/>
            <a:ext cx="4897437" cy="2808287"/>
          </a:xfrm>
          <a:prstGeom prst="ellipse">
            <a:avLst/>
          </a:prstGeom>
          <a:solidFill>
            <a:schemeClr val="tx2">
              <a:lumMod val="90000"/>
            </a:schemeClr>
          </a:solidFill>
          <a:ln w="9525">
            <a:solidFill>
              <a:schemeClr val="bg2"/>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latin typeface="Calibri" panose="020F0502020204030204" pitchFamily="34" charset="0"/>
            </a:endParaRPr>
          </a:p>
        </p:txBody>
      </p:sp>
      <p:sp>
        <p:nvSpPr>
          <p:cNvPr id="11267" name="Oval 3"/>
          <p:cNvSpPr>
            <a:spLocks noChangeArrowheads="1"/>
          </p:cNvSpPr>
          <p:nvPr/>
        </p:nvSpPr>
        <p:spPr bwMode="auto">
          <a:xfrm>
            <a:off x="4943476" y="4149725"/>
            <a:ext cx="2663825" cy="1727200"/>
          </a:xfrm>
          <a:prstGeom prst="ellipse">
            <a:avLst/>
          </a:prstGeom>
          <a:solidFill>
            <a:srgbClr val="ECAB9E"/>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11268" name="Oval 4"/>
          <p:cNvSpPr>
            <a:spLocks noChangeArrowheads="1"/>
          </p:cNvSpPr>
          <p:nvPr/>
        </p:nvSpPr>
        <p:spPr bwMode="auto">
          <a:xfrm>
            <a:off x="5159375" y="4652963"/>
            <a:ext cx="2209800" cy="9144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11269" name="Text Box 5"/>
          <p:cNvSpPr txBox="1">
            <a:spLocks noChangeArrowheads="1"/>
          </p:cNvSpPr>
          <p:nvPr/>
        </p:nvSpPr>
        <p:spPr bwMode="auto">
          <a:xfrm>
            <a:off x="5518945" y="3332653"/>
            <a:ext cx="1728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2400" b="1">
                <a:solidFill>
                  <a:schemeClr val="bg2"/>
                </a:solidFill>
                <a:latin typeface="+mn-lt"/>
              </a:rPr>
              <a:t>Population</a:t>
            </a:r>
          </a:p>
          <a:p>
            <a:r>
              <a:rPr lang="fr-FR" sz="2400" b="1">
                <a:solidFill>
                  <a:schemeClr val="bg2"/>
                </a:solidFill>
                <a:latin typeface="+mn-lt"/>
              </a:rPr>
              <a:t> générale</a:t>
            </a:r>
          </a:p>
        </p:txBody>
      </p:sp>
      <p:sp>
        <p:nvSpPr>
          <p:cNvPr id="11270" name="Text Box 6"/>
          <p:cNvSpPr txBox="1">
            <a:spLocks noChangeArrowheads="1"/>
          </p:cNvSpPr>
          <p:nvPr/>
        </p:nvSpPr>
        <p:spPr bwMode="auto">
          <a:xfrm>
            <a:off x="5593557" y="4204463"/>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solidFill>
                  <a:schemeClr val="bg2"/>
                </a:solidFill>
                <a:latin typeface="+mn-lt"/>
              </a:rPr>
              <a:t>À risque</a:t>
            </a:r>
          </a:p>
        </p:txBody>
      </p:sp>
      <p:sp>
        <p:nvSpPr>
          <p:cNvPr id="11271" name="Text Box 7"/>
          <p:cNvSpPr txBox="1">
            <a:spLocks noChangeArrowheads="1"/>
          </p:cNvSpPr>
          <p:nvPr/>
        </p:nvSpPr>
        <p:spPr bwMode="auto">
          <a:xfrm>
            <a:off x="5232400" y="4941889"/>
            <a:ext cx="2109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solidFill>
                  <a:schemeClr val="bg2"/>
                </a:solidFill>
                <a:latin typeface="+mn-lt"/>
              </a:rPr>
              <a:t>Malnutrie</a:t>
            </a:r>
          </a:p>
        </p:txBody>
      </p:sp>
      <p:sp>
        <p:nvSpPr>
          <p:cNvPr id="244744" name="Rectangle 14"/>
          <p:cNvSpPr>
            <a:spLocks noChangeArrowheads="1"/>
          </p:cNvSpPr>
          <p:nvPr/>
        </p:nvSpPr>
        <p:spPr bwMode="auto">
          <a:xfrm>
            <a:off x="6383339" y="188914"/>
            <a:ext cx="4156075" cy="424732"/>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fr-FR" sz="2400" b="1">
                <a:solidFill>
                  <a:srgbClr val="FF0000"/>
                </a:solidFill>
                <a:latin typeface="+mn-lt"/>
              </a:rPr>
              <a:t>2. Programmes nutritionnels</a:t>
            </a:r>
          </a:p>
        </p:txBody>
      </p:sp>
      <p:sp>
        <p:nvSpPr>
          <p:cNvPr id="244745" name="Rectangle 15"/>
          <p:cNvSpPr>
            <a:spLocks noChangeArrowheads="1"/>
          </p:cNvSpPr>
          <p:nvPr/>
        </p:nvSpPr>
        <p:spPr bwMode="auto">
          <a:xfrm>
            <a:off x="2243138" y="158751"/>
            <a:ext cx="3276600" cy="392113"/>
          </a:xfrm>
          <a:prstGeom prst="rect">
            <a:avLst/>
          </a:prstGeom>
          <a:solidFill>
            <a:srgbClr val="DDDDDD"/>
          </a:solidFill>
          <a:ln w="38100">
            <a:solidFill>
              <a:schemeClr val="bg2"/>
            </a:solidFill>
            <a:miter lim="800000"/>
            <a:headEnd/>
            <a:tailEnd/>
          </a:ln>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fr-FR" sz="2400" b="1">
                <a:latin typeface="+mn-lt"/>
              </a:rPr>
              <a:t>1. Programmes de secours</a:t>
            </a:r>
          </a:p>
        </p:txBody>
      </p:sp>
      <p:sp>
        <p:nvSpPr>
          <p:cNvPr id="244748" name="Text Box 9"/>
          <p:cNvSpPr txBox="1">
            <a:spLocks noChangeArrowheads="1"/>
          </p:cNvSpPr>
          <p:nvPr/>
        </p:nvSpPr>
        <p:spPr bwMode="auto">
          <a:xfrm>
            <a:off x="2171701" y="1002218"/>
            <a:ext cx="1871662"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latin typeface="+mn-lt"/>
              </a:rPr>
              <a:t>Distribution générale de nourriture </a:t>
            </a:r>
          </a:p>
        </p:txBody>
      </p:sp>
      <p:sp>
        <p:nvSpPr>
          <p:cNvPr id="244749" name="Line 8"/>
          <p:cNvSpPr>
            <a:spLocks noChangeShapeType="1"/>
          </p:cNvSpPr>
          <p:nvPr/>
        </p:nvSpPr>
        <p:spPr bwMode="auto">
          <a:xfrm>
            <a:off x="3359151" y="1468439"/>
            <a:ext cx="1368425" cy="2105025"/>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12" name="Rectangle 14"/>
          <p:cNvSpPr>
            <a:spLocks noChangeArrowheads="1"/>
          </p:cNvSpPr>
          <p:nvPr/>
        </p:nvSpPr>
        <p:spPr bwMode="auto">
          <a:xfrm>
            <a:off x="1703388" y="6237288"/>
            <a:ext cx="4392612" cy="424732"/>
          </a:xfrm>
          <a:prstGeom prst="rect">
            <a:avLst/>
          </a:prstGeom>
          <a:solidFill>
            <a:srgbClr val="DDDDDD"/>
          </a:solidFill>
          <a:ln w="38100">
            <a:solidFill>
              <a:srgbClr val="0E882E"/>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fr-FR" sz="2400" b="1">
                <a:solidFill>
                  <a:srgbClr val="0E882E"/>
                </a:solidFill>
                <a:latin typeface="+mn-lt"/>
              </a:rPr>
              <a:t>4. Nutrition des patients malades</a:t>
            </a:r>
          </a:p>
        </p:txBody>
      </p:sp>
      <p:sp>
        <p:nvSpPr>
          <p:cNvPr id="13" name="Rectangle 14"/>
          <p:cNvSpPr>
            <a:spLocks noChangeArrowheads="1"/>
          </p:cNvSpPr>
          <p:nvPr/>
        </p:nvSpPr>
        <p:spPr bwMode="auto">
          <a:xfrm>
            <a:off x="6527800" y="6237288"/>
            <a:ext cx="4032250" cy="424732"/>
          </a:xfrm>
          <a:prstGeom prst="rect">
            <a:avLst/>
          </a:prstGeom>
          <a:solidFill>
            <a:srgbClr val="DDDDDD"/>
          </a:solidFill>
          <a:ln w="38100">
            <a:solidFill>
              <a:srgbClr val="0000FF"/>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fr-FR" sz="2400" b="1">
                <a:solidFill>
                  <a:srgbClr val="0000FF"/>
                </a:solidFill>
                <a:latin typeface="+mn-lt"/>
              </a:rPr>
              <a:t>3. Programmes de prévention</a:t>
            </a:r>
          </a:p>
        </p:txBody>
      </p:sp>
      <p:sp>
        <p:nvSpPr>
          <p:cNvPr id="16" name="Rectangle 1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7" name="TextBox 1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4</a:t>
            </a:fld>
            <a:endParaRPr lang="fr-CH"/>
          </a:p>
        </p:txBody>
      </p:sp>
    </p:spTree>
    <p:extLst>
      <p:ext uri="{BB962C8B-B14F-4D97-AF65-F5344CB8AC3E}">
        <p14:creationId xmlns:p14="http://schemas.microsoft.com/office/powerpoint/2010/main" val="20318602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4745"/>
                                        </p:tgtEl>
                                        <p:attrNameLst>
                                          <p:attrName>style.visibility</p:attrName>
                                        </p:attrNameLst>
                                      </p:cBhvr>
                                      <p:to>
                                        <p:strVal val="visible"/>
                                      </p:to>
                                    </p:set>
                                    <p:anim calcmode="lin" valueType="num">
                                      <p:cBhvr additive="base">
                                        <p:cTn id="7" dur="500" fill="hold"/>
                                        <p:tgtEl>
                                          <p:spTgt spid="244745"/>
                                        </p:tgtEl>
                                        <p:attrNameLst>
                                          <p:attrName>ppt_x</p:attrName>
                                        </p:attrNameLst>
                                      </p:cBhvr>
                                      <p:tavLst>
                                        <p:tav tm="0">
                                          <p:val>
                                            <p:strVal val="#ppt_x"/>
                                          </p:val>
                                        </p:tav>
                                        <p:tav tm="100000">
                                          <p:val>
                                            <p:strVal val="#ppt_x"/>
                                          </p:val>
                                        </p:tav>
                                      </p:tavLst>
                                    </p:anim>
                                    <p:anim calcmode="lin" valueType="num">
                                      <p:cBhvr additive="base">
                                        <p:cTn id="8" dur="500" fill="hold"/>
                                        <p:tgtEl>
                                          <p:spTgt spid="2447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4744"/>
                                        </p:tgtEl>
                                        <p:attrNameLst>
                                          <p:attrName>style.visibility</p:attrName>
                                        </p:attrNameLst>
                                      </p:cBhvr>
                                      <p:to>
                                        <p:strVal val="visible"/>
                                      </p:to>
                                    </p:set>
                                    <p:anim calcmode="lin" valueType="num">
                                      <p:cBhvr additive="base">
                                        <p:cTn id="13" dur="500" fill="hold"/>
                                        <p:tgtEl>
                                          <p:spTgt spid="244744"/>
                                        </p:tgtEl>
                                        <p:attrNameLst>
                                          <p:attrName>ppt_x</p:attrName>
                                        </p:attrNameLst>
                                      </p:cBhvr>
                                      <p:tavLst>
                                        <p:tav tm="0">
                                          <p:val>
                                            <p:strVal val="#ppt_x"/>
                                          </p:val>
                                        </p:tav>
                                        <p:tav tm="100000">
                                          <p:val>
                                            <p:strVal val="#ppt_x"/>
                                          </p:val>
                                        </p:tav>
                                      </p:tavLst>
                                    </p:anim>
                                    <p:anim calcmode="lin" valueType="num">
                                      <p:cBhvr additive="base">
                                        <p:cTn id="14" dur="500" fill="hold"/>
                                        <p:tgtEl>
                                          <p:spTgt spid="24474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4748"/>
                                        </p:tgtEl>
                                        <p:attrNameLst>
                                          <p:attrName>style.visibility</p:attrName>
                                        </p:attrNameLst>
                                      </p:cBhvr>
                                      <p:to>
                                        <p:strVal val="visible"/>
                                      </p:to>
                                    </p:set>
                                    <p:anim calcmode="lin" valueType="num">
                                      <p:cBhvr additive="base">
                                        <p:cTn id="31" dur="500" fill="hold"/>
                                        <p:tgtEl>
                                          <p:spTgt spid="244748"/>
                                        </p:tgtEl>
                                        <p:attrNameLst>
                                          <p:attrName>ppt_x</p:attrName>
                                        </p:attrNameLst>
                                      </p:cBhvr>
                                      <p:tavLst>
                                        <p:tav tm="0">
                                          <p:val>
                                            <p:strVal val="#ppt_x"/>
                                          </p:val>
                                        </p:tav>
                                        <p:tav tm="100000">
                                          <p:val>
                                            <p:strVal val="#ppt_x"/>
                                          </p:val>
                                        </p:tav>
                                      </p:tavLst>
                                    </p:anim>
                                    <p:anim calcmode="lin" valueType="num">
                                      <p:cBhvr additive="base">
                                        <p:cTn id="32" dur="500" fill="hold"/>
                                        <p:tgtEl>
                                          <p:spTgt spid="24474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44749"/>
                                        </p:tgtEl>
                                        <p:attrNameLst>
                                          <p:attrName>style.visibility</p:attrName>
                                        </p:attrNameLst>
                                      </p:cBhvr>
                                      <p:to>
                                        <p:strVal val="visible"/>
                                      </p:to>
                                    </p:set>
                                    <p:anim calcmode="lin" valueType="num">
                                      <p:cBhvr additive="base">
                                        <p:cTn id="37" dur="500" fill="hold"/>
                                        <p:tgtEl>
                                          <p:spTgt spid="244749"/>
                                        </p:tgtEl>
                                        <p:attrNameLst>
                                          <p:attrName>ppt_x</p:attrName>
                                        </p:attrNameLst>
                                      </p:cBhvr>
                                      <p:tavLst>
                                        <p:tav tm="0">
                                          <p:val>
                                            <p:strVal val="#ppt_x"/>
                                          </p:val>
                                        </p:tav>
                                        <p:tav tm="100000">
                                          <p:val>
                                            <p:strVal val="#ppt_x"/>
                                          </p:val>
                                        </p:tav>
                                      </p:tavLst>
                                    </p:anim>
                                    <p:anim calcmode="lin" valueType="num">
                                      <p:cBhvr additive="base">
                                        <p:cTn id="38" dur="500" fill="hold"/>
                                        <p:tgtEl>
                                          <p:spTgt spid="2447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4" grpId="0" animBg="1"/>
      <p:bldP spid="244745" grpId="0" animBg="1"/>
      <p:bldP spid="244748"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Oval 2"/>
          <p:cNvSpPr>
            <a:spLocks noChangeArrowheads="1"/>
          </p:cNvSpPr>
          <p:nvPr/>
        </p:nvSpPr>
        <p:spPr bwMode="auto">
          <a:xfrm>
            <a:off x="3792539" y="3357564"/>
            <a:ext cx="4897437" cy="2808287"/>
          </a:xfrm>
          <a:prstGeom prst="ellipse">
            <a:avLst/>
          </a:prstGeom>
          <a:solidFill>
            <a:schemeClr val="tx2">
              <a:lumMod val="90000"/>
            </a:schemeClr>
          </a:solidFill>
          <a:ln w="9525">
            <a:solidFill>
              <a:schemeClr val="bg2"/>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latin typeface="Calibri" panose="020F0502020204030204" pitchFamily="34" charset="0"/>
            </a:endParaRPr>
          </a:p>
        </p:txBody>
      </p:sp>
      <p:sp>
        <p:nvSpPr>
          <p:cNvPr id="75779" name="Oval 3"/>
          <p:cNvSpPr>
            <a:spLocks noChangeArrowheads="1"/>
          </p:cNvSpPr>
          <p:nvPr/>
        </p:nvSpPr>
        <p:spPr bwMode="auto">
          <a:xfrm>
            <a:off x="4943476" y="4149725"/>
            <a:ext cx="2663825" cy="1727200"/>
          </a:xfrm>
          <a:prstGeom prst="ellipse">
            <a:avLst/>
          </a:prstGeom>
          <a:solidFill>
            <a:srgbClr val="ECAB9E"/>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75780" name="Oval 4"/>
          <p:cNvSpPr>
            <a:spLocks noChangeArrowheads="1"/>
          </p:cNvSpPr>
          <p:nvPr/>
        </p:nvSpPr>
        <p:spPr bwMode="auto">
          <a:xfrm>
            <a:off x="5159375" y="4652963"/>
            <a:ext cx="2209800" cy="9144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a:latin typeface="Calibri" panose="020F0502020204030204" pitchFamily="34" charset="0"/>
            </a:endParaRPr>
          </a:p>
        </p:txBody>
      </p:sp>
      <p:sp>
        <p:nvSpPr>
          <p:cNvPr id="75781" name="Text Box 5"/>
          <p:cNvSpPr txBox="1">
            <a:spLocks noChangeArrowheads="1"/>
          </p:cNvSpPr>
          <p:nvPr/>
        </p:nvSpPr>
        <p:spPr bwMode="auto">
          <a:xfrm>
            <a:off x="5627688" y="3330269"/>
            <a:ext cx="1728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2400" b="1">
                <a:solidFill>
                  <a:schemeClr val="bg2"/>
                </a:solidFill>
                <a:latin typeface="+mn-lt"/>
              </a:rPr>
              <a:t>Population</a:t>
            </a:r>
          </a:p>
          <a:p>
            <a:r>
              <a:rPr lang="fr-FR" sz="2400" b="1">
                <a:solidFill>
                  <a:schemeClr val="bg2"/>
                </a:solidFill>
                <a:latin typeface="+mn-lt"/>
              </a:rPr>
              <a:t> générale</a:t>
            </a:r>
          </a:p>
        </p:txBody>
      </p:sp>
      <p:sp>
        <p:nvSpPr>
          <p:cNvPr id="75782" name="Text Box 6"/>
          <p:cNvSpPr txBox="1">
            <a:spLocks noChangeArrowheads="1"/>
          </p:cNvSpPr>
          <p:nvPr/>
        </p:nvSpPr>
        <p:spPr bwMode="auto">
          <a:xfrm>
            <a:off x="5592763" y="4219481"/>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solidFill>
                  <a:schemeClr val="bg2"/>
                </a:solidFill>
                <a:latin typeface="+mn-lt"/>
              </a:rPr>
              <a:t>À risque</a:t>
            </a:r>
          </a:p>
        </p:txBody>
      </p:sp>
      <p:sp>
        <p:nvSpPr>
          <p:cNvPr id="75783" name="Text Box 7"/>
          <p:cNvSpPr txBox="1">
            <a:spLocks noChangeArrowheads="1"/>
          </p:cNvSpPr>
          <p:nvPr/>
        </p:nvSpPr>
        <p:spPr bwMode="auto">
          <a:xfrm>
            <a:off x="5232400" y="4941889"/>
            <a:ext cx="2109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solidFill>
                  <a:schemeClr val="bg2"/>
                </a:solidFill>
                <a:latin typeface="+mn-lt"/>
              </a:rPr>
              <a:t>Malnutrie</a:t>
            </a:r>
          </a:p>
        </p:txBody>
      </p:sp>
      <p:sp>
        <p:nvSpPr>
          <p:cNvPr id="75784" name="Rectangle 14"/>
          <p:cNvSpPr>
            <a:spLocks noChangeArrowheads="1"/>
          </p:cNvSpPr>
          <p:nvPr/>
        </p:nvSpPr>
        <p:spPr bwMode="auto">
          <a:xfrm>
            <a:off x="6383339" y="188914"/>
            <a:ext cx="4156075" cy="424732"/>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fr-FR" sz="2400" b="1">
                <a:solidFill>
                  <a:srgbClr val="FF0000"/>
                </a:solidFill>
                <a:latin typeface="+mn-lt"/>
              </a:rPr>
              <a:t>2. Programmes nutritionnels</a:t>
            </a:r>
          </a:p>
        </p:txBody>
      </p:sp>
      <p:sp>
        <p:nvSpPr>
          <p:cNvPr id="75785" name="Rectangle 15"/>
          <p:cNvSpPr>
            <a:spLocks noChangeArrowheads="1"/>
          </p:cNvSpPr>
          <p:nvPr/>
        </p:nvSpPr>
        <p:spPr bwMode="auto">
          <a:xfrm>
            <a:off x="1720850" y="161058"/>
            <a:ext cx="3511550" cy="424731"/>
          </a:xfrm>
          <a:prstGeom prst="rect">
            <a:avLst/>
          </a:prstGeom>
          <a:solidFill>
            <a:srgbClr val="DDDDDD"/>
          </a:solidFill>
          <a:ln w="38100">
            <a:solidFill>
              <a:schemeClr val="bg2"/>
            </a:solidFill>
            <a:miter lim="800000"/>
            <a:headEnd/>
            <a:tailEnd/>
          </a:ln>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pPr>
            <a:r>
              <a:rPr lang="fr-FR" sz="2400" b="1">
                <a:latin typeface="+mn-lt"/>
              </a:rPr>
              <a:t>1. Programmes de secours</a:t>
            </a:r>
          </a:p>
        </p:txBody>
      </p:sp>
      <p:sp>
        <p:nvSpPr>
          <p:cNvPr id="75786" name="Text Box 9"/>
          <p:cNvSpPr txBox="1">
            <a:spLocks noChangeArrowheads="1"/>
          </p:cNvSpPr>
          <p:nvPr/>
        </p:nvSpPr>
        <p:spPr bwMode="auto">
          <a:xfrm>
            <a:off x="1708151" y="687389"/>
            <a:ext cx="18716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latin typeface="+mn-lt"/>
              </a:rPr>
              <a:t>Distribution générale de nourriture </a:t>
            </a:r>
          </a:p>
        </p:txBody>
      </p:sp>
      <p:sp>
        <p:nvSpPr>
          <p:cNvPr id="244749" name="Line 8"/>
          <p:cNvSpPr>
            <a:spLocks noChangeShapeType="1"/>
          </p:cNvSpPr>
          <p:nvPr/>
        </p:nvSpPr>
        <p:spPr bwMode="auto">
          <a:xfrm>
            <a:off x="2782888" y="1423989"/>
            <a:ext cx="2017712" cy="2149475"/>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75788" name="Text Box 9"/>
          <p:cNvSpPr txBox="1">
            <a:spLocks noChangeArrowheads="1"/>
          </p:cNvSpPr>
          <p:nvPr/>
        </p:nvSpPr>
        <p:spPr bwMode="auto">
          <a:xfrm>
            <a:off x="3648076" y="687389"/>
            <a:ext cx="2303463" cy="830997"/>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a:latin typeface="+mn-lt"/>
              </a:rPr>
              <a:t>Distribution alimentaire ciblée </a:t>
            </a:r>
          </a:p>
        </p:txBody>
      </p:sp>
      <p:sp>
        <p:nvSpPr>
          <p:cNvPr id="13" name="Line 8"/>
          <p:cNvSpPr>
            <a:spLocks noChangeShapeType="1"/>
          </p:cNvSpPr>
          <p:nvPr/>
        </p:nvSpPr>
        <p:spPr bwMode="auto">
          <a:xfrm>
            <a:off x="4800600" y="1457325"/>
            <a:ext cx="839788" cy="1962150"/>
          </a:xfrm>
          <a:prstGeom prst="line">
            <a:avLst/>
          </a:prstGeom>
          <a:noFill/>
          <a:ln w="38100">
            <a:solidFill>
              <a:schemeClr val="tx2">
                <a:lumMod val="90000"/>
              </a:schemeClr>
            </a:solidFill>
            <a:round/>
            <a:headEnd/>
            <a:tailEnd type="arrow" w="med" len="lg"/>
          </a:ln>
          <a:extLst>
            <a:ext uri="{909E8E84-426E-40DD-AFC4-6F175D3DCCD1}">
              <a14:hiddenFill xmlns:a14="http://schemas.microsoft.com/office/drawing/2010/main">
                <a:noFill/>
              </a14:hiddenFill>
            </a:ext>
          </a:extLst>
        </p:spPr>
        <p:txBody>
          <a:bodyPr wrap="none"/>
          <a:lstStyle/>
          <a:p>
            <a:pPr>
              <a:defRPr/>
            </a:pPr>
            <a:endParaRPr lang="en-GB"/>
          </a:p>
        </p:txBody>
      </p:sp>
      <p:sp>
        <p:nvSpPr>
          <p:cNvPr id="75790" name="Text Box 9"/>
          <p:cNvSpPr txBox="1">
            <a:spLocks noChangeArrowheads="1"/>
          </p:cNvSpPr>
          <p:nvPr/>
        </p:nvSpPr>
        <p:spPr bwMode="auto">
          <a:xfrm>
            <a:off x="1706562" y="1838235"/>
            <a:ext cx="1871663" cy="1200329"/>
          </a:xfrm>
          <a:prstGeom prst="rect">
            <a:avLst/>
          </a:prstGeom>
          <a:solidFill>
            <a:srgbClr val="DDDDDD"/>
          </a:solidFill>
          <a:ln w="38100">
            <a:solidFill>
              <a:schemeClr val="bg2"/>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pPr>
            <a:r>
              <a:rPr lang="fr-FR" sz="2400" b="1" dirty="0">
                <a:latin typeface="+mn-lt"/>
              </a:rPr>
              <a:t>Programmes de transferts monétaires</a:t>
            </a:r>
          </a:p>
        </p:txBody>
      </p:sp>
      <p:sp>
        <p:nvSpPr>
          <p:cNvPr id="15" name="Rectangle 14"/>
          <p:cNvSpPr>
            <a:spLocks noChangeArrowheads="1"/>
          </p:cNvSpPr>
          <p:nvPr/>
        </p:nvSpPr>
        <p:spPr bwMode="auto">
          <a:xfrm>
            <a:off x="1703388" y="6237288"/>
            <a:ext cx="4392612" cy="424732"/>
          </a:xfrm>
          <a:prstGeom prst="rect">
            <a:avLst/>
          </a:prstGeom>
          <a:solidFill>
            <a:srgbClr val="DDDDDD"/>
          </a:solidFill>
          <a:ln w="38100">
            <a:solidFill>
              <a:srgbClr val="0E882E"/>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fr-FR" sz="2400" b="1">
                <a:solidFill>
                  <a:srgbClr val="0E882E"/>
                </a:solidFill>
                <a:latin typeface="+mn-lt"/>
              </a:rPr>
              <a:t>4. Nutrition des patients malades</a:t>
            </a:r>
          </a:p>
        </p:txBody>
      </p:sp>
      <p:sp>
        <p:nvSpPr>
          <p:cNvPr id="75792" name="Rectangle 14"/>
          <p:cNvSpPr>
            <a:spLocks noChangeArrowheads="1"/>
          </p:cNvSpPr>
          <p:nvPr/>
        </p:nvSpPr>
        <p:spPr bwMode="auto">
          <a:xfrm>
            <a:off x="6527800" y="6237288"/>
            <a:ext cx="4032250" cy="424732"/>
          </a:xfrm>
          <a:prstGeom prst="rect">
            <a:avLst/>
          </a:prstGeom>
          <a:solidFill>
            <a:srgbClr val="DDDDDD"/>
          </a:solidFill>
          <a:ln w="38100">
            <a:solidFill>
              <a:srgbClr val="0000FF"/>
            </a:solidFill>
            <a:miter lim="800000"/>
            <a:headEnd/>
            <a:tailEnd/>
          </a:ln>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lnSpc>
                <a:spcPct val="90000"/>
              </a:lnSpc>
              <a:spcAft>
                <a:spcPct val="0"/>
              </a:spcAft>
              <a:buClr>
                <a:schemeClr val="folHlink"/>
              </a:buClr>
              <a:buSzPct val="60000"/>
              <a:buFont typeface="Wingdings" panose="05000000000000000000" pitchFamily="2" charset="2"/>
              <a:buNone/>
            </a:pPr>
            <a:r>
              <a:rPr lang="fr-FR" sz="2400" b="1">
                <a:solidFill>
                  <a:srgbClr val="0000FF"/>
                </a:solidFill>
                <a:latin typeface="+mn-lt"/>
              </a:rPr>
              <a:t>3. Programmes de prévention</a:t>
            </a:r>
          </a:p>
        </p:txBody>
      </p:sp>
      <p:sp>
        <p:nvSpPr>
          <p:cNvPr id="75793" name="Text Box 11"/>
          <p:cNvSpPr txBox="1">
            <a:spLocks noChangeArrowheads="1"/>
          </p:cNvSpPr>
          <p:nvPr/>
        </p:nvSpPr>
        <p:spPr bwMode="auto">
          <a:xfrm>
            <a:off x="6154739" y="657226"/>
            <a:ext cx="2162175" cy="1200329"/>
          </a:xfrm>
          <a:prstGeom prst="rect">
            <a:avLst/>
          </a:prstGeom>
          <a:solidFill>
            <a:srgbClr val="DDDDDD"/>
          </a:solidFill>
          <a:ln w="38100">
            <a:solidFill>
              <a:srgbClr val="FF0000"/>
            </a:solidFill>
            <a:miter lim="800000"/>
            <a:headEnd/>
            <a:tailEnd/>
          </a:ln>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fr-FR" sz="2400" b="1">
                <a:solidFill>
                  <a:srgbClr val="FF0000"/>
                </a:solidFill>
                <a:latin typeface="+mn-lt"/>
              </a:rPr>
              <a:t>Programmes d’alimentation thérapeutique</a:t>
            </a:r>
          </a:p>
        </p:txBody>
      </p:sp>
      <p:sp>
        <p:nvSpPr>
          <p:cNvPr id="75794" name="Text Box 12"/>
          <p:cNvSpPr txBox="1">
            <a:spLocks noChangeArrowheads="1"/>
          </p:cNvSpPr>
          <p:nvPr/>
        </p:nvSpPr>
        <p:spPr bwMode="auto">
          <a:xfrm>
            <a:off x="8399464" y="657226"/>
            <a:ext cx="2344736" cy="1200329"/>
          </a:xfrm>
          <a:prstGeom prst="rect">
            <a:avLst/>
          </a:prstGeom>
          <a:solidFill>
            <a:srgbClr val="DDDDDD"/>
          </a:solidFill>
          <a:ln w="38100">
            <a:solidFill>
              <a:srgbClr val="FF0000"/>
            </a:solidFill>
            <a:miter lim="800000"/>
            <a:headEnd/>
            <a:tailEnd/>
          </a:ln>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spcBef>
                <a:spcPct val="50000"/>
              </a:spcBef>
            </a:pPr>
            <a:r>
              <a:rPr lang="fr-FR" sz="2400" b="1">
                <a:solidFill>
                  <a:srgbClr val="FF0000"/>
                </a:solidFill>
                <a:latin typeface="+mn-lt"/>
              </a:rPr>
              <a:t>Programmes d’alimentation complémentaire</a:t>
            </a:r>
          </a:p>
        </p:txBody>
      </p:sp>
      <p:cxnSp>
        <p:nvCxnSpPr>
          <p:cNvPr id="3" name="Straight Arrow Connector 2"/>
          <p:cNvCxnSpPr>
            <a:cxnSpLocks/>
          </p:cNvCxnSpPr>
          <p:nvPr/>
        </p:nvCxnSpPr>
        <p:spPr>
          <a:xfrm flipH="1">
            <a:off x="6648450" y="1857555"/>
            <a:ext cx="853362" cy="2903359"/>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H="1">
            <a:off x="7127877" y="1857555"/>
            <a:ext cx="2109429" cy="3084334"/>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 Box 11"/>
          <p:cNvSpPr txBox="1">
            <a:spLocks noChangeArrowheads="1"/>
          </p:cNvSpPr>
          <p:nvPr/>
        </p:nvSpPr>
        <p:spPr bwMode="auto">
          <a:xfrm>
            <a:off x="9047162" y="4426852"/>
            <a:ext cx="1944688" cy="1089529"/>
          </a:xfrm>
          <a:prstGeom prst="rect">
            <a:avLst/>
          </a:prstGeom>
          <a:solidFill>
            <a:schemeClr val="accent4">
              <a:lumMod val="20000"/>
              <a:lumOff val="80000"/>
            </a:schemeClr>
          </a:solidFill>
          <a:ln w="38100" algn="ctr">
            <a:solidFill>
              <a:srgbClr val="0070C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20000"/>
              </a:spcBef>
              <a:buClr>
                <a:schemeClr val="folHlink"/>
              </a:buClr>
              <a:buSzPct val="60000"/>
              <a:buFont typeface="Wingdings" panose="05000000000000000000" pitchFamily="2" charset="2"/>
              <a:buNone/>
              <a:defRPr/>
            </a:pPr>
            <a:r>
              <a:rPr lang="fr-FR" sz="2400" b="1">
                <a:solidFill>
                  <a:srgbClr val="0070C0"/>
                </a:solidFill>
                <a:latin typeface="+mn-lt"/>
              </a:rPr>
              <a:t>Alimentation des nourrissons en situation d’urgence</a:t>
            </a:r>
          </a:p>
        </p:txBody>
      </p:sp>
      <p:cxnSp>
        <p:nvCxnSpPr>
          <p:cNvPr id="4" name="Straight Arrow Connector 3"/>
          <p:cNvCxnSpPr/>
          <p:nvPr/>
        </p:nvCxnSpPr>
        <p:spPr>
          <a:xfrm flipH="1" flipV="1">
            <a:off x="7607301" y="5205413"/>
            <a:ext cx="987425" cy="361950"/>
          </a:xfrm>
          <a:prstGeom prst="straightConnector1">
            <a:avLst/>
          </a:prstGeom>
          <a:ln w="38100">
            <a:solidFill>
              <a:srgbClr val="0070C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579813" y="5338764"/>
            <a:ext cx="1579562" cy="898525"/>
          </a:xfrm>
          <a:prstGeom prst="straightConnector1">
            <a:avLst/>
          </a:prstGeom>
          <a:ln w="38100">
            <a:solidFill>
              <a:srgbClr val="00B05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27" name="TextBox 2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40</a:t>
            </a:fld>
            <a:endParaRPr lang="fr-CH"/>
          </a:p>
        </p:txBody>
      </p:sp>
    </p:spTree>
    <p:extLst>
      <p:ext uri="{BB962C8B-B14F-4D97-AF65-F5344CB8AC3E}">
        <p14:creationId xmlns:p14="http://schemas.microsoft.com/office/powerpoint/2010/main" val="31337107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title"/>
          </p:nvPr>
        </p:nvSpPr>
        <p:spPr>
          <a:xfrm>
            <a:off x="3038192" y="268586"/>
            <a:ext cx="8153400" cy="685800"/>
          </a:xfrm>
        </p:spPr>
        <p:txBody>
          <a:bodyPr>
            <a:noAutofit/>
          </a:bodyPr>
          <a:lstStyle/>
          <a:p>
            <a:pPr>
              <a:defRPr/>
            </a:pPr>
            <a:r>
              <a:rPr lang="fr-FR" u="sng">
                <a:latin typeface="+mn-lt"/>
                <a:cs typeface="Arial" pitchFamily="34" charset="0"/>
              </a:rPr>
              <a:t>Nutrition des patients malades</a:t>
            </a:r>
          </a:p>
        </p:txBody>
      </p:sp>
      <p:sp>
        <p:nvSpPr>
          <p:cNvPr id="48131" name="Rectangle 6" descr="Rectangle: Click to edit Master text styles&#10;Second level&#10;Third level&#10;Fourth level&#10;Fifth level"/>
          <p:cNvSpPr>
            <a:spLocks noGrp="1" noChangeArrowheads="1"/>
          </p:cNvSpPr>
          <p:nvPr>
            <p:ph idx="1"/>
          </p:nvPr>
        </p:nvSpPr>
        <p:spPr>
          <a:xfrm>
            <a:off x="1898108" y="1600626"/>
            <a:ext cx="8142287" cy="4319587"/>
          </a:xfrm>
        </p:spPr>
        <p:txBody>
          <a:bodyPr rtlCol="0">
            <a:noAutofit/>
          </a:bodyPr>
          <a:lstStyle/>
          <a:p>
            <a:pPr marL="0" indent="0" fontAlgn="auto">
              <a:lnSpc>
                <a:spcPct val="90000"/>
              </a:lnSpc>
              <a:buNone/>
              <a:defRPr/>
            </a:pPr>
            <a:r>
              <a:rPr lang="fr-FR" b="1" dirty="0"/>
              <a:t>Objectif :</a:t>
            </a:r>
          </a:p>
          <a:p>
            <a:pPr fontAlgn="auto">
              <a:lnSpc>
                <a:spcPct val="90000"/>
              </a:lnSpc>
              <a:buFont typeface="Wingdings" panose="05000000000000000000" pitchFamily="2" charset="2"/>
              <a:buChar char="Ø"/>
              <a:defRPr/>
            </a:pPr>
            <a:r>
              <a:rPr lang="fr-FR" dirty="0"/>
              <a:t>Soutenir des groupes à besoins spécifiques</a:t>
            </a:r>
          </a:p>
          <a:p>
            <a:pPr lvl="1" fontAlgn="auto">
              <a:lnSpc>
                <a:spcPct val="90000"/>
              </a:lnSpc>
              <a:defRPr/>
            </a:pPr>
            <a:r>
              <a:rPr lang="fr-FR" dirty="0"/>
              <a:t>Patients séropositifs, malades du SIDA</a:t>
            </a:r>
          </a:p>
          <a:p>
            <a:pPr lvl="1" fontAlgn="auto">
              <a:lnSpc>
                <a:spcPct val="90000"/>
              </a:lnSpc>
              <a:defRPr/>
            </a:pPr>
            <a:r>
              <a:rPr lang="fr-FR" dirty="0"/>
              <a:t>Patients atteints de la TB</a:t>
            </a:r>
          </a:p>
          <a:p>
            <a:pPr lvl="1" fontAlgn="auto">
              <a:lnSpc>
                <a:spcPct val="90000"/>
              </a:lnSpc>
              <a:defRPr/>
            </a:pPr>
            <a:r>
              <a:rPr lang="fr-FR" dirty="0"/>
              <a:t>Patients hospitalisés </a:t>
            </a:r>
          </a:p>
          <a:p>
            <a:pPr lvl="1" fontAlgn="auto">
              <a:lnSpc>
                <a:spcPct val="90000"/>
              </a:lnSpc>
              <a:defRPr/>
            </a:pPr>
            <a:r>
              <a:rPr lang="fr-FR" dirty="0"/>
              <a:t>Patients atteints de la rougeole</a:t>
            </a:r>
          </a:p>
          <a:p>
            <a:pPr lvl="1" fontAlgn="auto">
              <a:lnSpc>
                <a:spcPct val="90000"/>
              </a:lnSpc>
              <a:defRPr/>
            </a:pPr>
            <a:r>
              <a:rPr lang="fr-FR" dirty="0"/>
              <a:t>Patients atteints de paludisme</a:t>
            </a:r>
          </a:p>
          <a:p>
            <a:pPr lvl="1" fontAlgn="auto">
              <a:lnSpc>
                <a:spcPct val="90000"/>
              </a:lnSpc>
              <a:defRPr/>
            </a:pPr>
            <a:r>
              <a:rPr lang="fr-FR" dirty="0"/>
              <a:t>…</a:t>
            </a:r>
          </a:p>
          <a:p>
            <a:pPr lvl="1" fontAlgn="auto">
              <a:lnSpc>
                <a:spcPct val="90000"/>
              </a:lnSpc>
              <a:defRPr/>
            </a:pPr>
            <a:endParaRPr lang="en-GB" altLang="fr-FR" dirty="0"/>
          </a:p>
          <a:p>
            <a:pPr marL="514350" indent="-457200">
              <a:buFont typeface="Wingdings" panose="05000000000000000000" pitchFamily="2" charset="2"/>
              <a:buChar char="Ø"/>
              <a:defRPr/>
            </a:pPr>
            <a:r>
              <a:rPr lang="fr-FR" dirty="0"/>
              <a:t>Les interventions peuvent varier en fonction des groupes</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41</a:t>
            </a:fld>
            <a:endParaRPr lang="fr-CH"/>
          </a:p>
        </p:txBody>
      </p:sp>
    </p:spTree>
    <p:extLst>
      <p:ext uri="{BB962C8B-B14F-4D97-AF65-F5344CB8AC3E}">
        <p14:creationId xmlns:p14="http://schemas.microsoft.com/office/powerpoint/2010/main" val="408413984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6824" y="648463"/>
            <a:ext cx="9242176" cy="1655763"/>
          </a:xfrm>
        </p:spPr>
        <p:txBody>
          <a:bodyPr>
            <a:noAutofit/>
          </a:bodyPr>
          <a:lstStyle/>
          <a:p>
            <a:pPr>
              <a:spcBef>
                <a:spcPct val="20000"/>
              </a:spcBef>
              <a:buClr>
                <a:srgbClr val="777777"/>
              </a:buClr>
              <a:buSzPct val="110000"/>
              <a:defRPr/>
            </a:pPr>
            <a:r>
              <a:rPr lang="fr-FR" sz="2800">
                <a:latin typeface="+mn-lt"/>
                <a:ea typeface="+mn-ea"/>
                <a:cs typeface="+mn-cs"/>
              </a:rPr>
              <a:t>Basées sur les informations disponibles concernant la situation actuelle de la communauté hébergeant vos familles</a:t>
            </a:r>
          </a:p>
        </p:txBody>
      </p:sp>
      <p:sp>
        <p:nvSpPr>
          <p:cNvPr id="798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spcBef>
                <a:spcPct val="0"/>
              </a:spcBef>
              <a:spcAft>
                <a:spcPct val="0"/>
              </a:spcAft>
              <a:buClrTx/>
              <a:buSzTx/>
              <a:buFontTx/>
              <a:buNone/>
            </a:pPr>
            <a:fld id="{317A4F27-EB84-4437-8E59-12FA27BEBB25}" type="slidenum">
              <a:rPr lang="en-US" altLang="en-US" sz="1800">
                <a:solidFill>
                  <a:srgbClr val="FFFFFF"/>
                </a:solidFill>
                <a:latin typeface="Arial" panose="020B0604020202020204" pitchFamily="34" charset="0"/>
              </a:rPr>
              <a:pPr>
                <a:spcBef>
                  <a:spcPct val="0"/>
                </a:spcBef>
                <a:spcAft>
                  <a:spcPct val="0"/>
                </a:spcAft>
                <a:buClrTx/>
                <a:buSzTx/>
                <a:buFontTx/>
                <a:buNone/>
              </a:pPr>
              <a:t>42</a:t>
            </a:fld>
            <a:endParaRPr lang="en-US" altLang="en-US" sz="1800">
              <a:solidFill>
                <a:srgbClr val="FFFFFF"/>
              </a:solidFill>
              <a:latin typeface="Arial" panose="020B0604020202020204" pitchFamily="34" charset="0"/>
            </a:endParaRPr>
          </a:p>
        </p:txBody>
      </p:sp>
      <p:pic>
        <p:nvPicPr>
          <p:cNvPr id="798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7" y="4337415"/>
            <a:ext cx="3201987" cy="240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6349" y="4312922"/>
            <a:ext cx="3152775"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6925" y="4312922"/>
            <a:ext cx="3130550"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91" name="ZoneTexte 2"/>
          <p:cNvSpPr txBox="1">
            <a:spLocks noChangeArrowheads="1"/>
          </p:cNvSpPr>
          <p:nvPr/>
        </p:nvSpPr>
        <p:spPr bwMode="auto">
          <a:xfrm>
            <a:off x="1697967" y="2573682"/>
            <a:ext cx="98495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hlink"/>
              </a:buClr>
              <a:buSzPct val="11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tx1"/>
              </a:buClr>
              <a:buSzPct val="6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95000"/>
              <a:buFont typeface="Wingdings" panose="05000000000000000000" pitchFamily="2" charset="2"/>
              <a:buChar char="w"/>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 typeface="Wingdings" panose="05000000000000000000" pitchFamily="2" charset="2"/>
              <a:buChar char="Ø"/>
              <a:defRPr/>
            </a:pPr>
            <a:r>
              <a:rPr lang="fr-FR" sz="2400" dirty="0">
                <a:latin typeface="+mn-lt"/>
              </a:rPr>
              <a:t>Énumérer les programmes prioritaires à mettre en œuvre en termes de sécurité alimentaire et nutritionnelle</a:t>
            </a:r>
          </a:p>
          <a:p>
            <a:pPr>
              <a:spcBef>
                <a:spcPct val="0"/>
              </a:spcBef>
              <a:buClrTx/>
              <a:buSzTx/>
              <a:buFont typeface="Wingdings" panose="05000000000000000000" pitchFamily="2" charset="2"/>
              <a:buChar char="Ø"/>
              <a:defRPr/>
            </a:pPr>
            <a:r>
              <a:rPr lang="fr-FR" sz="2400" dirty="0">
                <a:latin typeface="+mn-lt"/>
              </a:rPr>
              <a:t>Argumenter votre stratégie et le choix de chaque programme </a:t>
            </a:r>
          </a:p>
        </p:txBody>
      </p:sp>
      <p:sp>
        <p:nvSpPr>
          <p:cNvPr id="10" name="Rectangle 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1" name="TextBox 10"/>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Tree>
    <p:extLst>
      <p:ext uri="{BB962C8B-B14F-4D97-AF65-F5344CB8AC3E}">
        <p14:creationId xmlns:p14="http://schemas.microsoft.com/office/powerpoint/2010/main" val="1558607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Grp="1" noChangeArrowheads="1"/>
          </p:cNvSpPr>
          <p:nvPr>
            <p:ph type="ctrTitle"/>
          </p:nvPr>
        </p:nvSpPr>
        <p:spPr>
          <a:xfrm>
            <a:off x="2048102" y="202177"/>
            <a:ext cx="9086168" cy="1524000"/>
          </a:xfrm>
        </p:spPr>
        <p:txBody>
          <a:bodyPr>
            <a:normAutofit fontScale="90000"/>
          </a:bodyPr>
          <a:lstStyle/>
          <a:p>
            <a:pPr>
              <a:defRPr/>
            </a:pPr>
            <a:r>
              <a:rPr lang="fr-FR" sz="5400" u="sng">
                <a:latin typeface="+mn-lt"/>
              </a:rPr>
              <a:t>Soutien aux moyens de subsistance</a:t>
            </a:r>
          </a:p>
        </p:txBody>
      </p:sp>
      <p:sp>
        <p:nvSpPr>
          <p:cNvPr id="83971" name="Subtitle 1" descr="Rectangle: Click to edit Master text styles&#10;Second level&#10;Third level&#10;Fourth level&#10;Fifth level"/>
          <p:cNvSpPr>
            <a:spLocks noGrp="1"/>
          </p:cNvSpPr>
          <p:nvPr>
            <p:ph type="subTitle" idx="1"/>
          </p:nvPr>
        </p:nvSpPr>
        <p:spPr>
          <a:xfrm>
            <a:off x="2057400" y="3843339"/>
            <a:ext cx="4954588" cy="1914525"/>
          </a:xfrm>
        </p:spPr>
        <p:txBody>
          <a:bodyPr/>
          <a:lstStyle/>
          <a:p>
            <a:endParaRPr lang="en-US" altLang="en-US">
              <a:solidFill>
                <a:srgbClr val="3B2C24"/>
              </a:solidFill>
            </a:endParaRPr>
          </a:p>
        </p:txBody>
      </p:sp>
      <p:pic>
        <p:nvPicPr>
          <p:cNvPr id="8397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886" y="2396443"/>
            <a:ext cx="9607000" cy="395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43</a:t>
            </a:fld>
            <a:endParaRPr lang="fr-CH"/>
          </a:p>
        </p:txBody>
      </p:sp>
    </p:spTree>
    <p:extLst>
      <p:ext uri="{BB962C8B-B14F-4D97-AF65-F5344CB8AC3E}">
        <p14:creationId xmlns:p14="http://schemas.microsoft.com/office/powerpoint/2010/main" val="409563707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20913" y="1633539"/>
            <a:ext cx="2311400" cy="1538287"/>
          </a:xfrm>
        </p:spPr>
      </p:pic>
      <p:pic>
        <p:nvPicPr>
          <p:cNvPr id="8601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3546476"/>
            <a:ext cx="23241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5038" y="1700214"/>
            <a:ext cx="2309812"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2"/>
          <p:cNvSpPr txBox="1">
            <a:spLocks noChangeArrowheads="1"/>
          </p:cNvSpPr>
          <p:nvPr/>
        </p:nvSpPr>
        <p:spPr bwMode="auto">
          <a:xfrm>
            <a:off x="2063750" y="159099"/>
            <a:ext cx="5894388" cy="769937"/>
          </a:xfrm>
          <a:prstGeom prst="rect">
            <a:avLst/>
          </a:prstGeom>
          <a:noFill/>
          <a:ln>
            <a:noFill/>
          </a:ln>
        </p:spPr>
        <p:txBody>
          <a:bodyPr>
            <a:spAutoFit/>
          </a:bodyPr>
          <a:lstStyle>
            <a:lvl1pPr>
              <a:spcBef>
                <a:spcPct val="20000"/>
              </a:spcBef>
              <a:buClr>
                <a:schemeClr val="hlink"/>
              </a:buClr>
              <a:buSzPct val="110000"/>
              <a:buFont typeface="Wingdings" pitchFamily="2" charset="2"/>
              <a:buBlip>
                <a:blip r:embed="rId6"/>
              </a:buBlip>
              <a:defRPr sz="3200">
                <a:solidFill>
                  <a:schemeClr val="tx1"/>
                </a:solidFill>
                <a:latin typeface="Tahoma" pitchFamily="34" charset="0"/>
              </a:defRPr>
            </a:lvl1pPr>
            <a:lvl2pPr marL="742950" indent="-285750">
              <a:spcBef>
                <a:spcPct val="20000"/>
              </a:spcBef>
              <a:buClr>
                <a:schemeClr val="tx1"/>
              </a:buClr>
              <a:buSzPct val="60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95000"/>
              <a:buFont typeface="Wingdings" pitchFamily="2" charset="2"/>
              <a:buChar char="w"/>
              <a:defRPr sz="2400">
                <a:solidFill>
                  <a:schemeClr val="tx1"/>
                </a:solidFill>
                <a:latin typeface="Tahoma" pitchFamily="34" charset="0"/>
              </a:defRPr>
            </a:lvl3pPr>
            <a:lvl4pPr marL="1600200" indent="-228600">
              <a:spcBef>
                <a:spcPct val="20000"/>
              </a:spcBef>
              <a:buClr>
                <a:schemeClr val="tx1"/>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defRPr/>
            </a:pPr>
            <a:r>
              <a:rPr lang="fr-FR" sz="4400" u="sng">
                <a:latin typeface="+mn-lt"/>
              </a:rPr>
              <a:t>Programmes pour le bétail</a:t>
            </a:r>
          </a:p>
        </p:txBody>
      </p:sp>
      <p:sp>
        <p:nvSpPr>
          <p:cNvPr id="4" name="Oval Callout 3"/>
          <p:cNvSpPr/>
          <p:nvPr/>
        </p:nvSpPr>
        <p:spPr bwMode="auto">
          <a:xfrm>
            <a:off x="8425034" y="1366792"/>
            <a:ext cx="3436769" cy="3765292"/>
          </a:xfrm>
          <a:prstGeom prst="wedgeEllipseCallout">
            <a:avLst>
              <a:gd name="adj1" fmla="val -64782"/>
              <a:gd name="adj2" fmla="val -32815"/>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wrap="square">
            <a:spAutoFit/>
          </a:bodyPr>
          <a:lstStyle/>
          <a:p>
            <a:pPr eaLnBrk="1" hangingPunct="1">
              <a:defRPr/>
            </a:pPr>
            <a:r>
              <a:rPr lang="fr-FR" sz="2400"/>
              <a:t>Quel est le rapport entre la fourniture de services vétérinaires et la prévention de la malnutrition </a:t>
            </a:r>
            <a:r>
              <a:rPr lang="fr-FR"/>
              <a:t>?</a:t>
            </a:r>
          </a:p>
        </p:txBody>
      </p:sp>
      <p:sp>
        <p:nvSpPr>
          <p:cNvPr id="86023" name="TextBox 4"/>
          <p:cNvSpPr txBox="1">
            <a:spLocks noChangeArrowheads="1"/>
          </p:cNvSpPr>
          <p:nvPr/>
        </p:nvSpPr>
        <p:spPr bwMode="auto">
          <a:xfrm>
            <a:off x="2208213" y="5657671"/>
            <a:ext cx="71197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eaLnBrk="1" hangingPunct="1">
              <a:spcBef>
                <a:spcPct val="0"/>
              </a:spcBef>
              <a:spcAft>
                <a:spcPct val="0"/>
              </a:spcAft>
              <a:buClrTx/>
              <a:buSzTx/>
              <a:buFontTx/>
              <a:buNone/>
            </a:pPr>
            <a:r>
              <a:rPr lang="fr-FR" sz="2400">
                <a:solidFill>
                  <a:schemeClr val="tx1"/>
                </a:solidFill>
                <a:latin typeface="+mn-lt"/>
              </a:rPr>
              <a:t>Restockage ou déstockage du bétail, services vétérinaires</a:t>
            </a:r>
          </a:p>
          <a:p>
            <a:pPr eaLnBrk="1" hangingPunct="1">
              <a:spcBef>
                <a:spcPct val="0"/>
              </a:spcBef>
              <a:spcAft>
                <a:spcPct val="0"/>
              </a:spcAft>
              <a:buClrTx/>
              <a:buSzTx/>
              <a:buFontTx/>
              <a:buNone/>
            </a:pPr>
            <a:r>
              <a:rPr lang="fr-FR" sz="2400">
                <a:solidFill>
                  <a:schemeClr val="tx1"/>
                </a:solidFill>
                <a:latin typeface="+mn-lt"/>
              </a:rPr>
              <a:t>Distributions de fourrage…</a:t>
            </a:r>
          </a:p>
          <a:p>
            <a:pPr eaLnBrk="1" hangingPunct="1">
              <a:spcBef>
                <a:spcPct val="0"/>
              </a:spcBef>
              <a:spcAft>
                <a:spcPct val="0"/>
              </a:spcAft>
              <a:buClrTx/>
              <a:buSzTx/>
              <a:buFontTx/>
              <a:buNone/>
            </a:pPr>
            <a:r>
              <a:rPr lang="fr-FR" sz="2400">
                <a:solidFill>
                  <a:schemeClr val="tx1"/>
                </a:solidFill>
                <a:latin typeface="+mn-lt"/>
              </a:rPr>
              <a:t>En nature, transferts d’argent ou bons...</a:t>
            </a:r>
          </a:p>
        </p:txBody>
      </p:sp>
      <p:pic>
        <p:nvPicPr>
          <p:cNvPr id="86024"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45039" y="3427414"/>
            <a:ext cx="30003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2" name="TextBox 11"/>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44</a:t>
            </a:fld>
            <a:endParaRPr lang="fr-CH"/>
          </a:p>
        </p:txBody>
      </p:sp>
    </p:spTree>
    <p:extLst>
      <p:ext uri="{BB962C8B-B14F-4D97-AF65-F5344CB8AC3E}">
        <p14:creationId xmlns:p14="http://schemas.microsoft.com/office/powerpoint/2010/main" val="3292567266"/>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2208214" y="404813"/>
            <a:ext cx="4886325" cy="1143000"/>
          </a:xfrm>
        </p:spPr>
        <p:txBody>
          <a:bodyPr>
            <a:noAutofit/>
          </a:bodyPr>
          <a:lstStyle/>
          <a:p>
            <a:pPr>
              <a:defRPr/>
            </a:pPr>
            <a:r>
              <a:rPr lang="fr-FR" u="sng">
                <a:latin typeface="+mn-lt"/>
              </a:rPr>
              <a:t>Programmes de distribution de </a:t>
            </a:r>
            <a:br>
              <a:rPr lang="fr-FR" u="sng">
                <a:latin typeface="+mn-lt"/>
              </a:rPr>
            </a:br>
            <a:r>
              <a:rPr lang="fr-FR" u="sng">
                <a:latin typeface="+mn-lt"/>
              </a:rPr>
              <a:t>semences et d’outils</a:t>
            </a:r>
          </a:p>
        </p:txBody>
      </p:sp>
      <p:sp>
        <p:nvSpPr>
          <p:cNvPr id="88067" name="Content Placeholder 2" descr="Rectangle: Click to edit Master text styles&#10;Second level&#10;Third level&#10;Fourth level&#10;Fifth level"/>
          <p:cNvSpPr>
            <a:spLocks noGrp="1"/>
          </p:cNvSpPr>
          <p:nvPr>
            <p:ph idx="1"/>
          </p:nvPr>
        </p:nvSpPr>
        <p:spPr>
          <a:xfrm>
            <a:off x="1919288" y="1905000"/>
            <a:ext cx="8215312" cy="4114800"/>
          </a:xfrm>
        </p:spPr>
        <p:txBody>
          <a:bodyPr/>
          <a:lstStyle/>
          <a:p>
            <a:pPr>
              <a:buFont typeface="Arial" panose="020B0604020202020204" pitchFamily="34" charset="0"/>
              <a:buChar char="•"/>
            </a:pPr>
            <a:r>
              <a:rPr lang="fr-FR" sz="2500"/>
              <a:t>Distribution de semences et d’outils</a:t>
            </a:r>
          </a:p>
          <a:p>
            <a:pPr>
              <a:buFont typeface="Arial" panose="020B0604020202020204" pitchFamily="34" charset="0"/>
              <a:buChar char="•"/>
            </a:pPr>
            <a:r>
              <a:rPr lang="fr-FR" sz="2500"/>
              <a:t>Multiplication des semences, irrigation, machines agricoles</a:t>
            </a:r>
          </a:p>
          <a:p>
            <a:pPr>
              <a:buFont typeface="Arial" panose="020B0604020202020204" pitchFamily="34" charset="0"/>
              <a:buChar char="•"/>
            </a:pPr>
            <a:r>
              <a:rPr lang="fr-FR" sz="2500"/>
              <a:t>Soutien technique en matière de pratiques agricoles</a:t>
            </a:r>
          </a:p>
          <a:p>
            <a:pPr>
              <a:buFont typeface="Arial" panose="020B0604020202020204" pitchFamily="34" charset="0"/>
              <a:buChar char="•"/>
            </a:pPr>
            <a:r>
              <a:rPr lang="fr-FR" sz="2500"/>
              <a:t>En nature, transferts d’argent ou bons...</a:t>
            </a:r>
          </a:p>
          <a:p>
            <a:pPr>
              <a:buFont typeface="Arial" panose="020B0604020202020204" pitchFamily="34" charset="0"/>
              <a:buChar char="•"/>
            </a:pPr>
            <a:endParaRPr lang="en-US" altLang="en-US" dirty="0"/>
          </a:p>
        </p:txBody>
      </p:sp>
      <p:pic>
        <p:nvPicPr>
          <p:cNvPr id="880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4221164"/>
            <a:ext cx="38735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4076" y="4221164"/>
            <a:ext cx="42068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83525" y="247650"/>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10" name="TextBox 9"/>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45</a:t>
            </a:fld>
            <a:endParaRPr lang="fr-CH"/>
          </a:p>
        </p:txBody>
      </p:sp>
    </p:spTree>
    <p:extLst>
      <p:ext uri="{BB962C8B-B14F-4D97-AF65-F5344CB8AC3E}">
        <p14:creationId xmlns:p14="http://schemas.microsoft.com/office/powerpoint/2010/main" val="3709301804"/>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2057400" y="4495800"/>
            <a:ext cx="6554788" cy="1524000"/>
          </a:xfrm>
        </p:spPr>
        <p:txBody>
          <a:bodyPr/>
          <a:lstStyle/>
          <a:p>
            <a:pPr>
              <a:defRPr/>
            </a:pPr>
            <a:r>
              <a:rPr lang="fr-FR"/>
              <a:t>Exemples d’études de cas</a:t>
            </a:r>
          </a:p>
        </p:txBody>
      </p:sp>
      <p:pic>
        <p:nvPicPr>
          <p:cNvPr id="9011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56139" y="1628775"/>
            <a:ext cx="2649537" cy="45275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628775"/>
            <a:ext cx="2736850" cy="452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4425" y="1628775"/>
            <a:ext cx="3106738" cy="452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46</a:t>
            </a:fld>
            <a:endParaRPr lang="fr-CH"/>
          </a:p>
        </p:txBody>
      </p:sp>
    </p:spTree>
    <p:extLst>
      <p:ext uri="{BB962C8B-B14F-4D97-AF65-F5344CB8AC3E}">
        <p14:creationId xmlns:p14="http://schemas.microsoft.com/office/powerpoint/2010/main" val="1622241746"/>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Oval 3"/>
          <p:cNvSpPr>
            <a:spLocks noChangeArrowheads="1"/>
          </p:cNvSpPr>
          <p:nvPr/>
        </p:nvSpPr>
        <p:spPr bwMode="auto">
          <a:xfrm>
            <a:off x="5129214" y="4797425"/>
            <a:ext cx="5030787" cy="1828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spcAft>
                <a:spcPts val="600"/>
              </a:spcAft>
              <a:buClr>
                <a:schemeClr val="tx1"/>
              </a:buClr>
              <a:buSzPct val="80000"/>
              <a:buFont typeface="Wingdings 3" panose="05040102010807070707" pitchFamily="18" charset="2"/>
              <a:buChar char=""/>
              <a:defRPr sz="2000">
                <a:solidFill>
                  <a:srgbClr val="3B2C24"/>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3B2C24"/>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3B2C24"/>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5pPr>
            <a:lvl6pPr marL="25146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6pPr>
            <a:lvl7pPr marL="29718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7pPr>
            <a:lvl8pPr marL="34290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8pPr>
            <a:lvl9pPr marL="3886200" indent="-228600" fontAlgn="base">
              <a:spcBef>
                <a:spcPct val="20000"/>
              </a:spcBef>
              <a:spcAft>
                <a:spcPts val="600"/>
              </a:spcAft>
              <a:buClr>
                <a:schemeClr val="tx1"/>
              </a:buClr>
              <a:buSzPct val="80000"/>
              <a:buFont typeface="Wingdings 3" panose="05040102010807070707" pitchFamily="18" charset="2"/>
              <a:buChar char=""/>
              <a:defRPr sz="1400">
                <a:solidFill>
                  <a:srgbClr val="3B2C24"/>
                </a:solidFill>
                <a:latin typeface="Century Gothic" panose="020B0502020202020204" pitchFamily="34" charset="0"/>
              </a:defRPr>
            </a:lvl9pPr>
          </a:lstStyle>
          <a:p>
            <a:pPr algn="ctr" eaLnBrk="1" hangingPunct="1">
              <a:spcBef>
                <a:spcPct val="0"/>
              </a:spcBef>
              <a:spcAft>
                <a:spcPct val="0"/>
              </a:spcAft>
              <a:buClrTx/>
              <a:buSzTx/>
              <a:buFontTx/>
              <a:buNone/>
            </a:pPr>
            <a:r>
              <a:rPr lang="fr-FR" sz="3600">
                <a:solidFill>
                  <a:schemeClr val="tx1"/>
                </a:solidFill>
                <a:latin typeface="+mn-lt"/>
                <a:cs typeface="Times New Roman" panose="02020603050405020304" pitchFamily="18" charset="0"/>
              </a:rPr>
              <a:t>Merci de</a:t>
            </a:r>
          </a:p>
          <a:p>
            <a:pPr algn="ctr" eaLnBrk="1" hangingPunct="1">
              <a:spcBef>
                <a:spcPct val="0"/>
              </a:spcBef>
              <a:spcAft>
                <a:spcPct val="0"/>
              </a:spcAft>
              <a:buClrTx/>
              <a:buSzTx/>
              <a:buFontTx/>
              <a:buNone/>
            </a:pPr>
            <a:r>
              <a:rPr lang="fr-FR" sz="3600">
                <a:solidFill>
                  <a:schemeClr val="tx1"/>
                </a:solidFill>
                <a:latin typeface="+mn-lt"/>
                <a:cs typeface="Times New Roman" panose="02020603050405020304" pitchFamily="18" charset="0"/>
              </a:rPr>
              <a:t> votre participation</a:t>
            </a:r>
          </a:p>
        </p:txBody>
      </p:sp>
      <p:pic>
        <p:nvPicPr>
          <p:cNvPr id="819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285750"/>
            <a:ext cx="7704137"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47</a:t>
            </a:fld>
            <a:endParaRPr lang="fr-CH"/>
          </a:p>
        </p:txBody>
      </p:sp>
    </p:spTree>
    <p:extLst>
      <p:ext uri="{BB962C8B-B14F-4D97-AF65-F5344CB8AC3E}">
        <p14:creationId xmlns:p14="http://schemas.microsoft.com/office/powerpoint/2010/main" val="342026912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idx="4294967295"/>
          </p:nvPr>
        </p:nvSpPr>
        <p:spPr>
          <a:xfrm>
            <a:off x="2143126" y="501650"/>
            <a:ext cx="9037637" cy="676275"/>
          </a:xfrm>
        </p:spPr>
        <p:txBody>
          <a:bodyPr anchor="b">
            <a:noAutofit/>
          </a:bodyPr>
          <a:lstStyle/>
          <a:p>
            <a:pPr>
              <a:defRPr/>
            </a:pPr>
            <a:r>
              <a:rPr lang="fr-FR" u="sng" dirty="0">
                <a:solidFill>
                  <a:schemeClr val="tx2">
                    <a:lumMod val="75000"/>
                  </a:schemeClr>
                </a:solidFill>
                <a:latin typeface="+mn-lt"/>
              </a:rPr>
              <a:t>Distribution générale de nourriture (DGN)</a:t>
            </a:r>
          </a:p>
        </p:txBody>
      </p:sp>
      <p:sp>
        <p:nvSpPr>
          <p:cNvPr id="247811" name="Rectangle 3" descr="Rectangle: Click to edit Master text styles&#10;Second level&#10;Third level&#10;Fourth level&#10;Fifth level"/>
          <p:cNvSpPr>
            <a:spLocks noGrp="1" noChangeArrowheads="1"/>
          </p:cNvSpPr>
          <p:nvPr>
            <p:ph type="body" idx="4294967295"/>
          </p:nvPr>
        </p:nvSpPr>
        <p:spPr>
          <a:xfrm>
            <a:off x="2214563" y="1460500"/>
            <a:ext cx="8351838" cy="4895850"/>
          </a:xfrm>
        </p:spPr>
        <p:txBody>
          <a:bodyPr rtlCol="0">
            <a:normAutofit fontScale="92500" lnSpcReduction="20000"/>
          </a:bodyPr>
          <a:lstStyle/>
          <a:p>
            <a:pPr fontAlgn="auto">
              <a:lnSpc>
                <a:spcPct val="110000"/>
              </a:lnSpc>
              <a:buFont typeface="Wingdings" panose="05000000000000000000" pitchFamily="2" charset="2"/>
              <a:buChar char="Ø"/>
              <a:defRPr/>
            </a:pPr>
            <a:r>
              <a:rPr lang="fr-FR" sz="2400" b="1"/>
              <a:t>Quand :</a:t>
            </a:r>
          </a:p>
          <a:p>
            <a:pPr lvl="1" fontAlgn="auto">
              <a:lnSpc>
                <a:spcPct val="110000"/>
              </a:lnSpc>
              <a:defRPr/>
            </a:pPr>
            <a:r>
              <a:rPr lang="fr-FR"/>
              <a:t>Net recul de la disponibilité et de l’accès à la nourriture</a:t>
            </a:r>
          </a:p>
          <a:p>
            <a:pPr lvl="1" fontAlgn="auto">
              <a:lnSpc>
                <a:spcPct val="110000"/>
              </a:lnSpc>
              <a:defRPr/>
            </a:pPr>
            <a:r>
              <a:rPr lang="fr-FR"/>
              <a:t>Niveau de sécurité alimentaire : 4 et 5</a:t>
            </a:r>
          </a:p>
          <a:p>
            <a:pPr lvl="1" fontAlgn="auto">
              <a:lnSpc>
                <a:spcPct val="110000"/>
              </a:lnSpc>
              <a:defRPr/>
            </a:pPr>
            <a:r>
              <a:rPr lang="fr-FR"/>
              <a:t>P. ex : déplacement récent </a:t>
            </a:r>
            <a:r>
              <a:rPr lang="fr-FR">
                <a:sym typeface="Wingdings" panose="05000000000000000000" pitchFamily="2" charset="2"/>
              </a:rPr>
              <a:t></a:t>
            </a:r>
            <a:r>
              <a:rPr lang="fr-FR"/>
              <a:t> approvisionnement </a:t>
            </a:r>
            <a:r>
              <a:rPr lang="fr-FR">
                <a:sym typeface="Symbol" panose="05050102010706020507" pitchFamily="18" charset="2"/>
              </a:rPr>
              <a:t></a:t>
            </a:r>
            <a:r>
              <a:rPr lang="fr-FR"/>
              <a:t>, prix des denrées </a:t>
            </a:r>
            <a:r>
              <a:rPr lang="fr-FR">
                <a:sym typeface="Symbol" panose="05050102010706020507" pitchFamily="18" charset="2"/>
              </a:rPr>
              <a:t></a:t>
            </a:r>
            <a:r>
              <a:rPr lang="fr-FR"/>
              <a:t> </a:t>
            </a:r>
          </a:p>
          <a:p>
            <a:pPr fontAlgn="auto">
              <a:lnSpc>
                <a:spcPct val="110000"/>
              </a:lnSpc>
              <a:buFont typeface="Wingdings" panose="05000000000000000000" pitchFamily="2" charset="2"/>
              <a:buChar char="Ø"/>
              <a:defRPr/>
            </a:pPr>
            <a:r>
              <a:rPr lang="fr-FR" sz="2400" b="1"/>
              <a:t>Objectifs</a:t>
            </a:r>
          </a:p>
          <a:p>
            <a:pPr lvl="1" fontAlgn="auto">
              <a:lnSpc>
                <a:spcPct val="110000"/>
              </a:lnSpc>
              <a:defRPr/>
            </a:pPr>
            <a:r>
              <a:rPr lang="fr-FR"/>
              <a:t>Satisfaire aux besoins alimentaires de base de toute la population</a:t>
            </a:r>
          </a:p>
          <a:p>
            <a:pPr lvl="1" fontAlgn="auto">
              <a:lnSpc>
                <a:spcPct val="110000"/>
              </a:lnSpc>
              <a:defRPr/>
            </a:pPr>
            <a:r>
              <a:rPr lang="fr-FR"/>
              <a:t>Maintenir + rétablir des moyens de subsistance réguliers </a:t>
            </a:r>
            <a:r>
              <a:rPr lang="fr-FR">
                <a:sym typeface="Wingdings" panose="05000000000000000000" pitchFamily="2" charset="2"/>
              </a:rPr>
              <a:t></a:t>
            </a:r>
            <a:r>
              <a:rPr lang="fr-FR"/>
              <a:t>  prévenir la malnutrition et les décès</a:t>
            </a:r>
          </a:p>
          <a:p>
            <a:pPr fontAlgn="auto">
              <a:lnSpc>
                <a:spcPct val="90000"/>
              </a:lnSpc>
              <a:buFont typeface="Wingdings" panose="05000000000000000000" pitchFamily="2" charset="2"/>
              <a:buChar char="Ø"/>
              <a:defRPr/>
            </a:pPr>
            <a:r>
              <a:rPr lang="fr-FR" sz="2400" b="1"/>
              <a:t>Comment</a:t>
            </a:r>
          </a:p>
          <a:p>
            <a:pPr lvl="1" fontAlgn="auto">
              <a:lnSpc>
                <a:spcPct val="90000"/>
              </a:lnSpc>
              <a:defRPr/>
            </a:pPr>
            <a:r>
              <a:rPr lang="fr-FR"/>
              <a:t>Quantité et qualité adéquates (rations alimentaires complètes, sèches, cuisinées)</a:t>
            </a:r>
          </a:p>
          <a:p>
            <a:pPr lvl="1" fontAlgn="auto">
              <a:lnSpc>
                <a:spcPct val="90000"/>
              </a:lnSpc>
              <a:defRPr/>
            </a:pPr>
            <a:r>
              <a:rPr lang="fr-FR"/>
              <a:t>Distribution équitable dans le cadre d’une collaboration locale, gouvernementale</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5</a:t>
            </a:fld>
            <a:endParaRPr lang="fr-CH"/>
          </a:p>
        </p:txBody>
      </p:sp>
    </p:spTree>
    <p:extLst>
      <p:ext uri="{BB962C8B-B14F-4D97-AF65-F5344CB8AC3E}">
        <p14:creationId xmlns:p14="http://schemas.microsoft.com/office/powerpoint/2010/main" val="338502005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Grp="1" noChangeAspect="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bwMode="auto">
          <a:xfrm>
            <a:off x="2060098" y="569912"/>
            <a:ext cx="8640763" cy="5718175"/>
          </a:xfr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6</a:t>
            </a:fld>
            <a:endParaRPr lang="fr-CH"/>
          </a:p>
        </p:txBody>
      </p:sp>
    </p:spTree>
    <p:extLst>
      <p:ext uri="{BB962C8B-B14F-4D97-AF65-F5344CB8AC3E}">
        <p14:creationId xmlns:p14="http://schemas.microsoft.com/office/powerpoint/2010/main" val="187737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8987750" y="4952364"/>
            <a:ext cx="2880399" cy="1778603"/>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20000"/>
              </a:spcBef>
              <a:buClr>
                <a:schemeClr val="hlink"/>
              </a:buClr>
              <a:buSzPct val="110000"/>
              <a:buFont typeface="Wingdings" panose="05000000000000000000" pitchFamily="2" charset="2"/>
              <a:buNone/>
            </a:pPr>
            <a:r>
              <a:rPr lang="fr-FR" sz="2000" b="1" dirty="0">
                <a:latin typeface="Tahoma" panose="020B0604030504040204" pitchFamily="34" charset="0"/>
              </a:rPr>
              <a:t>P. ex. : ration du PAM</a:t>
            </a:r>
          </a:p>
          <a:p>
            <a:pPr>
              <a:spcBef>
                <a:spcPct val="20000"/>
              </a:spcBef>
              <a:buClr>
                <a:schemeClr val="hlink"/>
              </a:buClr>
              <a:buSzPct val="110000"/>
              <a:buFont typeface="Wingdings" panose="05000000000000000000" pitchFamily="2" charset="2"/>
              <a:buNone/>
            </a:pPr>
            <a:r>
              <a:rPr lang="fr-FR" sz="2000" b="1" dirty="0">
                <a:latin typeface="Tahoma" panose="020B0604030504040204" pitchFamily="34" charset="0"/>
              </a:rPr>
              <a:t>2113 kcal </a:t>
            </a:r>
          </a:p>
          <a:p>
            <a:pPr>
              <a:spcBef>
                <a:spcPct val="20000"/>
              </a:spcBef>
              <a:buClr>
                <a:schemeClr val="hlink"/>
              </a:buClr>
              <a:buSzPct val="110000"/>
              <a:buFont typeface="Wingdings" panose="05000000000000000000" pitchFamily="2" charset="2"/>
              <a:buNone/>
            </a:pPr>
            <a:r>
              <a:rPr lang="fr-FR" sz="2000" b="1" dirty="0">
                <a:latin typeface="Tahoma" panose="020B0604030504040204" pitchFamily="34" charset="0"/>
              </a:rPr>
              <a:t>11% protéines</a:t>
            </a:r>
          </a:p>
          <a:p>
            <a:pPr>
              <a:spcBef>
                <a:spcPct val="20000"/>
              </a:spcBef>
              <a:buClr>
                <a:schemeClr val="hlink"/>
              </a:buClr>
              <a:buSzPct val="110000"/>
              <a:buFont typeface="Wingdings" panose="05000000000000000000" pitchFamily="2" charset="2"/>
              <a:buNone/>
            </a:pPr>
            <a:r>
              <a:rPr lang="fr-FR" sz="2000" b="1" dirty="0">
                <a:latin typeface="Tahoma" panose="020B0604030504040204" pitchFamily="34" charset="0"/>
              </a:rPr>
              <a:t>18% lipides</a:t>
            </a:r>
          </a:p>
        </p:txBody>
      </p:sp>
      <p:grpSp>
        <p:nvGrpSpPr>
          <p:cNvPr id="16387" name="Group 3"/>
          <p:cNvGrpSpPr>
            <a:grpSpLocks/>
          </p:cNvGrpSpPr>
          <p:nvPr/>
        </p:nvGrpSpPr>
        <p:grpSpPr bwMode="auto">
          <a:xfrm>
            <a:off x="8985107" y="2582545"/>
            <a:ext cx="2710814" cy="2040255"/>
            <a:chOff x="1248" y="1152"/>
            <a:chExt cx="1855" cy="1258"/>
          </a:xfrm>
        </p:grpSpPr>
        <p:sp>
          <p:nvSpPr>
            <p:cNvPr id="16390" name="Rectangle 4"/>
            <p:cNvSpPr>
              <a:spLocks noChangeArrowheads="1"/>
            </p:cNvSpPr>
            <p:nvPr/>
          </p:nvSpPr>
          <p:spPr bwMode="auto">
            <a:xfrm>
              <a:off x="1274" y="1167"/>
              <a:ext cx="439"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ARTICLE</a:t>
              </a:r>
            </a:p>
          </p:txBody>
        </p:sp>
        <p:sp>
          <p:nvSpPr>
            <p:cNvPr id="16391" name="Rectangle 5"/>
            <p:cNvSpPr>
              <a:spLocks noChangeArrowheads="1"/>
            </p:cNvSpPr>
            <p:nvPr/>
          </p:nvSpPr>
          <p:spPr bwMode="auto">
            <a:xfrm>
              <a:off x="1513" y="1167"/>
              <a:ext cx="71"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b="1">
                  <a:solidFill>
                    <a:srgbClr val="000000"/>
                  </a:solidFill>
                  <a:latin typeface="Comic Sans MS" panose="030F0702030302020204" pitchFamily="66" charset="0"/>
                </a:rPr>
                <a:t> </a:t>
              </a:r>
            </a:p>
          </p:txBody>
        </p:sp>
        <p:sp>
          <p:nvSpPr>
            <p:cNvPr id="16392" name="Rectangle 6"/>
            <p:cNvSpPr>
              <a:spLocks noChangeArrowheads="1"/>
            </p:cNvSpPr>
            <p:nvPr/>
          </p:nvSpPr>
          <p:spPr bwMode="auto">
            <a:xfrm>
              <a:off x="2191" y="1167"/>
              <a:ext cx="91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QUANTITÉ</a:t>
              </a:r>
            </a:p>
          </p:txBody>
        </p:sp>
        <p:sp>
          <p:nvSpPr>
            <p:cNvPr id="16393" name="Rectangle 7"/>
            <p:cNvSpPr>
              <a:spLocks noChangeArrowheads="1"/>
            </p:cNvSpPr>
            <p:nvPr/>
          </p:nvSpPr>
          <p:spPr bwMode="auto">
            <a:xfrm>
              <a:off x="2781" y="1167"/>
              <a:ext cx="71"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b="1">
                  <a:solidFill>
                    <a:srgbClr val="000000"/>
                  </a:solidFill>
                  <a:latin typeface="Comic Sans MS" panose="030F0702030302020204" pitchFamily="66" charset="0"/>
                </a:rPr>
                <a:t> </a:t>
              </a:r>
            </a:p>
          </p:txBody>
        </p:sp>
        <p:sp>
          <p:nvSpPr>
            <p:cNvPr id="16394" name="Rectangle 8"/>
            <p:cNvSpPr>
              <a:spLocks noChangeArrowheads="1"/>
            </p:cNvSpPr>
            <p:nvPr/>
          </p:nvSpPr>
          <p:spPr bwMode="auto">
            <a:xfrm>
              <a:off x="1248" y="1152"/>
              <a:ext cx="996" cy="1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b="1">
                <a:latin typeface="Tahoma" panose="020B0604030504040204" pitchFamily="34" charset="0"/>
              </a:endParaRPr>
            </a:p>
          </p:txBody>
        </p:sp>
        <p:sp>
          <p:nvSpPr>
            <p:cNvPr id="16395" name="Rectangle 9"/>
            <p:cNvSpPr>
              <a:spLocks noChangeArrowheads="1"/>
            </p:cNvSpPr>
            <p:nvPr/>
          </p:nvSpPr>
          <p:spPr bwMode="auto">
            <a:xfrm>
              <a:off x="2244" y="1152"/>
              <a:ext cx="11" cy="1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b="1">
                <a:latin typeface="Tahoma" panose="020B0604030504040204" pitchFamily="34" charset="0"/>
              </a:endParaRPr>
            </a:p>
          </p:txBody>
        </p:sp>
        <p:sp>
          <p:nvSpPr>
            <p:cNvPr id="16396" name="Rectangle 10"/>
            <p:cNvSpPr>
              <a:spLocks noChangeArrowheads="1"/>
            </p:cNvSpPr>
            <p:nvPr/>
          </p:nvSpPr>
          <p:spPr bwMode="auto">
            <a:xfrm>
              <a:off x="2255" y="1152"/>
              <a:ext cx="583" cy="1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b="1">
                <a:latin typeface="Tahoma" panose="020B0604030504040204" pitchFamily="34" charset="0"/>
              </a:endParaRPr>
            </a:p>
          </p:txBody>
        </p:sp>
        <p:sp>
          <p:nvSpPr>
            <p:cNvPr id="16397" name="Rectangle 11"/>
            <p:cNvSpPr>
              <a:spLocks noChangeArrowheads="1"/>
            </p:cNvSpPr>
            <p:nvPr/>
          </p:nvSpPr>
          <p:spPr bwMode="auto">
            <a:xfrm>
              <a:off x="1274" y="1327"/>
              <a:ext cx="9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C</a:t>
              </a:r>
            </a:p>
          </p:txBody>
        </p:sp>
        <p:sp>
          <p:nvSpPr>
            <p:cNvPr id="16398" name="Rectangle 12"/>
            <p:cNvSpPr>
              <a:spLocks noChangeArrowheads="1"/>
            </p:cNvSpPr>
            <p:nvPr/>
          </p:nvSpPr>
          <p:spPr bwMode="auto">
            <a:xfrm>
              <a:off x="1330" y="1327"/>
              <a:ext cx="38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éréales</a:t>
              </a:r>
            </a:p>
          </p:txBody>
        </p:sp>
        <p:sp>
          <p:nvSpPr>
            <p:cNvPr id="16399" name="Rectangle 13"/>
            <p:cNvSpPr>
              <a:spLocks noChangeArrowheads="1"/>
            </p:cNvSpPr>
            <p:nvPr/>
          </p:nvSpPr>
          <p:spPr bwMode="auto">
            <a:xfrm>
              <a:off x="1617" y="1327"/>
              <a:ext cx="4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 </a:t>
              </a:r>
            </a:p>
          </p:txBody>
        </p:sp>
        <p:sp>
          <p:nvSpPr>
            <p:cNvPr id="16400" name="Rectangle 14"/>
            <p:cNvSpPr>
              <a:spLocks noChangeArrowheads="1"/>
            </p:cNvSpPr>
            <p:nvPr/>
          </p:nvSpPr>
          <p:spPr bwMode="auto">
            <a:xfrm>
              <a:off x="2410" y="1327"/>
              <a:ext cx="50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400 g</a:t>
              </a:r>
            </a:p>
          </p:txBody>
        </p:sp>
        <p:sp>
          <p:nvSpPr>
            <p:cNvPr id="16401" name="Rectangle 15"/>
            <p:cNvSpPr>
              <a:spLocks noChangeArrowheads="1"/>
            </p:cNvSpPr>
            <p:nvPr/>
          </p:nvSpPr>
          <p:spPr bwMode="auto">
            <a:xfrm>
              <a:off x="2672" y="1327"/>
              <a:ext cx="4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 </a:t>
              </a:r>
            </a:p>
          </p:txBody>
        </p:sp>
        <p:sp>
          <p:nvSpPr>
            <p:cNvPr id="16402" name="Rectangle 16"/>
            <p:cNvSpPr>
              <a:spLocks noChangeArrowheads="1"/>
            </p:cNvSpPr>
            <p:nvPr/>
          </p:nvSpPr>
          <p:spPr bwMode="auto">
            <a:xfrm>
              <a:off x="1248" y="1321"/>
              <a:ext cx="996" cy="8"/>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b="1">
                <a:latin typeface="Tahoma" panose="020B0604030504040204" pitchFamily="34" charset="0"/>
              </a:endParaRPr>
            </a:p>
          </p:txBody>
        </p:sp>
        <p:sp>
          <p:nvSpPr>
            <p:cNvPr id="16403" name="Rectangle 17"/>
            <p:cNvSpPr>
              <a:spLocks noChangeArrowheads="1"/>
            </p:cNvSpPr>
            <p:nvPr/>
          </p:nvSpPr>
          <p:spPr bwMode="auto">
            <a:xfrm>
              <a:off x="2250" y="1321"/>
              <a:ext cx="588" cy="8"/>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b="1">
                <a:latin typeface="Tahoma" panose="020B0604030504040204" pitchFamily="34" charset="0"/>
              </a:endParaRPr>
            </a:p>
          </p:txBody>
        </p:sp>
        <p:sp>
          <p:nvSpPr>
            <p:cNvPr id="16404" name="Rectangle 18"/>
            <p:cNvSpPr>
              <a:spLocks noChangeArrowheads="1"/>
            </p:cNvSpPr>
            <p:nvPr/>
          </p:nvSpPr>
          <p:spPr bwMode="auto">
            <a:xfrm>
              <a:off x="1274" y="1480"/>
              <a:ext cx="43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Haricots</a:t>
              </a:r>
            </a:p>
          </p:txBody>
        </p:sp>
        <p:sp>
          <p:nvSpPr>
            <p:cNvPr id="16405" name="Rectangle 19"/>
            <p:cNvSpPr>
              <a:spLocks noChangeArrowheads="1"/>
            </p:cNvSpPr>
            <p:nvPr/>
          </p:nvSpPr>
          <p:spPr bwMode="auto">
            <a:xfrm>
              <a:off x="1847" y="1480"/>
              <a:ext cx="4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 </a:t>
              </a:r>
            </a:p>
          </p:txBody>
        </p:sp>
        <p:sp>
          <p:nvSpPr>
            <p:cNvPr id="16406" name="Rectangle 20"/>
            <p:cNvSpPr>
              <a:spLocks noChangeArrowheads="1"/>
            </p:cNvSpPr>
            <p:nvPr/>
          </p:nvSpPr>
          <p:spPr bwMode="auto">
            <a:xfrm>
              <a:off x="2435" y="1480"/>
              <a:ext cx="40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60 g</a:t>
              </a:r>
            </a:p>
          </p:txBody>
        </p:sp>
        <p:sp>
          <p:nvSpPr>
            <p:cNvPr id="16407" name="Rectangle 21"/>
            <p:cNvSpPr>
              <a:spLocks noChangeArrowheads="1"/>
            </p:cNvSpPr>
            <p:nvPr/>
          </p:nvSpPr>
          <p:spPr bwMode="auto">
            <a:xfrm>
              <a:off x="2647" y="1480"/>
              <a:ext cx="4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 </a:t>
              </a:r>
            </a:p>
          </p:txBody>
        </p:sp>
        <p:sp>
          <p:nvSpPr>
            <p:cNvPr id="16408" name="Rectangle 22"/>
            <p:cNvSpPr>
              <a:spLocks noChangeArrowheads="1"/>
            </p:cNvSpPr>
            <p:nvPr/>
          </p:nvSpPr>
          <p:spPr bwMode="auto">
            <a:xfrm>
              <a:off x="1274" y="1632"/>
              <a:ext cx="217"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Huile</a:t>
              </a:r>
            </a:p>
          </p:txBody>
        </p:sp>
        <p:sp>
          <p:nvSpPr>
            <p:cNvPr id="16409" name="Rectangle 23"/>
            <p:cNvSpPr>
              <a:spLocks noChangeArrowheads="1"/>
            </p:cNvSpPr>
            <p:nvPr/>
          </p:nvSpPr>
          <p:spPr bwMode="auto">
            <a:xfrm>
              <a:off x="1477" y="1632"/>
              <a:ext cx="4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 </a:t>
              </a:r>
            </a:p>
          </p:txBody>
        </p:sp>
        <p:sp>
          <p:nvSpPr>
            <p:cNvPr id="16410" name="Rectangle 24"/>
            <p:cNvSpPr>
              <a:spLocks noChangeArrowheads="1"/>
            </p:cNvSpPr>
            <p:nvPr/>
          </p:nvSpPr>
          <p:spPr bwMode="auto">
            <a:xfrm>
              <a:off x="2435" y="1632"/>
              <a:ext cx="407"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25 g</a:t>
              </a:r>
            </a:p>
          </p:txBody>
        </p:sp>
        <p:sp>
          <p:nvSpPr>
            <p:cNvPr id="16411" name="Rectangle 25"/>
            <p:cNvSpPr>
              <a:spLocks noChangeArrowheads="1"/>
            </p:cNvSpPr>
            <p:nvPr/>
          </p:nvSpPr>
          <p:spPr bwMode="auto">
            <a:xfrm>
              <a:off x="2647" y="1632"/>
              <a:ext cx="4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 </a:t>
              </a:r>
            </a:p>
          </p:txBody>
        </p:sp>
        <p:sp>
          <p:nvSpPr>
            <p:cNvPr id="16412" name="Rectangle 26"/>
            <p:cNvSpPr>
              <a:spLocks noChangeArrowheads="1"/>
            </p:cNvSpPr>
            <p:nvPr/>
          </p:nvSpPr>
          <p:spPr bwMode="auto">
            <a:xfrm>
              <a:off x="1274" y="1784"/>
              <a:ext cx="893"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Super Cereal</a:t>
              </a:r>
            </a:p>
          </p:txBody>
        </p:sp>
        <p:sp>
          <p:nvSpPr>
            <p:cNvPr id="16413" name="Rectangle 27"/>
            <p:cNvSpPr>
              <a:spLocks noChangeArrowheads="1"/>
            </p:cNvSpPr>
            <p:nvPr/>
          </p:nvSpPr>
          <p:spPr bwMode="auto">
            <a:xfrm>
              <a:off x="2124" y="1784"/>
              <a:ext cx="4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 </a:t>
              </a:r>
            </a:p>
          </p:txBody>
        </p:sp>
        <p:sp>
          <p:nvSpPr>
            <p:cNvPr id="16414" name="Rectangle 28"/>
            <p:cNvSpPr>
              <a:spLocks noChangeArrowheads="1"/>
            </p:cNvSpPr>
            <p:nvPr/>
          </p:nvSpPr>
          <p:spPr bwMode="auto">
            <a:xfrm>
              <a:off x="2410" y="1784"/>
              <a:ext cx="40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50 g</a:t>
              </a:r>
            </a:p>
          </p:txBody>
        </p:sp>
        <p:sp>
          <p:nvSpPr>
            <p:cNvPr id="16415" name="Rectangle 29"/>
            <p:cNvSpPr>
              <a:spLocks noChangeArrowheads="1"/>
            </p:cNvSpPr>
            <p:nvPr/>
          </p:nvSpPr>
          <p:spPr bwMode="auto">
            <a:xfrm>
              <a:off x="2672" y="1784"/>
              <a:ext cx="4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 </a:t>
              </a:r>
            </a:p>
          </p:txBody>
        </p:sp>
        <p:sp>
          <p:nvSpPr>
            <p:cNvPr id="16416" name="Rectangle 30"/>
            <p:cNvSpPr>
              <a:spLocks noChangeArrowheads="1"/>
            </p:cNvSpPr>
            <p:nvPr/>
          </p:nvSpPr>
          <p:spPr bwMode="auto">
            <a:xfrm>
              <a:off x="1274" y="1937"/>
              <a:ext cx="44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Sucre</a:t>
              </a:r>
            </a:p>
          </p:txBody>
        </p:sp>
        <p:sp>
          <p:nvSpPr>
            <p:cNvPr id="16417" name="Rectangle 31"/>
            <p:cNvSpPr>
              <a:spLocks noChangeArrowheads="1"/>
            </p:cNvSpPr>
            <p:nvPr/>
          </p:nvSpPr>
          <p:spPr bwMode="auto">
            <a:xfrm>
              <a:off x="1500" y="1937"/>
              <a:ext cx="4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 </a:t>
              </a:r>
            </a:p>
          </p:txBody>
        </p:sp>
        <p:sp>
          <p:nvSpPr>
            <p:cNvPr id="16418" name="Rectangle 32"/>
            <p:cNvSpPr>
              <a:spLocks noChangeArrowheads="1"/>
            </p:cNvSpPr>
            <p:nvPr/>
          </p:nvSpPr>
          <p:spPr bwMode="auto">
            <a:xfrm>
              <a:off x="2435" y="1937"/>
              <a:ext cx="38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15 g</a:t>
              </a:r>
            </a:p>
          </p:txBody>
        </p:sp>
        <p:sp>
          <p:nvSpPr>
            <p:cNvPr id="16419" name="Rectangle 33"/>
            <p:cNvSpPr>
              <a:spLocks noChangeArrowheads="1"/>
            </p:cNvSpPr>
            <p:nvPr/>
          </p:nvSpPr>
          <p:spPr bwMode="auto">
            <a:xfrm>
              <a:off x="2647" y="1937"/>
              <a:ext cx="4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 </a:t>
              </a:r>
            </a:p>
          </p:txBody>
        </p:sp>
        <p:sp>
          <p:nvSpPr>
            <p:cNvPr id="16420" name="Rectangle 34"/>
            <p:cNvSpPr>
              <a:spLocks noChangeArrowheads="1"/>
            </p:cNvSpPr>
            <p:nvPr/>
          </p:nvSpPr>
          <p:spPr bwMode="auto">
            <a:xfrm>
              <a:off x="1274" y="2088"/>
              <a:ext cx="31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Sel</a:t>
              </a:r>
            </a:p>
          </p:txBody>
        </p:sp>
        <p:sp>
          <p:nvSpPr>
            <p:cNvPr id="16421" name="Rectangle 35"/>
            <p:cNvSpPr>
              <a:spLocks noChangeArrowheads="1"/>
            </p:cNvSpPr>
            <p:nvPr/>
          </p:nvSpPr>
          <p:spPr bwMode="auto">
            <a:xfrm>
              <a:off x="1395" y="2088"/>
              <a:ext cx="4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 </a:t>
              </a:r>
            </a:p>
          </p:txBody>
        </p:sp>
        <p:sp>
          <p:nvSpPr>
            <p:cNvPr id="16422" name="Rectangle 36"/>
            <p:cNvSpPr>
              <a:spLocks noChangeArrowheads="1"/>
            </p:cNvSpPr>
            <p:nvPr/>
          </p:nvSpPr>
          <p:spPr bwMode="auto">
            <a:xfrm>
              <a:off x="2460" y="2088"/>
              <a:ext cx="309"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5 g</a:t>
              </a:r>
            </a:p>
          </p:txBody>
        </p:sp>
        <p:sp>
          <p:nvSpPr>
            <p:cNvPr id="16423" name="Rectangle 37"/>
            <p:cNvSpPr>
              <a:spLocks noChangeArrowheads="1"/>
            </p:cNvSpPr>
            <p:nvPr/>
          </p:nvSpPr>
          <p:spPr bwMode="auto">
            <a:xfrm>
              <a:off x="2621" y="2088"/>
              <a:ext cx="4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a:solidFill>
                    <a:srgbClr val="000000"/>
                  </a:solidFill>
                  <a:latin typeface="Comic Sans MS" panose="030F0702030302020204" pitchFamily="66" charset="0"/>
                </a:rPr>
                <a:t> </a:t>
              </a:r>
            </a:p>
          </p:txBody>
        </p:sp>
        <p:sp>
          <p:nvSpPr>
            <p:cNvPr id="16424" name="Rectangle 38"/>
            <p:cNvSpPr>
              <a:spLocks noChangeArrowheads="1"/>
            </p:cNvSpPr>
            <p:nvPr/>
          </p:nvSpPr>
          <p:spPr bwMode="auto">
            <a:xfrm>
              <a:off x="1274" y="2241"/>
              <a:ext cx="56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b="1">
                  <a:solidFill>
                    <a:srgbClr val="000000"/>
                  </a:solidFill>
                  <a:latin typeface="Comic Sans MS" panose="030F0702030302020204" pitchFamily="66" charset="0"/>
                </a:rPr>
                <a:t>TOTAL</a:t>
              </a:r>
            </a:p>
          </p:txBody>
        </p:sp>
        <p:sp>
          <p:nvSpPr>
            <p:cNvPr id="16425" name="Rectangle 39"/>
            <p:cNvSpPr>
              <a:spLocks noChangeArrowheads="1"/>
            </p:cNvSpPr>
            <p:nvPr/>
          </p:nvSpPr>
          <p:spPr bwMode="auto">
            <a:xfrm>
              <a:off x="1570" y="2241"/>
              <a:ext cx="71"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b="1">
                  <a:solidFill>
                    <a:srgbClr val="000000"/>
                  </a:solidFill>
                  <a:latin typeface="Comic Sans MS" panose="030F0702030302020204" pitchFamily="66" charset="0"/>
                </a:rPr>
                <a:t> </a:t>
              </a:r>
            </a:p>
          </p:txBody>
        </p:sp>
        <p:sp>
          <p:nvSpPr>
            <p:cNvPr id="16426" name="Rectangle 40"/>
            <p:cNvSpPr>
              <a:spLocks noChangeArrowheads="1"/>
            </p:cNvSpPr>
            <p:nvPr/>
          </p:nvSpPr>
          <p:spPr bwMode="auto">
            <a:xfrm>
              <a:off x="2392" y="2241"/>
              <a:ext cx="532"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b="1">
                  <a:solidFill>
                    <a:srgbClr val="000000"/>
                  </a:solidFill>
                  <a:latin typeface="Comic Sans MS" panose="030F0702030302020204" pitchFamily="66" charset="0"/>
                </a:rPr>
                <a:t>555 g</a:t>
              </a:r>
            </a:p>
          </p:txBody>
        </p:sp>
        <p:sp>
          <p:nvSpPr>
            <p:cNvPr id="16427" name="Rectangle 41"/>
            <p:cNvSpPr>
              <a:spLocks noChangeArrowheads="1"/>
            </p:cNvSpPr>
            <p:nvPr/>
          </p:nvSpPr>
          <p:spPr bwMode="auto">
            <a:xfrm>
              <a:off x="2691" y="2241"/>
              <a:ext cx="71"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sz="1600" b="1">
                  <a:solidFill>
                    <a:srgbClr val="000000"/>
                  </a:solidFill>
                  <a:latin typeface="Comic Sans MS" panose="030F0702030302020204" pitchFamily="66" charset="0"/>
                </a:rPr>
                <a:t> </a:t>
              </a:r>
            </a:p>
          </p:txBody>
        </p:sp>
        <p:sp>
          <p:nvSpPr>
            <p:cNvPr id="16428" name="Rectangle 42"/>
            <p:cNvSpPr>
              <a:spLocks noChangeArrowheads="1"/>
            </p:cNvSpPr>
            <p:nvPr/>
          </p:nvSpPr>
          <p:spPr bwMode="auto">
            <a:xfrm>
              <a:off x="1248" y="2395"/>
              <a:ext cx="996" cy="1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b="1">
                <a:latin typeface="Tahoma" panose="020B0604030504040204" pitchFamily="34" charset="0"/>
              </a:endParaRPr>
            </a:p>
          </p:txBody>
        </p:sp>
        <p:sp>
          <p:nvSpPr>
            <p:cNvPr id="16429" name="Rectangle 43"/>
            <p:cNvSpPr>
              <a:spLocks noChangeArrowheads="1"/>
            </p:cNvSpPr>
            <p:nvPr/>
          </p:nvSpPr>
          <p:spPr bwMode="auto">
            <a:xfrm>
              <a:off x="2244" y="2395"/>
              <a:ext cx="11" cy="1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b="1">
                <a:latin typeface="Tahoma" panose="020B0604030504040204" pitchFamily="34" charset="0"/>
              </a:endParaRPr>
            </a:p>
          </p:txBody>
        </p:sp>
        <p:sp>
          <p:nvSpPr>
            <p:cNvPr id="16430" name="Rectangle 44"/>
            <p:cNvSpPr>
              <a:spLocks noChangeArrowheads="1"/>
            </p:cNvSpPr>
            <p:nvPr/>
          </p:nvSpPr>
          <p:spPr bwMode="auto">
            <a:xfrm>
              <a:off x="2255" y="2395"/>
              <a:ext cx="583" cy="1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fr-FR" altLang="fr-FR" b="1">
                <a:latin typeface="Tahoma" panose="020B0604030504040204" pitchFamily="34" charset="0"/>
              </a:endParaRPr>
            </a:p>
          </p:txBody>
        </p:sp>
      </p:grpSp>
      <p:graphicFrame>
        <p:nvGraphicFramePr>
          <p:cNvPr id="16388" name="Object 45"/>
          <p:cNvGraphicFramePr>
            <a:graphicFrameLocks noChangeAspect="1"/>
          </p:cNvGraphicFramePr>
          <p:nvPr/>
        </p:nvGraphicFramePr>
        <p:xfrm>
          <a:off x="1828800" y="3276601"/>
          <a:ext cx="5715000" cy="3038475"/>
        </p:xfrm>
        <a:graphic>
          <a:graphicData uri="http://schemas.openxmlformats.org/presentationml/2006/ole">
            <mc:AlternateContent xmlns:mc="http://schemas.openxmlformats.org/markup-compatibility/2006">
              <mc:Choice xmlns:v="urn:schemas-microsoft-com:vml" Requires="v">
                <p:oleObj name="Graphique" r:id="rId3" imgW="6286805" imgH="2505456" progId="Excel.Chart.8">
                  <p:embed/>
                </p:oleObj>
              </mc:Choice>
              <mc:Fallback>
                <p:oleObj name="Graphique" r:id="rId3" imgW="6286805" imgH="2505456"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276601"/>
                        <a:ext cx="5715000" cy="30384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9" name="Text Box 46"/>
          <p:cNvSpPr txBox="1">
            <a:spLocks noChangeArrowheads="1"/>
          </p:cNvSpPr>
          <p:nvPr/>
        </p:nvSpPr>
        <p:spPr bwMode="auto">
          <a:xfrm>
            <a:off x="1199166" y="294884"/>
            <a:ext cx="7559675" cy="220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buClr>
                <a:schemeClr val="folHlink"/>
              </a:buClr>
              <a:buSzPct val="60000"/>
              <a:buFont typeface="Wingdings" panose="05000000000000000000" pitchFamily="2" charset="2"/>
              <a:buNone/>
            </a:pPr>
            <a:r>
              <a:rPr lang="fr-FR" sz="4000">
                <a:latin typeface="+mn-lt"/>
                <a:cs typeface="Times New Roman" panose="02020603050405020304" pitchFamily="18" charset="0"/>
              </a:rPr>
              <a:t>Distribution générale =</a:t>
            </a:r>
          </a:p>
          <a:p>
            <a:pPr algn="ctr">
              <a:buClr>
                <a:schemeClr val="folHlink"/>
              </a:buClr>
              <a:buSzPct val="60000"/>
              <a:buFont typeface="Wingdings" panose="05000000000000000000" pitchFamily="2" charset="2"/>
              <a:buNone/>
            </a:pPr>
            <a:r>
              <a:rPr lang="fr-FR" sz="4000">
                <a:latin typeface="+mn-lt"/>
                <a:cs typeface="Times New Roman" panose="02020603050405020304" pitchFamily="18" charset="0"/>
              </a:rPr>
              <a:t>une ration « complète »</a:t>
            </a:r>
          </a:p>
          <a:p>
            <a:pPr algn="ctr">
              <a:spcBef>
                <a:spcPct val="20000"/>
              </a:spcBef>
              <a:buClr>
                <a:schemeClr val="folHlink"/>
              </a:buClr>
              <a:buSzPct val="60000"/>
              <a:buFont typeface="Wingdings" panose="05000000000000000000" pitchFamily="2" charset="2"/>
              <a:buNone/>
            </a:pPr>
            <a:r>
              <a:rPr lang="fr-FR" sz="2400" b="1">
                <a:latin typeface="+mn-lt"/>
                <a:cs typeface="Times New Roman" panose="02020603050405020304" pitchFamily="18" charset="0"/>
              </a:rPr>
              <a:t>Au moins 2100 kcal/personne/jour</a:t>
            </a:r>
          </a:p>
          <a:p>
            <a:pPr algn="ctr">
              <a:spcBef>
                <a:spcPct val="20000"/>
              </a:spcBef>
              <a:buClr>
                <a:schemeClr val="folHlink"/>
              </a:buClr>
              <a:buSzPct val="60000"/>
              <a:buFont typeface="Wingdings" panose="05000000000000000000" pitchFamily="2" charset="2"/>
              <a:buNone/>
            </a:pPr>
            <a:r>
              <a:rPr lang="fr-FR" sz="2400" b="1">
                <a:latin typeface="+mn-lt"/>
                <a:cs typeface="Times New Roman" panose="02020603050405020304" pitchFamily="18" charset="0"/>
              </a:rPr>
              <a:t>10-15% protéines, 30-35% lipides</a:t>
            </a:r>
          </a:p>
        </p:txBody>
      </p:sp>
      <p:sp>
        <p:nvSpPr>
          <p:cNvPr id="49" name="Rectangle 48"/>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0" name="TextBox 49"/>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7</a:t>
            </a:fld>
            <a:endParaRPr lang="fr-CH"/>
          </a:p>
        </p:txBody>
      </p:sp>
    </p:spTree>
    <p:extLst>
      <p:ext uri="{BB962C8B-B14F-4D97-AF65-F5344CB8AC3E}">
        <p14:creationId xmlns:p14="http://schemas.microsoft.com/office/powerpoint/2010/main" val="415341843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6"/>
          <p:cNvSpPr>
            <a:spLocks noGrp="1"/>
          </p:cNvSpPr>
          <p:nvPr>
            <p:ph type="title"/>
          </p:nvPr>
        </p:nvSpPr>
        <p:spPr>
          <a:xfrm>
            <a:off x="2208213" y="209551"/>
            <a:ext cx="7281862" cy="658813"/>
          </a:xfrm>
        </p:spPr>
        <p:txBody>
          <a:bodyPr>
            <a:noAutofit/>
          </a:bodyPr>
          <a:lstStyle/>
          <a:p>
            <a:pPr>
              <a:defRPr/>
            </a:pPr>
            <a:r>
              <a:rPr lang="fr-FR" u="sng">
                <a:solidFill>
                  <a:schemeClr val="tx2">
                    <a:lumMod val="75000"/>
                  </a:schemeClr>
                </a:solidFill>
                <a:latin typeface="+mn-lt"/>
              </a:rPr>
              <a:t>Éducation durant les DGN</a:t>
            </a:r>
          </a:p>
        </p:txBody>
      </p:sp>
      <p:sp>
        <p:nvSpPr>
          <p:cNvPr id="64516" name="Content Placeholder 2" descr="Rectangle: Click to edit Master text styles&#10;Second level&#10;Third level&#10;Fourth level&#10;Fifth level"/>
          <p:cNvSpPr>
            <a:spLocks noGrp="1"/>
          </p:cNvSpPr>
          <p:nvPr>
            <p:ph sz="half" idx="4294967295"/>
          </p:nvPr>
        </p:nvSpPr>
        <p:spPr>
          <a:xfrm>
            <a:off x="7138987" y="1494795"/>
            <a:ext cx="4214813" cy="2714306"/>
          </a:xfrm>
          <a:prstGeom prst="rect">
            <a:avLst/>
          </a:prstGeom>
        </p:spPr>
        <p:txBody>
          <a:bodyPr rtlCol="0"/>
          <a:lstStyle/>
          <a:p>
            <a:pPr fontAlgn="auto">
              <a:buFont typeface="Arial" panose="020B0604020202020204" pitchFamily="34" charset="0"/>
              <a:buChar char="•"/>
              <a:defRPr/>
            </a:pPr>
            <a:r>
              <a:rPr lang="fr-FR" sz="2400">
                <a:solidFill>
                  <a:schemeClr val="tx2">
                    <a:lumMod val="75000"/>
                  </a:schemeClr>
                </a:solidFill>
              </a:rPr>
              <a:t>Au point de distribution</a:t>
            </a:r>
          </a:p>
          <a:p>
            <a:pPr fontAlgn="auto">
              <a:buFont typeface="Arial" panose="020B0604020202020204" pitchFamily="34" charset="0"/>
              <a:buChar char="•"/>
              <a:defRPr/>
            </a:pPr>
            <a:r>
              <a:rPr lang="fr-FR" sz="2400">
                <a:solidFill>
                  <a:schemeClr val="tx2">
                    <a:lumMod val="75000"/>
                  </a:schemeClr>
                </a:solidFill>
              </a:rPr>
              <a:t>Afin de vérifier que l’utilisation des produits nutritionnels a bien été comprise</a:t>
            </a:r>
          </a:p>
          <a:p>
            <a:pPr fontAlgn="auto">
              <a:buFont typeface="Arial" panose="020B0604020202020204" pitchFamily="34" charset="0"/>
              <a:buChar char="•"/>
              <a:defRPr/>
            </a:pPr>
            <a:r>
              <a:rPr lang="fr-FR" sz="2400">
                <a:solidFill>
                  <a:schemeClr val="tx2">
                    <a:lumMod val="75000"/>
                  </a:schemeClr>
                </a:solidFill>
              </a:rPr>
              <a:t>Spots radio, affiches… avant et après la distribution</a:t>
            </a:r>
          </a:p>
          <a:p>
            <a:pPr fontAlgn="auto">
              <a:buFont typeface="Arial" panose="020B0604020202020204" pitchFamily="34" charset="0"/>
              <a:buChar char="•"/>
              <a:defRPr/>
            </a:pPr>
            <a:endParaRPr lang="en-GB" altLang="fr-FR" dirty="0">
              <a:solidFill>
                <a:schemeClr val="bg2">
                  <a:lumMod val="75000"/>
                </a:schemeClr>
              </a:solidFill>
            </a:endParaRPr>
          </a:p>
        </p:txBody>
      </p:sp>
      <p:pic>
        <p:nvPicPr>
          <p:cNvPr id="18436" name="Content Placeholder 1"/>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631950" y="1268414"/>
            <a:ext cx="4692650" cy="5386387"/>
          </a:xfrm>
          <a:prstGeom prst="rect">
            <a:avLst/>
          </a:prstGeom>
        </p:spPr>
      </p:pic>
      <p:pic>
        <p:nvPicPr>
          <p:cNvPr id="1843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1168" y="4287521"/>
            <a:ext cx="3890450" cy="236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57EFD8B0-356A-44DF-9E08-D90986415114}" type="slidenum">
              <a:rPr lang="fr-CH" smtClean="0"/>
              <a:t>8</a:t>
            </a:fld>
            <a:endParaRPr lang="fr-CH"/>
          </a:p>
        </p:txBody>
      </p:sp>
    </p:spTree>
    <p:extLst>
      <p:ext uri="{BB962C8B-B14F-4D97-AF65-F5344CB8AC3E}">
        <p14:creationId xmlns:p14="http://schemas.microsoft.com/office/powerpoint/2010/main" val="3685078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ctrTitle"/>
          </p:nvPr>
        </p:nvSpPr>
        <p:spPr>
          <a:xfrm>
            <a:off x="1919289" y="115888"/>
            <a:ext cx="8328025" cy="863600"/>
          </a:xfrm>
        </p:spPr>
        <p:txBody>
          <a:bodyPr>
            <a:normAutofit/>
          </a:bodyPr>
          <a:lstStyle/>
          <a:p>
            <a:pPr>
              <a:defRPr/>
            </a:pPr>
            <a:r>
              <a:rPr lang="fr-FR" sz="4400" u="sng">
                <a:solidFill>
                  <a:schemeClr val="tx2">
                    <a:lumMod val="75000"/>
                  </a:schemeClr>
                </a:solidFill>
                <a:latin typeface="+mn-lt"/>
              </a:rPr>
              <a:t>Communication sur Super Cereal</a:t>
            </a:r>
          </a:p>
        </p:txBody>
      </p:sp>
      <p:pic>
        <p:nvPicPr>
          <p:cNvPr id="2048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3300" y="1125537"/>
            <a:ext cx="446405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0000"/>
              </a:solidFill>
            </a:endParaRPr>
          </a:p>
          <a:p>
            <a:pPr algn="ctr"/>
            <a:endParaRPr lang="fr-CH" dirty="0">
              <a:solidFill>
                <a:srgbClr val="FF0000"/>
              </a:solidFill>
            </a:endParaRPr>
          </a:p>
        </p:txBody>
      </p:sp>
      <p:sp>
        <p:nvSpPr>
          <p:cNvPr id="8" name="TextBox 7"/>
          <p:cNvSpPr txBox="1"/>
          <p:nvPr/>
        </p:nvSpPr>
        <p:spPr>
          <a:xfrm>
            <a:off x="83492" y="5132084"/>
            <a:ext cx="461665" cy="1440394"/>
          </a:xfrm>
          <a:prstGeom prst="rect">
            <a:avLst/>
          </a:prstGeom>
          <a:noFill/>
        </p:spPr>
        <p:txBody>
          <a:bodyPr vert="vert270"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solidFill>
                  <a:schemeClr val="bg1"/>
                </a:solidFill>
              </a:rPr>
              <a:t>Cours H.E.L.P.</a:t>
            </a:r>
          </a:p>
        </p:txBody>
      </p:sp>
      <p:sp>
        <p:nvSpPr>
          <p:cNvPr id="3" name="Slide Number Placeholder 2"/>
          <p:cNvSpPr>
            <a:spLocks noGrp="1"/>
          </p:cNvSpPr>
          <p:nvPr>
            <p:ph type="sldNum" sz="quarter" idx="12"/>
          </p:nvPr>
        </p:nvSpPr>
        <p:spPr/>
        <p:txBody>
          <a:bodyPr/>
          <a:lstStyle/>
          <a:p>
            <a:fld id="{57EFD8B0-356A-44DF-9E08-D90986415114}" type="slidenum">
              <a:rPr lang="fr-CH" smtClean="0"/>
              <a:t>9</a:t>
            </a:fld>
            <a:endParaRPr lang="fr-CH"/>
          </a:p>
        </p:txBody>
      </p:sp>
      <p:pic>
        <p:nvPicPr>
          <p:cNvPr id="5" name="Final Skit Engish drama on Super Cereal">
            <a:hlinkClick r:id="" action="ppaction://media"/>
            <a:extLst>
              <a:ext uri="{FF2B5EF4-FFF2-40B4-BE49-F238E27FC236}">
                <a16:creationId xmlns:a16="http://schemas.microsoft.com/office/drawing/2014/main" id="{300E1792-8AB0-4B91-953B-38EC1F9AE5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41575" y="2676330"/>
            <a:ext cx="609600" cy="609600"/>
          </a:xfrm>
          <a:prstGeom prst="rect">
            <a:avLst/>
          </a:prstGeom>
        </p:spPr>
      </p:pic>
    </p:spTree>
    <p:extLst>
      <p:ext uri="{BB962C8B-B14F-4D97-AF65-F5344CB8AC3E}">
        <p14:creationId xmlns:p14="http://schemas.microsoft.com/office/powerpoint/2010/main" val="252310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59" ma:contentTypeDescription="Upload Form" ma:contentTypeScope="" ma:versionID="af942c23399e2bbf09343e682b64174d">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eefc4f65a2f985d9d7f7f4fa1d65849"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2023-05-09T16:00:00+00:00</Period_x0020_start>
    <TaxCatchAll xmlns="a8a2af44-4b8d-404b-a8bd-4186350a523c">
      <Value>4</Value>
      <Value>31</Value>
      <Value>2</Value>
      <Value>1</Value>
      <Value>3</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true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RMUnitInCharge_H>
    <_dlc_DocId xmlns="a8a2af44-4b8d-404b-a8bd-4186350a523c">TSASSIST-19-3317</_dlc_DocId>
    <_dlc_DocIdUrl xmlns="a8a2af44-4b8d-404b-a8bd-4186350a523c">
      <Url>https://collab.ext.icrc.org/sites/TS_ASSIST/_layouts/15/DocIdRedir.aspx?ID=TSASSIST-19-3317</Url>
      <Description>TSASSIST-19-3317</Description>
    </_dlc_DocIdUrl>
  </documentManagement>
</p:properties>
</file>

<file path=customXml/itemProps1.xml><?xml version="1.0" encoding="utf-8"?>
<ds:datastoreItem xmlns:ds="http://schemas.openxmlformats.org/officeDocument/2006/customXml" ds:itemID="{60964017-D6F0-4A1B-980E-65A8AA6F6E1C}"/>
</file>

<file path=customXml/itemProps2.xml><?xml version="1.0" encoding="utf-8"?>
<ds:datastoreItem xmlns:ds="http://schemas.openxmlformats.org/officeDocument/2006/customXml" ds:itemID="{A7AA4672-52BA-44AA-B75F-308DB7196F58}"/>
</file>

<file path=customXml/itemProps3.xml><?xml version="1.0" encoding="utf-8"?>
<ds:datastoreItem xmlns:ds="http://schemas.openxmlformats.org/officeDocument/2006/customXml" ds:itemID="{142B52AC-5FA4-46BA-B8CA-9E2050B29A6E}"/>
</file>

<file path=customXml/itemProps4.xml><?xml version="1.0" encoding="utf-8"?>
<ds:datastoreItem xmlns:ds="http://schemas.openxmlformats.org/officeDocument/2006/customXml" ds:itemID="{D0ABC395-A244-48D0-9D6A-C869A337BFFB}"/>
</file>

<file path=customXml/itemProps5.xml><?xml version="1.0" encoding="utf-8"?>
<ds:datastoreItem xmlns:ds="http://schemas.openxmlformats.org/officeDocument/2006/customXml" ds:itemID="{518E89B5-71D9-4AD1-8EA0-C52B21D9BAD7}"/>
</file>

<file path=docProps/app.xml><?xml version="1.0" encoding="utf-8"?>
<Properties xmlns="http://schemas.openxmlformats.org/officeDocument/2006/extended-properties" xmlns:vt="http://schemas.openxmlformats.org/officeDocument/2006/docPropsVTypes">
  <TotalTime>0</TotalTime>
  <Words>3448</Words>
  <Application>Microsoft Office PowerPoint</Application>
  <PresentationFormat>Breitbild</PresentationFormat>
  <Paragraphs>576</Paragraphs>
  <Slides>47</Slides>
  <Notes>38</Notes>
  <HiddenSlides>0</HiddenSlides>
  <MMClips>1</MMClips>
  <ScaleCrop>false</ScaleCrop>
  <HeadingPairs>
    <vt:vector size="8" baseType="variant">
      <vt:variant>
        <vt:lpstr>Verwendete Schriftarten</vt:lpstr>
      </vt:variant>
      <vt:variant>
        <vt:i4>12</vt:i4>
      </vt:variant>
      <vt:variant>
        <vt:lpstr>Design</vt:lpstr>
      </vt:variant>
      <vt:variant>
        <vt:i4>1</vt:i4>
      </vt:variant>
      <vt:variant>
        <vt:lpstr>Eingebettete OLE-Server</vt:lpstr>
      </vt:variant>
      <vt:variant>
        <vt:i4>2</vt:i4>
      </vt:variant>
      <vt:variant>
        <vt:lpstr>Folientitel</vt:lpstr>
      </vt:variant>
      <vt:variant>
        <vt:i4>47</vt:i4>
      </vt:variant>
    </vt:vector>
  </HeadingPairs>
  <TitlesOfParts>
    <vt:vector size="62" baseType="lpstr">
      <vt:lpstr>Arial</vt:lpstr>
      <vt:lpstr>Arial Bold</vt:lpstr>
      <vt:lpstr>Arial Narrow</vt:lpstr>
      <vt:lpstr>Calibri</vt:lpstr>
      <vt:lpstr>Calibri Light</vt:lpstr>
      <vt:lpstr>Comic Sans MS</vt:lpstr>
      <vt:lpstr>Lucida Grande</vt:lpstr>
      <vt:lpstr>Tahoma</vt:lpstr>
      <vt:lpstr>Times New Roman</vt:lpstr>
      <vt:lpstr>Times New Roman Bold</vt:lpstr>
      <vt:lpstr>Times New Roman Italic</vt:lpstr>
      <vt:lpstr>Wingdings</vt:lpstr>
      <vt:lpstr>Office Theme</vt:lpstr>
      <vt:lpstr>Graphique</vt:lpstr>
      <vt:lpstr>Photo Editor Photo</vt:lpstr>
      <vt:lpstr>Nutrition et sécurité alimentaire  Programmes et stratégies</vt:lpstr>
      <vt:lpstr>Objectifs </vt:lpstr>
      <vt:lpstr>PowerPoint-Präsentation</vt:lpstr>
      <vt:lpstr>PowerPoint-Präsentation</vt:lpstr>
      <vt:lpstr>Distribution générale de nourriture (DGN)</vt:lpstr>
      <vt:lpstr>PowerPoint-Präsentation</vt:lpstr>
      <vt:lpstr>PowerPoint-Präsentation</vt:lpstr>
      <vt:lpstr>Éducation durant les DGN</vt:lpstr>
      <vt:lpstr>Communication sur Super Cereal</vt:lpstr>
      <vt:lpstr>Distributions d’aliments cuits</vt:lpstr>
      <vt:lpstr>PowerPoint-Präsentation</vt:lpstr>
      <vt:lpstr>Suivi de la DGN</vt:lpstr>
      <vt:lpstr>PowerPoint-Präsentation</vt:lpstr>
      <vt:lpstr>Distribution alimentaire ciblée (DAC)</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Nouvelles approches pour les DGN</vt:lpstr>
      <vt:lpstr>Transferts monétaires</vt:lpstr>
      <vt:lpstr>Bons</vt:lpstr>
      <vt:lpstr>PowerPoint-Präsentation</vt:lpstr>
      <vt:lpstr>PowerPoint-Präsentation</vt:lpstr>
      <vt:lpstr>PowerPoint-Präsentation</vt:lpstr>
      <vt:lpstr>Programmes d’alimentation thérapeutique (PAT)</vt:lpstr>
      <vt:lpstr>PowerPoint-Präsentation</vt:lpstr>
      <vt:lpstr>PowerPoint-Präsentation</vt:lpstr>
      <vt:lpstr>PowerPoint-Präsentation</vt:lpstr>
      <vt:lpstr>Programme d’alimentation complémentaire (PAC)</vt:lpstr>
      <vt:lpstr>PowerPoint-Präsentation</vt:lpstr>
      <vt:lpstr>PowerPoint-Präsentation</vt:lpstr>
      <vt:lpstr>PowerPoint-Präsentation</vt:lpstr>
      <vt:lpstr>Alimentation des nourrissons en situation d’urgence</vt:lpstr>
      <vt:lpstr>PowerPoint-Präsentation</vt:lpstr>
      <vt:lpstr>PowerPoint-Präsentation</vt:lpstr>
      <vt:lpstr>PowerPoint-Präsentation</vt:lpstr>
      <vt:lpstr>Nutrition des patients malades</vt:lpstr>
      <vt:lpstr>Basées sur les informations disponibles concernant la situation actuelle de la communauté hébergeant vos familles</vt:lpstr>
      <vt:lpstr>Soutien aux moyens de subsistance</vt:lpstr>
      <vt:lpstr>PowerPoint-Präsentation</vt:lpstr>
      <vt:lpstr>Programmes de distribution de  semences et d’outils</vt:lpstr>
      <vt:lpstr>Exemples d’études de cas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2023-01-24T08:17:51Z</dcterms:created>
  <dcterms:modified xsi:type="dcterms:W3CDTF">2023-02-08T07:46:30Z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31;#GVA_OP_ASSIST_HELP|c53394dc-0df0-45c5-8220-3bdc97c5e4ad</vt:lpwstr>
  </property>
  <property fmtid="{D5CDD505-2E9C-101B-9397-08002B2CF9AE}" pid="4" name="ICRCIMP_ManageAccess">
    <vt:bool>false</vt:bool>
  </property>
  <property fmtid="{D5CDD505-2E9C-101B-9397-08002B2CF9AE}" pid="5" name="ICRCIMP_OrganizationalUnit">
    <vt:lpwstr/>
  </property>
  <property fmtid="{D5CDD505-2E9C-101B-9397-08002B2CF9AE}" pid="6" name="ICRCIMP_Site_H">
    <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Site">
    <vt:lpwstr/>
  </property>
  <property fmtid="{D5CDD505-2E9C-101B-9397-08002B2CF9AE}" pid="10" name="ICRCIMP_DocumentType">
    <vt:lpwstr/>
  </property>
  <property fmtid="{D5CDD505-2E9C-101B-9397-08002B2CF9AE}" pid="11" name="Key Issue">
    <vt:lpwstr>3;#- No key issue|32056555-74b8-4174-9beb-b0d6d010855f</vt:lpwstr>
  </property>
  <property fmtid="{D5CDD505-2E9C-101B-9397-08002B2CF9AE}" pid="12" name="ICRCIMP_OrganizationalUnit_H">
    <vt:lpwstr/>
  </property>
  <property fmtid="{D5CDD505-2E9C-101B-9397-08002B2CF9AE}" pid="13" name="ICRCIMP_BusinessFunction">
    <vt:lpwstr>1;#Assistance|9015aaae-65d7-4217-8889-581aaffe05a3</vt:lpwstr>
  </property>
  <property fmtid="{D5CDD505-2E9C-101B-9397-08002B2CF9AE}" pid="14" name="ICRCIMP_Keyword">
    <vt:lpwstr/>
  </property>
  <property fmtid="{D5CDD505-2E9C-101B-9397-08002B2CF9AE}" pid="15" name="ICRCIMP_KeyIssue">
    <vt:lpwstr/>
  </property>
  <property fmtid="{D5CDD505-2E9C-101B-9397-08002B2CF9AE}" pid="16" name="ICRCIMP_IHT">
    <vt:lpwstr>4;#Internal|23eb6094-56fc-4ad4-8ae2-cf1575a694f0</vt:lpwstr>
  </property>
  <property fmtid="{D5CDD505-2E9C-101B-9397-08002B2CF9AE}" pid="17" name="_dlc_DocIdItemGuid">
    <vt:lpwstr>880fdf4d-86e6-42e1-9434-f484f4d66b87</vt:lpwstr>
  </property>
</Properties>
</file>