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9"/>
  </p:notesMasterIdLst>
  <p:sldIdLst>
    <p:sldId id="257" r:id="rId2"/>
    <p:sldId id="318" r:id="rId3"/>
    <p:sldId id="296" r:id="rId4"/>
    <p:sldId id="259" r:id="rId5"/>
    <p:sldId id="260" r:id="rId6"/>
    <p:sldId id="261" r:id="rId7"/>
    <p:sldId id="304" r:id="rId8"/>
    <p:sldId id="303" r:id="rId9"/>
    <p:sldId id="264" r:id="rId10"/>
    <p:sldId id="265" r:id="rId11"/>
    <p:sldId id="311" r:id="rId12"/>
    <p:sldId id="269" r:id="rId13"/>
    <p:sldId id="285" r:id="rId14"/>
    <p:sldId id="309" r:id="rId15"/>
    <p:sldId id="270" r:id="rId16"/>
    <p:sldId id="271" r:id="rId17"/>
    <p:sldId id="306" r:id="rId18"/>
    <p:sldId id="273" r:id="rId19"/>
    <p:sldId id="274" r:id="rId20"/>
    <p:sldId id="275" r:id="rId21"/>
    <p:sldId id="276" r:id="rId22"/>
    <p:sldId id="277" r:id="rId23"/>
    <p:sldId id="314" r:id="rId24"/>
    <p:sldId id="313" r:id="rId25"/>
    <p:sldId id="317" r:id="rId26"/>
    <p:sldId id="282" r:id="rId27"/>
    <p:sldId id="300" r:id="rId28"/>
    <p:sldId id="301" r:id="rId29"/>
    <p:sldId id="310" r:id="rId30"/>
    <p:sldId id="307" r:id="rId31"/>
    <p:sldId id="288" r:id="rId32"/>
    <p:sldId id="289" r:id="rId33"/>
    <p:sldId id="290" r:id="rId34"/>
    <p:sldId id="291" r:id="rId35"/>
    <p:sldId id="292" r:id="rId36"/>
    <p:sldId id="293" r:id="rId37"/>
    <p:sldId id="294" r:id="rId38"/>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DC3E6"/>
    <a:srgbClr val="00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67269" autoAdjust="0"/>
  </p:normalViewPr>
  <p:slideViewPr>
    <p:cSldViewPr snapToGrid="0" showGuides="1">
      <p:cViewPr varScale="1">
        <p:scale>
          <a:sx n="87" d="100"/>
          <a:sy n="87" d="100"/>
        </p:scale>
        <p:origin x="714" y="90"/>
      </p:cViewPr>
      <p:guideLst>
        <p:guide orient="horz" pos="2160"/>
        <p:guide pos="3840"/>
      </p:guideLst>
    </p:cSldViewPr>
  </p:slideViewPr>
  <p:notesTextViewPr>
    <p:cViewPr>
      <p:scale>
        <a:sx n="1" d="1"/>
        <a:sy n="1" d="1"/>
      </p:scale>
      <p:origin x="0" y="0"/>
    </p:cViewPr>
  </p:notesTextViewPr>
  <p:sorterViewPr>
    <p:cViewPr>
      <p:scale>
        <a:sx n="100" d="100"/>
        <a:sy n="100" d="100"/>
      </p:scale>
      <p:origin x="0" y="-61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48" Type="http://schemas.openxmlformats.org/officeDocument/2006/relationships/customXml" Target="../customXml/item5.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B26FBD2-8756-42B1-B2B9-B6DB0D3B63CD}" type="datetimeFigureOut">
              <a:rPr lang="fr-CH" smtClean="0"/>
              <a:t>08.02.2023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4C6D22A-6BC9-49F8-B842-E758CB35E8FC}" type="slidenum">
              <a:rPr lang="fr-CH" smtClean="0"/>
              <a:t>‹Nr.›</a:t>
            </a:fld>
            <a:endParaRPr lang="fr-CH"/>
          </a:p>
        </p:txBody>
      </p:sp>
    </p:spTree>
    <p:extLst>
      <p:ext uri="{BB962C8B-B14F-4D97-AF65-F5344CB8AC3E}">
        <p14:creationId xmlns:p14="http://schemas.microsoft.com/office/powerpoint/2010/main" val="121591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D9E1A2-1A84-462B-82E0-5B2133DA7877}" type="slidenum">
              <a:rPr lang="fr-CH" smtClean="0"/>
              <a:t>2</a:t>
            </a:fld>
            <a:endParaRPr lang="fr-CH"/>
          </a:p>
        </p:txBody>
      </p:sp>
    </p:spTree>
    <p:extLst>
      <p:ext uri="{BB962C8B-B14F-4D97-AF65-F5344CB8AC3E}">
        <p14:creationId xmlns:p14="http://schemas.microsoft.com/office/powerpoint/2010/main" val="4070462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403225" y="333375"/>
            <a:ext cx="6256338" cy="3519488"/>
          </a:xfrm>
          <a:ln/>
        </p:spPr>
      </p:sp>
      <p:sp>
        <p:nvSpPr>
          <p:cNvPr id="36867" name="Rectangle 3"/>
          <p:cNvSpPr>
            <a:spLocks noGrp="1" noChangeArrowheads="1"/>
          </p:cNvSpPr>
          <p:nvPr>
            <p:ph type="body" idx="1"/>
          </p:nvPr>
        </p:nvSpPr>
        <p:spPr>
          <a:xfrm>
            <a:off x="1079298" y="3924672"/>
            <a:ext cx="5028652" cy="60355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107" indent="-217107"/>
            <a:endParaRPr lang="en-CA" altLang="en-US" sz="100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A38CC9A7-BE82-44C6-81F2-57D00B447F01}" type="slidenum">
              <a:rPr lang="fr-FR" altLang="en-US" sz="1100">
                <a:latin typeface="Calibri" panose="020F0502020204030204" pitchFamily="34" charset="0"/>
              </a:rPr>
              <a:pPr/>
              <a:t>15</a:t>
            </a:fld>
            <a:endParaRPr lang="fr-FR" altLang="en-US" sz="1100">
              <a:latin typeface="Calibri" panose="020F0502020204030204" pitchFamily="34" charset="0"/>
            </a:endParaRPr>
          </a:p>
        </p:txBody>
      </p:sp>
    </p:spTree>
    <p:extLst>
      <p:ext uri="{BB962C8B-B14F-4D97-AF65-F5344CB8AC3E}">
        <p14:creationId xmlns:p14="http://schemas.microsoft.com/office/powerpoint/2010/main" val="3264041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FE4891C4-A5EA-48F0-9D38-F5FD14AC2FA6}" type="slidenum">
              <a:rPr lang="fr-FR" altLang="en-US" sz="1100">
                <a:latin typeface="Calibri" panose="020F0502020204030204" pitchFamily="34" charset="0"/>
              </a:rPr>
              <a:pPr/>
              <a:t>16</a:t>
            </a:fld>
            <a:endParaRPr lang="fr-FR" altLang="en-US" sz="1100">
              <a:latin typeface="Calibri" panose="020F0502020204030204" pitchFamily="34" charset="0"/>
            </a:endParaRPr>
          </a:p>
        </p:txBody>
      </p:sp>
    </p:spTree>
    <p:extLst>
      <p:ext uri="{BB962C8B-B14F-4D97-AF65-F5344CB8AC3E}">
        <p14:creationId xmlns:p14="http://schemas.microsoft.com/office/powerpoint/2010/main" val="295329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237">
              <a:defRPr/>
            </a:pPr>
            <a:r>
              <a:rPr lang="en-US" noProof="0" dirty="0"/>
              <a:t>Imagine that you</a:t>
            </a:r>
            <a:r>
              <a:rPr lang="en-US" baseline="0" noProof="0" dirty="0"/>
              <a:t> </a:t>
            </a:r>
            <a:r>
              <a:rPr lang="en-US" noProof="0" dirty="0"/>
              <a:t>work for a large multidisciplinary NGO. One</a:t>
            </a:r>
            <a:r>
              <a:rPr lang="en-US" baseline="0" noProof="0" dirty="0"/>
              <a:t> sentence</a:t>
            </a:r>
            <a:endParaRPr lang="en-US" noProof="0" dirty="0"/>
          </a:p>
          <a:p>
            <a:r>
              <a:rPr lang="en-US" b="1" baseline="0" noProof="0" dirty="0"/>
              <a:t>Haiti</a:t>
            </a:r>
            <a:r>
              <a:rPr lang="en-US" baseline="0" noProof="0" dirty="0"/>
              <a:t> : To confirm the existence of nutritional crisis situation and to understand the causes of current nutritional crisis situation as well as existing resilience mechanism and expected evolution of crisis.   </a:t>
            </a:r>
          </a:p>
          <a:p>
            <a:pPr defTabSz="933237">
              <a:defRPr/>
            </a:pPr>
            <a:r>
              <a:rPr lang="en-US" b="1" baseline="0" noProof="0" dirty="0"/>
              <a:t>Syria</a:t>
            </a:r>
            <a:r>
              <a:rPr lang="en-US" baseline="0" noProof="0" dirty="0"/>
              <a:t>: Providing quantitative assessment of malnutrition situation in under five and in general population and main causes for design of emergency assistance response in support to that population and support advocacy actions.      </a:t>
            </a:r>
          </a:p>
          <a:p>
            <a:pPr defTabSz="933237">
              <a:defRPr/>
            </a:pPr>
            <a:r>
              <a:rPr lang="en-US" b="1" noProof="0" dirty="0"/>
              <a:t>Indonesia</a:t>
            </a:r>
            <a:r>
              <a:rPr lang="en-US" noProof="0" dirty="0"/>
              <a:t>: Identify the vulnerable groups</a:t>
            </a:r>
            <a:r>
              <a:rPr lang="en-US" baseline="0" noProof="0" dirty="0"/>
              <a:t> and </a:t>
            </a:r>
            <a:r>
              <a:rPr lang="en-US" noProof="0" dirty="0"/>
              <a:t>priority needs of surviving population related to nutritional risk factors. </a:t>
            </a:r>
            <a:r>
              <a:rPr lang="en-US" baseline="0" noProof="0" dirty="0"/>
              <a:t> </a:t>
            </a:r>
            <a:endParaRPr lang="en-US" noProof="0" dirty="0"/>
          </a:p>
          <a:p>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17</a:t>
            </a:fld>
            <a:endParaRPr lang="fr-CH"/>
          </a:p>
        </p:txBody>
      </p:sp>
    </p:spTree>
    <p:extLst>
      <p:ext uri="{BB962C8B-B14F-4D97-AF65-F5344CB8AC3E}">
        <p14:creationId xmlns:p14="http://schemas.microsoft.com/office/powerpoint/2010/main" val="4335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a:t>   </a:t>
            </a:r>
          </a:p>
          <a:p>
            <a:r>
              <a:rPr lang="en-US" baseline="0" noProof="0" dirty="0"/>
              <a:t>Haiti : To confirm the existence of </a:t>
            </a:r>
            <a:r>
              <a:rPr lang="en-US" baseline="0" noProof="0" dirty="0" err="1"/>
              <a:t>nutritionnal</a:t>
            </a:r>
            <a:r>
              <a:rPr lang="en-US" baseline="0" noProof="0" dirty="0"/>
              <a:t> crisis situation and to understand the causes of current </a:t>
            </a:r>
            <a:r>
              <a:rPr lang="en-US" baseline="0" noProof="0" dirty="0" err="1"/>
              <a:t>nutritionnal</a:t>
            </a:r>
            <a:r>
              <a:rPr lang="en-US" baseline="0" noProof="0" dirty="0"/>
              <a:t> crisis situation as well as existing resilience mechanism and expected evolution of crisis.   </a:t>
            </a:r>
            <a:endParaRPr lang="en-US" noProof="0"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18</a:t>
            </a:fld>
            <a:endParaRPr lang="fr-CH"/>
          </a:p>
        </p:txBody>
      </p:sp>
    </p:spTree>
    <p:extLst>
      <p:ext uri="{BB962C8B-B14F-4D97-AF65-F5344CB8AC3E}">
        <p14:creationId xmlns:p14="http://schemas.microsoft.com/office/powerpoint/2010/main" val="1390242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noProof="0" dirty="0"/>
              <a:t>Syria: Providing quantitative assessment of malnutrition situation in under five and in general population and main causes for design of emergency assistance response in support to that population and support advocacy actions.      </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19</a:t>
            </a:fld>
            <a:endParaRPr lang="fr-CH"/>
          </a:p>
        </p:txBody>
      </p:sp>
    </p:spTree>
    <p:extLst>
      <p:ext uri="{BB962C8B-B14F-4D97-AF65-F5344CB8AC3E}">
        <p14:creationId xmlns:p14="http://schemas.microsoft.com/office/powerpoint/2010/main" val="97297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a:p>
            <a:r>
              <a:rPr lang="en-US" noProof="0" dirty="0"/>
              <a:t>Indonesia: Identify the vulnerable groups</a:t>
            </a:r>
            <a:r>
              <a:rPr lang="en-US" baseline="0" noProof="0" dirty="0"/>
              <a:t> and </a:t>
            </a:r>
            <a:r>
              <a:rPr lang="en-US" noProof="0" dirty="0"/>
              <a:t>priority needs of surviving population related to </a:t>
            </a:r>
            <a:r>
              <a:rPr lang="en-US" noProof="0" dirty="0" err="1"/>
              <a:t>nutritionnal</a:t>
            </a:r>
            <a:r>
              <a:rPr lang="en-US" noProof="0" dirty="0"/>
              <a:t> risk factors</a:t>
            </a:r>
            <a:r>
              <a:rPr lang="fr-CH" dirty="0"/>
              <a:t>. </a:t>
            </a:r>
            <a:r>
              <a:rPr lang="fr-CH" baseline="0" dirty="0"/>
              <a:t> </a:t>
            </a:r>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20</a:t>
            </a:fld>
            <a:endParaRPr lang="fr-CH"/>
          </a:p>
        </p:txBody>
      </p:sp>
    </p:spTree>
    <p:extLst>
      <p:ext uri="{BB962C8B-B14F-4D97-AF65-F5344CB8AC3E}">
        <p14:creationId xmlns:p14="http://schemas.microsoft.com/office/powerpoint/2010/main" val="295164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B5CF42BB-1A9E-4269-A2C6-BE1C690A76FC}" type="slidenum">
              <a:rPr lang="en-US" altLang="en-US" sz="1100">
                <a:solidFill>
                  <a:srgbClr val="000000"/>
                </a:solidFill>
                <a:latin typeface="Calibri" panose="020F0502020204030204" pitchFamily="34" charset="0"/>
              </a:rPr>
              <a:pPr/>
              <a:t>21</a:t>
            </a:fld>
            <a:endParaRPr lang="en-US" altLang="en-US" sz="1100">
              <a:solidFill>
                <a:srgbClr val="000000"/>
              </a:solidFill>
              <a:latin typeface="Calibri" panose="020F0502020204030204" pitchFamily="34" charset="0"/>
            </a:endParaRPr>
          </a:p>
        </p:txBody>
      </p:sp>
      <p:sp>
        <p:nvSpPr>
          <p:cNvPr id="14339" name="Rectangle 2"/>
          <p:cNvSpPr>
            <a:spLocks noGrp="1" noRot="1" noChangeAspect="1" noChangeArrowheads="1" noTextEdit="1"/>
          </p:cNvSpPr>
          <p:nvPr>
            <p:ph type="sldImg"/>
          </p:nvPr>
        </p:nvSpPr>
        <p:spPr>
          <a:xfrm>
            <a:off x="52388" y="771525"/>
            <a:ext cx="6864350" cy="3860800"/>
          </a:xfrm>
          <a:ln/>
        </p:spPr>
      </p:sp>
      <p:sp>
        <p:nvSpPr>
          <p:cNvPr id="14340" name="Rectangle 3"/>
          <p:cNvSpPr>
            <a:spLocks noGrp="1" noChangeArrowheads="1"/>
          </p:cNvSpPr>
          <p:nvPr>
            <p:ph type="body" idx="1"/>
          </p:nvPr>
        </p:nvSpPr>
        <p:spPr>
          <a:xfrm>
            <a:off x="929261" y="4887823"/>
            <a:ext cx="5110931" cy="46312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7281" lvl="1">
              <a:buSzPct val="100000"/>
            </a:pPr>
            <a:r>
              <a:rPr lang="en-US" altLang="en-US" sz="2400" dirty="0"/>
              <a:t>Intro and consent:</a:t>
            </a:r>
          </a:p>
          <a:p>
            <a:pPr marL="327281" lvl="1">
              <a:buSzPct val="100000"/>
            </a:pPr>
            <a:r>
              <a:rPr lang="en-US" altLang="en-US" sz="2400" b="1" dirty="0"/>
              <a:t>Introduce team and organization.</a:t>
            </a:r>
          </a:p>
          <a:p>
            <a:pPr marL="793899" lvl="1" indent="-466618">
              <a:buSzPct val="100000"/>
              <a:buFont typeface="+mj-lt"/>
              <a:buAutoNum type="arabicPeriod"/>
            </a:pPr>
            <a:r>
              <a:rPr lang="en-US" altLang="en-US" sz="2400" dirty="0"/>
              <a:t>Explain the survey objective(s) and selection process.</a:t>
            </a:r>
          </a:p>
          <a:p>
            <a:pPr marL="793899" lvl="1" indent="-466618">
              <a:buSzPct val="100000"/>
              <a:buFont typeface="+mj-lt"/>
              <a:buAutoNum type="arabicPeriod"/>
            </a:pPr>
            <a:r>
              <a:rPr lang="en-US" altLang="en-US" sz="2400" dirty="0"/>
              <a:t>Inform what will be done/measured and the expected time in the household. </a:t>
            </a:r>
          </a:p>
          <a:p>
            <a:pPr marL="793899" lvl="1" indent="-466618">
              <a:buSzPct val="100000"/>
              <a:buFont typeface="+mj-lt"/>
              <a:buAutoNum type="arabicPeriod"/>
            </a:pPr>
            <a:r>
              <a:rPr lang="en-US" altLang="en-US" sz="2400" dirty="0"/>
              <a:t>Manage expectations of aid or incentives (</a:t>
            </a:r>
            <a:r>
              <a:rPr lang="en-CA" altLang="en-US" sz="2400" dirty="0"/>
              <a:t>results of the survey will not directly affect relief allocation).</a:t>
            </a:r>
          </a:p>
          <a:p>
            <a:pPr marL="793899" lvl="1" indent="-466618">
              <a:buSzPct val="100000"/>
              <a:buFont typeface="+mj-lt"/>
              <a:buAutoNum type="arabicPeriod"/>
            </a:pPr>
            <a:r>
              <a:rPr lang="en-CA" altLang="en-US" sz="2400" dirty="0"/>
              <a:t>Inform about confidentiality and sharing/use of data.</a:t>
            </a:r>
          </a:p>
          <a:p>
            <a:pPr marL="793899" lvl="1" indent="-466618">
              <a:buSzPct val="100000"/>
              <a:buFont typeface="+mj-lt"/>
              <a:buAutoNum type="arabicPeriod"/>
            </a:pPr>
            <a:r>
              <a:rPr lang="en-CA" altLang="en-US" sz="2400" dirty="0"/>
              <a:t>State that there is no penalty for refusal</a:t>
            </a:r>
          </a:p>
          <a:p>
            <a:pPr marL="793899" lvl="1" indent="-466618">
              <a:buSzPct val="100000"/>
              <a:buFont typeface="+mj-lt"/>
              <a:buAutoNum type="arabicPeriod"/>
            </a:pPr>
            <a:r>
              <a:rPr lang="en-US" altLang="en-US" sz="2400" dirty="0"/>
              <a:t>Ask for verbal consent of respondent</a:t>
            </a:r>
          </a:p>
          <a:p>
            <a:pPr marL="374267" lvl="1"/>
            <a:endParaRPr lang="en-US" altLang="en-US" dirty="0"/>
          </a:p>
          <a:p>
            <a:pPr marL="374267" lvl="1"/>
            <a:r>
              <a:rPr lang="en-US" altLang="en-US" b="1" dirty="0"/>
              <a:t>Identifier variables: </a:t>
            </a:r>
          </a:p>
          <a:p>
            <a:pPr marL="374267" lvl="1"/>
            <a:r>
              <a:rPr lang="en-US" altLang="en-US" sz="2400" b="1" dirty="0"/>
              <a:t>Survey date</a:t>
            </a:r>
            <a:r>
              <a:rPr lang="en-US" altLang="en-US" sz="2400" dirty="0"/>
              <a:t>.</a:t>
            </a:r>
          </a:p>
          <a:p>
            <a:pPr marL="899213" lvl="1" indent="-524946">
              <a:buFont typeface="Segoe UI" panose="020B0502040204020203" pitchFamily="34" charset="0"/>
              <a:buAutoNum type="arabicPeriod"/>
            </a:pPr>
            <a:r>
              <a:rPr lang="en-US" altLang="en-US" sz="2400" dirty="0"/>
              <a:t>Cluster number.</a:t>
            </a:r>
          </a:p>
          <a:p>
            <a:pPr marL="899213" lvl="1" indent="-524946">
              <a:buFont typeface="Segoe UI" panose="020B0502040204020203" pitchFamily="34" charset="0"/>
              <a:buAutoNum type="arabicPeriod"/>
            </a:pPr>
            <a:r>
              <a:rPr lang="en-US" altLang="en-US" sz="2400" dirty="0"/>
              <a:t>Household number.</a:t>
            </a:r>
          </a:p>
          <a:p>
            <a:pPr marL="899213" lvl="1" indent="-524946">
              <a:buFont typeface="Segoe UI" panose="020B0502040204020203" pitchFamily="34" charset="0"/>
              <a:buAutoNum type="arabicPeriod"/>
            </a:pPr>
            <a:r>
              <a:rPr lang="en-US" altLang="en-US" sz="2400" dirty="0"/>
              <a:t>Team number</a:t>
            </a:r>
          </a:p>
          <a:p>
            <a:pPr marL="899213" lvl="1" indent="-524946">
              <a:buFont typeface="Segoe UI" panose="020B0502040204020203" pitchFamily="34" charset="0"/>
              <a:buAutoNum type="arabicPeriod"/>
            </a:pPr>
            <a:endParaRPr lang="en-US" altLang="en-US" sz="2400" dirty="0"/>
          </a:p>
          <a:p>
            <a:pPr marL="374267" lvl="1"/>
            <a:r>
              <a:rPr lang="en-US" altLang="en-US" sz="2400" b="1" dirty="0"/>
              <a:t>Anthropometric variables:</a:t>
            </a:r>
          </a:p>
          <a:p>
            <a:pPr marL="374267" lvl="1"/>
            <a:r>
              <a:rPr lang="en-US" altLang="en-US" sz="3100" dirty="0"/>
              <a:t>Age, Sex, Height, Weight, MUAC, Edema.</a:t>
            </a:r>
          </a:p>
          <a:p>
            <a:pPr marL="374267" lvl="1"/>
            <a:endParaRPr lang="en-US" altLang="en-US" sz="2400" dirty="0"/>
          </a:p>
          <a:p>
            <a:pPr marL="374267" lvl="1"/>
            <a:r>
              <a:rPr lang="en-US" altLang="en-US" sz="2400" b="1" dirty="0"/>
              <a:t>Additional variables, e.g. </a:t>
            </a:r>
          </a:p>
          <a:p>
            <a:pPr marL="374267" lvl="1"/>
            <a:r>
              <a:rPr lang="en-US" altLang="en-US" sz="2400" dirty="0"/>
              <a:t>Vaccination status, mortality (overall, U5),</a:t>
            </a:r>
            <a:r>
              <a:rPr lang="en-US" altLang="en-US" sz="2400" baseline="0" dirty="0"/>
              <a:t> Water &amp; sanitation</a:t>
            </a:r>
          </a:p>
          <a:p>
            <a:pPr marL="374267" lvl="1"/>
            <a:r>
              <a:rPr lang="en-US" altLang="en-US" sz="2400" baseline="0" dirty="0"/>
              <a:t>NB. Keep the number limited!!</a:t>
            </a:r>
            <a:endParaRPr lang="en-US" altLang="en-US" sz="2400" dirty="0"/>
          </a:p>
        </p:txBody>
      </p:sp>
    </p:spTree>
    <p:extLst>
      <p:ext uri="{BB962C8B-B14F-4D97-AF65-F5344CB8AC3E}">
        <p14:creationId xmlns:p14="http://schemas.microsoft.com/office/powerpoint/2010/main" val="3739847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22</a:t>
            </a:fld>
            <a:endParaRPr lang="fr-CH"/>
          </a:p>
        </p:txBody>
      </p:sp>
    </p:spTree>
    <p:extLst>
      <p:ext uri="{BB962C8B-B14F-4D97-AF65-F5344CB8AC3E}">
        <p14:creationId xmlns:p14="http://schemas.microsoft.com/office/powerpoint/2010/main" val="102497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3512" indent="-292788">
              <a:defRPr sz="2400">
                <a:solidFill>
                  <a:schemeClr val="tx1"/>
                </a:solidFill>
                <a:latin typeface="Arial" charset="0"/>
                <a:ea typeface="ＭＳ Ｐゴシック" charset="-128"/>
              </a:defRPr>
            </a:lvl2pPr>
            <a:lvl3pPr marL="1176003" indent="-234554">
              <a:defRPr sz="2400">
                <a:solidFill>
                  <a:schemeClr val="tx1"/>
                </a:solidFill>
                <a:latin typeface="Arial" charset="0"/>
                <a:ea typeface="ＭＳ Ｐゴシック" charset="-128"/>
              </a:defRPr>
            </a:lvl3pPr>
            <a:lvl4pPr marL="1646727" indent="-234554">
              <a:defRPr sz="2400">
                <a:solidFill>
                  <a:schemeClr val="tx1"/>
                </a:solidFill>
                <a:latin typeface="Arial" charset="0"/>
                <a:ea typeface="ＭＳ Ｐゴシック" charset="-128"/>
              </a:defRPr>
            </a:lvl4pPr>
            <a:lvl5pPr marL="2117453" indent="-234554">
              <a:defRPr sz="2400">
                <a:solidFill>
                  <a:schemeClr val="tx1"/>
                </a:solidFill>
                <a:latin typeface="Arial" charset="0"/>
                <a:ea typeface="ＭＳ Ｐゴシック" charset="-128"/>
              </a:defRPr>
            </a:lvl5pPr>
            <a:lvl6pPr marL="2583324" indent="-234554" eaLnBrk="0" fontAlgn="base" hangingPunct="0">
              <a:spcBef>
                <a:spcPct val="0"/>
              </a:spcBef>
              <a:spcAft>
                <a:spcPct val="0"/>
              </a:spcAft>
              <a:defRPr sz="2400">
                <a:solidFill>
                  <a:schemeClr val="tx1"/>
                </a:solidFill>
                <a:latin typeface="Arial" charset="0"/>
                <a:ea typeface="ＭＳ Ｐゴシック" charset="-128"/>
              </a:defRPr>
            </a:lvl6pPr>
            <a:lvl7pPr marL="3049195" indent="-234554" eaLnBrk="0" fontAlgn="base" hangingPunct="0">
              <a:spcBef>
                <a:spcPct val="0"/>
              </a:spcBef>
              <a:spcAft>
                <a:spcPct val="0"/>
              </a:spcAft>
              <a:defRPr sz="2400">
                <a:solidFill>
                  <a:schemeClr val="tx1"/>
                </a:solidFill>
                <a:latin typeface="Arial" charset="0"/>
                <a:ea typeface="ＭＳ Ｐゴシック" charset="-128"/>
              </a:defRPr>
            </a:lvl7pPr>
            <a:lvl8pPr marL="3515068" indent="-234554" eaLnBrk="0" fontAlgn="base" hangingPunct="0">
              <a:spcBef>
                <a:spcPct val="0"/>
              </a:spcBef>
              <a:spcAft>
                <a:spcPct val="0"/>
              </a:spcAft>
              <a:defRPr sz="2400">
                <a:solidFill>
                  <a:schemeClr val="tx1"/>
                </a:solidFill>
                <a:latin typeface="Arial" charset="0"/>
                <a:ea typeface="ＭＳ Ｐゴシック" charset="-128"/>
              </a:defRPr>
            </a:lvl8pPr>
            <a:lvl9pPr marL="3980939" indent="-234554"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23</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1079" y="5173572"/>
            <a:ext cx="5006991" cy="4903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Probability sampling whereby each population unit (person, household, etc.) has a known, non-zero chance of inclusion in the sample.</a:t>
            </a:r>
            <a:r>
              <a:rPr lang="en-US" altLang="en-US" baseline="0" dirty="0">
                <a:latin typeface="Arial" charset="0"/>
                <a:ea typeface="ＭＳ Ｐゴシック" charset="-128"/>
              </a:rPr>
              <a:t> </a:t>
            </a:r>
            <a:r>
              <a:rPr lang="en-US" altLang="en-US" dirty="0">
                <a:latin typeface="Arial" charset="0"/>
                <a:ea typeface="ＭＳ Ｐゴシック" charset="-128"/>
              </a:rPr>
              <a:t>Cluster</a:t>
            </a:r>
            <a:r>
              <a:rPr lang="en-US" altLang="en-US" baseline="0" dirty="0">
                <a:latin typeface="Arial" charset="0"/>
                <a:ea typeface="ＭＳ Ｐゴシック" charset="-128"/>
              </a:rPr>
              <a:t> sampling used for e.g. mortality-, nutritional -, vaccination coverage surveys -&gt; looked into more in depth in Nutrition and Livelihood Support Sessions</a:t>
            </a:r>
          </a:p>
          <a:p>
            <a:pPr eaLnBrk="1" hangingPunct="1"/>
            <a:r>
              <a:rPr lang="en-US" altLang="en-US" baseline="0" dirty="0">
                <a:latin typeface="Arial" charset="0"/>
                <a:ea typeface="ＭＳ Ｐゴシック" charset="-128"/>
              </a:rPr>
              <a:t>NB. Making the invisible people visible. </a:t>
            </a:r>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373178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3512" indent="-292788">
              <a:defRPr sz="2400">
                <a:solidFill>
                  <a:schemeClr val="tx1"/>
                </a:solidFill>
                <a:latin typeface="Arial" charset="0"/>
                <a:ea typeface="ＭＳ Ｐゴシック" charset="-128"/>
              </a:defRPr>
            </a:lvl2pPr>
            <a:lvl3pPr marL="1176003" indent="-234554">
              <a:defRPr sz="2400">
                <a:solidFill>
                  <a:schemeClr val="tx1"/>
                </a:solidFill>
                <a:latin typeface="Arial" charset="0"/>
                <a:ea typeface="ＭＳ Ｐゴシック" charset="-128"/>
              </a:defRPr>
            </a:lvl3pPr>
            <a:lvl4pPr marL="1646727" indent="-234554">
              <a:defRPr sz="2400">
                <a:solidFill>
                  <a:schemeClr val="tx1"/>
                </a:solidFill>
                <a:latin typeface="Arial" charset="0"/>
                <a:ea typeface="ＭＳ Ｐゴシック" charset="-128"/>
              </a:defRPr>
            </a:lvl4pPr>
            <a:lvl5pPr marL="2117453" indent="-234554">
              <a:defRPr sz="2400">
                <a:solidFill>
                  <a:schemeClr val="tx1"/>
                </a:solidFill>
                <a:latin typeface="Arial" charset="0"/>
                <a:ea typeface="ＭＳ Ｐゴシック" charset="-128"/>
              </a:defRPr>
            </a:lvl5pPr>
            <a:lvl6pPr marL="2583324" indent="-234554" eaLnBrk="0" fontAlgn="base" hangingPunct="0">
              <a:spcBef>
                <a:spcPct val="0"/>
              </a:spcBef>
              <a:spcAft>
                <a:spcPct val="0"/>
              </a:spcAft>
              <a:defRPr sz="2400">
                <a:solidFill>
                  <a:schemeClr val="tx1"/>
                </a:solidFill>
                <a:latin typeface="Arial" charset="0"/>
                <a:ea typeface="ＭＳ Ｐゴシック" charset="-128"/>
              </a:defRPr>
            </a:lvl6pPr>
            <a:lvl7pPr marL="3049195" indent="-234554" eaLnBrk="0" fontAlgn="base" hangingPunct="0">
              <a:spcBef>
                <a:spcPct val="0"/>
              </a:spcBef>
              <a:spcAft>
                <a:spcPct val="0"/>
              </a:spcAft>
              <a:defRPr sz="2400">
                <a:solidFill>
                  <a:schemeClr val="tx1"/>
                </a:solidFill>
                <a:latin typeface="Arial" charset="0"/>
                <a:ea typeface="ＭＳ Ｐゴシック" charset="-128"/>
              </a:defRPr>
            </a:lvl7pPr>
            <a:lvl8pPr marL="3515068" indent="-234554" eaLnBrk="0" fontAlgn="base" hangingPunct="0">
              <a:spcBef>
                <a:spcPct val="0"/>
              </a:spcBef>
              <a:spcAft>
                <a:spcPct val="0"/>
              </a:spcAft>
              <a:defRPr sz="2400">
                <a:solidFill>
                  <a:schemeClr val="tx1"/>
                </a:solidFill>
                <a:latin typeface="Arial" charset="0"/>
                <a:ea typeface="ＭＳ Ｐゴシック" charset="-128"/>
              </a:defRPr>
            </a:lvl8pPr>
            <a:lvl9pPr marL="3980939" indent="-234554"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24</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1079" y="5173572"/>
            <a:ext cx="5006991" cy="4903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For</a:t>
            </a:r>
            <a:r>
              <a:rPr lang="en-US" altLang="en-US" baseline="0" dirty="0">
                <a:latin typeface="Arial" charset="0"/>
                <a:ea typeface="ＭＳ Ｐゴシック" charset="-128"/>
              </a:rPr>
              <a:t> instance: There are only 1500 households -&gt; all households are included in the mortality survey + all children aged 6 – 59 month are measured (W/H, MUAC)</a:t>
            </a:r>
            <a:endParaRPr lang="en-US" altLang="en-US" dirty="0">
              <a:latin typeface="Arial" charset="0"/>
              <a:ea typeface="ＭＳ Ｐゴシック" charset="-128"/>
            </a:endParaRPr>
          </a:p>
        </p:txBody>
      </p:sp>
    </p:spTree>
    <p:extLst>
      <p:ext uri="{BB962C8B-B14F-4D97-AF65-F5344CB8AC3E}">
        <p14:creationId xmlns:p14="http://schemas.microsoft.com/office/powerpoint/2010/main" val="3396556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64736" indent="-293257">
              <a:defRPr sz="2400">
                <a:solidFill>
                  <a:schemeClr val="tx1"/>
                </a:solidFill>
                <a:latin typeface="Arial" charset="0"/>
                <a:ea typeface="ＭＳ Ｐゴシック" charset="-128"/>
              </a:defRPr>
            </a:lvl2pPr>
            <a:lvl3pPr marL="1177888" indent="-234930">
              <a:defRPr sz="2400">
                <a:solidFill>
                  <a:schemeClr val="tx1"/>
                </a:solidFill>
                <a:latin typeface="Arial" charset="0"/>
                <a:ea typeface="ＭＳ Ｐゴシック" charset="-128"/>
              </a:defRPr>
            </a:lvl3pPr>
            <a:lvl4pPr marL="1649366" indent="-234930">
              <a:defRPr sz="2400">
                <a:solidFill>
                  <a:schemeClr val="tx1"/>
                </a:solidFill>
                <a:latin typeface="Arial" charset="0"/>
                <a:ea typeface="ＭＳ Ｐゴシック" charset="-128"/>
              </a:defRPr>
            </a:lvl4pPr>
            <a:lvl5pPr marL="2120846" indent="-234930">
              <a:defRPr sz="2400">
                <a:solidFill>
                  <a:schemeClr val="tx1"/>
                </a:solidFill>
                <a:latin typeface="Arial" charset="0"/>
                <a:ea typeface="ＭＳ Ｐゴシック" charset="-128"/>
              </a:defRPr>
            </a:lvl5pPr>
            <a:lvl6pPr marL="2587464" indent="-234930" eaLnBrk="0" fontAlgn="base" hangingPunct="0">
              <a:spcBef>
                <a:spcPct val="0"/>
              </a:spcBef>
              <a:spcAft>
                <a:spcPct val="0"/>
              </a:spcAft>
              <a:defRPr sz="2400">
                <a:solidFill>
                  <a:schemeClr val="tx1"/>
                </a:solidFill>
                <a:latin typeface="Arial" charset="0"/>
                <a:ea typeface="ＭＳ Ｐゴシック" charset="-128"/>
              </a:defRPr>
            </a:lvl6pPr>
            <a:lvl7pPr marL="3054082" indent="-234930" eaLnBrk="0" fontAlgn="base" hangingPunct="0">
              <a:spcBef>
                <a:spcPct val="0"/>
              </a:spcBef>
              <a:spcAft>
                <a:spcPct val="0"/>
              </a:spcAft>
              <a:defRPr sz="2400">
                <a:solidFill>
                  <a:schemeClr val="tx1"/>
                </a:solidFill>
                <a:latin typeface="Arial" charset="0"/>
                <a:ea typeface="ＭＳ Ｐゴシック" charset="-128"/>
              </a:defRPr>
            </a:lvl7pPr>
            <a:lvl8pPr marL="3520701" indent="-234930" eaLnBrk="0" fontAlgn="base" hangingPunct="0">
              <a:spcBef>
                <a:spcPct val="0"/>
              </a:spcBef>
              <a:spcAft>
                <a:spcPct val="0"/>
              </a:spcAft>
              <a:defRPr sz="2400">
                <a:solidFill>
                  <a:schemeClr val="tx1"/>
                </a:solidFill>
                <a:latin typeface="Arial" charset="0"/>
                <a:ea typeface="ＭＳ Ｐゴシック" charset="-128"/>
              </a:defRPr>
            </a:lvl8pPr>
            <a:lvl9pPr marL="3987319" indent="-234930" eaLnBrk="0" fontAlgn="base" hangingPunct="0">
              <a:spcBef>
                <a:spcPct val="0"/>
              </a:spcBef>
              <a:spcAft>
                <a:spcPct val="0"/>
              </a:spcAft>
              <a:defRPr sz="2400">
                <a:solidFill>
                  <a:schemeClr val="tx1"/>
                </a:solidFill>
                <a:latin typeface="Arial" charset="0"/>
                <a:ea typeface="ＭＳ Ｐゴシック" charset="-128"/>
              </a:defRPr>
            </a:lvl9pPr>
          </a:lstStyle>
          <a:p>
            <a:fld id="{8024D85F-2425-6547-94D3-C0E194DD8C41}" type="slidenum">
              <a:rPr lang="en-US" altLang="en-US" sz="1200"/>
              <a:pPr/>
              <a:t>3</a:t>
            </a:fld>
            <a:endParaRPr lang="en-US" altLang="en-US" sz="1200"/>
          </a:p>
        </p:txBody>
      </p:sp>
      <p:sp>
        <p:nvSpPr>
          <p:cNvPr id="10243" name="Rectangle 2"/>
          <p:cNvSpPr>
            <a:spLocks noGrp="1" noRot="1" noChangeAspect="1" noChangeArrowheads="1" noTextEdit="1"/>
          </p:cNvSpPr>
          <p:nvPr>
            <p:ph type="sldImg"/>
          </p:nvPr>
        </p:nvSpPr>
        <p:spPr>
          <a:xfrm>
            <a:off x="436563" y="711200"/>
            <a:ext cx="6318250" cy="3554413"/>
          </a:xfrm>
          <a:solidFill>
            <a:srgbClr val="FFFFFF"/>
          </a:solidFill>
          <a:ln/>
        </p:spPr>
      </p:sp>
      <p:sp>
        <p:nvSpPr>
          <p:cNvPr id="10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noProof="0" dirty="0">
                <a:latin typeface="Arial" charset="0"/>
                <a:ea typeface="ＭＳ Ｐゴシック" charset="-128"/>
              </a:rPr>
              <a:t>Do you still remember the programme cycle that you looked at during the module Programme Cycle Management on the first day? Keep the affected people / population at the centre</a:t>
            </a:r>
          </a:p>
          <a:p>
            <a:pPr eaLnBrk="1" hangingPunct="1"/>
            <a:r>
              <a:rPr lang="en-GB" altLang="en-US" noProof="0" dirty="0">
                <a:latin typeface="Arial" charset="0"/>
                <a:ea typeface="ＭＳ Ｐゴシック" charset="-128"/>
              </a:rPr>
              <a:t>The cycle</a:t>
            </a:r>
            <a:r>
              <a:rPr lang="en-GB" altLang="en-US" baseline="0" noProof="0" dirty="0">
                <a:latin typeface="Arial" charset="0"/>
                <a:ea typeface="ＭＳ Ｐゴシック" charset="-128"/>
              </a:rPr>
              <a:t> is not complete until the findings / results are </a:t>
            </a:r>
            <a:r>
              <a:rPr lang="en-GB" altLang="en-US" b="1" baseline="0" noProof="0" dirty="0">
                <a:latin typeface="Arial" charset="0"/>
                <a:ea typeface="ＭＳ Ｐゴシック" charset="-128"/>
              </a:rPr>
              <a:t>shared</a:t>
            </a:r>
            <a:r>
              <a:rPr lang="en-GB" altLang="en-US" b="0" baseline="0" noProof="0" dirty="0">
                <a:latin typeface="Arial" charset="0"/>
                <a:ea typeface="ＭＳ Ｐゴシック" charset="-128"/>
              </a:rPr>
              <a:t> with those responsible for follow-up and others ‘’who need to know’’</a:t>
            </a:r>
          </a:p>
          <a:p>
            <a:pPr eaLnBrk="1" hangingPunct="1"/>
            <a:r>
              <a:rPr lang="en-GB" altLang="en-US" b="0" baseline="0" noProof="0" dirty="0">
                <a:latin typeface="Arial" charset="0"/>
                <a:ea typeface="ＭＳ Ｐゴシック" charset="-128"/>
              </a:rPr>
              <a:t>While many parameters cannot be controlled during crisis situations, in particular during armed conflict, humanitarian interventions should follow as much as possible a strict process that ensures that actions are carried out in a coherent manner. </a:t>
            </a:r>
            <a:endParaRPr lang="en-GB" altLang="en-US" noProof="0" dirty="0">
              <a:latin typeface="Arial" charset="0"/>
              <a:ea typeface="ＭＳ Ｐゴシック" charset="-128"/>
            </a:endParaRPr>
          </a:p>
        </p:txBody>
      </p:sp>
    </p:spTree>
    <p:extLst>
      <p:ext uri="{BB962C8B-B14F-4D97-AF65-F5344CB8AC3E}">
        <p14:creationId xmlns:p14="http://schemas.microsoft.com/office/powerpoint/2010/main" val="905559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ts val="0"/>
              </a:spcBef>
              <a:buNone/>
            </a:pPr>
            <a:r>
              <a:rPr lang="en-GB" dirty="0"/>
              <a:t>You</a:t>
            </a:r>
            <a:r>
              <a:rPr lang="en-GB" baseline="0" dirty="0"/>
              <a:t> need a </a:t>
            </a:r>
            <a:r>
              <a:rPr lang="en-GB" dirty="0"/>
              <a:t>representative sample of children from a selected population to be measured, to get a statistically reliable estimate of the prevalence of acute malnutrition</a:t>
            </a:r>
          </a:p>
          <a:p>
            <a:pPr marL="0" indent="0">
              <a:spcBef>
                <a:spcPts val="0"/>
              </a:spcBef>
              <a:buNone/>
            </a:pPr>
            <a:r>
              <a:rPr lang="en-GB" dirty="0"/>
              <a:t>For the survey to be representative, each child in the population of interest must have an equal chance of being selected for the survey -&gt; probability</a:t>
            </a:r>
            <a:r>
              <a:rPr lang="en-GB" baseline="0" dirty="0"/>
              <a:t> sample</a:t>
            </a:r>
            <a:endParaRPr lang="en-US" altLang="en-US" b="1" dirty="0">
              <a:latin typeface="Arial" panose="020B0604020202020204" pitchFamily="34" charset="0"/>
              <a:cs typeface="Arial" panose="020B0604020202020204" pitchFamily="34" charset="0"/>
            </a:endParaRPr>
          </a:p>
          <a:p>
            <a:pPr eaLnBrk="1" hangingPunct="1">
              <a:spcBef>
                <a:spcPct val="20000"/>
              </a:spcBef>
              <a:buClrTx/>
              <a:buSzTx/>
              <a:buFontTx/>
              <a:buNone/>
            </a:pPr>
            <a:r>
              <a:rPr lang="en-US" altLang="en-US" b="1" dirty="0">
                <a:latin typeface="Arial" panose="020B0604020202020204" pitchFamily="34" charset="0"/>
                <a:cs typeface="Arial" panose="020B0604020202020204" pitchFamily="34" charset="0"/>
              </a:rPr>
              <a:t>Cluster sampling when:</a:t>
            </a:r>
            <a:r>
              <a:rPr lang="en-US" altLang="en-US" dirty="0">
                <a:latin typeface="Arial" panose="020B0604020202020204" pitchFamily="34" charset="0"/>
                <a:cs typeface="Arial" panose="020B0604020202020204" pitchFamily="34" charset="0"/>
              </a:rPr>
              <a:t>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1.You </a:t>
            </a:r>
            <a:r>
              <a:rPr lang="en-US" altLang="en-US" b="1" dirty="0">
                <a:latin typeface="Arial" panose="020B0604020202020204" pitchFamily="34" charset="0"/>
                <a:cs typeface="Arial" panose="020B0604020202020204" pitchFamily="34" charset="0"/>
              </a:rPr>
              <a:t>do not </a:t>
            </a:r>
            <a:r>
              <a:rPr lang="en-US" altLang="en-US" dirty="0">
                <a:latin typeface="Arial" panose="020B0604020202020204" pitchFamily="34" charset="0"/>
                <a:cs typeface="Arial" panose="020B0604020202020204" pitchFamily="34" charset="0"/>
              </a:rPr>
              <a:t>have a</a:t>
            </a:r>
            <a:r>
              <a:rPr lang="en-US" altLang="en-US" b="1" dirty="0">
                <a:latin typeface="Arial" panose="020B0604020202020204" pitchFamily="34" charset="0"/>
                <a:cs typeface="Arial" panose="020B0604020202020204" pitchFamily="34" charset="0"/>
              </a:rPr>
              <a:t> complete and updated list </a:t>
            </a:r>
            <a:r>
              <a:rPr lang="en-US" altLang="en-US" dirty="0">
                <a:latin typeface="Arial" panose="020B0604020202020204" pitchFamily="34" charset="0"/>
                <a:cs typeface="Arial" panose="020B0604020202020204" pitchFamily="34" charset="0"/>
              </a:rPr>
              <a:t>of basic sampling units, or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2. Even if you have a list, but it is impractical to carry out systematic or simple random sampling because the survey population is </a:t>
            </a:r>
            <a:r>
              <a:rPr lang="en-US" altLang="en-US" b="1" dirty="0">
                <a:latin typeface="Arial" panose="020B0604020202020204" pitchFamily="34" charset="0"/>
                <a:cs typeface="Arial" panose="020B0604020202020204" pitchFamily="34" charset="0"/>
              </a:rPr>
              <a:t>geographically</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dispersed.</a:t>
            </a:r>
            <a:r>
              <a:rPr lang="en-US" altLang="en-US" dirty="0">
                <a:latin typeface="Arial" panose="020B0604020202020204" pitchFamily="34" charset="0"/>
                <a:cs typeface="Arial" panose="020B0604020202020204" pitchFamily="34" charset="0"/>
              </a:rPr>
              <a:t> </a:t>
            </a:r>
          </a:p>
          <a:p>
            <a:endParaRPr lang="en-CA"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a:defRPr sz="1000">
                <a:solidFill>
                  <a:schemeClr val="tx1"/>
                </a:solidFill>
                <a:latin typeface="Trebuchet MS" panose="020B0603020202020204" pitchFamily="34" charset="0"/>
                <a:ea typeface="MS PGothic" panose="020B0600070205080204" pitchFamily="34" charset="-128"/>
              </a:defRPr>
            </a:lvl1pPr>
            <a:lvl2pPr marL="38713119" indent="-38246500" defTabSz="936477">
              <a:defRPr sz="1000">
                <a:solidFill>
                  <a:schemeClr val="tx1"/>
                </a:solidFill>
                <a:latin typeface="Trebuchet MS" panose="020B0603020202020204" pitchFamily="34" charset="0"/>
                <a:ea typeface="MS PGothic" panose="020B0600070205080204" pitchFamily="34" charset="-128"/>
              </a:defRPr>
            </a:lvl2pPr>
            <a:lvl3pPr marL="1166546" indent="-233309" defTabSz="936477">
              <a:defRPr sz="1000">
                <a:solidFill>
                  <a:schemeClr val="tx1"/>
                </a:solidFill>
                <a:latin typeface="Trebuchet MS" panose="020B0603020202020204" pitchFamily="34" charset="0"/>
                <a:ea typeface="MS PGothic" panose="020B0600070205080204" pitchFamily="34" charset="-128"/>
              </a:defRPr>
            </a:lvl3pPr>
            <a:lvl4pPr marL="1633164" indent="-233309" defTabSz="936477">
              <a:defRPr sz="1000">
                <a:solidFill>
                  <a:schemeClr val="tx1"/>
                </a:solidFill>
                <a:latin typeface="Trebuchet MS" panose="020B0603020202020204" pitchFamily="34" charset="0"/>
                <a:ea typeface="MS PGothic" panose="020B0600070205080204" pitchFamily="34" charset="-128"/>
              </a:defRPr>
            </a:lvl4pPr>
            <a:lvl5pPr marL="2099782" indent="-233309" defTabSz="936477">
              <a:defRPr sz="1000">
                <a:solidFill>
                  <a:schemeClr val="tx1"/>
                </a:solidFill>
                <a:latin typeface="Trebuchet MS" panose="020B0603020202020204" pitchFamily="34" charset="0"/>
                <a:ea typeface="MS PGothic" panose="020B0600070205080204" pitchFamily="34" charset="-128"/>
              </a:defRPr>
            </a:lvl5pPr>
            <a:lvl6pPr marL="2566401"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3019"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499637"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66256"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BC15620-3D19-4E23-9B3A-9365073B2610}" type="slidenum">
              <a:rPr lang="fr-FR" altLang="en-US" sz="1100">
                <a:latin typeface="Calibri" panose="020F0502020204030204" pitchFamily="34" charset="0"/>
              </a:rPr>
              <a:pPr/>
              <a:t>25</a:t>
            </a:fld>
            <a:endParaRPr lang="fr-FR" altLang="en-US" sz="1100" dirty="0">
              <a:latin typeface="Calibri" panose="020F0502020204030204" pitchFamily="34" charset="0"/>
            </a:endParaRPr>
          </a:p>
        </p:txBody>
      </p:sp>
    </p:spTree>
    <p:extLst>
      <p:ext uri="{BB962C8B-B14F-4D97-AF65-F5344CB8AC3E}">
        <p14:creationId xmlns:p14="http://schemas.microsoft.com/office/powerpoint/2010/main" val="211220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a:defRPr sz="1000">
                <a:solidFill>
                  <a:schemeClr val="tx1"/>
                </a:solidFill>
                <a:latin typeface="Trebuchet MS" panose="020B0603020202020204" pitchFamily="34" charset="0"/>
                <a:ea typeface="MS PGothic" panose="020B0600070205080204" pitchFamily="34" charset="-128"/>
              </a:defRPr>
            </a:lvl1pPr>
            <a:lvl2pPr marL="38713119" indent="-38246500" defTabSz="936477">
              <a:defRPr sz="1000">
                <a:solidFill>
                  <a:schemeClr val="tx1"/>
                </a:solidFill>
                <a:latin typeface="Trebuchet MS" panose="020B0603020202020204" pitchFamily="34" charset="0"/>
                <a:ea typeface="MS PGothic" panose="020B0600070205080204" pitchFamily="34" charset="-128"/>
              </a:defRPr>
            </a:lvl2pPr>
            <a:lvl3pPr marL="1166546" indent="-233309" defTabSz="936477">
              <a:defRPr sz="1000">
                <a:solidFill>
                  <a:schemeClr val="tx1"/>
                </a:solidFill>
                <a:latin typeface="Trebuchet MS" panose="020B0603020202020204" pitchFamily="34" charset="0"/>
                <a:ea typeface="MS PGothic" panose="020B0600070205080204" pitchFamily="34" charset="-128"/>
              </a:defRPr>
            </a:lvl3pPr>
            <a:lvl4pPr marL="1633164" indent="-233309" defTabSz="936477">
              <a:defRPr sz="1000">
                <a:solidFill>
                  <a:schemeClr val="tx1"/>
                </a:solidFill>
                <a:latin typeface="Trebuchet MS" panose="020B0603020202020204" pitchFamily="34" charset="0"/>
                <a:ea typeface="MS PGothic" panose="020B0600070205080204" pitchFamily="34" charset="-128"/>
              </a:defRPr>
            </a:lvl4pPr>
            <a:lvl5pPr marL="2099782" indent="-233309" defTabSz="936477">
              <a:defRPr sz="1000">
                <a:solidFill>
                  <a:schemeClr val="tx1"/>
                </a:solidFill>
                <a:latin typeface="Trebuchet MS" panose="020B0603020202020204" pitchFamily="34" charset="0"/>
                <a:ea typeface="MS PGothic" panose="020B0600070205080204" pitchFamily="34" charset="-128"/>
              </a:defRPr>
            </a:lvl5pPr>
            <a:lvl6pPr marL="2566401"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3019"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499637"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66256"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D67A722-E8DA-4B96-9DD8-2454AEE9DDA3}" type="slidenum">
              <a:rPr lang="fr-FR" altLang="en-US" sz="1100">
                <a:latin typeface="Calibri" panose="020F0502020204030204" pitchFamily="34" charset="0"/>
              </a:rPr>
              <a:pPr/>
              <a:t>26</a:t>
            </a:fld>
            <a:endParaRPr lang="fr-FR" altLang="en-US" sz="1100">
              <a:latin typeface="Calibri" panose="020F0502020204030204" pitchFamily="34" charset="0"/>
            </a:endParaRPr>
          </a:p>
        </p:txBody>
      </p:sp>
    </p:spTree>
    <p:extLst>
      <p:ext uri="{BB962C8B-B14F-4D97-AF65-F5344CB8AC3E}">
        <p14:creationId xmlns:p14="http://schemas.microsoft.com/office/powerpoint/2010/main" val="3893483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a:t>
            </a:r>
            <a:r>
              <a:rPr lang="en-GB" baseline="0" dirty="0"/>
              <a:t> this result for the sample size must be multiplied by 2 for cluster sampling</a:t>
            </a:r>
            <a:endParaRPr lang="en-GB" dirty="0"/>
          </a:p>
        </p:txBody>
      </p:sp>
      <p:sp>
        <p:nvSpPr>
          <p:cNvPr id="4" name="Slide Number Placeholder 3"/>
          <p:cNvSpPr>
            <a:spLocks noGrp="1"/>
          </p:cNvSpPr>
          <p:nvPr>
            <p:ph type="sldNum" sz="quarter" idx="10"/>
          </p:nvPr>
        </p:nvSpPr>
        <p:spPr/>
        <p:txBody>
          <a:bodyPr/>
          <a:lstStyle/>
          <a:p>
            <a:fld id="{24C6D22A-6BC9-49F8-B842-E758CB35E8FC}" type="slidenum">
              <a:rPr lang="fr-CH" smtClean="0"/>
              <a:t>27</a:t>
            </a:fld>
            <a:endParaRPr lang="fr-CH"/>
          </a:p>
        </p:txBody>
      </p:sp>
    </p:spTree>
    <p:extLst>
      <p:ext uri="{BB962C8B-B14F-4D97-AF65-F5344CB8AC3E}">
        <p14:creationId xmlns:p14="http://schemas.microsoft.com/office/powerpoint/2010/main" val="68093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GB" dirty="0"/>
              <a:t>Nb.</a:t>
            </a:r>
            <a:r>
              <a:rPr lang="en-GB" baseline="0" dirty="0"/>
              <a:t> Ways to help finding sample size: Make the calculation yourself or by using a programme that does the calculation (e.g. excel, EPI-Info, or other programme), look it up somewhere, ask a statistician </a:t>
            </a:r>
          </a:p>
          <a:p>
            <a:pPr defTabSz="933237">
              <a:defRPr/>
            </a:pPr>
            <a:endParaRPr lang="en-GB" dirty="0"/>
          </a:p>
          <a:p>
            <a:pPr defTabSz="933237">
              <a:defRPr/>
            </a:pPr>
            <a:r>
              <a:rPr lang="en-GB" dirty="0"/>
              <a:t>You can use the formula for </a:t>
            </a:r>
            <a:r>
              <a:rPr lang="en-GB" baseline="0" dirty="0"/>
              <a:t>simple random sampling but must for cluster sampling </a:t>
            </a:r>
            <a:r>
              <a:rPr lang="en-GB" baseline="0" dirty="0" err="1"/>
              <a:t>mulitply</a:t>
            </a:r>
            <a:r>
              <a:rPr lang="en-GB" baseline="0" dirty="0"/>
              <a:t> the result (N) by 2                    </a:t>
            </a:r>
            <a:r>
              <a:rPr lang="en-GB" b="1" baseline="0" dirty="0"/>
              <a:t>PQ</a:t>
            </a:r>
          </a:p>
          <a:p>
            <a:pPr defTabSz="933237">
              <a:defRPr/>
            </a:pPr>
            <a:r>
              <a:rPr lang="en-GB" b="1" baseline="0" dirty="0"/>
              <a:t>								              N</a:t>
            </a:r>
            <a:r>
              <a:rPr lang="en-GB" baseline="0" dirty="0"/>
              <a:t> = </a:t>
            </a:r>
            <a:r>
              <a:rPr lang="en-GB" sz="1800" b="1" dirty="0">
                <a:solidFill>
                  <a:schemeClr val="tx1"/>
                </a:solidFill>
              </a:rPr>
              <a:t>Z</a:t>
            </a:r>
            <a:r>
              <a:rPr lang="fr-CH" sz="1800" b="1" dirty="0">
                <a:solidFill>
                  <a:schemeClr val="tx1"/>
                </a:solidFill>
              </a:rPr>
              <a:t>²</a:t>
            </a:r>
            <a:r>
              <a:rPr lang="en-GB" sz="1800" b="1" dirty="0">
                <a:solidFill>
                  <a:schemeClr val="tx1"/>
                </a:solidFill>
              </a:rPr>
              <a:t> </a:t>
            </a:r>
            <a:r>
              <a:rPr lang="en-GB" sz="1000" b="1" dirty="0">
                <a:solidFill>
                  <a:schemeClr val="tx1"/>
                </a:solidFill>
              </a:rPr>
              <a:t>x    </a:t>
            </a:r>
            <a:r>
              <a:rPr lang="en-GB" sz="1100" dirty="0">
                <a:solidFill>
                  <a:schemeClr val="tx1"/>
                </a:solidFill>
              </a:rPr>
              <a:t>---------</a:t>
            </a:r>
          </a:p>
          <a:p>
            <a:pPr algn="ctr"/>
            <a:r>
              <a:rPr lang="en-GB" sz="1200" b="1" dirty="0">
                <a:solidFill>
                  <a:schemeClr val="tx1"/>
                </a:solidFill>
              </a:rPr>
              <a:t>                    					                      </a:t>
            </a:r>
            <a:r>
              <a:rPr lang="en-GB" sz="1200" b="1" baseline="0" dirty="0">
                <a:solidFill>
                  <a:schemeClr val="tx1"/>
                </a:solidFill>
              </a:rPr>
              <a:t>    </a:t>
            </a:r>
            <a:r>
              <a:rPr lang="en-GB" sz="1200" b="1" dirty="0">
                <a:solidFill>
                  <a:schemeClr val="tx1"/>
                </a:solidFill>
              </a:rPr>
              <a:t>D</a:t>
            </a:r>
            <a:r>
              <a:rPr lang="fr-CH" sz="1200" b="1" dirty="0">
                <a:solidFill>
                  <a:schemeClr val="tx1"/>
                </a:solidFill>
              </a:rPr>
              <a:t>²</a:t>
            </a:r>
            <a:endParaRPr lang="en-GB" dirty="0"/>
          </a:p>
          <a:p>
            <a:pPr defTabSz="933237">
              <a:defRPr/>
            </a:pPr>
            <a:r>
              <a:rPr lang="en-GB" dirty="0"/>
              <a:t>N = size of the sample; Z = 1.96 for a 95% level of confidence; P = Estimate of prevalence sought; when in doubt, take 50%, which will make the sample as large as possible; Q = 1 – p; D = Tolerated margin of error (degree of accuracy sought)</a:t>
            </a:r>
          </a:p>
          <a:p>
            <a:endParaRPr lang="en-GB" dirty="0"/>
          </a:p>
        </p:txBody>
      </p:sp>
      <p:sp>
        <p:nvSpPr>
          <p:cNvPr id="4" name="Slide Number Placeholder 3"/>
          <p:cNvSpPr>
            <a:spLocks noGrp="1"/>
          </p:cNvSpPr>
          <p:nvPr>
            <p:ph type="sldNum" sz="quarter" idx="10"/>
          </p:nvPr>
        </p:nvSpPr>
        <p:spPr/>
        <p:txBody>
          <a:bodyPr/>
          <a:lstStyle/>
          <a:p>
            <a:fld id="{CA984DBD-E085-684B-ABE7-2DEF6095551B}" type="slidenum">
              <a:rPr lang="en-GB" smtClean="0"/>
              <a:t>28</a:t>
            </a:fld>
            <a:endParaRPr lang="en-GB"/>
          </a:p>
        </p:txBody>
      </p:sp>
    </p:spTree>
    <p:extLst>
      <p:ext uri="{BB962C8B-B14F-4D97-AF65-F5344CB8AC3E}">
        <p14:creationId xmlns:p14="http://schemas.microsoft.com/office/powerpoint/2010/main" val="86047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88900" y="746125"/>
            <a:ext cx="6629400" cy="3729038"/>
          </a:xfrm>
          <a:ln/>
        </p:spPr>
      </p:sp>
      <p:sp>
        <p:nvSpPr>
          <p:cNvPr id="25603" name="Rectangle 3"/>
          <p:cNvSpPr>
            <a:spLocks noGrp="1" noChangeArrowheads="1"/>
          </p:cNvSpPr>
          <p:nvPr>
            <p:ph type="body" idx="1"/>
          </p:nvPr>
        </p:nvSpPr>
        <p:spPr>
          <a:xfrm>
            <a:off x="912142" y="4764882"/>
            <a:ext cx="4990783" cy="45490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rebuchet MS" panose="020B0603020202020204" pitchFamily="34" charset="0"/>
                <a:ea typeface="MS PGothic" panose="020B0600070205080204" pitchFamily="34" charset="-128"/>
              </a:defRPr>
            </a:lvl1pPr>
            <a:lvl2pPr marL="37931725" indent="-37474525" defTabSz="922338">
              <a:defRPr sz="2400">
                <a:solidFill>
                  <a:schemeClr val="tx1"/>
                </a:solidFill>
                <a:latin typeface="Trebuchet MS" panose="020B0603020202020204" pitchFamily="34" charset="0"/>
                <a:ea typeface="MS PGothic" panose="020B0600070205080204" pitchFamily="34" charset="-128"/>
              </a:defRPr>
            </a:lvl2pPr>
            <a:lvl3pPr marL="1143000" indent="-228600" defTabSz="922338">
              <a:defRPr sz="2400">
                <a:solidFill>
                  <a:schemeClr val="tx1"/>
                </a:solidFill>
                <a:latin typeface="Trebuchet MS" panose="020B0603020202020204" pitchFamily="34" charset="0"/>
                <a:ea typeface="MS PGothic" panose="020B0600070205080204" pitchFamily="34" charset="-128"/>
              </a:defRPr>
            </a:lvl3pPr>
            <a:lvl4pPr marL="1600200" indent="-228600" defTabSz="922338">
              <a:defRPr sz="2400">
                <a:solidFill>
                  <a:schemeClr val="tx1"/>
                </a:solidFill>
                <a:latin typeface="Trebuchet MS" panose="020B0603020202020204" pitchFamily="34" charset="0"/>
                <a:ea typeface="MS PGothic" panose="020B0600070205080204" pitchFamily="34" charset="-128"/>
              </a:defRPr>
            </a:lvl4pPr>
            <a:lvl5pPr marL="2057400" indent="-228600" defTabSz="922338">
              <a:defRPr sz="2400">
                <a:solidFill>
                  <a:schemeClr val="tx1"/>
                </a:solidFill>
                <a:latin typeface="Trebuchet MS" panose="020B0603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4ECE3ECB-1F9E-44A7-AC3D-101D4A3B23C9}" type="slidenum">
              <a:rPr lang="fr-FR" altLang="en-US" sz="1100">
                <a:latin typeface="Calibri" panose="020F0502020204030204" pitchFamily="34" charset="0"/>
              </a:rPr>
              <a:pPr/>
              <a:t>29</a:t>
            </a:fld>
            <a:endParaRPr lang="fr-FR" altLang="en-US" sz="1100">
              <a:latin typeface="Calibri" panose="020F0502020204030204" pitchFamily="34" charset="0"/>
            </a:endParaRPr>
          </a:p>
        </p:txBody>
      </p:sp>
    </p:spTree>
    <p:extLst>
      <p:ext uri="{BB962C8B-B14F-4D97-AF65-F5344CB8AC3E}">
        <p14:creationId xmlns:p14="http://schemas.microsoft.com/office/powerpoint/2010/main" val="127059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Screening </a:t>
            </a:r>
            <a:r>
              <a:rPr lang="fr-CH" dirty="0" err="1"/>
              <a:t>Syria</a:t>
            </a:r>
            <a:r>
              <a:rPr lang="fr-CH" dirty="0"/>
              <a:t>: screening teams</a:t>
            </a:r>
            <a:r>
              <a:rPr lang="fr-CH" baseline="0" dirty="0"/>
              <a:t> set up for </a:t>
            </a:r>
            <a:r>
              <a:rPr lang="fr-CH" baseline="0" dirty="0" err="1"/>
              <a:t>ongoing</a:t>
            </a:r>
            <a:r>
              <a:rPr lang="fr-CH" baseline="0" dirty="0"/>
              <a:t> </a:t>
            </a:r>
            <a:r>
              <a:rPr lang="fr-CH" baseline="0" dirty="0" err="1"/>
              <a:t>follow</a:t>
            </a:r>
            <a:r>
              <a:rPr lang="fr-CH" baseline="0" dirty="0"/>
              <a:t> up of the situation, and setup of </a:t>
            </a:r>
            <a:r>
              <a:rPr lang="fr-CH" dirty="0" err="1"/>
              <a:t>community</a:t>
            </a:r>
            <a:r>
              <a:rPr lang="fr-CH" dirty="0"/>
              <a:t> </a:t>
            </a:r>
            <a:r>
              <a:rPr lang="fr-CH" dirty="0" err="1"/>
              <a:t>based</a:t>
            </a:r>
            <a:r>
              <a:rPr lang="fr-CH" dirty="0"/>
              <a:t> </a:t>
            </a:r>
            <a:r>
              <a:rPr lang="fr-CH" dirty="0" err="1"/>
              <a:t>approach</a:t>
            </a:r>
            <a:r>
              <a:rPr lang="fr-CH" dirty="0"/>
              <a:t> for </a:t>
            </a:r>
            <a:r>
              <a:rPr lang="fr-CH" dirty="0" err="1"/>
              <a:t>refferal</a:t>
            </a:r>
            <a:r>
              <a:rPr lang="fr-CH" dirty="0"/>
              <a:t>. </a:t>
            </a:r>
          </a:p>
          <a:p>
            <a:r>
              <a:rPr lang="fr-CH" dirty="0" err="1"/>
              <a:t>Take</a:t>
            </a:r>
            <a:r>
              <a:rPr lang="fr-CH" baseline="0" dirty="0"/>
              <a:t> </a:t>
            </a:r>
            <a:r>
              <a:rPr lang="fr-CH" baseline="0" dirty="0" err="1"/>
              <a:t>picture</a:t>
            </a:r>
            <a:r>
              <a:rPr lang="fr-CH" baseline="0" dirty="0"/>
              <a:t> of relevant </a:t>
            </a:r>
            <a:r>
              <a:rPr lang="fr-CH" baseline="0" dirty="0" err="1"/>
              <a:t>things</a:t>
            </a:r>
            <a:r>
              <a:rPr lang="fr-CH" baseline="0" dirty="0"/>
              <a:t>, documents,… (</a:t>
            </a:r>
            <a:r>
              <a:rPr lang="fr-CH" baseline="0" dirty="0" err="1"/>
              <a:t>uppon</a:t>
            </a:r>
            <a:r>
              <a:rPr lang="fr-CH" baseline="0" dirty="0"/>
              <a:t> autorisation) </a:t>
            </a:r>
            <a:r>
              <a:rPr lang="fr-CH" baseline="0" dirty="0" err="1"/>
              <a:t>helps</a:t>
            </a:r>
            <a:r>
              <a:rPr lang="fr-CH" baseline="0" dirty="0"/>
              <a:t> </a:t>
            </a:r>
            <a:r>
              <a:rPr lang="fr-CH" baseline="0" dirty="0" err="1"/>
              <a:t>remember</a:t>
            </a:r>
            <a:r>
              <a:rPr lang="fr-CH" baseline="0" dirty="0"/>
              <a:t>, </a:t>
            </a:r>
            <a:r>
              <a:rPr lang="fr-CH" baseline="0" dirty="0" err="1"/>
              <a:t>enables</a:t>
            </a:r>
            <a:r>
              <a:rPr lang="fr-CH" baseline="0" dirty="0"/>
              <a:t> </a:t>
            </a:r>
            <a:r>
              <a:rPr lang="fr-CH" baseline="0" dirty="0" err="1"/>
              <a:t>further</a:t>
            </a:r>
            <a:r>
              <a:rPr lang="fr-CH" baseline="0" dirty="0"/>
              <a:t> </a:t>
            </a:r>
            <a:r>
              <a:rPr lang="fr-CH" baseline="0" dirty="0" err="1"/>
              <a:t>analysis</a:t>
            </a:r>
            <a:r>
              <a:rPr lang="fr-CH" baseline="0" dirty="0"/>
              <a:t> </a:t>
            </a:r>
            <a:r>
              <a:rPr lang="fr-CH" baseline="0" dirty="0" err="1"/>
              <a:t>later</a:t>
            </a:r>
            <a:r>
              <a:rPr lang="fr-CH" baseline="0" dirty="0"/>
              <a:t>,…</a:t>
            </a:r>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30</a:t>
            </a:fld>
            <a:endParaRPr lang="fr-CH"/>
          </a:p>
        </p:txBody>
      </p:sp>
    </p:spTree>
    <p:extLst>
      <p:ext uri="{BB962C8B-B14F-4D97-AF65-F5344CB8AC3E}">
        <p14:creationId xmlns:p14="http://schemas.microsoft.com/office/powerpoint/2010/main" val="924749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20BCA-8BC0-4890-B28D-472A68CCD745}" type="slidenum">
              <a:rPr lang="en-GB"/>
              <a:pPr/>
              <a:t>31</a:t>
            </a:fld>
            <a:endParaRPr lang="en-GB"/>
          </a:p>
        </p:txBody>
      </p:sp>
      <p:sp>
        <p:nvSpPr>
          <p:cNvPr id="458754" name="Rectangle 2"/>
          <p:cNvSpPr>
            <a:spLocks noGrp="1" noRot="1" noChangeAspect="1" noChangeArrowheads="1" noTextEdit="1"/>
          </p:cNvSpPr>
          <p:nvPr>
            <p:ph type="sldImg"/>
          </p:nvPr>
        </p:nvSpPr>
        <p:spPr>
          <a:xfrm>
            <a:off x="109538" y="758825"/>
            <a:ext cx="6751637" cy="3797300"/>
          </a:xfrm>
          <a:ln/>
        </p:spPr>
      </p:sp>
      <p:sp>
        <p:nvSpPr>
          <p:cNvPr id="458755" name="Rectangle 3"/>
          <p:cNvSpPr>
            <a:spLocks noGrp="1" noChangeArrowheads="1"/>
          </p:cNvSpPr>
          <p:nvPr>
            <p:ph type="body" idx="1"/>
          </p:nvPr>
        </p:nvSpPr>
        <p:spPr>
          <a:xfrm>
            <a:off x="696621" y="4808895"/>
            <a:ext cx="5576213" cy="4555966"/>
          </a:xfrm>
        </p:spPr>
        <p:txBody>
          <a:bodyPr/>
          <a:lstStyle/>
          <a:p>
            <a:r>
              <a:rPr lang="en-GB" sz="1600" b="1" noProof="0" dirty="0"/>
              <a:t>Some examples</a:t>
            </a:r>
          </a:p>
          <a:p>
            <a:r>
              <a:rPr lang="en-GB" b="1" noProof="0" dirty="0"/>
              <a:t>Environment</a:t>
            </a:r>
          </a:p>
          <a:p>
            <a:r>
              <a:rPr lang="en-GB" noProof="0" dirty="0"/>
              <a:t>Is there a lot of garbage? Are people burning it? Can you see any dead people or animals? Are people collecting the bodies?</a:t>
            </a:r>
          </a:p>
          <a:p>
            <a:r>
              <a:rPr lang="en-GB" noProof="0" dirty="0"/>
              <a:t>Are there many flooded areas? Is the water stagnant? Can you see many insects, such as locusts? Can you see many fresh graves?</a:t>
            </a:r>
          </a:p>
          <a:p>
            <a:r>
              <a:rPr lang="en-GB" noProof="0" dirty="0"/>
              <a:t>Are there many trees? Are they alive or are many cut down?</a:t>
            </a:r>
          </a:p>
          <a:p>
            <a:r>
              <a:rPr lang="en-GB" b="1" noProof="0" dirty="0"/>
              <a:t>Condition of livestock,</a:t>
            </a:r>
            <a:r>
              <a:rPr lang="en-GB" b="1" baseline="0" noProof="0" dirty="0"/>
              <a:t> crops</a:t>
            </a:r>
            <a:endParaRPr lang="en-GB" b="1" noProof="0" dirty="0"/>
          </a:p>
          <a:p>
            <a:r>
              <a:rPr lang="en-GB" b="1" noProof="0" dirty="0"/>
              <a:t>People’s activities</a:t>
            </a:r>
          </a:p>
          <a:p>
            <a:r>
              <a:rPr lang="en-GB" noProof="0" dirty="0"/>
              <a:t>What are people doing? Are they working? If so, where and at what? Are there many people doing nothing?</a:t>
            </a:r>
          </a:p>
          <a:p>
            <a:r>
              <a:rPr lang="en-GB" noProof="0" dirty="0"/>
              <a:t>Can you see many ill or wounded people? Are many people queuing? What are they queuing for? Can you see many people moving with their families and belongings?</a:t>
            </a:r>
          </a:p>
          <a:p>
            <a:r>
              <a:rPr lang="en-GB" b="1" noProof="0" dirty="0"/>
              <a:t>Condition of the people and differences</a:t>
            </a:r>
          </a:p>
          <a:p>
            <a:r>
              <a:rPr lang="en-GB" noProof="0" dirty="0"/>
              <a:t>How do people look physically? Do they seem malnourished, dirty, wounded or ill? How well dressed are they?  Are people stressed, aggressive or afraid? Are there mainly men, women or children?</a:t>
            </a:r>
          </a:p>
          <a:p>
            <a:r>
              <a:rPr lang="en-GB" b="1" noProof="0" dirty="0"/>
              <a:t>Condition in people’s homes and presence of family members</a:t>
            </a:r>
          </a:p>
          <a:p>
            <a:r>
              <a:rPr lang="en-GB" noProof="0" dirty="0"/>
              <a:t>Are people preparing food? What kind of food? How are they preparing food? What fuel are they using? Can you see food and fuel stores?</a:t>
            </a:r>
          </a:p>
          <a:p>
            <a:r>
              <a:rPr lang="en-GB" noProof="0" dirty="0"/>
              <a:t>What kind of assets to people have in and around their homes? Are there many family members at home? Are they mainly children, the elderly, adults or adolescents? What are they doing? Are they growing food around their homes? Are there animals in and around their</a:t>
            </a:r>
          </a:p>
          <a:p>
            <a:r>
              <a:rPr lang="en-GB" noProof="0" dirty="0"/>
              <a:t>homes?</a:t>
            </a:r>
          </a:p>
          <a:p>
            <a:pPr>
              <a:lnSpc>
                <a:spcPct val="80000"/>
              </a:lnSpc>
            </a:pPr>
            <a:endParaRPr lang="fr-CH" sz="800" dirty="0"/>
          </a:p>
        </p:txBody>
      </p:sp>
    </p:spTree>
    <p:extLst>
      <p:ext uri="{BB962C8B-B14F-4D97-AF65-F5344CB8AC3E}">
        <p14:creationId xmlns:p14="http://schemas.microsoft.com/office/powerpoint/2010/main" val="2241860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a:t>Ajouter photo des stocks de nourritures gardés par les soldats</a:t>
            </a:r>
          </a:p>
          <a:p>
            <a:r>
              <a:rPr lang="fr-CH" dirty="0"/>
              <a:t>Water, </a:t>
            </a:r>
            <a:r>
              <a:rPr lang="fr-CH" dirty="0" err="1"/>
              <a:t>salted</a:t>
            </a:r>
            <a:r>
              <a:rPr lang="fr-CH" dirty="0"/>
              <a:t> or not? If </a:t>
            </a:r>
            <a:r>
              <a:rPr lang="fr-CH" dirty="0" err="1"/>
              <a:t>salted</a:t>
            </a:r>
            <a:r>
              <a:rPr lang="fr-CH" dirty="0"/>
              <a:t> </a:t>
            </a:r>
            <a:r>
              <a:rPr lang="fr-CH" dirty="0" err="1"/>
              <a:t>there</a:t>
            </a:r>
            <a:r>
              <a:rPr lang="fr-CH" baseline="0" dirty="0"/>
              <a:t> </a:t>
            </a:r>
            <a:r>
              <a:rPr lang="fr-CH" baseline="0" dirty="0" err="1"/>
              <a:t>is</a:t>
            </a:r>
            <a:r>
              <a:rPr lang="fr-CH" baseline="0" dirty="0"/>
              <a:t> no </a:t>
            </a:r>
            <a:r>
              <a:rPr lang="fr-CH" baseline="0" dirty="0" err="1"/>
              <a:t>moskito</a:t>
            </a:r>
            <a:r>
              <a:rPr lang="fr-CH" baseline="0" dirty="0"/>
              <a:t> </a:t>
            </a:r>
            <a:r>
              <a:rPr lang="fr-CH" baseline="0" dirty="0" err="1"/>
              <a:t>breeding</a:t>
            </a:r>
            <a:r>
              <a:rPr lang="fr-CH" baseline="0" dirty="0"/>
              <a:t> place but not possible to </a:t>
            </a:r>
            <a:r>
              <a:rPr lang="fr-CH" baseline="0" dirty="0" err="1"/>
              <a:t>cultivate</a:t>
            </a:r>
            <a:r>
              <a:rPr lang="fr-CH" baseline="0" dirty="0"/>
              <a:t>.</a:t>
            </a:r>
          </a:p>
          <a:p>
            <a:r>
              <a:rPr lang="fr-CH" baseline="0" dirty="0" err="1"/>
              <a:t>Cocking</a:t>
            </a:r>
            <a:r>
              <a:rPr lang="fr-CH" baseline="0" dirty="0"/>
              <a:t> items </a:t>
            </a:r>
            <a:r>
              <a:rPr lang="fr-CH" baseline="0" dirty="0" err="1"/>
              <a:t>existing</a:t>
            </a:r>
            <a:r>
              <a:rPr lang="fr-CH" baseline="0" dirty="0"/>
              <a:t>, </a:t>
            </a:r>
            <a:r>
              <a:rPr lang="fr-CH" baseline="0" dirty="0" err="1"/>
              <a:t>calm</a:t>
            </a:r>
            <a:r>
              <a:rPr lang="fr-CH" baseline="0" dirty="0"/>
              <a:t> people and adaptative </a:t>
            </a:r>
            <a:r>
              <a:rPr lang="fr-CH" baseline="0" dirty="0" err="1"/>
              <a:t>strategies</a:t>
            </a:r>
            <a:r>
              <a:rPr lang="fr-CH" baseline="0" dirty="0"/>
              <a:t> in place </a:t>
            </a:r>
          </a:p>
          <a:p>
            <a:r>
              <a:rPr lang="fr-CH" baseline="0" dirty="0"/>
              <a:t>Solid and </a:t>
            </a:r>
            <a:r>
              <a:rPr lang="fr-CH" baseline="0" dirty="0" err="1"/>
              <a:t>well</a:t>
            </a:r>
            <a:r>
              <a:rPr lang="fr-CH" baseline="0" dirty="0"/>
              <a:t> </a:t>
            </a:r>
            <a:r>
              <a:rPr lang="fr-CH" baseline="0" dirty="0" err="1"/>
              <a:t>built</a:t>
            </a:r>
            <a:r>
              <a:rPr lang="fr-CH" baseline="0" dirty="0"/>
              <a:t> (</a:t>
            </a:r>
            <a:r>
              <a:rPr lang="fr-CH" baseline="0" dirty="0" err="1"/>
              <a:t>protected</a:t>
            </a:r>
            <a:r>
              <a:rPr lang="fr-CH" baseline="0" dirty="0"/>
              <a:t> </a:t>
            </a:r>
            <a:r>
              <a:rPr lang="fr-CH" baseline="0" dirty="0" err="1"/>
              <a:t>from</a:t>
            </a:r>
            <a:r>
              <a:rPr lang="fr-CH" baseline="0" dirty="0"/>
              <a:t> </a:t>
            </a:r>
            <a:r>
              <a:rPr lang="fr-CH" baseline="0" dirty="0" err="1"/>
              <a:t>soil</a:t>
            </a:r>
            <a:r>
              <a:rPr lang="fr-CH" baseline="0" dirty="0"/>
              <a:t>) </a:t>
            </a:r>
            <a:r>
              <a:rPr lang="fr-CH" baseline="0" dirty="0" err="1"/>
              <a:t>temporary</a:t>
            </a:r>
            <a:r>
              <a:rPr lang="fr-CH" baseline="0" dirty="0"/>
              <a:t> </a:t>
            </a:r>
            <a:r>
              <a:rPr lang="fr-CH" baseline="0" dirty="0" err="1"/>
              <a:t>shelter</a:t>
            </a:r>
            <a:r>
              <a:rPr lang="fr-CH" baseline="0" dirty="0"/>
              <a:t>. </a:t>
            </a:r>
            <a:r>
              <a:rPr lang="fr-CH" baseline="0" dirty="0" err="1"/>
              <a:t>Drying</a:t>
            </a:r>
            <a:r>
              <a:rPr lang="fr-CH" baseline="0" dirty="0"/>
              <a:t> </a:t>
            </a:r>
            <a:r>
              <a:rPr lang="fr-CH" baseline="0" dirty="0" err="1"/>
              <a:t>matresses</a:t>
            </a:r>
            <a:r>
              <a:rPr lang="fr-CH" baseline="0" dirty="0"/>
              <a:t>. Intention to </a:t>
            </a:r>
            <a:r>
              <a:rPr lang="fr-CH" baseline="0" dirty="0" err="1"/>
              <a:t>stay</a:t>
            </a:r>
            <a:r>
              <a:rPr lang="fr-CH" baseline="0" dirty="0"/>
              <a:t> </a:t>
            </a:r>
          </a:p>
          <a:p>
            <a:r>
              <a:rPr lang="fr-CH" baseline="0" dirty="0"/>
              <a:t>Use of plastic </a:t>
            </a:r>
            <a:r>
              <a:rPr lang="fr-CH" baseline="0" dirty="0" err="1"/>
              <a:t>sheeting</a:t>
            </a:r>
            <a:r>
              <a:rPr lang="fr-CH" baseline="0" dirty="0"/>
              <a:t> </a:t>
            </a:r>
            <a:r>
              <a:rPr lang="fr-CH" baseline="0" dirty="0" err="1"/>
              <a:t>distributed</a:t>
            </a:r>
            <a:r>
              <a:rPr lang="fr-CH" baseline="0" dirty="0"/>
              <a:t> to </a:t>
            </a:r>
            <a:r>
              <a:rPr lang="fr-CH" baseline="0" dirty="0" err="1"/>
              <a:t>collect</a:t>
            </a:r>
            <a:r>
              <a:rPr lang="fr-CH" baseline="0" dirty="0"/>
              <a:t> </a:t>
            </a:r>
            <a:r>
              <a:rPr lang="fr-CH" baseline="0" dirty="0" err="1"/>
              <a:t>rain</a:t>
            </a:r>
            <a:r>
              <a:rPr lang="fr-CH" baseline="0" dirty="0"/>
              <a:t> water  </a:t>
            </a:r>
            <a:r>
              <a:rPr lang="fr-CH" dirty="0"/>
              <a:t> </a:t>
            </a:r>
          </a:p>
          <a:p>
            <a:r>
              <a:rPr lang="fr-CH" dirty="0" err="1"/>
              <a:t>Existing</a:t>
            </a:r>
            <a:r>
              <a:rPr lang="fr-CH" dirty="0"/>
              <a:t> </a:t>
            </a:r>
            <a:r>
              <a:rPr lang="fr-CH" dirty="0" err="1"/>
              <a:t>food</a:t>
            </a:r>
            <a:r>
              <a:rPr lang="fr-CH" dirty="0"/>
              <a:t> stock, </a:t>
            </a:r>
            <a:r>
              <a:rPr lang="fr-CH" dirty="0" err="1"/>
              <a:t>who</a:t>
            </a:r>
            <a:r>
              <a:rPr lang="fr-CH" dirty="0"/>
              <a:t> has the control over the </a:t>
            </a:r>
            <a:r>
              <a:rPr lang="fr-CH" dirty="0" err="1"/>
              <a:t>food</a:t>
            </a:r>
            <a:r>
              <a:rPr lang="fr-CH" dirty="0"/>
              <a:t> and </a:t>
            </a:r>
            <a:r>
              <a:rPr lang="fr-CH" dirty="0" err="1"/>
              <a:t>other</a:t>
            </a:r>
            <a:r>
              <a:rPr lang="fr-CH" dirty="0"/>
              <a:t> ressources?</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33</a:t>
            </a:fld>
            <a:endParaRPr lang="fr-CH"/>
          </a:p>
        </p:txBody>
      </p:sp>
    </p:spTree>
    <p:extLst>
      <p:ext uri="{BB962C8B-B14F-4D97-AF65-F5344CB8AC3E}">
        <p14:creationId xmlns:p14="http://schemas.microsoft.com/office/powerpoint/2010/main" val="267530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237">
              <a:defRPr/>
            </a:pPr>
            <a:r>
              <a:rPr lang="en-GB" baseline="0" noProof="0" dirty="0"/>
              <a:t>Very little activity in the market (empty), </a:t>
            </a:r>
          </a:p>
          <a:p>
            <a:pPr defTabSz="933237">
              <a:defRPr/>
            </a:pPr>
            <a:r>
              <a:rPr lang="en-GB" baseline="0" noProof="0" dirty="0"/>
              <a:t>Movement is possible again, </a:t>
            </a:r>
          </a:p>
          <a:p>
            <a:pPr defTabSz="933237">
              <a:defRPr/>
            </a:pPr>
            <a:r>
              <a:rPr lang="en-GB" baseline="0" noProof="0" dirty="0"/>
              <a:t>Agricultural food production restart, </a:t>
            </a:r>
          </a:p>
          <a:p>
            <a:pPr defTabSz="933237">
              <a:defRPr/>
            </a:pPr>
            <a:r>
              <a:rPr lang="en-GB" baseline="0" noProof="0" dirty="0"/>
              <a:t>Houses (and roads) literally cut by landslides due to floods </a:t>
            </a:r>
          </a:p>
          <a:p>
            <a:pPr defTabSz="933237">
              <a:defRPr/>
            </a:pPr>
            <a:r>
              <a:rPr lang="en-GB" baseline="0" noProof="0" dirty="0"/>
              <a:t>Information about traditional cooking practices and means</a:t>
            </a:r>
            <a:endParaRPr lang="en-GB" noProof="0" dirty="0"/>
          </a:p>
          <a:p>
            <a:endParaRPr lang="en-GB" baseline="0" noProof="0" dirty="0"/>
          </a:p>
          <a:p>
            <a:r>
              <a:rPr lang="en-GB" noProof="0" dirty="0"/>
              <a:t>Can be much more</a:t>
            </a:r>
            <a:r>
              <a:rPr lang="en-GB" baseline="0" noProof="0" dirty="0"/>
              <a:t> silent: South east Haiti, a place called </a:t>
            </a:r>
            <a:r>
              <a:rPr lang="en-GB" baseline="0" noProof="0" dirty="0" err="1"/>
              <a:t>Baie</a:t>
            </a:r>
            <a:r>
              <a:rPr lang="en-GB" baseline="0" noProof="0" dirty="0"/>
              <a:t> </a:t>
            </a:r>
            <a:r>
              <a:rPr lang="en-GB" baseline="0" noProof="0" dirty="0" err="1"/>
              <a:t>d’Orange</a:t>
            </a:r>
            <a:r>
              <a:rPr lang="en-GB" baseline="0" noProof="0" dirty="0"/>
              <a:t>. We were requested to make an assessment because «there is something wrong there». Cyclone 3 months ago, access to main city of department cut because of damage to road: prevalence of malnutrition  </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34</a:t>
            </a:fld>
            <a:endParaRPr lang="fr-CH"/>
          </a:p>
        </p:txBody>
      </p:sp>
    </p:spTree>
    <p:extLst>
      <p:ext uri="{BB962C8B-B14F-4D97-AF65-F5344CB8AC3E}">
        <p14:creationId xmlns:p14="http://schemas.microsoft.com/office/powerpoint/2010/main" val="540170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noProof="0" dirty="0"/>
              <a:t>Urban area (no agricultural land), </a:t>
            </a:r>
          </a:p>
          <a:p>
            <a:r>
              <a:rPr lang="en-GB" baseline="0" noProof="0" dirty="0"/>
              <a:t>Winter, season with low temperatures and snow</a:t>
            </a:r>
          </a:p>
          <a:p>
            <a:r>
              <a:rPr lang="en-GB" noProof="0" dirty="0"/>
              <a:t>No visible severe</a:t>
            </a:r>
            <a:r>
              <a:rPr lang="en-GB" baseline="0" noProof="0" dirty="0"/>
              <a:t> damage to houses, but lack of protection against the cold (windows) </a:t>
            </a:r>
          </a:p>
          <a:p>
            <a:r>
              <a:rPr lang="en-GB" baseline="0" noProof="0" dirty="0"/>
              <a:t>Electricity provision in place (is it functioning?) No light in the houses </a:t>
            </a:r>
          </a:p>
          <a:p>
            <a:r>
              <a:rPr lang="en-GB" baseline="0" noProof="0" dirty="0"/>
              <a:t>Gathering of people, mainly women and kids (why?)</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35</a:t>
            </a:fld>
            <a:endParaRPr lang="fr-CH"/>
          </a:p>
        </p:txBody>
      </p:sp>
    </p:spTree>
    <p:extLst>
      <p:ext uri="{BB962C8B-B14F-4D97-AF65-F5344CB8AC3E}">
        <p14:creationId xmlns:p14="http://schemas.microsoft.com/office/powerpoint/2010/main" val="229983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Providing</a:t>
            </a:r>
            <a:r>
              <a:rPr lang="en-GB" baseline="0" noProof="0" dirty="0"/>
              <a:t> s</a:t>
            </a:r>
            <a:r>
              <a:rPr lang="en-GB" noProof="0" dirty="0"/>
              <a:t>eeds to pastoralist</a:t>
            </a:r>
            <a:r>
              <a:rPr lang="en-GB" baseline="0" noProof="0" dirty="0"/>
              <a:t> who do not own land</a:t>
            </a:r>
          </a:p>
          <a:p>
            <a:r>
              <a:rPr lang="en-GB" baseline="0" noProof="0" dirty="0"/>
              <a:t>Starting health services in places where good quality health services exist already  </a:t>
            </a:r>
          </a:p>
          <a:p>
            <a:r>
              <a:rPr lang="en-GB" baseline="0" noProof="0" dirty="0"/>
              <a:t>Setting up a treatment unit for malnutrition where there is no or little malnutrition, or where people cannot access the structure </a:t>
            </a:r>
          </a:p>
          <a:p>
            <a:r>
              <a:rPr lang="en-GB" noProof="0" dirty="0"/>
              <a:t>Starting a community based</a:t>
            </a:r>
            <a:r>
              <a:rPr lang="en-GB" baseline="0" noProof="0" dirty="0"/>
              <a:t> programme in places where the social links are too weak to support it</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4</a:t>
            </a:fld>
            <a:endParaRPr lang="fr-CH"/>
          </a:p>
        </p:txBody>
      </p:sp>
    </p:spTree>
    <p:extLst>
      <p:ext uri="{BB962C8B-B14F-4D97-AF65-F5344CB8AC3E}">
        <p14:creationId xmlns:p14="http://schemas.microsoft.com/office/powerpoint/2010/main" val="1866052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09383-C6FF-4F30-9ACB-80F036F06144}" type="slidenum">
              <a:rPr lang="en-GB"/>
              <a:pPr/>
              <a:t>36</a:t>
            </a:fld>
            <a:endParaRPr lang="en-GB"/>
          </a:p>
        </p:txBody>
      </p:sp>
      <p:sp>
        <p:nvSpPr>
          <p:cNvPr id="698370" name="Rectangle 2"/>
          <p:cNvSpPr>
            <a:spLocks noGrp="1" noRot="1" noChangeAspect="1" noChangeArrowheads="1" noTextEdit="1"/>
          </p:cNvSpPr>
          <p:nvPr>
            <p:ph type="sldImg"/>
          </p:nvPr>
        </p:nvSpPr>
        <p:spPr>
          <a:xfrm>
            <a:off x="109538" y="758825"/>
            <a:ext cx="6751637" cy="3797300"/>
          </a:xfrm>
          <a:ln/>
        </p:spPr>
      </p:sp>
      <p:sp>
        <p:nvSpPr>
          <p:cNvPr id="6983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7798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Can you start with a response</a:t>
            </a:r>
            <a:r>
              <a:rPr lang="en-GB" baseline="0" noProof="0" dirty="0"/>
              <a:t> based on this information? </a:t>
            </a:r>
            <a:endParaRPr lang="en-GB" noProof="0"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5</a:t>
            </a:fld>
            <a:endParaRPr lang="fr-CH"/>
          </a:p>
        </p:txBody>
      </p:sp>
    </p:spTree>
    <p:extLst>
      <p:ext uri="{BB962C8B-B14F-4D97-AF65-F5344CB8AC3E}">
        <p14:creationId xmlns:p14="http://schemas.microsoft.com/office/powerpoint/2010/main" val="408380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ＭＳ Ｐゴシック" panose="020B0600070205080204" pitchFamily="34" charset="-128"/>
              </a:defRPr>
            </a:lvl1pPr>
            <a:lvl2pPr marL="38713119" indent="-38246500" defTabSz="941338">
              <a:defRPr sz="2400">
                <a:solidFill>
                  <a:schemeClr val="tx1"/>
                </a:solidFill>
                <a:latin typeface="Trebuchet MS" panose="020B0603020202020204" pitchFamily="34" charset="0"/>
                <a:ea typeface="ＭＳ Ｐゴシック" panose="020B0600070205080204" pitchFamily="34" charset="-128"/>
              </a:defRPr>
            </a:lvl2pPr>
            <a:lvl3pPr marL="1166546" indent="-233309" defTabSz="941338">
              <a:defRPr sz="2400">
                <a:solidFill>
                  <a:schemeClr val="tx1"/>
                </a:solidFill>
                <a:latin typeface="Trebuchet MS" panose="020B0603020202020204" pitchFamily="34" charset="0"/>
                <a:ea typeface="ＭＳ Ｐゴシック" panose="020B0600070205080204" pitchFamily="34" charset="-128"/>
              </a:defRPr>
            </a:lvl3pPr>
            <a:lvl4pPr marL="1633164" indent="-233309" defTabSz="941338">
              <a:defRPr sz="2400">
                <a:solidFill>
                  <a:schemeClr val="tx1"/>
                </a:solidFill>
                <a:latin typeface="Trebuchet MS" panose="020B0603020202020204" pitchFamily="34" charset="0"/>
                <a:ea typeface="ＭＳ Ｐゴシック" panose="020B0600070205080204" pitchFamily="34" charset="-128"/>
              </a:defRPr>
            </a:lvl4pPr>
            <a:lvl5pPr marL="2099782" indent="-233309" defTabSz="941338">
              <a:defRPr sz="2400">
                <a:solidFill>
                  <a:schemeClr val="tx1"/>
                </a:solidFill>
                <a:latin typeface="Trebuchet MS" panose="020B0603020202020204" pitchFamily="34" charset="0"/>
                <a:ea typeface="ＭＳ Ｐゴシック"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85BC7E0A-A787-49A6-97BE-46122C26B67D}" type="slidenum">
              <a:rPr lang="fr-FR" altLang="en-US" sz="1100">
                <a:latin typeface="Calibri" panose="020F0502020204030204" pitchFamily="34" charset="0"/>
              </a:rPr>
              <a:pPr/>
              <a:t>9</a:t>
            </a:fld>
            <a:endParaRPr lang="fr-FR" altLang="en-US" sz="1100">
              <a:latin typeface="Calibri" panose="020F0502020204030204" pitchFamily="34" charset="0"/>
            </a:endParaRPr>
          </a:p>
        </p:txBody>
      </p:sp>
    </p:spTree>
    <p:extLst>
      <p:ext uri="{BB962C8B-B14F-4D97-AF65-F5344CB8AC3E}">
        <p14:creationId xmlns:p14="http://schemas.microsoft.com/office/powerpoint/2010/main" val="348599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i="1" dirty="0">
                <a:solidFill>
                  <a:srgbClr val="FF0000"/>
                </a:solidFill>
              </a:rPr>
              <a:t>Fo</a:t>
            </a:r>
            <a:r>
              <a:rPr lang="en-CA" altLang="en-US" i="1" baseline="0" dirty="0">
                <a:solidFill>
                  <a:srgbClr val="FF0000"/>
                </a:solidFill>
              </a:rPr>
              <a:t>r info: SMART is also been touched upon during the modules ‘Setting the Scene’ and ‘Introduction to field epidemiology in crisis situations’. In both the focus is on the crude mortality rate (CRM) and under-five mortality rate (U5MR) and thresholds defined linked to these </a:t>
            </a:r>
            <a:endParaRPr lang="en-CA" altLang="en-US" i="1" dirty="0">
              <a:solidFill>
                <a:srgbClr val="FF0000"/>
              </a:solidFill>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ＭＳ Ｐゴシック" panose="020B0600070205080204" pitchFamily="34" charset="-128"/>
              </a:defRPr>
            </a:lvl1pPr>
            <a:lvl2pPr marL="38713119" indent="-38246500" defTabSz="941338">
              <a:defRPr sz="2400">
                <a:solidFill>
                  <a:schemeClr val="tx1"/>
                </a:solidFill>
                <a:latin typeface="Trebuchet MS" panose="020B0603020202020204" pitchFamily="34" charset="0"/>
                <a:ea typeface="ＭＳ Ｐゴシック" panose="020B0600070205080204" pitchFamily="34" charset="-128"/>
              </a:defRPr>
            </a:lvl2pPr>
            <a:lvl3pPr marL="1166546" indent="-233309" defTabSz="941338">
              <a:defRPr sz="2400">
                <a:solidFill>
                  <a:schemeClr val="tx1"/>
                </a:solidFill>
                <a:latin typeface="Trebuchet MS" panose="020B0603020202020204" pitchFamily="34" charset="0"/>
                <a:ea typeface="ＭＳ Ｐゴシック" panose="020B0600070205080204" pitchFamily="34" charset="-128"/>
              </a:defRPr>
            </a:lvl3pPr>
            <a:lvl4pPr marL="1633164" indent="-233309" defTabSz="941338">
              <a:defRPr sz="2400">
                <a:solidFill>
                  <a:schemeClr val="tx1"/>
                </a:solidFill>
                <a:latin typeface="Trebuchet MS" panose="020B0603020202020204" pitchFamily="34" charset="0"/>
                <a:ea typeface="ＭＳ Ｐゴシック" panose="020B0600070205080204" pitchFamily="34" charset="-128"/>
              </a:defRPr>
            </a:lvl4pPr>
            <a:lvl5pPr marL="2099782" indent="-233309" defTabSz="941338">
              <a:defRPr sz="2400">
                <a:solidFill>
                  <a:schemeClr val="tx1"/>
                </a:solidFill>
                <a:latin typeface="Trebuchet MS" panose="020B0603020202020204" pitchFamily="34" charset="0"/>
                <a:ea typeface="ＭＳ Ｐゴシック"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752D030C-1355-49A7-8FA4-E4BCA72D3F5B}" type="slidenum">
              <a:rPr lang="fr-FR" altLang="en-US" sz="1100">
                <a:latin typeface="Calibri" panose="020F0502020204030204" pitchFamily="34" charset="0"/>
              </a:rPr>
              <a:pPr/>
              <a:t>10</a:t>
            </a:fld>
            <a:endParaRPr lang="fr-FR" altLang="en-US" sz="1100">
              <a:latin typeface="Calibri" panose="020F0502020204030204" pitchFamily="34" charset="0"/>
            </a:endParaRPr>
          </a:p>
        </p:txBody>
      </p:sp>
    </p:spTree>
    <p:extLst>
      <p:ext uri="{BB962C8B-B14F-4D97-AF65-F5344CB8AC3E}">
        <p14:creationId xmlns:p14="http://schemas.microsoft.com/office/powerpoint/2010/main" val="315557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88900" y="746125"/>
            <a:ext cx="6629400" cy="3729038"/>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noProof="0" dirty="0"/>
              <a:t>We will focus</a:t>
            </a:r>
            <a:r>
              <a:rPr lang="en-GB" altLang="en-US" baseline="0" noProof="0" dirty="0"/>
              <a:t> during this session more in detail on some of these steps</a:t>
            </a:r>
            <a:endParaRPr lang="en-GB" altLang="en-US" noProof="0"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rebuchet MS" panose="020B0603020202020204" pitchFamily="34" charset="0"/>
                <a:ea typeface="MS PGothic" panose="020B0600070205080204" pitchFamily="34" charset="-128"/>
              </a:defRPr>
            </a:lvl1pPr>
            <a:lvl2pPr marL="37931725" indent="-37474525" defTabSz="922338">
              <a:defRPr sz="2400">
                <a:solidFill>
                  <a:schemeClr val="tx1"/>
                </a:solidFill>
                <a:latin typeface="Trebuchet MS" panose="020B0603020202020204" pitchFamily="34" charset="0"/>
                <a:ea typeface="MS PGothic" panose="020B0600070205080204" pitchFamily="34" charset="-128"/>
              </a:defRPr>
            </a:lvl2pPr>
            <a:lvl3pPr marL="1143000" indent="-228600" defTabSz="922338">
              <a:defRPr sz="2400">
                <a:solidFill>
                  <a:schemeClr val="tx1"/>
                </a:solidFill>
                <a:latin typeface="Trebuchet MS" panose="020B0603020202020204" pitchFamily="34" charset="0"/>
                <a:ea typeface="MS PGothic" panose="020B0600070205080204" pitchFamily="34" charset="-128"/>
              </a:defRPr>
            </a:lvl3pPr>
            <a:lvl4pPr marL="1600200" indent="-228600" defTabSz="922338">
              <a:defRPr sz="2400">
                <a:solidFill>
                  <a:schemeClr val="tx1"/>
                </a:solidFill>
                <a:latin typeface="Trebuchet MS" panose="020B0603020202020204" pitchFamily="34" charset="0"/>
                <a:ea typeface="MS PGothic" panose="020B0600070205080204" pitchFamily="34" charset="-128"/>
              </a:defRPr>
            </a:lvl4pPr>
            <a:lvl5pPr marL="2057400" indent="-228600" defTabSz="922338">
              <a:defRPr sz="2400">
                <a:solidFill>
                  <a:schemeClr val="tx1"/>
                </a:solidFill>
                <a:latin typeface="Trebuchet MS" panose="020B0603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63B31FFB-B28B-49DD-955A-B24CF6D92559}" type="slidenum">
              <a:rPr lang="fr-FR" altLang="en-US" sz="1100">
                <a:latin typeface="Calibri" panose="020F0502020204030204" pitchFamily="34" charset="0"/>
              </a:rPr>
              <a:pPr/>
              <a:t>11</a:t>
            </a:fld>
            <a:endParaRPr lang="fr-FR" altLang="en-US" sz="1100">
              <a:latin typeface="Calibri" panose="020F0502020204030204" pitchFamily="34" charset="0"/>
            </a:endParaRPr>
          </a:p>
        </p:txBody>
      </p:sp>
    </p:spTree>
    <p:extLst>
      <p:ext uri="{BB962C8B-B14F-4D97-AF65-F5344CB8AC3E}">
        <p14:creationId xmlns:p14="http://schemas.microsoft.com/office/powerpoint/2010/main" val="201229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1275" y="333375"/>
            <a:ext cx="6858000" cy="3857625"/>
          </a:xfrm>
          <a:ln/>
        </p:spPr>
      </p:sp>
      <p:sp>
        <p:nvSpPr>
          <p:cNvPr id="31747" name="Notes Placeholder 2"/>
          <p:cNvSpPr>
            <a:spLocks noGrp="1"/>
          </p:cNvSpPr>
          <p:nvPr>
            <p:ph type="body" idx="1"/>
          </p:nvPr>
        </p:nvSpPr>
        <p:spPr>
          <a:xfrm>
            <a:off x="861502" y="4427338"/>
            <a:ext cx="5391646" cy="5641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107" indent="-217107"/>
            <a:endParaRPr lang="en-GB" altLang="en-US" sz="1000"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20191F17-D335-49E2-8DEE-3134E488D0AB}" type="slidenum">
              <a:rPr lang="fr-FR" altLang="en-US" sz="1100">
                <a:latin typeface="Calibri" panose="020F0502020204030204" pitchFamily="34" charset="0"/>
              </a:rPr>
              <a:pPr/>
              <a:t>12</a:t>
            </a:fld>
            <a:endParaRPr lang="fr-FR" altLang="en-US" sz="1100">
              <a:latin typeface="Calibri" panose="020F0502020204030204" pitchFamily="34" charset="0"/>
            </a:endParaRPr>
          </a:p>
        </p:txBody>
      </p:sp>
    </p:spTree>
    <p:extLst>
      <p:ext uri="{BB962C8B-B14F-4D97-AF65-F5344CB8AC3E}">
        <p14:creationId xmlns:p14="http://schemas.microsoft.com/office/powerpoint/2010/main" val="195127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HDDS : Household dietary</a:t>
            </a:r>
            <a:r>
              <a:rPr lang="en-GB" baseline="0" noProof="0" dirty="0"/>
              <a:t> </a:t>
            </a:r>
            <a:r>
              <a:rPr lang="en-GB" noProof="0" dirty="0"/>
              <a:t>diversity score</a:t>
            </a:r>
          </a:p>
          <a:p>
            <a:r>
              <a:rPr lang="en-GB" noProof="0" dirty="0"/>
              <a:t>FCS:</a:t>
            </a:r>
            <a:r>
              <a:rPr lang="en-GB" baseline="0" noProof="0" dirty="0"/>
              <a:t> food consumption score</a:t>
            </a:r>
          </a:p>
          <a:p>
            <a:r>
              <a:rPr lang="en-GB" baseline="0" noProof="0" dirty="0"/>
              <a:t>EFLS: emergency food security and livelihood</a:t>
            </a:r>
            <a:r>
              <a:rPr lang="en-GB" noProof="0" dirty="0"/>
              <a:t> </a:t>
            </a:r>
          </a:p>
          <a:p>
            <a:r>
              <a:rPr lang="en-GB" noProof="0" dirty="0"/>
              <a:t>Role of the media…</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13</a:t>
            </a:fld>
            <a:endParaRPr lang="fr-CH" dirty="0"/>
          </a:p>
        </p:txBody>
      </p:sp>
    </p:spTree>
    <p:extLst>
      <p:ext uri="{BB962C8B-B14F-4D97-AF65-F5344CB8AC3E}">
        <p14:creationId xmlns:p14="http://schemas.microsoft.com/office/powerpoint/2010/main" val="2016024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202909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382788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241415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812800" y="304800"/>
            <a:ext cx="10363200" cy="1143000"/>
          </a:xfrm>
        </p:spPr>
        <p:txBody>
          <a:bodyPr/>
          <a:lstStyle/>
          <a:p>
            <a:r>
              <a:rPr lang="es-ES"/>
              <a:t>Haga clic para modificar el estilo de título del patrón</a:t>
            </a:r>
            <a:endParaRPr lang="fr-FR"/>
          </a:p>
        </p:txBody>
      </p:sp>
      <p:sp>
        <p:nvSpPr>
          <p:cNvPr id="3" name="2 Marcador de tabla"/>
          <p:cNvSpPr>
            <a:spLocks noGrp="1"/>
          </p:cNvSpPr>
          <p:nvPr>
            <p:ph type="tbl" idx="1"/>
          </p:nvPr>
        </p:nvSpPr>
        <p:spPr>
          <a:xfrm>
            <a:off x="1117600" y="1905000"/>
            <a:ext cx="10363200" cy="4114800"/>
          </a:xfrm>
        </p:spPr>
        <p:txBody>
          <a:bodyPr/>
          <a:lstStyle/>
          <a:p>
            <a:pPr lvl="0"/>
            <a:endParaRPr lang="fr-FR" noProof="0"/>
          </a:p>
        </p:txBody>
      </p:sp>
      <p:sp>
        <p:nvSpPr>
          <p:cNvPr id="4" name="Rectangle 65"/>
          <p:cNvSpPr>
            <a:spLocks noGrp="1" noChangeArrowheads="1"/>
          </p:cNvSpPr>
          <p:nvPr>
            <p:ph type="dt" sz="half" idx="10"/>
          </p:nvPr>
        </p:nvSpPr>
        <p:spPr>
          <a:ln/>
        </p:spPr>
        <p:txBody>
          <a:bodyPr/>
          <a:lstStyle>
            <a:lvl1pPr>
              <a:defRPr/>
            </a:lvl1pPr>
          </a:lstStyle>
          <a:p>
            <a:fld id="{AA309A6D-C09C-4548-B29A-6CF363A7E532}" type="datetimeFigureOut">
              <a:rPr lang="fr-FR" smtClean="0"/>
              <a:pPr/>
              <a:t>08/02/2023</a:t>
            </a:fld>
            <a:endParaRPr lang="fr-BE"/>
          </a:p>
        </p:txBody>
      </p:sp>
      <p:sp>
        <p:nvSpPr>
          <p:cNvPr id="5" name="Rectangle 66"/>
          <p:cNvSpPr>
            <a:spLocks noGrp="1" noChangeArrowheads="1"/>
          </p:cNvSpPr>
          <p:nvPr>
            <p:ph type="ftr" sz="quarter" idx="11"/>
          </p:nvPr>
        </p:nvSpPr>
        <p:spPr>
          <a:ln/>
        </p:spPr>
        <p:txBody>
          <a:bodyPr/>
          <a:lstStyle>
            <a:lvl1pPr>
              <a:defRPr/>
            </a:lvl1pPr>
          </a:lstStyle>
          <a:p>
            <a:endParaRPr lang="fr-BE"/>
          </a:p>
        </p:txBody>
      </p:sp>
      <p:sp>
        <p:nvSpPr>
          <p:cNvPr id="6" name="Rectangle 67"/>
          <p:cNvSpPr>
            <a:spLocks noGrp="1" noChangeArrowheads="1"/>
          </p:cNvSpPr>
          <p:nvPr>
            <p:ph type="sldNum" sz="quarter" idx="12"/>
          </p:nvPr>
        </p:nvSpPr>
        <p:spPr>
          <a:ln/>
        </p:spPr>
        <p:txBody>
          <a:bodyPr/>
          <a:lstStyle>
            <a:lvl1pPr>
              <a:defRPr/>
            </a:lvl1pPr>
          </a:lstStyle>
          <a:p>
            <a:fld id="{CF4668DC-857F-487D-BFFA-8C0CA5037977}" type="slidenum">
              <a:rPr lang="fr-BE" smtClean="0"/>
              <a:pPr/>
              <a:t>‹Nr.›</a:t>
            </a:fld>
            <a:endParaRPr lang="fr-BE"/>
          </a:p>
        </p:txBody>
      </p:sp>
    </p:spTree>
    <p:extLst>
      <p:ext uri="{BB962C8B-B14F-4D97-AF65-F5344CB8AC3E}">
        <p14:creationId xmlns:p14="http://schemas.microsoft.com/office/powerpoint/2010/main" val="1489382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812800" y="304800"/>
            <a:ext cx="106680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a:p>
        </p:txBody>
      </p:sp>
      <p:sp>
        <p:nvSpPr>
          <p:cNvPr id="3" name="Rectangle 65"/>
          <p:cNvSpPr>
            <a:spLocks noGrp="1" noChangeArrowheads="1"/>
          </p:cNvSpPr>
          <p:nvPr>
            <p:ph type="dt" sz="half" idx="10"/>
          </p:nvPr>
        </p:nvSpPr>
        <p:spPr>
          <a:ln/>
        </p:spPr>
        <p:txBody>
          <a:bodyPr/>
          <a:lstStyle>
            <a:lvl1pPr>
              <a:defRPr/>
            </a:lvl1pPr>
          </a:lstStyle>
          <a:p>
            <a:fld id="{AA309A6D-C09C-4548-B29A-6CF363A7E532}" type="datetimeFigureOut">
              <a:rPr lang="fr-FR" smtClean="0"/>
              <a:pPr/>
              <a:t>08/02/2023</a:t>
            </a:fld>
            <a:endParaRPr lang="fr-BE"/>
          </a:p>
        </p:txBody>
      </p:sp>
      <p:sp>
        <p:nvSpPr>
          <p:cNvPr id="4" name="Rectangle 66"/>
          <p:cNvSpPr>
            <a:spLocks noGrp="1" noChangeArrowheads="1"/>
          </p:cNvSpPr>
          <p:nvPr>
            <p:ph type="ftr" sz="quarter" idx="11"/>
          </p:nvPr>
        </p:nvSpPr>
        <p:spPr>
          <a:ln/>
        </p:spPr>
        <p:txBody>
          <a:bodyPr/>
          <a:lstStyle>
            <a:lvl1pPr>
              <a:defRPr/>
            </a:lvl1pPr>
          </a:lstStyle>
          <a:p>
            <a:endParaRPr lang="fr-BE"/>
          </a:p>
        </p:txBody>
      </p:sp>
      <p:sp>
        <p:nvSpPr>
          <p:cNvPr id="5" name="Rectangle 67"/>
          <p:cNvSpPr>
            <a:spLocks noGrp="1" noChangeArrowheads="1"/>
          </p:cNvSpPr>
          <p:nvPr>
            <p:ph type="sldNum" sz="quarter" idx="12"/>
          </p:nvPr>
        </p:nvSpPr>
        <p:spPr>
          <a:ln/>
        </p:spPr>
        <p:txBody>
          <a:bodyPr/>
          <a:lstStyle>
            <a:lvl1pPr>
              <a:defRPr/>
            </a:lvl1pPr>
          </a:lstStyle>
          <a:p>
            <a:fld id="{CF4668DC-857F-487D-BFFA-8C0CA5037977}" type="slidenum">
              <a:rPr lang="fr-BE" smtClean="0"/>
              <a:pPr/>
              <a:t>‹Nr.›</a:t>
            </a:fld>
            <a:endParaRPr lang="fr-BE"/>
          </a:p>
        </p:txBody>
      </p:sp>
    </p:spTree>
    <p:extLst>
      <p:ext uri="{BB962C8B-B14F-4D97-AF65-F5344CB8AC3E}">
        <p14:creationId xmlns:p14="http://schemas.microsoft.com/office/powerpoint/2010/main" val="170010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85338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575BA5-E52C-4E39-9FA4-5C076D2DC843}" type="datetimeFigureOut">
              <a:rPr lang="fr-CH" smtClean="0"/>
              <a:t>08.02.2023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391158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1A575BA5-E52C-4E39-9FA4-5C076D2DC843}" type="datetimeFigureOut">
              <a:rPr lang="fr-CH" smtClean="0"/>
              <a:t>08.02.2023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216813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1A575BA5-E52C-4E39-9FA4-5C076D2DC843}" type="datetimeFigureOut">
              <a:rPr lang="fr-CH" smtClean="0"/>
              <a:t>08.02.2023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115928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1A575BA5-E52C-4E39-9FA4-5C076D2DC843}" type="datetimeFigureOut">
              <a:rPr lang="fr-CH" smtClean="0"/>
              <a:t>08.02.2023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190820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75BA5-E52C-4E39-9FA4-5C076D2DC843}" type="datetimeFigureOut">
              <a:rPr lang="fr-CH" smtClean="0"/>
              <a:t>08.02.2023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35683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575BA5-E52C-4E39-9FA4-5C076D2DC843}" type="datetimeFigureOut">
              <a:rPr lang="fr-CH" smtClean="0"/>
              <a:t>08.02.2023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399034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575BA5-E52C-4E39-9FA4-5C076D2DC843}" type="datetimeFigureOut">
              <a:rPr lang="fr-CH" smtClean="0"/>
              <a:t>08.02.2023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‹Nr.›</a:t>
            </a:fld>
            <a:endParaRPr lang="fr-CH"/>
          </a:p>
        </p:txBody>
      </p:sp>
    </p:spTree>
    <p:extLst>
      <p:ext uri="{BB962C8B-B14F-4D97-AF65-F5344CB8AC3E}">
        <p14:creationId xmlns:p14="http://schemas.microsoft.com/office/powerpoint/2010/main" val="661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75BA5-E52C-4E39-9FA4-5C076D2DC843}" type="datetimeFigureOut">
              <a:rPr lang="fr-CH" smtClean="0"/>
              <a:t>08.02.2023</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A2BA2-E85A-4474-A12E-F2A52C785D71}" type="slidenum">
              <a:rPr lang="fr-CH" smtClean="0"/>
              <a:t>‹Nr.›</a:t>
            </a:fld>
            <a:endParaRPr lang="fr-CH"/>
          </a:p>
        </p:txBody>
      </p:sp>
    </p:spTree>
    <p:extLst>
      <p:ext uri="{BB962C8B-B14F-4D97-AF65-F5344CB8AC3E}">
        <p14:creationId xmlns:p14="http://schemas.microsoft.com/office/powerpoint/2010/main" val="428652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w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217268" y="1407088"/>
            <a:ext cx="9924152" cy="928381"/>
          </a:xfrm>
        </p:spPr>
        <p:txBody>
          <a:bodyPr>
            <a:noAutofit/>
          </a:bodyPr>
          <a:lstStyle/>
          <a:p>
            <a:pPr eaLnBrk="1" fontAlgn="auto" hangingPunct="1">
              <a:spcAft>
                <a:spcPts val="0"/>
              </a:spcAft>
              <a:defRPr/>
            </a:pPr>
            <a:r>
              <a:rPr lang="fr-FR" sz="4400" dirty="0">
                <a:latin typeface="+mn-lt"/>
              </a:rPr>
              <a:t>Évaluation de la situation nutritionnelle </a:t>
            </a:r>
            <a:br>
              <a:rPr lang="fr-FR" sz="4400" dirty="0">
                <a:latin typeface="+mn-lt"/>
              </a:rPr>
            </a:br>
            <a:r>
              <a:rPr lang="fr-FR" sz="4400" dirty="0">
                <a:latin typeface="+mn-lt"/>
              </a:rPr>
              <a:t>dans les situations de crise</a:t>
            </a: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5623" y="2750574"/>
            <a:ext cx="91170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18145"/>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
        <p:nvSpPr>
          <p:cNvPr id="12" name="TextBox 11">
            <a:extLst>
              <a:ext uri="{FF2B5EF4-FFF2-40B4-BE49-F238E27FC236}">
                <a16:creationId xmlns:a16="http://schemas.microsoft.com/office/drawing/2014/main" id="{1F5725EE-0247-40B6-A4B7-3EC55B7C6543}"/>
              </a:ext>
            </a:extLst>
          </p:cNvPr>
          <p:cNvSpPr txBox="1"/>
          <p:nvPr/>
        </p:nvSpPr>
        <p:spPr>
          <a:xfrm>
            <a:off x="8859520" y="326108"/>
            <a:ext cx="3949992" cy="369332"/>
          </a:xfrm>
          <a:prstGeom prst="rect">
            <a:avLst/>
          </a:prstGeom>
          <a:noFill/>
        </p:spPr>
        <p:txBody>
          <a:bodyPr wrap="none" rtlCol="0">
            <a:spAutoFit/>
          </a:bodyPr>
          <a:lstStyle/>
          <a:p>
            <a:r>
              <a:rPr lang="fr-FR" dirty="0">
                <a:highlight>
                  <a:srgbClr val="FFFF00"/>
                </a:highlight>
              </a:rPr>
              <a:t>Logo de l’organisation de l’</a:t>
            </a:r>
            <a:r>
              <a:rPr lang="fr-FR">
                <a:highlight>
                  <a:srgbClr val="FFFF00"/>
                </a:highlight>
              </a:rPr>
              <a:t>intervenant·e</a:t>
            </a:r>
            <a:endParaRPr lang="fr-FR" dirty="0">
              <a:highlight>
                <a:srgbClr val="FFFF00"/>
              </a:highlight>
            </a:endParaRPr>
          </a:p>
        </p:txBody>
      </p:sp>
      <p:sp>
        <p:nvSpPr>
          <p:cNvPr id="15" name="TextBox 14">
            <a:extLst>
              <a:ext uri="{FF2B5EF4-FFF2-40B4-BE49-F238E27FC236}">
                <a16:creationId xmlns:a16="http://schemas.microsoft.com/office/drawing/2014/main" id="{68D5A032-A0ED-4895-A00D-56E981A79D7E}"/>
              </a:ext>
            </a:extLst>
          </p:cNvPr>
          <p:cNvSpPr txBox="1"/>
          <p:nvPr/>
        </p:nvSpPr>
        <p:spPr>
          <a:xfrm>
            <a:off x="7884160" y="6075364"/>
            <a:ext cx="4272836" cy="369332"/>
          </a:xfrm>
          <a:prstGeom prst="rect">
            <a:avLst/>
          </a:prstGeom>
          <a:noFill/>
        </p:spPr>
        <p:txBody>
          <a:bodyPr wrap="none" rtlCol="0">
            <a:spAutoFit/>
          </a:bodyPr>
          <a:lstStyle/>
          <a:p>
            <a:r>
              <a:rPr lang="fr-FR" dirty="0">
                <a:highlight>
                  <a:srgbClr val="FFFF00"/>
                </a:highlight>
              </a:rPr>
              <a:t>Nom(s) de l’</a:t>
            </a:r>
            <a:r>
              <a:rPr lang="fr-FR" dirty="0" err="1">
                <a:highlight>
                  <a:srgbClr val="FFFF00"/>
                </a:highlight>
              </a:rPr>
              <a:t>intervenant·e</a:t>
            </a:r>
            <a:r>
              <a:rPr lang="fr-FR">
                <a:highlight>
                  <a:srgbClr val="FFFF00"/>
                </a:highlight>
              </a:rPr>
              <a:t> + organisation(s)</a:t>
            </a:r>
            <a:endParaRPr lang="fr-FR" dirty="0">
              <a:highlight>
                <a:srgbClr val="FFFF00"/>
              </a:highlight>
            </a:endParaRPr>
          </a:p>
        </p:txBody>
      </p:sp>
      <p:sp>
        <p:nvSpPr>
          <p:cNvPr id="11" name="TextBox 10">
            <a:extLst>
              <a:ext uri="{FF2B5EF4-FFF2-40B4-BE49-F238E27FC236}">
                <a16:creationId xmlns:a16="http://schemas.microsoft.com/office/drawing/2014/main" id="{F4B999A8-1239-44E6-BDC7-F5B3D704B96B}"/>
              </a:ext>
            </a:extLst>
          </p:cNvPr>
          <p:cNvSpPr txBox="1"/>
          <p:nvPr/>
        </p:nvSpPr>
        <p:spPr>
          <a:xfrm>
            <a:off x="913569" y="5897565"/>
            <a:ext cx="3327127" cy="830997"/>
          </a:xfrm>
          <a:prstGeom prst="rect">
            <a:avLst/>
          </a:prstGeom>
          <a:noFill/>
        </p:spPr>
        <p:txBody>
          <a:bodyPr wrap="square" rtlCol="0">
            <a:spAutoFit/>
          </a:bodyPr>
          <a:lstStyle/>
          <a:p>
            <a:pPr algn="r"/>
            <a:r>
              <a:rPr lang="fr-FR" sz="1200">
                <a:solidFill>
                  <a:srgbClr val="0070C0"/>
                </a:solidFill>
              </a:rPr>
              <a:t>Ces supports pédagogiques ont été créés par : </a:t>
            </a:r>
          </a:p>
          <a:p>
            <a:pPr algn="r"/>
            <a:r>
              <a:rPr lang="fr-FR" sz="1200">
                <a:solidFill>
                  <a:srgbClr val="0070C0"/>
                </a:solidFill>
              </a:rPr>
              <a:t>Rachel Lozano, CICR, Valérie Belchior-Bellino, CICR, </a:t>
            </a:r>
          </a:p>
          <a:p>
            <a:pPr algn="r"/>
            <a:r>
              <a:rPr lang="fr-FR" sz="1200">
                <a:solidFill>
                  <a:srgbClr val="0070C0"/>
                </a:solidFill>
              </a:rPr>
              <a:t>Mija Ververs, John Hopkins University/CDC et </a:t>
            </a:r>
          </a:p>
          <a:p>
            <a:pPr algn="r"/>
            <a:r>
              <a:rPr lang="fr-FR" sz="1200">
                <a:solidFill>
                  <a:srgbClr val="0070C0"/>
                </a:solidFill>
              </a:rPr>
              <a:t>Nicole Niederberger, Terre des Hommes</a:t>
            </a:r>
            <a:r>
              <a:rPr lang="fr-FR" sz="1200"/>
              <a:t> </a:t>
            </a:r>
          </a:p>
        </p:txBody>
      </p:sp>
    </p:spTree>
    <p:extLst>
      <p:ext uri="{BB962C8B-B14F-4D97-AF65-F5344CB8AC3E}">
        <p14:creationId xmlns:p14="http://schemas.microsoft.com/office/powerpoint/2010/main" val="37626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5"/>
          <p:cNvSpPr>
            <a:spLocks noGrp="1"/>
          </p:cNvSpPr>
          <p:nvPr>
            <p:ph idx="1"/>
          </p:nvPr>
        </p:nvSpPr>
        <p:spPr>
          <a:xfrm>
            <a:off x="2032314" y="1917047"/>
            <a:ext cx="9218798" cy="4179887"/>
          </a:xfrm>
        </p:spPr>
        <p:txBody>
          <a:bodyPr>
            <a:normAutofit/>
          </a:bodyPr>
          <a:lstStyle/>
          <a:p>
            <a:pPr marL="0" indent="0">
              <a:buNone/>
            </a:pPr>
            <a:r>
              <a:rPr lang="fr-FR"/>
              <a:t>Méthode d’enquête transversale simplifiée et standardisée, permettant de comprendre la </a:t>
            </a:r>
            <a:r>
              <a:rPr lang="fr-FR" b="1">
                <a:ea typeface="ＭＳ Ｐゴシック" panose="020B0600070205080204" pitchFamily="34" charset="-128"/>
              </a:rPr>
              <a:t>gravité</a:t>
            </a:r>
            <a:r>
              <a:rPr lang="fr-FR"/>
              <a:t> et </a:t>
            </a:r>
            <a:r>
              <a:rPr lang="fr-FR" b="1">
                <a:ea typeface="ＭＳ Ｐゴシック" panose="020B0600070205080204" pitchFamily="34" charset="-128"/>
              </a:rPr>
              <a:t>l’ampleur</a:t>
            </a:r>
            <a:r>
              <a:rPr lang="fr-FR"/>
              <a:t> d’une situation dans N’IMPORTE QUEL contexte, y compris les crises humanitaires et les situations impliquant des personnes déplacées. </a:t>
            </a:r>
          </a:p>
          <a:p>
            <a:pPr marL="0" indent="0">
              <a:buNone/>
            </a:pPr>
            <a:endParaRPr lang="en-CA" altLang="en-US" dirty="0">
              <a:ea typeface="ＭＳ Ｐゴシック" panose="020B0600070205080204" pitchFamily="34" charset="-128"/>
              <a:cs typeface="Times New Roman" panose="02020603050405020304" pitchFamily="18" charset="0"/>
            </a:endParaRPr>
          </a:p>
          <a:p>
            <a:pPr marL="0" indent="0">
              <a:buNone/>
            </a:pPr>
            <a:r>
              <a:rPr lang="fr-FR" b="1">
                <a:solidFill>
                  <a:srgbClr val="0070C0"/>
                </a:solidFill>
                <a:ea typeface="ＭＳ Ｐゴシック" panose="020B0600070205080204" pitchFamily="34" charset="-128"/>
                <a:cs typeface="Times New Roman" panose="02020603050405020304" pitchFamily="18" charset="0"/>
              </a:rPr>
              <a:t>Indicateurs clés SMART : </a:t>
            </a:r>
          </a:p>
          <a:p>
            <a:pPr marL="881063" lvl="1" indent="-514350">
              <a:buFont typeface="Tw Cen MT" panose="020B0602020104020603" pitchFamily="34" charset="0"/>
              <a:buAutoNum type="arabicPeriod"/>
            </a:pPr>
            <a:r>
              <a:rPr lang="fr-FR" sz="2800">
                <a:ea typeface="ＭＳ Ｐゴシック" panose="020B0600070205080204" pitchFamily="34" charset="-128"/>
                <a:cs typeface="Times New Roman" panose="02020603050405020304" pitchFamily="18" charset="0"/>
              </a:rPr>
              <a:t>État nutritionnel (prévalence d’une MAG)</a:t>
            </a:r>
          </a:p>
          <a:p>
            <a:pPr marL="881063" lvl="1" indent="-514350">
              <a:buFont typeface="Tw Cen MT" panose="020B0602020104020603" pitchFamily="34" charset="0"/>
              <a:buAutoNum type="arabicPeriod"/>
            </a:pPr>
            <a:r>
              <a:rPr lang="fr-FR" sz="2800">
                <a:ea typeface="ＭＳ Ｐゴシック" panose="020B0600070205080204" pitchFamily="34" charset="-128"/>
                <a:cs typeface="Times New Roman" panose="02020603050405020304" pitchFamily="18" charset="0"/>
              </a:rPr>
              <a:t>Mortalité (taux : TMB / TM des moins de 5 ans)</a:t>
            </a:r>
          </a:p>
        </p:txBody>
      </p:sp>
      <p:sp>
        <p:nvSpPr>
          <p:cNvPr id="2" name="TextBox 1"/>
          <p:cNvSpPr txBox="1"/>
          <p:nvPr/>
        </p:nvSpPr>
        <p:spPr>
          <a:xfrm>
            <a:off x="2032314" y="760649"/>
            <a:ext cx="5078506" cy="769441"/>
          </a:xfrm>
          <a:prstGeom prst="rect">
            <a:avLst/>
          </a:prstGeom>
          <a:noFill/>
        </p:spPr>
        <p:txBody>
          <a:bodyPr wrap="none" rtlCol="0">
            <a:spAutoFit/>
          </a:bodyPr>
          <a:lstStyle/>
          <a:p>
            <a:r>
              <a:rPr lang="fr-FR" sz="4400" b="1">
                <a:solidFill>
                  <a:srgbClr val="005BA4"/>
                </a:solidFill>
              </a:rPr>
              <a:t>Définition de SMART</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102072"/>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401459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047474" y="500916"/>
            <a:ext cx="4422757" cy="648072"/>
          </a:xfrm>
        </p:spPr>
        <p:txBody>
          <a:bodyPr>
            <a:noAutofit/>
          </a:bodyPr>
          <a:lstStyle/>
          <a:p>
            <a:pPr>
              <a:spcBef>
                <a:spcPts val="600"/>
              </a:spcBef>
            </a:pPr>
            <a:r>
              <a:rPr lang="fr-FR" sz="4400" u="sng">
                <a:latin typeface="Calibri" panose="020F0502020204030204" pitchFamily="34" charset="0"/>
                <a:cs typeface="Arial" panose="020B0604020202020204" pitchFamily="34" charset="0"/>
              </a:rPr>
              <a:t>Étapes préliminaires</a:t>
            </a:r>
          </a:p>
        </p:txBody>
      </p:sp>
      <p:sp>
        <p:nvSpPr>
          <p:cNvPr id="28675" name="Content Placeholder 2"/>
          <p:cNvSpPr>
            <a:spLocks noGrp="1"/>
          </p:cNvSpPr>
          <p:nvPr>
            <p:ph idx="1"/>
          </p:nvPr>
        </p:nvSpPr>
        <p:spPr>
          <a:xfrm>
            <a:off x="2507432" y="2060848"/>
            <a:ext cx="9187263" cy="4248472"/>
          </a:xfrm>
        </p:spPr>
        <p:txBody>
          <a:bodyPr>
            <a:normAutofit lnSpcReduction="10000"/>
          </a:bodyPr>
          <a:lstStyle/>
          <a:p>
            <a:pPr marL="742950" indent="-742950">
              <a:buClrTx/>
              <a:buSzPct val="100000"/>
              <a:buFont typeface="Tw Cen MT" panose="020B0602020104020603" pitchFamily="34" charset="0"/>
              <a:buAutoNum type="arabicPeriod"/>
            </a:pPr>
            <a:r>
              <a:rPr lang="fr-FR" sz="3200">
                <a:latin typeface="Calibri" panose="020F0502020204030204" pitchFamily="34" charset="0"/>
              </a:rPr>
              <a:t>Évaluer la nécessité dune enquête nutritionnelle</a:t>
            </a:r>
          </a:p>
          <a:p>
            <a:pPr marL="742950" indent="-742950">
              <a:buClrTx/>
              <a:buSzPct val="100000"/>
              <a:buFont typeface="Tw Cen MT" panose="020B0602020104020603" pitchFamily="34" charset="0"/>
              <a:buAutoNum type="arabicPeriod"/>
            </a:pPr>
            <a:r>
              <a:rPr lang="fr-FR" sz="3200">
                <a:latin typeface="Calibri" panose="020F0502020204030204" pitchFamily="34" charset="0"/>
              </a:rPr>
              <a:t>Formuler clairement le but et l’utilisation prévue</a:t>
            </a:r>
          </a:p>
          <a:p>
            <a:pPr marL="742950" indent="-742950">
              <a:buClrTx/>
              <a:buSzPct val="100000"/>
              <a:buFont typeface="Tw Cen MT" panose="020B0602020104020603" pitchFamily="34" charset="0"/>
              <a:buAutoNum type="arabicPeriod"/>
            </a:pPr>
            <a:r>
              <a:rPr lang="fr-FR" sz="3200">
                <a:latin typeface="Calibri" panose="020F0502020204030204" pitchFamily="34" charset="0"/>
              </a:rPr>
              <a:t>Formuler des objectifs clairs</a:t>
            </a:r>
          </a:p>
          <a:p>
            <a:pPr marL="742950" indent="-742950">
              <a:buClrTx/>
              <a:buSzPct val="100000"/>
              <a:buFont typeface="Tw Cen MT" panose="020B0602020104020603" pitchFamily="34" charset="0"/>
              <a:buAutoNum type="arabicPeriod"/>
            </a:pPr>
            <a:r>
              <a:rPr lang="fr-FR" sz="3200">
                <a:latin typeface="Calibri" panose="020F0502020204030204" pitchFamily="34" charset="0"/>
              </a:rPr>
              <a:t>Sélectionner les indicateurs nécessaires</a:t>
            </a:r>
          </a:p>
          <a:p>
            <a:pPr marL="742950" indent="-742950">
              <a:buClrTx/>
              <a:buSzPct val="100000"/>
              <a:buFont typeface="Tw Cen MT" panose="020B0602020104020603" pitchFamily="34" charset="0"/>
              <a:buAutoNum type="arabicPeriod"/>
            </a:pPr>
            <a:r>
              <a:rPr lang="fr-FR" sz="3200">
                <a:latin typeface="Calibri" panose="020F0502020204030204" pitchFamily="34" charset="0"/>
              </a:rPr>
              <a:t>Formuler des questions</a:t>
            </a:r>
          </a:p>
          <a:p>
            <a:pPr marL="742950" indent="-742950">
              <a:buClrTx/>
              <a:buSzPct val="100000"/>
              <a:buFont typeface="Tw Cen MT" panose="020B0602020104020603" pitchFamily="34" charset="0"/>
              <a:buAutoNum type="arabicPeriod"/>
            </a:pPr>
            <a:r>
              <a:rPr lang="fr-FR" sz="3200">
                <a:latin typeface="Calibri" panose="020F0502020204030204" pitchFamily="34" charset="0"/>
              </a:rPr>
              <a:t>Opter pour une enquête exhaustive ou un échantillonnage</a:t>
            </a:r>
          </a:p>
          <a:p>
            <a:pPr marL="742950" indent="-742950">
              <a:buClrTx/>
              <a:buSzPct val="100000"/>
              <a:buFont typeface="Tw Cen MT" panose="020B0602020104020603" pitchFamily="34" charset="0"/>
              <a:buAutoNum type="arabicPeriod"/>
            </a:pPr>
            <a:r>
              <a:rPr lang="fr-FR" sz="3200">
                <a:latin typeface="Calibri" panose="020F0502020204030204" pitchFamily="34" charset="0"/>
              </a:rPr>
              <a:t>Attribuer les rôles : qui fait quoi</a:t>
            </a:r>
          </a:p>
          <a:p>
            <a:pPr marL="0" indent="0">
              <a:buClrTx/>
              <a:buSzPct val="100000"/>
              <a:buNone/>
            </a:pPr>
            <a:endParaRPr lang="en-CA" altLang="en-US" sz="3000" dirty="0"/>
          </a:p>
          <a:p>
            <a:pPr marL="742950" indent="-742950">
              <a:buClrTx/>
              <a:buSzPct val="100000"/>
              <a:buFont typeface="Tw Cen MT" panose="020B0602020104020603" pitchFamily="34" charset="0"/>
              <a:buAutoNum type="arabicPeriod"/>
            </a:pPr>
            <a:endParaRPr lang="en-CA" altLang="en-US" sz="3000" dirty="0"/>
          </a:p>
        </p:txBody>
      </p:sp>
      <p:sp>
        <p:nvSpPr>
          <p:cNvPr id="6" name="Triangle 9"/>
          <p:cNvSpPr/>
          <p:nvPr/>
        </p:nvSpPr>
        <p:spPr>
          <a:xfrm rot="10800000">
            <a:off x="1339254" y="2434475"/>
            <a:ext cx="647700" cy="2921130"/>
          </a:xfrm>
          <a:prstGeom prst="triangle">
            <a:avLst>
              <a:gd name="adj" fmla="val 5174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7" name="Triangle 7"/>
          <p:cNvSpPr/>
          <p:nvPr/>
        </p:nvSpPr>
        <p:spPr>
          <a:xfrm rot="10800000">
            <a:off x="1204118" y="5004370"/>
            <a:ext cx="917972" cy="702469"/>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8855" y="5205601"/>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57126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83368" y="692696"/>
            <a:ext cx="10555706" cy="864096"/>
          </a:xfrm>
        </p:spPr>
        <p:txBody>
          <a:bodyPr>
            <a:normAutofit fontScale="90000"/>
          </a:bodyPr>
          <a:lstStyle/>
          <a:p>
            <a:pPr>
              <a:spcBef>
                <a:spcPts val="600"/>
              </a:spcBef>
            </a:pPr>
            <a:r>
              <a:rPr lang="fr-FR" sz="3600">
                <a:latin typeface="Arial" panose="020B0604020202020204" pitchFamily="34" charset="0"/>
                <a:cs typeface="Arial" panose="020B0604020202020204" pitchFamily="34" charset="0"/>
              </a:rPr>
              <a:t>1. </a:t>
            </a:r>
            <a:r>
              <a:rPr lang="fr-FR" u="sng">
                <a:latin typeface="+mn-lt"/>
                <a:cs typeface="Arial" panose="020B0604020202020204" pitchFamily="34" charset="0"/>
              </a:rPr>
              <a:t>Établir la nécessité d’une enquête nutritionnelle</a:t>
            </a:r>
          </a:p>
        </p:txBody>
      </p:sp>
      <p:sp>
        <p:nvSpPr>
          <p:cNvPr id="30723" name="Rectangle 3"/>
          <p:cNvSpPr>
            <a:spLocks noGrp="1" noChangeArrowheads="1"/>
          </p:cNvSpPr>
          <p:nvPr>
            <p:ph idx="1"/>
          </p:nvPr>
        </p:nvSpPr>
        <p:spPr>
          <a:xfrm>
            <a:off x="1575174" y="2266256"/>
            <a:ext cx="9959099" cy="3637239"/>
          </a:xfrm>
        </p:spPr>
        <p:txBody>
          <a:bodyPr>
            <a:normAutofit lnSpcReduction="10000"/>
          </a:bodyPr>
          <a:lstStyle/>
          <a:p>
            <a:pPr marL="0" indent="0">
              <a:spcBef>
                <a:spcPct val="0"/>
              </a:spcBef>
              <a:spcAft>
                <a:spcPts val="600"/>
              </a:spcAft>
              <a:buNone/>
            </a:pPr>
            <a:r>
              <a:rPr lang="fr-FR" b="1">
                <a:solidFill>
                  <a:srgbClr val="005BA4"/>
                </a:solidFill>
              </a:rPr>
              <a:t>	</a:t>
            </a:r>
            <a:r>
              <a:rPr lang="fr-FR" b="1">
                <a:solidFill>
                  <a:srgbClr val="0000CC"/>
                </a:solidFill>
              </a:rPr>
              <a:t>Réfléchir aux points suivants :</a:t>
            </a:r>
          </a:p>
          <a:p>
            <a:pPr marL="876300" lvl="1" indent="-476250">
              <a:spcBef>
                <a:spcPct val="0"/>
              </a:spcBef>
              <a:buFont typeface="Wingdings" charset="2"/>
              <a:buChar char="Ø"/>
            </a:pPr>
            <a:r>
              <a:rPr lang="fr-FR" sz="2800"/>
              <a:t>Y a-t-il un problème : sécurité alimentaire, crise politique/économique, environnement (y compris le climat) ?</a:t>
            </a:r>
          </a:p>
          <a:p>
            <a:pPr marL="876300" lvl="1" indent="-476250">
              <a:spcBef>
                <a:spcPct val="0"/>
              </a:spcBef>
              <a:buFont typeface="Wingdings" charset="2"/>
              <a:buChar char="Ø"/>
            </a:pPr>
            <a:r>
              <a:rPr lang="fr-FR" sz="2800"/>
              <a:t>L’enquête sera-t-elle en mesure de répondre aux questions que vous vous posez ?</a:t>
            </a:r>
          </a:p>
          <a:p>
            <a:pPr marL="876300" lvl="1" indent="-476250">
              <a:spcBef>
                <a:spcPct val="0"/>
              </a:spcBef>
              <a:buFont typeface="Wingdings" charset="2"/>
              <a:buChar char="Ø"/>
            </a:pPr>
            <a:r>
              <a:rPr lang="fr-FR" sz="2800"/>
              <a:t>Les résultats auront-ils un impact sur la prise de décisions ? Vous permettront-ils de décider de certains programmes / certaines interventions ?</a:t>
            </a:r>
          </a:p>
          <a:p>
            <a:pPr marL="876300" lvl="1" indent="-476250">
              <a:buFont typeface="Wingdings" charset="2"/>
              <a:buChar char="Ø"/>
            </a:pPr>
            <a:r>
              <a:rPr lang="fr-FR" sz="2800"/>
              <a:t>Des données sont-elles déjà disponibles ?</a:t>
            </a:r>
          </a:p>
          <a:p>
            <a:pPr marL="400050" lvl="1" indent="0">
              <a:buNone/>
            </a:pPr>
            <a:endParaRPr lang="en-GB" altLang="en-US" sz="1800" dirty="0"/>
          </a:p>
        </p:txBody>
      </p:sp>
      <p:sp>
        <p:nvSpPr>
          <p:cNvPr id="5" name="Rectangle 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228600" y="5257800"/>
            <a:ext cx="1532727" cy="369332"/>
          </a:xfrm>
          <a:prstGeom prst="rect">
            <a:avLst/>
          </a:prstGeom>
          <a:noFill/>
        </p:spPr>
        <p:txBody>
          <a:bodyPr wrap="none" rtlCol="0">
            <a:spAutoFit/>
          </a:bodyPr>
          <a:lstStyle/>
          <a:p>
            <a:r>
              <a:rPr lang="fr-FR">
                <a:solidFill>
                  <a:schemeClr val="bg1"/>
                </a:solidFill>
              </a:rPr>
              <a:t>Cours H.E.L.P.</a:t>
            </a:r>
          </a:p>
        </p:txBody>
      </p:sp>
      <p:sp>
        <p:nvSpPr>
          <p:cNvPr id="4" name="TextBox 3"/>
          <p:cNvSpPr txBox="1"/>
          <p:nvPr/>
        </p:nvSpPr>
        <p:spPr>
          <a:xfrm>
            <a:off x="-15349" y="5183298"/>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01532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312" y="113347"/>
            <a:ext cx="8784976" cy="1143000"/>
          </a:xfrm>
        </p:spPr>
        <p:txBody>
          <a:bodyPr>
            <a:normAutofit/>
          </a:bodyPr>
          <a:lstStyle/>
          <a:p>
            <a:r>
              <a:rPr lang="fr-FR" u="sng">
                <a:latin typeface="+mn-lt"/>
              </a:rPr>
              <a:t>Exemples de données secondaires</a:t>
            </a:r>
          </a:p>
        </p:txBody>
      </p:sp>
      <p:sp>
        <p:nvSpPr>
          <p:cNvPr id="4" name="Espace réservé du contenu 3"/>
          <p:cNvSpPr>
            <a:spLocks noGrp="1"/>
          </p:cNvSpPr>
          <p:nvPr>
            <p:ph sz="half" idx="4294967295"/>
          </p:nvPr>
        </p:nvSpPr>
        <p:spPr>
          <a:xfrm>
            <a:off x="6172199" y="1628800"/>
            <a:ext cx="5185611" cy="5112568"/>
          </a:xfrm>
          <a:prstGeom prst="rect">
            <a:avLst/>
          </a:prstGeom>
        </p:spPr>
        <p:txBody>
          <a:bodyPr>
            <a:normAutofit lnSpcReduction="10000"/>
          </a:bodyPr>
          <a:lstStyle/>
          <a:p>
            <a:pPr>
              <a:buFont typeface="Wingdings" panose="05000000000000000000" pitchFamily="2" charset="2"/>
              <a:buChar char="Ø"/>
            </a:pPr>
            <a:r>
              <a:rPr lang="fr-FR" sz="2400"/>
              <a:t>ReliefWeb</a:t>
            </a:r>
          </a:p>
          <a:p>
            <a:pPr>
              <a:buFont typeface="Wingdings" panose="05000000000000000000" pitchFamily="2" charset="2"/>
              <a:buChar char="Ø"/>
            </a:pPr>
            <a:r>
              <a:rPr lang="fr-FR" sz="2400"/>
              <a:t>Documents gouvernementaux, par exemple données démographiques, données sur les infrastructures, la santé, la nutrition et l’agriculture</a:t>
            </a:r>
          </a:p>
          <a:p>
            <a:pPr>
              <a:buFont typeface="Wingdings" panose="05000000000000000000" pitchFamily="2" charset="2"/>
              <a:buChar char="Ø"/>
            </a:pPr>
            <a:r>
              <a:rPr lang="fr-FR" sz="2400"/>
              <a:t>Statistiques officielles</a:t>
            </a:r>
          </a:p>
          <a:p>
            <a:pPr>
              <a:buFont typeface="Wingdings" panose="05000000000000000000" pitchFamily="2" charset="2"/>
              <a:buChar char="Ø"/>
            </a:pPr>
            <a:r>
              <a:rPr lang="fr-FR" sz="2400"/>
              <a:t>Évaluations de projets</a:t>
            </a:r>
          </a:p>
          <a:p>
            <a:pPr>
              <a:buFont typeface="Wingdings" panose="05000000000000000000" pitchFamily="2" charset="2"/>
              <a:buChar char="Ø"/>
            </a:pPr>
            <a:r>
              <a:rPr lang="fr-FR" sz="2400"/>
              <a:t>Rapports des organismes de recherche</a:t>
            </a:r>
          </a:p>
          <a:p>
            <a:pPr>
              <a:buFont typeface="Wingdings" panose="05000000000000000000" pitchFamily="2" charset="2"/>
              <a:buChar char="Ø"/>
            </a:pPr>
            <a:r>
              <a:rPr lang="fr-FR" sz="2400"/>
              <a:t>Rapports de missions conjointes d’évaluation</a:t>
            </a:r>
          </a:p>
          <a:p>
            <a:pPr>
              <a:buFont typeface="Wingdings" panose="05000000000000000000" pitchFamily="2" charset="2"/>
              <a:buChar char="Ø"/>
            </a:pPr>
            <a:r>
              <a:rPr lang="fr-FR" sz="2400"/>
              <a:t>Experts thématiques </a:t>
            </a:r>
          </a:p>
          <a:p>
            <a:pPr>
              <a:buFont typeface="Wingdings" panose="05000000000000000000" pitchFamily="2" charset="2"/>
              <a:buChar char="Ø"/>
            </a:pPr>
            <a:r>
              <a:rPr lang="fr-FR" sz="2400"/>
              <a:t>Informations des médias</a:t>
            </a:r>
          </a:p>
          <a:p>
            <a:endParaRPr lang="fr-CH" dirty="0"/>
          </a:p>
        </p:txBody>
      </p:sp>
      <p:sp>
        <p:nvSpPr>
          <p:cNvPr id="3" name="Content Placeholder 2"/>
          <p:cNvSpPr>
            <a:spLocks noGrp="1"/>
          </p:cNvSpPr>
          <p:nvPr>
            <p:ph sz="quarter" idx="4294967295"/>
          </p:nvPr>
        </p:nvSpPr>
        <p:spPr>
          <a:xfrm>
            <a:off x="1379621" y="1628800"/>
            <a:ext cx="4792579" cy="4836368"/>
          </a:xfrm>
          <a:prstGeom prst="rect">
            <a:avLst/>
          </a:prstGeom>
        </p:spPr>
        <p:txBody>
          <a:bodyPr>
            <a:normAutofit fontScale="70000" lnSpcReduction="20000"/>
          </a:bodyPr>
          <a:lstStyle/>
          <a:p>
            <a:pPr>
              <a:buFont typeface="Wingdings" panose="05000000000000000000" pitchFamily="2" charset="2"/>
              <a:buChar char="Ø"/>
            </a:pPr>
            <a:r>
              <a:rPr lang="fr-FR"/>
              <a:t>Enquête en grappes à indicateurs multiples (MICS)</a:t>
            </a:r>
          </a:p>
          <a:p>
            <a:pPr>
              <a:buFont typeface="Wingdings" panose="05000000000000000000" pitchFamily="2" charset="2"/>
              <a:buChar char="Ø"/>
            </a:pPr>
            <a:r>
              <a:rPr lang="fr-FR"/>
              <a:t>Enquête démographique et de santé (EDS)</a:t>
            </a:r>
          </a:p>
          <a:p>
            <a:pPr>
              <a:buFont typeface="Wingdings" panose="05000000000000000000" pitchFamily="2" charset="2"/>
              <a:buChar char="Ø"/>
            </a:pPr>
            <a:r>
              <a:rPr lang="fr-FR"/>
              <a:t>Rapports des ONG, du Mouvement de la Croix-Rouge et du Croissant-Rouge. Lesquels ?</a:t>
            </a:r>
          </a:p>
          <a:p>
            <a:pPr>
              <a:buFont typeface="Wingdings" panose="05000000000000000000" pitchFamily="2" charset="2"/>
              <a:buChar char="Ø"/>
            </a:pPr>
            <a:r>
              <a:rPr lang="fr-FR"/>
              <a:t>Rapports des Nations Unies. Lesquels ?</a:t>
            </a:r>
          </a:p>
          <a:p>
            <a:pPr>
              <a:buFont typeface="Wingdings" panose="05000000000000000000" pitchFamily="2" charset="2"/>
              <a:buChar char="Ø"/>
            </a:pPr>
            <a:r>
              <a:rPr lang="fr-FR"/>
              <a:t>Cluster nutrition</a:t>
            </a:r>
          </a:p>
          <a:p>
            <a:pPr>
              <a:buFont typeface="Wingdings" panose="05000000000000000000" pitchFamily="2" charset="2"/>
              <a:buChar char="Ø"/>
            </a:pPr>
            <a:r>
              <a:rPr lang="fr-FR"/>
              <a:t>Rapports annuels</a:t>
            </a:r>
          </a:p>
          <a:p>
            <a:pPr>
              <a:buFont typeface="Wingdings" panose="05000000000000000000" pitchFamily="2" charset="2"/>
              <a:buChar char="Ø"/>
            </a:pPr>
            <a:r>
              <a:rPr lang="fr-FR"/>
              <a:t>Analyse approfondie de la sécurité alimentaire et de la vulnérabilité (CFSVA), enquêtes sur la sécurité alimentaire</a:t>
            </a:r>
          </a:p>
          <a:p>
            <a:pPr>
              <a:buFont typeface="Wingdings" panose="05000000000000000000" pitchFamily="2" charset="2"/>
              <a:buChar char="Ø"/>
            </a:pPr>
            <a:r>
              <a:rPr lang="fr-FR"/>
              <a:t>Systèmes d’alerte précoce</a:t>
            </a:r>
          </a:p>
          <a:p>
            <a:pPr>
              <a:buFont typeface="Wingdings" panose="05000000000000000000" pitchFamily="2" charset="2"/>
              <a:buChar char="Ø"/>
            </a:pPr>
            <a:r>
              <a:rPr lang="fr-FR"/>
              <a:t>Sites Internet : sites d’alerte précoce tels que Fewsnet, IPC</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0" y="5311860"/>
            <a:ext cx="738664" cy="1440394"/>
          </a:xfrm>
          <a:prstGeom prst="rect">
            <a:avLst/>
          </a:prstGeom>
          <a:noFill/>
        </p:spPr>
        <p:txBody>
          <a:bodyPr vert="vert270" wrap="none" rtlCol="0">
            <a:spAutoFit/>
          </a:bodyPr>
          <a:lstStyle/>
          <a:p>
            <a:r>
              <a:rPr lang="fr-FR">
                <a:solidFill>
                  <a:schemeClr val="bg1"/>
                </a:solidFill>
              </a:rPr>
              <a:t>Cours H.E.L.P.</a:t>
            </a:r>
          </a:p>
          <a:p>
            <a:endParaRPr lang="en-GB" dirty="0">
              <a:solidFill>
                <a:schemeClr val="bg1"/>
              </a:solidFill>
            </a:endParaRPr>
          </a:p>
        </p:txBody>
      </p:sp>
    </p:spTree>
    <p:extLst>
      <p:ext uri="{BB962C8B-B14F-4D97-AF65-F5344CB8AC3E}">
        <p14:creationId xmlns:p14="http://schemas.microsoft.com/office/powerpoint/2010/main" val="2279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282" y="60325"/>
            <a:ext cx="11146255" cy="1325563"/>
          </a:xfrm>
        </p:spPr>
        <p:txBody>
          <a:bodyPr/>
          <a:lstStyle/>
          <a:p>
            <a:pPr algn="ctr"/>
            <a:r>
              <a:rPr lang="fr-FR">
                <a:latin typeface="+mn-lt"/>
              </a:rPr>
              <a:t>2. </a:t>
            </a:r>
            <a:r>
              <a:rPr lang="fr-FR" u="sng">
                <a:latin typeface="+mn-lt"/>
              </a:rPr>
              <a:t>But et utilisation des enquêtes nutritionnelles </a:t>
            </a:r>
          </a:p>
        </p:txBody>
      </p:sp>
      <p:sp>
        <p:nvSpPr>
          <p:cNvPr id="4" name="TextBox 3"/>
          <p:cNvSpPr txBox="1"/>
          <p:nvPr/>
        </p:nvSpPr>
        <p:spPr>
          <a:xfrm>
            <a:off x="240632" y="365125"/>
            <a:ext cx="184731" cy="369332"/>
          </a:xfrm>
          <a:prstGeom prst="rect">
            <a:avLst/>
          </a:prstGeom>
          <a:noFill/>
        </p:spPr>
        <p:txBody>
          <a:bodyPr wrap="none" rtlCol="0">
            <a:spAutoFit/>
          </a:bodyPr>
          <a:lstStyle/>
          <a:p>
            <a:endParaRPr lang="en-GB" dirty="0"/>
          </a:p>
        </p:txBody>
      </p:sp>
      <p:sp>
        <p:nvSpPr>
          <p:cNvPr id="7" name="Pentagon 6"/>
          <p:cNvSpPr/>
          <p:nvPr/>
        </p:nvSpPr>
        <p:spPr>
          <a:xfrm>
            <a:off x="1315453" y="1527568"/>
            <a:ext cx="10756479" cy="3028389"/>
          </a:xfrm>
          <a:prstGeom prst="homePlat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marL="457200" indent="-457200">
              <a:buFont typeface="Wingdings" charset="2"/>
              <a:buChar char="Ø"/>
            </a:pPr>
            <a:r>
              <a:rPr lang="fr-FR" sz="2800">
                <a:solidFill>
                  <a:schemeClr val="tx1"/>
                </a:solidFill>
              </a:rPr>
              <a:t>Évaluer s’il y a une urgence nutritionnelle ou un risque nutritionnel</a:t>
            </a:r>
          </a:p>
          <a:p>
            <a:pPr marL="914400" lvl="1" indent="-457200">
              <a:buFont typeface="Courier New" charset="0"/>
              <a:buChar char="o"/>
            </a:pPr>
            <a:r>
              <a:rPr lang="fr-FR" sz="2800">
                <a:solidFill>
                  <a:schemeClr val="tx1"/>
                </a:solidFill>
              </a:rPr>
              <a:t>Estimer la gravité et l’ampleur </a:t>
            </a:r>
          </a:p>
          <a:p>
            <a:pPr marL="914400" lvl="1" indent="-457200">
              <a:buFont typeface="Courier New" charset="0"/>
              <a:buChar char="o"/>
            </a:pPr>
            <a:r>
              <a:rPr lang="fr-FR" sz="2800">
                <a:solidFill>
                  <a:schemeClr val="tx1"/>
                </a:solidFill>
              </a:rPr>
              <a:t>Évolution probable et impact de la crise sur l’état de santé et l’état nutritionnel </a:t>
            </a:r>
          </a:p>
          <a:p>
            <a:pPr marL="457200" indent="-457200">
              <a:buFont typeface="Wingdings" charset="2"/>
              <a:buChar char="Ø"/>
            </a:pPr>
            <a:r>
              <a:rPr lang="fr-FR" sz="2800">
                <a:solidFill>
                  <a:schemeClr val="tx1"/>
                </a:solidFill>
              </a:rPr>
              <a:t>Évaluer le besoin d’une (nouvelle) intervention </a:t>
            </a:r>
          </a:p>
          <a:p>
            <a:pPr marL="457200" indent="-457200">
              <a:buFont typeface="Wingdings" charset="2"/>
              <a:buChar char="Ø"/>
            </a:pPr>
            <a:r>
              <a:rPr lang="fr-FR" sz="2800">
                <a:solidFill>
                  <a:schemeClr val="tx1"/>
                </a:solidFill>
              </a:rPr>
              <a:t>Évaluer une intervention existante (besoin de données de référence !)</a:t>
            </a:r>
          </a:p>
          <a:p>
            <a:pPr algn="ctr"/>
            <a:endParaRPr lang="en-US" dirty="0">
              <a:solidFill>
                <a:schemeClr val="tx1"/>
              </a:solidFill>
            </a:endParaRPr>
          </a:p>
          <a:p>
            <a:pPr algn="ctr"/>
            <a:endParaRPr lang="fr-CH" dirty="0"/>
          </a:p>
        </p:txBody>
      </p:sp>
      <p:sp>
        <p:nvSpPr>
          <p:cNvPr id="8" name="Pentagon 7"/>
          <p:cNvSpPr/>
          <p:nvPr/>
        </p:nvSpPr>
        <p:spPr>
          <a:xfrm>
            <a:off x="1315453" y="5269222"/>
            <a:ext cx="10756479" cy="1267936"/>
          </a:xfrm>
          <a:prstGeom prst="homePlat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marL="457200" indent="-457200">
              <a:buFont typeface="Wingdings" charset="2"/>
              <a:buChar char="Ø"/>
            </a:pPr>
            <a:r>
              <a:rPr lang="fr-FR" sz="2800">
                <a:solidFill>
                  <a:schemeClr val="tx1"/>
                </a:solidFill>
              </a:rPr>
              <a:t>Gestion opérationnelle, plaidoyer, redevabilité, collecte de fonds</a:t>
            </a:r>
          </a:p>
          <a:p>
            <a:pPr marL="457200" indent="-457200">
              <a:buFont typeface="Wingdings" charset="2"/>
              <a:buChar char="Ø"/>
            </a:pPr>
            <a:endParaRPr lang="en-US" dirty="0">
              <a:solidFill>
                <a:schemeClr val="tx1"/>
              </a:solidFill>
            </a:endParaRPr>
          </a:p>
          <a:p>
            <a:pPr algn="ctr"/>
            <a:endParaRPr lang="fr-CH" dirty="0"/>
          </a:p>
        </p:txBody>
      </p:sp>
      <p:sp>
        <p:nvSpPr>
          <p:cNvPr id="9" name="Rectangle 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Tree>
    <p:extLst>
      <p:ext uri="{BB962C8B-B14F-4D97-AF65-F5344CB8AC3E}">
        <p14:creationId xmlns:p14="http://schemas.microsoft.com/office/powerpoint/2010/main" val="135055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2679264" y="409361"/>
            <a:ext cx="6464735" cy="864096"/>
          </a:xfrm>
        </p:spPr>
        <p:txBody>
          <a:bodyPr>
            <a:normAutofit/>
          </a:bodyPr>
          <a:lstStyle/>
          <a:p>
            <a:pPr eaLnBrk="1" hangingPunct="1"/>
            <a:r>
              <a:rPr lang="fr-FR" sz="3600">
                <a:latin typeface="Arial" panose="020B0604020202020204" pitchFamily="34" charset="0"/>
                <a:cs typeface="Arial" panose="020B0604020202020204" pitchFamily="34" charset="0"/>
              </a:rPr>
              <a:t>3. </a:t>
            </a:r>
            <a:r>
              <a:rPr lang="fr-FR" u="sng">
                <a:latin typeface="+mn-lt"/>
                <a:cs typeface="Arial" panose="020B0604020202020204" pitchFamily="34" charset="0"/>
              </a:rPr>
              <a:t>Formuler les objectifs</a:t>
            </a:r>
          </a:p>
        </p:txBody>
      </p:sp>
      <p:sp>
        <p:nvSpPr>
          <p:cNvPr id="19459" name="Rectangle 3"/>
          <p:cNvSpPr>
            <a:spLocks noGrp="1" noChangeArrowheads="1"/>
          </p:cNvSpPr>
          <p:nvPr>
            <p:ph idx="1"/>
          </p:nvPr>
        </p:nvSpPr>
        <p:spPr>
          <a:xfrm>
            <a:off x="1973412" y="1417836"/>
            <a:ext cx="9534584" cy="5184576"/>
          </a:xfrm>
        </p:spPr>
        <p:txBody>
          <a:bodyPr/>
          <a:lstStyle/>
          <a:p>
            <a:pPr eaLnBrk="1" hangingPunct="1">
              <a:buFont typeface="Wingdings" charset="2"/>
              <a:buChar char="Ø"/>
            </a:pPr>
            <a:endParaRPr lang="en-US" altLang="en-US" b="1" dirty="0"/>
          </a:p>
          <a:p>
            <a:pPr marL="0" indent="0" eaLnBrk="1" hangingPunct="1">
              <a:buNone/>
            </a:pPr>
            <a:r>
              <a:rPr lang="fr-FR" sz="3200" b="1"/>
              <a:t>Objectifs </a:t>
            </a:r>
            <a:r>
              <a:rPr lang="fr-FR" sz="3200"/>
              <a:t>:</a:t>
            </a:r>
          </a:p>
          <a:p>
            <a:pPr lvl="1" eaLnBrk="1" hangingPunct="1">
              <a:buFont typeface="Wingdings" charset="2"/>
              <a:buChar char="ü"/>
            </a:pPr>
            <a:r>
              <a:rPr lang="fr-FR" sz="3200"/>
              <a:t>Formuler de manière plus </a:t>
            </a:r>
            <a:r>
              <a:rPr lang="fr-FR" sz="3200" b="1"/>
              <a:t>précise</a:t>
            </a:r>
            <a:r>
              <a:rPr lang="fr-FR" sz="3200"/>
              <a:t> les retombées attendues de l’enquête</a:t>
            </a:r>
          </a:p>
          <a:p>
            <a:pPr marL="457200" lvl="1" indent="0" eaLnBrk="1" hangingPunct="1">
              <a:buNone/>
            </a:pPr>
            <a:endParaRPr lang="en-US" altLang="en-US" sz="2800" dirty="0"/>
          </a:p>
          <a:p>
            <a:pPr marL="1428750" lvl="2" indent="-514350">
              <a:buFont typeface="+mj-lt"/>
              <a:buAutoNum type="arabicParenR"/>
            </a:pPr>
            <a:r>
              <a:rPr lang="fr-FR" sz="2800" b="1" u="sng"/>
              <a:t>QUOI </a:t>
            </a:r>
            <a:r>
              <a:rPr lang="fr-FR" sz="2800" b="1"/>
              <a:t>: </a:t>
            </a:r>
            <a:r>
              <a:rPr lang="fr-FR" sz="2800"/>
              <a:t>mesure d’</a:t>
            </a:r>
            <a:r>
              <a:rPr lang="fr-FR" sz="2800" b="1"/>
              <a:t>indicateurs de santé </a:t>
            </a:r>
            <a:r>
              <a:rPr lang="fr-FR" sz="2800"/>
              <a:t>spécifiques</a:t>
            </a:r>
          </a:p>
          <a:p>
            <a:pPr marL="1428750" lvl="2" indent="-514350">
              <a:buFont typeface="+mj-lt"/>
              <a:buAutoNum type="arabicParenR"/>
            </a:pPr>
            <a:r>
              <a:rPr lang="fr-FR" sz="2800" b="1" u="sng"/>
              <a:t>QUI </a:t>
            </a:r>
            <a:r>
              <a:rPr lang="fr-FR" sz="2800" b="1"/>
              <a:t>: groupes cibles</a:t>
            </a:r>
          </a:p>
          <a:p>
            <a:pPr marL="1428750" lvl="2" indent="-514350">
              <a:buFont typeface="+mj-lt"/>
              <a:buAutoNum type="arabicParenR"/>
            </a:pPr>
            <a:r>
              <a:rPr lang="fr-FR" sz="2800" b="1" u="sng"/>
              <a:t>OÙ </a:t>
            </a:r>
            <a:r>
              <a:rPr lang="fr-FR" sz="2800" b="1"/>
              <a:t>: zone géographique</a:t>
            </a:r>
          </a:p>
          <a:p>
            <a:pPr marL="1428750" lvl="2" indent="-514350">
              <a:buFont typeface="+mj-lt"/>
              <a:buAutoNum type="arabicParenR"/>
            </a:pPr>
            <a:r>
              <a:rPr lang="fr-FR" sz="2800" b="1" u="sng"/>
              <a:t>QUAND</a:t>
            </a:r>
            <a:r>
              <a:rPr lang="fr-FR" sz="2800" b="1"/>
              <a:t> : calendrier</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17711" y="5172904"/>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435758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727158" y="490020"/>
            <a:ext cx="8149389" cy="1143000"/>
          </a:xfrm>
        </p:spPr>
        <p:txBody>
          <a:bodyPr>
            <a:noAutofit/>
          </a:bodyPr>
          <a:lstStyle/>
          <a:p>
            <a:pPr algn="ctr" eaLnBrk="1" hangingPunct="1">
              <a:defRPr/>
            </a:pPr>
            <a:r>
              <a:rPr lang="fr-FR">
                <a:latin typeface="+mn-lt"/>
                <a:cs typeface="Arial" panose="020B0604020202020204" pitchFamily="34" charset="0"/>
              </a:rPr>
              <a:t>Ces objectifs sont-ils suffisamment clairs ? </a:t>
            </a:r>
            <a:br>
              <a:rPr lang="fr-FR">
                <a:latin typeface="+mn-lt"/>
                <a:cs typeface="Arial" panose="020B0604020202020204" pitchFamily="34" charset="0"/>
              </a:rPr>
            </a:br>
            <a:r>
              <a:rPr lang="fr-FR">
                <a:latin typeface="+mn-lt"/>
                <a:cs typeface="Arial" panose="020B0604020202020204" pitchFamily="34" charset="0"/>
              </a:rPr>
              <a:t>Si non, que manque-t-il ? </a:t>
            </a:r>
          </a:p>
        </p:txBody>
      </p:sp>
      <p:sp>
        <p:nvSpPr>
          <p:cNvPr id="845827" name="Rectangle 3"/>
          <p:cNvSpPr>
            <a:spLocks noGrp="1" noChangeArrowheads="1"/>
          </p:cNvSpPr>
          <p:nvPr>
            <p:ph idx="1"/>
          </p:nvPr>
        </p:nvSpPr>
        <p:spPr>
          <a:xfrm>
            <a:off x="1552963" y="2093395"/>
            <a:ext cx="10363200" cy="3152473"/>
          </a:xfrm>
        </p:spPr>
        <p:txBody>
          <a:bodyPr>
            <a:noAutofit/>
          </a:bodyPr>
          <a:lstStyle/>
          <a:p>
            <a:pPr marL="534988" lvl="1" indent="-514350">
              <a:spcBef>
                <a:spcPct val="0"/>
              </a:spcBef>
              <a:spcAft>
                <a:spcPts val="1000"/>
              </a:spcAft>
              <a:buClr>
                <a:srgbClr val="005BA4"/>
              </a:buClr>
              <a:buFont typeface="+mj-lt"/>
              <a:buAutoNum type="arabicParenR"/>
            </a:pPr>
            <a:r>
              <a:rPr lang="fr-FR" sz="2800"/>
              <a:t>Évaluation de l’anémie</a:t>
            </a:r>
          </a:p>
          <a:p>
            <a:pPr marL="534988" lvl="1" indent="-514350">
              <a:spcBef>
                <a:spcPct val="0"/>
              </a:spcBef>
              <a:spcAft>
                <a:spcPts val="1000"/>
              </a:spcAft>
              <a:buClr>
                <a:srgbClr val="005BA4"/>
              </a:buClr>
              <a:buFont typeface="+mj-lt"/>
              <a:buAutoNum type="arabicParenR"/>
            </a:pPr>
            <a:r>
              <a:rPr lang="fr-FR" sz="2800"/>
              <a:t>Étude portant sur des enfants de moins de 5 ans dans des camps de réfugiés en Tanzanie</a:t>
            </a:r>
          </a:p>
          <a:p>
            <a:pPr marL="477838" lvl="1" indent="-457200">
              <a:spcBef>
                <a:spcPct val="0"/>
              </a:spcBef>
              <a:spcAft>
                <a:spcPts val="1000"/>
              </a:spcAft>
              <a:buClr>
                <a:srgbClr val="005BA4"/>
              </a:buClr>
              <a:buFont typeface="+mj-lt"/>
              <a:buAutoNum type="arabicParenR"/>
            </a:pPr>
            <a:r>
              <a:rPr lang="fr-FR" sz="2800"/>
              <a:t>Estimation de la prévalence actuelle de l’anémie dans des camps de réfugiés en Tanzanie</a:t>
            </a:r>
          </a:p>
          <a:p>
            <a:pPr marL="477838" lvl="1" indent="-457200">
              <a:spcBef>
                <a:spcPct val="0"/>
              </a:spcBef>
              <a:spcAft>
                <a:spcPts val="1000"/>
              </a:spcAft>
              <a:buClr>
                <a:srgbClr val="005BA4"/>
              </a:buClr>
              <a:buFont typeface="+mj-lt"/>
              <a:buAutoNum type="arabicParenR"/>
            </a:pPr>
            <a:r>
              <a:rPr lang="fr-FR" sz="2800"/>
              <a:t>Estimation de la prévalence actuelle de l’anémie chez les enfants de moins de 5 ans</a:t>
            </a:r>
          </a:p>
          <a:p>
            <a:pPr marL="477838" lvl="1" indent="-457200">
              <a:spcBef>
                <a:spcPct val="0"/>
              </a:spcBef>
              <a:spcAft>
                <a:spcPts val="1000"/>
              </a:spcAft>
              <a:buClr>
                <a:srgbClr val="005BA4"/>
              </a:buClr>
              <a:buFont typeface="+mj-lt"/>
              <a:buAutoNum type="arabicParenR"/>
            </a:pPr>
            <a:r>
              <a:rPr lang="fr-FR" sz="2800"/>
              <a:t>Estimation de la prévalence actuelle de l’anémie chez les enfants de moins de 5 ans vivant dans des camps de réfugiés du district de Kibondo en Tanzanie</a:t>
            </a:r>
          </a:p>
        </p:txBody>
      </p:sp>
      <p:sp>
        <p:nvSpPr>
          <p:cNvPr id="2" name="TextBox 1"/>
          <p:cNvSpPr txBox="1"/>
          <p:nvPr/>
        </p:nvSpPr>
        <p:spPr>
          <a:xfrm>
            <a:off x="1401154" y="276690"/>
            <a:ext cx="1326004" cy="1569660"/>
          </a:xfrm>
          <a:prstGeom prst="rect">
            <a:avLst/>
          </a:prstGeom>
          <a:noFill/>
        </p:spPr>
        <p:txBody>
          <a:bodyPr wrap="none" rtlCol="0">
            <a:spAutoFit/>
          </a:bodyPr>
          <a:lstStyle/>
          <a:p>
            <a:r>
              <a:rPr lang="fr-FR" sz="9600" b="1">
                <a:solidFill>
                  <a:srgbClr val="FF0000"/>
                </a:solidFill>
              </a:rPr>
              <a:t>??</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245868"/>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2014520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5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5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5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58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7"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1588" y="285750"/>
            <a:ext cx="10593598" cy="1913512"/>
          </a:xfrm>
        </p:spPr>
        <p:txBody>
          <a:bodyPr>
            <a:noAutofit/>
          </a:bodyPr>
          <a:lstStyle/>
          <a:p>
            <a:pPr algn="l">
              <a:defRPr/>
            </a:pPr>
            <a:r>
              <a:rPr lang="fr-FR" sz="3200" b="1">
                <a:solidFill>
                  <a:srgbClr val="0000CC"/>
                </a:solidFill>
                <a:latin typeface="+mn-lt"/>
                <a:ea typeface="Tahoma" panose="020B0604030504040204" pitchFamily="34" charset="0"/>
                <a:cs typeface="Tahoma" panose="020B0604030504040204" pitchFamily="34" charset="0"/>
              </a:rPr>
              <a:t>Travail de groupe</a:t>
            </a:r>
            <a:br>
              <a:rPr lang="fr-FR" sz="3200">
                <a:solidFill>
                  <a:srgbClr val="005BA4"/>
                </a:solidFill>
                <a:latin typeface="+mn-lt"/>
                <a:ea typeface="Tahoma" panose="020B0604030504040204" pitchFamily="34" charset="0"/>
                <a:cs typeface="Tahoma" panose="020B0604030504040204" pitchFamily="34" charset="0"/>
              </a:rPr>
            </a:br>
            <a:r>
              <a:rPr lang="fr-FR" sz="2800">
                <a:latin typeface="+mn-lt"/>
                <a:ea typeface="Tahoma" panose="020B0604030504040204" pitchFamily="34" charset="0"/>
                <a:cs typeface="Tahoma" panose="020B0604030504040204" pitchFamily="34" charset="0"/>
              </a:rPr>
              <a:t>Définir le but et les objectifs d’une évaluation nutritionnelle à cet endroit, notamment en termes de nutrition et de moyens de subsistance</a:t>
            </a:r>
            <a:br>
              <a:rPr lang="fr-FR" sz="2800" b="1">
                <a:latin typeface="+mn-lt"/>
                <a:ea typeface="Tahoma" panose="020B0604030504040204" pitchFamily="34" charset="0"/>
                <a:cs typeface="Tahoma" panose="020B0604030504040204" pitchFamily="34" charset="0"/>
              </a:rPr>
            </a:br>
            <a:r>
              <a:rPr lang="fr-FR" sz="2800" b="1">
                <a:solidFill>
                  <a:srgbClr val="FF0000"/>
                </a:solidFill>
                <a:latin typeface="+mn-lt"/>
                <a:ea typeface="Tahoma" panose="020B0604030504040204" pitchFamily="34" charset="0"/>
                <a:cs typeface="Tahoma" panose="020B0604030504040204" pitchFamily="34" charset="0"/>
              </a:rPr>
              <a:t>10 min</a:t>
            </a:r>
          </a:p>
        </p:txBody>
      </p:sp>
      <p:sp>
        <p:nvSpPr>
          <p:cNvPr id="35844"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0AD9A6A-73AA-4144-81E1-8FB10100CEFF}" type="slidenum">
              <a:rPr lang="en-US" altLang="en-US" sz="1800">
                <a:solidFill>
                  <a:srgbClr val="FFFFFF"/>
                </a:solidFill>
                <a:latin typeface="Arial" panose="020B0604020202020204" pitchFamily="34" charset="0"/>
                <a:cs typeface="Arial" panose="020B0604020202020204" pitchFamily="34" charset="0"/>
              </a:rPr>
              <a:pPr>
                <a:spcBef>
                  <a:spcPct val="0"/>
                </a:spcBef>
                <a:buClrTx/>
                <a:buFontTx/>
                <a:buNone/>
              </a:pPr>
              <a:t>17</a:t>
            </a:fld>
            <a:endParaRPr lang="en-US" altLang="en-US" sz="1800">
              <a:solidFill>
                <a:srgbClr val="FFFFFF"/>
              </a:solidFill>
              <a:latin typeface="Arial" panose="020B0604020202020204" pitchFamily="34" charset="0"/>
              <a:cs typeface="Arial" panose="020B0604020202020204" pitchFamily="34" charset="0"/>
            </a:endParaRPr>
          </a:p>
        </p:txBody>
      </p:sp>
      <p:sp>
        <p:nvSpPr>
          <p:cNvPr id="4" name="TextBox 3"/>
          <p:cNvSpPr txBox="1"/>
          <p:nvPr/>
        </p:nvSpPr>
        <p:spPr>
          <a:xfrm>
            <a:off x="4843463" y="1600200"/>
            <a:ext cx="184731" cy="369332"/>
          </a:xfrm>
          <a:prstGeom prst="rect">
            <a:avLst/>
          </a:prstGeom>
          <a:noFill/>
        </p:spPr>
        <p:txBody>
          <a:bodyPr wrap="none" rtlCol="0">
            <a:spAutoFit/>
          </a:bodyPr>
          <a:lstStyle/>
          <a:p>
            <a:endParaRPr lang="en-GB" dirty="0"/>
          </a:p>
        </p:txBody>
      </p:sp>
      <p:pic>
        <p:nvPicPr>
          <p:cNvPr id="10" name="Picture 9"/>
          <p:cNvPicPr>
            <a:picLocks noChangeAspect="1"/>
          </p:cNvPicPr>
          <p:nvPr/>
        </p:nvPicPr>
        <p:blipFill>
          <a:blip r:embed="rId3"/>
          <a:stretch>
            <a:fillRect/>
          </a:stretch>
        </p:blipFill>
        <p:spPr>
          <a:xfrm>
            <a:off x="855662" y="2742794"/>
            <a:ext cx="4381919" cy="3025475"/>
          </a:xfrm>
          <a:prstGeom prst="rect">
            <a:avLst/>
          </a:prstGeom>
        </p:spPr>
      </p:pic>
      <p:pic>
        <p:nvPicPr>
          <p:cNvPr id="14" name="Picture 13"/>
          <p:cNvPicPr>
            <a:picLocks noChangeAspect="1"/>
          </p:cNvPicPr>
          <p:nvPr/>
        </p:nvPicPr>
        <p:blipFill>
          <a:blip r:embed="rId4"/>
          <a:stretch>
            <a:fillRect/>
          </a:stretch>
        </p:blipFill>
        <p:spPr>
          <a:xfrm>
            <a:off x="4584564" y="3283982"/>
            <a:ext cx="4170362" cy="2931245"/>
          </a:xfrm>
          <a:prstGeom prst="rect">
            <a:avLst/>
          </a:prstGeom>
        </p:spPr>
      </p:pic>
      <p:pic>
        <p:nvPicPr>
          <p:cNvPr id="16" name="Picture 15"/>
          <p:cNvPicPr>
            <a:picLocks noChangeAspect="1"/>
          </p:cNvPicPr>
          <p:nvPr/>
        </p:nvPicPr>
        <p:blipFill>
          <a:blip r:embed="rId5"/>
          <a:stretch>
            <a:fillRect/>
          </a:stretch>
        </p:blipFill>
        <p:spPr>
          <a:xfrm>
            <a:off x="8224564" y="4013183"/>
            <a:ext cx="3967436" cy="2844817"/>
          </a:xfrm>
          <a:prstGeom prst="rect">
            <a:avLst/>
          </a:prstGeom>
        </p:spPr>
      </p:pic>
      <p:sp>
        <p:nvSpPr>
          <p:cNvPr id="18" name="TextBox 17"/>
          <p:cNvSpPr txBox="1"/>
          <p:nvPr/>
        </p:nvSpPr>
        <p:spPr>
          <a:xfrm>
            <a:off x="58499" y="5280824"/>
            <a:ext cx="738664" cy="1440651"/>
          </a:xfrm>
          <a:prstGeom prst="rect">
            <a:avLst/>
          </a:prstGeom>
          <a:noFill/>
        </p:spPr>
        <p:txBody>
          <a:bodyPr vert="vert270" wrap="none" rtlCol="0">
            <a:spAutoFit/>
          </a:bodyPr>
          <a:lstStyle/>
          <a:p>
            <a:r>
              <a:rPr lang="fr-FR">
                <a:solidFill>
                  <a:schemeClr val="bg1"/>
                </a:solidFill>
              </a:rPr>
              <a:t>Cours H.E.L.P.</a:t>
            </a:r>
          </a:p>
          <a:p>
            <a:endParaRPr lang="en-GB" dirty="0"/>
          </a:p>
        </p:txBody>
      </p:sp>
      <p:sp>
        <p:nvSpPr>
          <p:cNvPr id="11" name="Rectangle 10"/>
          <p:cNvSpPr/>
          <p:nvPr/>
        </p:nvSpPr>
        <p:spPr>
          <a:xfrm>
            <a:off x="0" y="5443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Tree>
    <p:extLst>
      <p:ext uri="{BB962C8B-B14F-4D97-AF65-F5344CB8AC3E}">
        <p14:creationId xmlns:p14="http://schemas.microsoft.com/office/powerpoint/2010/main" val="53856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derbergern\Desktop\4 HELP course\2016 HELP Nicole\Images\baie d'orange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788" y="1470937"/>
            <a:ext cx="7129462" cy="5079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47528" y="393719"/>
            <a:ext cx="9296722" cy="1077218"/>
          </a:xfrm>
          <a:prstGeom prst="rect">
            <a:avLst/>
          </a:prstGeom>
        </p:spPr>
        <p:txBody>
          <a:bodyPr wrap="square">
            <a:spAutoFit/>
          </a:bodyPr>
          <a:lstStyle/>
          <a:p>
            <a:r>
              <a:rPr lang="fr-FR" sz="3200"/>
              <a:t>Haïti, 2009, cyclone 3 mois auparavant, aucun accès à la ville principale jusqu’à récemment, 8000 personnes     </a:t>
            </a:r>
          </a:p>
        </p:txBody>
      </p:sp>
      <p:pic>
        <p:nvPicPr>
          <p:cNvPr id="1026" name="Picture 2" descr="C:\Users\niederbergern\Desktop\4 HELP course\2016 HELP Nicole New Dehli\Captures\famille pin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2081876"/>
            <a:ext cx="1912938"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492" y="5109790"/>
            <a:ext cx="461665" cy="1440651"/>
          </a:xfrm>
          <a:prstGeom prst="rect">
            <a:avLst/>
          </a:prstGeom>
          <a:noFill/>
        </p:spPr>
        <p:txBody>
          <a:bodyPr vert="vert270" wrap="none" rtlCol="0">
            <a:spAutoFit/>
          </a:bodyPr>
          <a:lstStyle/>
          <a:p>
            <a:r>
              <a:rPr lang="fr-FR">
                <a:solidFill>
                  <a:schemeClr val="bg1"/>
                </a:solidFill>
              </a:rPr>
              <a:t>Cours H.E.L.P.</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109790"/>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49134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pi.rue89.nouvelobs.com/sites/news/files/styles/mobile2-tablette-asset-center/public/assets/image/2016/01/madaya-neige-syr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1" y="1700808"/>
            <a:ext cx="7920877"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100571" y="247650"/>
            <a:ext cx="8710935" cy="1107976"/>
          </a:xfrm>
        </p:spPr>
        <p:txBody>
          <a:bodyPr>
            <a:normAutofit/>
          </a:bodyPr>
          <a:lstStyle/>
          <a:p>
            <a:r>
              <a:rPr lang="fr-FR" sz="3200">
                <a:latin typeface="+mn-lt"/>
              </a:rPr>
              <a:t>Syrie, 2015, ville assiégée depuis 6 mois à la suite d’un conflit armé, 42 000 personnes </a:t>
            </a:r>
          </a:p>
        </p:txBody>
      </p:sp>
      <p:pic>
        <p:nvPicPr>
          <p:cNvPr id="3074" name="Picture 2" descr="C:\Users\niederbergern\Desktop\4 HELP course\2016 HELP Nicole New Dehli\Captures\famille ble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1700808"/>
            <a:ext cx="1017314" cy="197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492" y="5141273"/>
            <a:ext cx="461665" cy="1440651"/>
          </a:xfrm>
          <a:prstGeom prst="rect">
            <a:avLst/>
          </a:prstGeom>
          <a:noFill/>
        </p:spPr>
        <p:txBody>
          <a:bodyPr vert="vert270" wrap="none" rtlCol="0">
            <a:spAutoFit/>
          </a:bodyPr>
          <a:lstStyle/>
          <a:p>
            <a:r>
              <a:rPr lang="fr-FR">
                <a:solidFill>
                  <a:schemeClr val="bg1"/>
                </a:solidFill>
              </a:rPr>
              <a:t>Cours H.E.L.P.</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8855" y="5079175"/>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00156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911569" y="296908"/>
            <a:ext cx="8713787" cy="1566334"/>
          </a:xfrm>
        </p:spPr>
        <p:txBody>
          <a:bodyPr>
            <a:noAutofit/>
          </a:bodyPr>
          <a:lstStyle/>
          <a:p>
            <a:pPr eaLnBrk="1" fontAlgn="auto" hangingPunct="1">
              <a:spcAft>
                <a:spcPts val="0"/>
              </a:spcAft>
              <a:defRPr/>
            </a:pPr>
            <a:r>
              <a:rPr lang="fr-FR" sz="4400" u="sng">
                <a:latin typeface="+mn-lt"/>
              </a:rPr>
              <a:t>Objectifs</a:t>
            </a:r>
            <a:br>
              <a:rPr lang="fr-FR" sz="4400">
                <a:latin typeface="+mn-lt"/>
              </a:rPr>
            </a:br>
            <a:endParaRPr lang="fr-FR" sz="4400">
              <a:latin typeface="+mn-lt"/>
            </a:endParaRPr>
          </a:p>
        </p:txBody>
      </p:sp>
      <p:sp>
        <p:nvSpPr>
          <p:cNvPr id="11" name="Content Placeholder 3"/>
          <p:cNvSpPr txBox="1">
            <a:spLocks/>
          </p:cNvSpPr>
          <p:nvPr/>
        </p:nvSpPr>
        <p:spPr>
          <a:xfrm>
            <a:off x="1911569" y="2190360"/>
            <a:ext cx="8229600" cy="3443068"/>
          </a:xfrm>
          <a:prstGeom prst="rect">
            <a:avLst/>
          </a:prstGeom>
          <a:noFill/>
          <a:ln>
            <a:miter lim="800000"/>
            <a:headEnd/>
            <a:tailEnd/>
          </a:ln>
          <a:scene3d>
            <a:camera prst="orthographicFront">
              <a:rot lat="0" lon="0" rev="0"/>
            </a:camera>
            <a:lightRig rig="glow" dir="t">
              <a:rot lat="0" lon="0" rev="14100000"/>
            </a:lightRig>
          </a:scene3d>
          <a:sp3d prstMaterial="softEdge">
            <a:bevelT w="127000" prst="artDeco"/>
          </a:sp3d>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None/>
              <a:defRPr/>
            </a:pPr>
            <a:r>
              <a:rPr lang="fr-FR" b="1" dirty="0">
                <a:solidFill>
                  <a:srgbClr val="0000FF"/>
                </a:solidFill>
              </a:rPr>
              <a:t>Être en mesure</a:t>
            </a:r>
          </a:p>
          <a:p>
            <a:pPr marL="342900" indent="-342900" algn="l">
              <a:buFont typeface="Arial" panose="020B0604020202020204" pitchFamily="34" charset="0"/>
              <a:buChar char="•"/>
              <a:defRPr/>
            </a:pPr>
            <a:r>
              <a:rPr lang="fr-FR" sz="2600" dirty="0"/>
              <a:t>d’expliquer différents types d’évaluation selon le contexte, les objectifs et la phase d’une intervention </a:t>
            </a:r>
          </a:p>
          <a:p>
            <a:pPr marL="342900" indent="-342900" algn="l">
              <a:buFont typeface="Arial" panose="020B0604020202020204" pitchFamily="34" charset="0"/>
              <a:buChar char="•"/>
              <a:defRPr/>
            </a:pPr>
            <a:r>
              <a:rPr lang="fr-FR" sz="2600" dirty="0"/>
              <a:t>d’expliquer les objectifs d’une évaluation de la sécurité alimentaire et d’une évaluation nutritionnelle pendant une crise et d’énumérer le type de données à collecter</a:t>
            </a:r>
          </a:p>
          <a:p>
            <a:pPr marL="342900" indent="-342900" algn="l">
              <a:buFont typeface="Arial" panose="020B0604020202020204" pitchFamily="34" charset="0"/>
              <a:buChar char="•"/>
              <a:defRPr/>
            </a:pPr>
            <a:r>
              <a:rPr lang="fr-FR" sz="2600" dirty="0"/>
              <a:t>de décrire les étapes générales d’une évaluation de la sécurité alimentaire / évaluation nutritionnelle </a:t>
            </a:r>
          </a:p>
          <a:p>
            <a:pPr marL="342900" indent="-342900" algn="l">
              <a:buFont typeface="Arial" panose="020B0604020202020204" pitchFamily="34" charset="0"/>
              <a:buChar char="•"/>
              <a:defRPr/>
            </a:pPr>
            <a:r>
              <a:rPr lang="fr-FR" sz="2600" dirty="0"/>
              <a:t>d’interpréter les résultats des enquêtes nutritionnelles et de savoir à quel moment la malnutrition aigüe devient un problème humanitaire </a:t>
            </a:r>
          </a:p>
          <a:p>
            <a:pPr>
              <a:defRPr/>
            </a:pPr>
            <a:endParaRPr lang="en-US" dirty="0">
              <a:solidFill>
                <a:schemeClr val="bg2">
                  <a:lumMod val="75000"/>
                </a:schemeClr>
              </a:solidFill>
            </a:endParaRP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2" name="Slide Number Placeholder 1"/>
          <p:cNvSpPr>
            <a:spLocks noGrp="1"/>
          </p:cNvSpPr>
          <p:nvPr>
            <p:ph type="sldNum" sz="quarter" idx="12"/>
          </p:nvPr>
        </p:nvSpPr>
        <p:spPr/>
        <p:txBody>
          <a:bodyPr/>
          <a:lstStyle/>
          <a:p>
            <a:fld id="{4F227420-E05D-43BA-9DAF-DAB1CA8679FC}" type="slidenum">
              <a:rPr lang="fr-CH" smtClean="0"/>
              <a:t>2</a:t>
            </a:fld>
            <a:endParaRPr lang="fr-CH"/>
          </a:p>
        </p:txBody>
      </p:sp>
    </p:spTree>
    <p:extLst>
      <p:ext uri="{BB962C8B-B14F-4D97-AF65-F5344CB8AC3E}">
        <p14:creationId xmlns:p14="http://schemas.microsoft.com/office/powerpoint/2010/main" val="370990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3062289" y="145529"/>
            <a:ext cx="8139112" cy="1251992"/>
          </a:xfrm>
        </p:spPr>
        <p:txBody>
          <a:bodyPr>
            <a:normAutofit/>
          </a:bodyPr>
          <a:lstStyle/>
          <a:p>
            <a:pPr marL="0" indent="0">
              <a:buNone/>
            </a:pPr>
            <a:r>
              <a:rPr lang="fr-FR" sz="3200"/>
              <a:t>Indonésie, 2004, Tsunami il y a 8 jours, aucun accès possible, 400 survivants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951" y="1687514"/>
            <a:ext cx="7672387" cy="4799191"/>
          </a:xfrm>
          <a:prstGeom prst="rect">
            <a:avLst/>
          </a:prstGeom>
        </p:spPr>
      </p:pic>
      <p:pic>
        <p:nvPicPr>
          <p:cNvPr id="2050" name="Picture 2" descr="C:\Users\niederbergern\Desktop\4 HELP course\2016 HELP Nicole New Dehli\Captures\rou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4" y="1687514"/>
            <a:ext cx="1104900" cy="2111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046311"/>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60157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1328057" y="654936"/>
            <a:ext cx="10733313" cy="534987"/>
          </a:xfrm>
        </p:spPr>
        <p:txBody>
          <a:bodyPr>
            <a:noAutofit/>
          </a:bodyPr>
          <a:lstStyle/>
          <a:p>
            <a:r>
              <a:rPr lang="fr-FR" u="sng">
                <a:latin typeface="+mn-lt"/>
                <a:cs typeface="Arial" panose="020B0604020202020204" pitchFamily="34" charset="0"/>
              </a:rPr>
              <a:t>Contenu du questionnaire d’une enquête nutritionnelle</a:t>
            </a:r>
          </a:p>
        </p:txBody>
      </p:sp>
      <p:sp>
        <p:nvSpPr>
          <p:cNvPr id="13315" name="Rectangle 6"/>
          <p:cNvSpPr>
            <a:spLocks noGrp="1" noChangeArrowheads="1"/>
          </p:cNvSpPr>
          <p:nvPr>
            <p:ph idx="1"/>
          </p:nvPr>
        </p:nvSpPr>
        <p:spPr>
          <a:xfrm>
            <a:off x="1694866" y="2189919"/>
            <a:ext cx="9415044" cy="3424817"/>
          </a:xfrm>
        </p:spPr>
        <p:txBody>
          <a:bodyPr>
            <a:normAutofit/>
          </a:bodyPr>
          <a:lstStyle/>
          <a:p>
            <a:pPr>
              <a:buFont typeface="Wingdings" charset="2"/>
              <a:buChar char="Ø"/>
            </a:pPr>
            <a:r>
              <a:rPr lang="fr-FR" sz="3000"/>
              <a:t>Introduction et consentement</a:t>
            </a:r>
          </a:p>
          <a:p>
            <a:pPr>
              <a:buFont typeface="Wingdings" charset="2"/>
              <a:buChar char="Ø"/>
            </a:pPr>
            <a:r>
              <a:rPr lang="fr-FR" sz="3000"/>
              <a:t>Variables d’identification</a:t>
            </a:r>
          </a:p>
          <a:p>
            <a:pPr>
              <a:buFont typeface="Wingdings" charset="2"/>
              <a:buChar char="Ø"/>
            </a:pPr>
            <a:r>
              <a:rPr lang="fr-FR" sz="3000"/>
              <a:t>Variables anthropométriques</a:t>
            </a:r>
          </a:p>
          <a:p>
            <a:pPr>
              <a:buFont typeface="Wingdings" charset="2"/>
              <a:buChar char="Ø"/>
            </a:pPr>
            <a:r>
              <a:rPr lang="fr-FR" sz="3000"/>
              <a:t>Variables supplémentaires (en nombre limité !!)</a:t>
            </a:r>
          </a:p>
          <a:p>
            <a:pPr>
              <a:buFont typeface="Wingdings" charset="2"/>
              <a:buChar char="Ø"/>
            </a:pPr>
            <a:endParaRPr lang="en-US" altLang="en-US" sz="3000" dirty="0"/>
          </a:p>
          <a:p>
            <a:pPr>
              <a:buFont typeface="Wingdings" charset="2"/>
              <a:buChar char="Ø"/>
            </a:pPr>
            <a:r>
              <a:rPr lang="fr-FR" sz="3000"/>
              <a:t>Traduire le contenu si nécessaire</a:t>
            </a:r>
          </a:p>
          <a:p>
            <a:pPr marL="0" indent="0">
              <a:buNone/>
            </a:pPr>
            <a:endParaRPr lang="en-US" altLang="en-US" sz="3000" dirty="0"/>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177337"/>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123545072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9247" y="161925"/>
            <a:ext cx="10199366" cy="1324001"/>
          </a:xfrm>
        </p:spPr>
        <p:txBody>
          <a:bodyPr>
            <a:normAutofit/>
          </a:bodyPr>
          <a:lstStyle/>
          <a:p>
            <a:pPr algn="ctr"/>
            <a:r>
              <a:rPr lang="fr-FR" u="sng">
                <a:latin typeface="+mn-lt"/>
              </a:rPr>
              <a:t>Reportez-vous au cadre sur la malnutrition pour les variables supplémentaires </a:t>
            </a:r>
          </a:p>
        </p:txBody>
      </p:sp>
      <p:pic>
        <p:nvPicPr>
          <p:cNvPr id="4" name="Espace réservé du contenu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840" y="1628800"/>
            <a:ext cx="8496944"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133795"/>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7411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3987" y="399224"/>
            <a:ext cx="8602518" cy="1143000"/>
          </a:xfrm>
        </p:spPr>
        <p:txBody>
          <a:bodyPr>
            <a:normAutofit fontScale="90000"/>
          </a:bodyPr>
          <a:lstStyle/>
          <a:p>
            <a:pPr algn="ctr" eaLnBrk="1" hangingPunct="1"/>
            <a:r>
              <a:rPr lang="fr-FR">
                <a:solidFill>
                  <a:schemeClr val="tx1"/>
                </a:solidFill>
                <a:latin typeface="+mn-lt"/>
                <a:ea typeface="Times New Roman" charset="0"/>
                <a:cs typeface="Times New Roman" charset="0"/>
              </a:rPr>
              <a:t>6. </a:t>
            </a:r>
            <a:r>
              <a:rPr lang="fr-FR" u="sng">
                <a:solidFill>
                  <a:schemeClr val="tx1"/>
                </a:solidFill>
                <a:latin typeface="+mn-lt"/>
                <a:ea typeface="Times New Roman" charset="0"/>
                <a:cs typeface="Times New Roman" charset="0"/>
              </a:rPr>
              <a:t>Enquête exhaustive ou échantillonnage</a:t>
            </a:r>
          </a:p>
        </p:txBody>
      </p:sp>
      <p:sp>
        <p:nvSpPr>
          <p:cNvPr id="2" name="Slide Number Placeholder 1"/>
          <p:cNvSpPr>
            <a:spLocks noGrp="1"/>
          </p:cNvSpPr>
          <p:nvPr>
            <p:ph type="sldNum" sz="quarter" idx="12"/>
          </p:nvPr>
        </p:nvSpPr>
        <p:spPr/>
        <p:txBody>
          <a:bodyPr/>
          <a:lstStyle/>
          <a:p>
            <a:fld id="{B077871E-C384-5749-ACA0-F605BA7C9783}" type="slidenum">
              <a:rPr lang="en-US" smtClean="0"/>
              <a:t>23</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graphicFrame>
        <p:nvGraphicFramePr>
          <p:cNvPr id="10" name="Object 2"/>
          <p:cNvGraphicFramePr>
            <a:graphicFrameLocks noGrp="1" noChangeAspect="1"/>
          </p:cNvGraphicFramePr>
          <p:nvPr>
            <p:ph sz="quarter" idx="4294967295"/>
            <p:extLst>
              <p:ext uri="{D42A27DB-BD31-4B8C-83A1-F6EECF244321}">
                <p14:modId xmlns:p14="http://schemas.microsoft.com/office/powerpoint/2010/main" val="3440253277"/>
              </p:ext>
            </p:extLst>
          </p:nvPr>
        </p:nvGraphicFramePr>
        <p:xfrm>
          <a:off x="5469945" y="1571950"/>
          <a:ext cx="2072370" cy="4784400"/>
        </p:xfrm>
        <a:graphic>
          <a:graphicData uri="http://schemas.openxmlformats.org/presentationml/2006/ole">
            <mc:AlternateContent xmlns:mc="http://schemas.openxmlformats.org/markup-compatibility/2006">
              <mc:Choice xmlns:v="urn:schemas-microsoft-com:vml" Requires="v">
                <p:oleObj name="ClipArt" r:id="rId3" imgW="1857375" imgH="3995738" progId="">
                  <p:embed/>
                </p:oleObj>
              </mc:Choice>
              <mc:Fallback>
                <p:oleObj name="ClipArt" r:id="rId3" imgW="1857375" imgH="3995738" progId="">
                  <p:embed/>
                  <p:pic>
                    <p:nvPicPr>
                      <p:cNvPr id="1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945" y="1571950"/>
                        <a:ext cx="2072370" cy="4784400"/>
                      </a:xfrm>
                      <a:prstGeom prst="rect">
                        <a:avLst/>
                      </a:prstGeom>
                      <a:noFill/>
                      <a:ln>
                        <a:noFill/>
                      </a:ln>
                    </p:spPr>
                  </p:pic>
                </p:oleObj>
              </mc:Fallback>
            </mc:AlternateContent>
          </a:graphicData>
        </a:graphic>
      </p:graphicFrame>
      <p:sp>
        <p:nvSpPr>
          <p:cNvPr id="8" name="Rectangle 7"/>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81081"/>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332557030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4492" y="151768"/>
            <a:ext cx="8602518" cy="1143000"/>
          </a:xfrm>
        </p:spPr>
        <p:txBody>
          <a:bodyPr>
            <a:normAutofit/>
          </a:bodyPr>
          <a:lstStyle/>
          <a:p>
            <a:pPr algn="ctr" eaLnBrk="1" hangingPunct="1"/>
            <a:r>
              <a:rPr lang="fr-FR" u="sng">
                <a:solidFill>
                  <a:schemeClr val="tx1"/>
                </a:solidFill>
                <a:latin typeface="+mn-lt"/>
                <a:ea typeface="Times New Roman" charset="0"/>
                <a:cs typeface="Times New Roman" charset="0"/>
              </a:rPr>
              <a:t>Enquêtes exhaustives</a:t>
            </a:r>
          </a:p>
        </p:txBody>
      </p:sp>
      <p:sp>
        <p:nvSpPr>
          <p:cNvPr id="2" name="Slide Number Placeholder 1"/>
          <p:cNvSpPr>
            <a:spLocks noGrp="1"/>
          </p:cNvSpPr>
          <p:nvPr>
            <p:ph type="sldNum" sz="quarter" idx="12"/>
          </p:nvPr>
        </p:nvSpPr>
        <p:spPr/>
        <p:txBody>
          <a:bodyPr/>
          <a:lstStyle/>
          <a:p>
            <a:fld id="{B077871E-C384-5749-ACA0-F605BA7C9783}" type="slidenum">
              <a:rPr lang="en-US" smtClean="0"/>
              <a:t>24</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fr-FR">
                <a:solidFill>
                  <a:schemeClr val="bg1"/>
                </a:solidFill>
              </a:rPr>
              <a:t>Cours H.E.L.P.</a:t>
            </a:r>
          </a:p>
        </p:txBody>
      </p:sp>
      <p:sp>
        <p:nvSpPr>
          <p:cNvPr id="8" name="Rectangle 3"/>
          <p:cNvSpPr txBox="1">
            <a:spLocks noChangeArrowheads="1"/>
          </p:cNvSpPr>
          <p:nvPr/>
        </p:nvSpPr>
        <p:spPr bwMode="auto">
          <a:xfrm>
            <a:off x="2379812" y="1583636"/>
            <a:ext cx="8476029" cy="1420062"/>
          </a:xfrm>
          <a:prstGeom prst="rect">
            <a:avLst/>
          </a:prstGeom>
          <a:solidFill>
            <a:schemeClr val="bg1"/>
          </a:solidFill>
          <a:ln>
            <a:solidFill>
              <a:srgbClr val="5448F2"/>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defRPr/>
            </a:pPr>
            <a:r>
              <a:rPr lang="fr-FR" sz="2800" b="1" i="1" dirty="0">
                <a:solidFill>
                  <a:srgbClr val="0070C0"/>
                </a:solidFill>
              </a:rPr>
              <a:t>Exhaustive </a:t>
            </a:r>
          </a:p>
          <a:p>
            <a:pPr eaLnBrk="1" hangingPunct="1">
              <a:lnSpc>
                <a:spcPct val="80000"/>
              </a:lnSpc>
              <a:buFontTx/>
              <a:buNone/>
              <a:defRPr/>
            </a:pPr>
            <a:r>
              <a:rPr lang="fr-FR" sz="2800" dirty="0"/>
              <a:t>Inclut toute la population -&gt; donne une image précise de l’état nutritionnel ou du taux de mortalité par exemple</a:t>
            </a:r>
          </a:p>
          <a:p>
            <a:pPr marL="0" indent="0" eaLnBrk="1" hangingPunct="1">
              <a:lnSpc>
                <a:spcPct val="80000"/>
              </a:lnSpc>
              <a:buNone/>
              <a:defRPr/>
            </a:pPr>
            <a:endParaRPr lang="en-US" altLang="en-US" sz="1800" dirty="0"/>
          </a:p>
          <a:p>
            <a:pPr marL="0" indent="0">
              <a:spcBef>
                <a:spcPct val="0"/>
              </a:spcBef>
              <a:buNone/>
              <a:defRPr/>
            </a:pPr>
            <a:endParaRPr lang="en-GB" sz="2400" dirty="0"/>
          </a:p>
          <a:p>
            <a:pPr marL="0" indent="0" eaLnBrk="1" hangingPunct="1">
              <a:lnSpc>
                <a:spcPct val="80000"/>
              </a:lnSpc>
              <a:buNone/>
              <a:defRPr/>
            </a:pPr>
            <a:endParaRPr lang="en-US" altLang="en-US" sz="1800" dirty="0"/>
          </a:p>
          <a:p>
            <a:pPr eaLnBrk="1" hangingPunct="1">
              <a:lnSpc>
                <a:spcPct val="80000"/>
              </a:lnSpc>
              <a:buFontTx/>
              <a:buNone/>
              <a:defRPr/>
            </a:pPr>
            <a:endParaRPr lang="en-US" altLang="en-US" sz="1800" dirty="0">
              <a:solidFill>
                <a:srgbClr val="000000"/>
              </a:solidFill>
            </a:endParaRPr>
          </a:p>
        </p:txBody>
      </p:sp>
      <p:pic>
        <p:nvPicPr>
          <p:cNvPr id="11" name="Picture 10"/>
          <p:cNvPicPr>
            <a:picLocks noChangeAspect="1"/>
          </p:cNvPicPr>
          <p:nvPr/>
        </p:nvPicPr>
        <p:blipFill>
          <a:blip r:embed="rId3"/>
          <a:stretch>
            <a:fillRect/>
          </a:stretch>
        </p:blipFill>
        <p:spPr>
          <a:xfrm>
            <a:off x="6756930" y="3581434"/>
            <a:ext cx="4098911" cy="2633115"/>
          </a:xfrm>
          <a:prstGeom prst="rect">
            <a:avLst/>
          </a:prstGeom>
        </p:spPr>
      </p:pic>
      <p:sp>
        <p:nvSpPr>
          <p:cNvPr id="9" name="TextBox 8"/>
          <p:cNvSpPr txBox="1"/>
          <p:nvPr/>
        </p:nvSpPr>
        <p:spPr>
          <a:xfrm>
            <a:off x="6809304" y="6215746"/>
            <a:ext cx="4209229" cy="646331"/>
          </a:xfrm>
          <a:prstGeom prst="rect">
            <a:avLst/>
          </a:prstGeom>
          <a:noFill/>
        </p:spPr>
        <p:txBody>
          <a:bodyPr wrap="none" rtlCol="0">
            <a:spAutoFit/>
          </a:bodyPr>
          <a:lstStyle/>
          <a:p>
            <a:r>
              <a:rPr lang="fr-FR" i="1">
                <a:latin typeface="Myriad Pro" pitchFamily="-96" charset="0"/>
                <a:cs typeface="Arial" panose="020B0604020202020204" pitchFamily="34" charset="0"/>
              </a:rPr>
              <a:t>Camp de réfugiés syriens, Qiam, Irak – 2012</a:t>
            </a:r>
          </a:p>
          <a:p>
            <a:endParaRPr lang="en-GB" dirty="0"/>
          </a:p>
        </p:txBody>
      </p:sp>
      <p:sp>
        <p:nvSpPr>
          <p:cNvPr id="10" name="TextBox 9"/>
          <p:cNvSpPr txBox="1"/>
          <p:nvPr/>
        </p:nvSpPr>
        <p:spPr>
          <a:xfrm>
            <a:off x="1924492" y="3990050"/>
            <a:ext cx="4433777" cy="1815882"/>
          </a:xfrm>
          <a:prstGeom prst="rect">
            <a:avLst/>
          </a:prstGeom>
          <a:noFill/>
        </p:spPr>
        <p:txBody>
          <a:bodyPr wrap="square" rtlCol="0">
            <a:spAutoFit/>
          </a:bodyPr>
          <a:lstStyle/>
          <a:p>
            <a:pPr marL="457200" indent="-457200">
              <a:buFont typeface="Arial" panose="020B0604020202020204" pitchFamily="34" charset="0"/>
              <a:buChar char="•"/>
            </a:pPr>
            <a:r>
              <a:rPr lang="fr-FR" sz="2800"/>
              <a:t>Uniquement dans des petites populations concentrées géographiquement</a:t>
            </a:r>
          </a:p>
          <a:p>
            <a:pPr marL="457200" indent="-457200">
              <a:buFont typeface="Arial" panose="020B0604020202020204" pitchFamily="34" charset="0"/>
              <a:buChar char="•"/>
            </a:pPr>
            <a:r>
              <a:rPr lang="fr-FR" sz="2800" b="1"/>
              <a:t>Rare</a:t>
            </a:r>
          </a:p>
        </p:txBody>
      </p:sp>
      <p:sp>
        <p:nvSpPr>
          <p:cNvPr id="12" name="Rectangle 11"/>
          <p:cNvSpPr/>
          <p:nvPr/>
        </p:nvSpPr>
        <p:spPr>
          <a:xfrm>
            <a:off x="25424"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405201286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a:off x="7789863"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32313" y="1135064"/>
            <a:ext cx="11112" cy="91598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8" idx="0"/>
          </p:cNvCxnSpPr>
          <p:nvPr/>
        </p:nvCxnSpPr>
        <p:spPr>
          <a:xfrm>
            <a:off x="2565400"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85100"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 idx="0"/>
          </p:cNvCxnSpPr>
          <p:nvPr/>
        </p:nvCxnSpPr>
        <p:spPr>
          <a:xfrm>
            <a:off x="2560638"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27551" y="1141414"/>
            <a:ext cx="11113" cy="91598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0688" y="2055814"/>
            <a:ext cx="1763712" cy="1074737"/>
          </a:xfrm>
          <a:prstGeom prst="rect">
            <a:avLst/>
          </a:prstGeom>
          <a:solidFill>
            <a:schemeClr val="tx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86" name="Rectangle 5"/>
          <p:cNvSpPr>
            <a:spLocks noChangeArrowheads="1"/>
          </p:cNvSpPr>
          <p:nvPr/>
        </p:nvSpPr>
        <p:spPr bwMode="auto">
          <a:xfrm>
            <a:off x="1701801" y="2303464"/>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a:solidFill>
                  <a:schemeClr val="bg1"/>
                </a:solidFill>
                <a:latin typeface="Arial" panose="020B0604020202020204" pitchFamily="34" charset="0"/>
                <a:ea typeface="SimSun" panose="02010600030101010101" pitchFamily="2" charset="-122"/>
              </a:rPr>
              <a:t>1. Simple</a:t>
            </a:r>
          </a:p>
        </p:txBody>
      </p:sp>
      <p:pic>
        <p:nvPicPr>
          <p:cNvPr id="4609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7068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0205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671888" y="2055814"/>
            <a:ext cx="2170112" cy="1074737"/>
          </a:xfrm>
          <a:prstGeom prst="rect">
            <a:avLst/>
          </a:prstGeom>
          <a:solidFill>
            <a:schemeClr val="accent2">
              <a:lumMod val="40000"/>
              <a:lumOff val="6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93" name="Rectangle 18"/>
          <p:cNvSpPr>
            <a:spLocks noChangeArrowheads="1"/>
          </p:cNvSpPr>
          <p:nvPr/>
        </p:nvSpPr>
        <p:spPr bwMode="auto">
          <a:xfrm>
            <a:off x="3600449" y="2135187"/>
            <a:ext cx="2281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400" b="1">
                <a:latin typeface="Arial" panose="020B0604020202020204" pitchFamily="34" charset="0"/>
                <a:ea typeface="SimSun" panose="02010600030101010101" pitchFamily="2" charset="-122"/>
              </a:rPr>
              <a:t>II. Aléatoire</a:t>
            </a:r>
          </a:p>
          <a:p>
            <a:pPr algn="ctr">
              <a:spcBef>
                <a:spcPct val="0"/>
              </a:spcBef>
              <a:buClrTx/>
              <a:buSzTx/>
              <a:buFontTx/>
              <a:buNone/>
            </a:pPr>
            <a:r>
              <a:rPr lang="fr-FR" sz="2400" b="1">
                <a:latin typeface="Arial" panose="020B0604020202020204" pitchFamily="34" charset="0"/>
                <a:ea typeface="SimSun" panose="02010600030101010101" pitchFamily="2" charset="-122"/>
              </a:rPr>
              <a:t>systématique</a:t>
            </a:r>
          </a:p>
        </p:txBody>
      </p:sp>
      <p:sp>
        <p:nvSpPr>
          <p:cNvPr id="46094" name="Text Box 1"/>
          <p:cNvSpPr txBox="1">
            <a:spLocks noChangeArrowheads="1"/>
          </p:cNvSpPr>
          <p:nvPr/>
        </p:nvSpPr>
        <p:spPr bwMode="auto">
          <a:xfrm>
            <a:off x="1080656" y="-93264"/>
            <a:ext cx="10612582" cy="9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700"/>
              </a:spcBef>
              <a:buClr>
                <a:srgbClr val="1E1E1E"/>
              </a:buClr>
              <a:buSzPct val="6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9pPr>
          </a:lstStyle>
          <a:p>
            <a:pPr eaLnBrk="1" hangingPunct="1">
              <a:spcBef>
                <a:spcPct val="0"/>
              </a:spcBef>
              <a:buClrTx/>
              <a:buSzTx/>
              <a:buFontTx/>
              <a:buNone/>
            </a:pPr>
            <a:r>
              <a:rPr lang="fr-FR" sz="4400">
                <a:latin typeface="+mn-lt"/>
                <a:ea typeface="Segoe UI" panose="020B0502040204020203" pitchFamily="34" charset="0"/>
                <a:cs typeface="Arial" panose="020B0604020202020204" pitchFamily="34" charset="0"/>
              </a:rPr>
              <a:t> </a:t>
            </a:r>
            <a:r>
              <a:rPr lang="fr-FR" sz="4400" u="sng">
                <a:latin typeface="+mn-lt"/>
                <a:ea typeface="Segoe UI" panose="020B0502040204020203" pitchFamily="34" charset="0"/>
                <a:cs typeface="Arial" panose="020B0604020202020204" pitchFamily="34" charset="0"/>
              </a:rPr>
              <a:t>Méthodes d’échantillonnage aléatoire </a:t>
            </a:r>
          </a:p>
        </p:txBody>
      </p:sp>
      <p:cxnSp>
        <p:nvCxnSpPr>
          <p:cNvPr id="25" name="Straight Arrow Connector 24"/>
          <p:cNvCxnSpPr/>
          <p:nvPr/>
        </p:nvCxnSpPr>
        <p:spPr>
          <a:xfrm>
            <a:off x="8258176" y="3192464"/>
            <a:ext cx="485775"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96" name="Rectangle 27"/>
          <p:cNvSpPr>
            <a:spLocks noChangeArrowheads="1"/>
          </p:cNvSpPr>
          <p:nvPr/>
        </p:nvSpPr>
        <p:spPr bwMode="auto">
          <a:xfrm>
            <a:off x="8294688" y="3929064"/>
            <a:ext cx="2157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a:solidFill>
                  <a:schemeClr val="bg1"/>
                </a:solidFill>
                <a:latin typeface="Arial" panose="020B0604020202020204" pitchFamily="34" charset="0"/>
                <a:ea typeface="SimSun" panose="02010600030101010101" pitchFamily="2" charset="-122"/>
              </a:rPr>
              <a:t>systématique</a:t>
            </a:r>
          </a:p>
        </p:txBody>
      </p:sp>
      <p:pic>
        <p:nvPicPr>
          <p:cNvPr id="46097"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50911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838" y="51165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Rectangle 33"/>
          <p:cNvSpPr>
            <a:spLocks noChangeArrowheads="1"/>
          </p:cNvSpPr>
          <p:nvPr/>
        </p:nvSpPr>
        <p:spPr bwMode="auto">
          <a:xfrm>
            <a:off x="6680201" y="2438401"/>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a:latin typeface="Arial" panose="020B0604020202020204" pitchFamily="34" charset="0"/>
                <a:ea typeface="SimSun" panose="02010600030101010101" pitchFamily="2" charset="-122"/>
              </a:rPr>
              <a:t>3. Grappe</a:t>
            </a:r>
          </a:p>
        </p:txBody>
      </p:sp>
      <p:sp>
        <p:nvSpPr>
          <p:cNvPr id="46100" name="Rectangle 35"/>
          <p:cNvSpPr>
            <a:spLocks noChangeArrowheads="1"/>
          </p:cNvSpPr>
          <p:nvPr/>
        </p:nvSpPr>
        <p:spPr bwMode="auto">
          <a:xfrm>
            <a:off x="1814513" y="4586289"/>
            <a:ext cx="3744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400" b="1">
                <a:solidFill>
                  <a:srgbClr val="0033CC"/>
                </a:solidFill>
                <a:latin typeface="Arial" panose="020B0604020202020204" pitchFamily="34" charset="0"/>
                <a:ea typeface="SimSun" panose="02010600030101010101" pitchFamily="2" charset="-122"/>
                <a:sym typeface="Wingdings" panose="05000000000000000000" pitchFamily="2" charset="2"/>
              </a:rPr>
              <a:t>Ménages sélectionnés directement dans la population globale</a:t>
            </a:r>
          </a:p>
        </p:txBody>
      </p:sp>
      <p:sp>
        <p:nvSpPr>
          <p:cNvPr id="46101" name="Rectangle 37"/>
          <p:cNvSpPr>
            <a:spLocks noChangeArrowheads="1"/>
          </p:cNvSpPr>
          <p:nvPr/>
        </p:nvSpPr>
        <p:spPr bwMode="auto">
          <a:xfrm>
            <a:off x="6095999" y="5842000"/>
            <a:ext cx="587057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fr-FR" sz="2000" b="1">
                <a:solidFill>
                  <a:srgbClr val="000000"/>
                </a:solidFill>
                <a:latin typeface="Arial" panose="020B0604020202020204" pitchFamily="34" charset="0"/>
                <a:ea typeface="SimSun" panose="02010600030101010101" pitchFamily="2" charset="-122"/>
                <a:sym typeface="Wingdings" panose="05000000000000000000" pitchFamily="2" charset="2"/>
              </a:rPr>
              <a:t>2</a:t>
            </a:r>
            <a:r>
              <a:rPr lang="fr-FR" sz="2000" b="1" baseline="30000">
                <a:solidFill>
                  <a:srgbClr val="000000"/>
                </a:solidFill>
                <a:latin typeface="Arial" panose="020B0604020202020204" pitchFamily="34" charset="0"/>
                <a:ea typeface="SimSun" panose="02010600030101010101" pitchFamily="2" charset="-122"/>
                <a:sym typeface="Wingdings" panose="05000000000000000000" pitchFamily="2" charset="2"/>
              </a:rPr>
              <a:t>e</a:t>
            </a:r>
            <a:r>
              <a:rPr lang="fr-FR" sz="2000" b="1">
                <a:solidFill>
                  <a:srgbClr val="000000"/>
                </a:solidFill>
                <a:latin typeface="Arial" panose="020B0604020202020204" pitchFamily="34" charset="0"/>
                <a:ea typeface="SimSun" panose="02010600030101010101" pitchFamily="2" charset="-122"/>
                <a:sym typeface="Wingdings" panose="05000000000000000000" pitchFamily="2" charset="2"/>
              </a:rPr>
              <a:t> : </a:t>
            </a:r>
            <a:r>
              <a:rPr lang="fr-FR" sz="2000" b="1">
                <a:latin typeface="Arial" panose="020B0604020202020204" pitchFamily="34" charset="0"/>
                <a:ea typeface="SimSun" panose="02010600030101010101" pitchFamily="2" charset="-122"/>
                <a:sym typeface="Wingdings" panose="05000000000000000000" pitchFamily="2" charset="2"/>
              </a:rPr>
              <a:t>ménages sélectionnés dans des grappes </a:t>
            </a:r>
            <a:r>
              <a:rPr lang="fr-FR" sz="2000" b="1">
                <a:solidFill>
                  <a:srgbClr val="00B050"/>
                </a:solidFill>
                <a:latin typeface="Arial" panose="020B0604020202020204" pitchFamily="34" charset="0"/>
                <a:ea typeface="SimSun" panose="02010600030101010101" pitchFamily="2" charset="-122"/>
                <a:sym typeface="Wingdings" panose="05000000000000000000" pitchFamily="2" charset="2"/>
              </a:rPr>
              <a:t>(municipalités) </a:t>
            </a:r>
            <a:r>
              <a:rPr lang="fr-FR" sz="2000" b="1">
                <a:solidFill>
                  <a:srgbClr val="000000"/>
                </a:solidFill>
                <a:latin typeface="Arial" panose="020B0604020202020204" pitchFamily="34" charset="0"/>
                <a:ea typeface="SimSun" panose="02010600030101010101" pitchFamily="2" charset="-122"/>
                <a:sym typeface="Wingdings" panose="05000000000000000000" pitchFamily="2" charset="2"/>
              </a:rPr>
              <a:t>(</a:t>
            </a:r>
          </a:p>
        </p:txBody>
      </p:sp>
      <p:cxnSp>
        <p:nvCxnSpPr>
          <p:cNvPr id="45" name="Straight Connector 44"/>
          <p:cNvCxnSpPr/>
          <p:nvPr/>
        </p:nvCxnSpPr>
        <p:spPr>
          <a:xfrm>
            <a:off x="6096000" y="1825626"/>
            <a:ext cx="0" cy="5375275"/>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690688" y="998538"/>
            <a:ext cx="9190038" cy="696912"/>
          </a:xfrm>
          <a:prstGeom prst="rect">
            <a:avLst/>
          </a:prstGeom>
          <a:solidFill>
            <a:srgbClr val="8E908F"/>
          </a:solidFill>
          <a:ln w="762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04" name="Rectangle 34"/>
          <p:cNvSpPr>
            <a:spLocks noChangeArrowheads="1"/>
          </p:cNvSpPr>
          <p:nvPr/>
        </p:nvSpPr>
        <p:spPr bwMode="auto">
          <a:xfrm>
            <a:off x="1524000" y="1082676"/>
            <a:ext cx="91757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a:solidFill>
                  <a:schemeClr val="bg1"/>
                </a:solidFill>
                <a:latin typeface="Arial" panose="020B0604020202020204" pitchFamily="34" charset="0"/>
                <a:ea typeface="SimSun" panose="02010600030101010101" pitchFamily="2" charset="-122"/>
              </a:rPr>
              <a:t>Population concernée par l’échantillonnage</a:t>
            </a:r>
          </a:p>
        </p:txBody>
      </p:sp>
      <p:sp>
        <p:nvSpPr>
          <p:cNvPr id="46107" name="Rectangle 27"/>
          <p:cNvSpPr>
            <a:spLocks noChangeArrowheads="1"/>
          </p:cNvSpPr>
          <p:nvPr/>
        </p:nvSpPr>
        <p:spPr bwMode="auto">
          <a:xfrm>
            <a:off x="6210301" y="3817939"/>
            <a:ext cx="21574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a:solidFill>
                  <a:schemeClr val="bg1"/>
                </a:solidFill>
                <a:latin typeface="Arial" panose="020B0604020202020204" pitchFamily="34" charset="0"/>
                <a:ea typeface="SimSun" panose="02010600030101010101" pitchFamily="2" charset="-122"/>
              </a:rPr>
              <a:t>Simple</a:t>
            </a:r>
          </a:p>
        </p:txBody>
      </p:sp>
      <p:sp>
        <p:nvSpPr>
          <p:cNvPr id="48" name="Rectangle 47"/>
          <p:cNvSpPr/>
          <p:nvPr/>
        </p:nvSpPr>
        <p:spPr>
          <a:xfrm>
            <a:off x="1695451" y="2049464"/>
            <a:ext cx="1763713" cy="1074737"/>
          </a:xfrm>
          <a:prstGeom prst="rect">
            <a:avLst/>
          </a:prstGeom>
          <a:solidFill>
            <a:schemeClr val="accent2">
              <a:lumMod val="20000"/>
              <a:lumOff val="8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12" name="Rectangle 5"/>
          <p:cNvSpPr>
            <a:spLocks noChangeArrowheads="1"/>
          </p:cNvSpPr>
          <p:nvPr/>
        </p:nvSpPr>
        <p:spPr bwMode="auto">
          <a:xfrm>
            <a:off x="1596881" y="2055813"/>
            <a:ext cx="17637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dirty="0">
                <a:latin typeface="Arial" panose="020B0604020202020204" pitchFamily="34" charset="0"/>
                <a:ea typeface="SimSun" panose="02010600030101010101" pitchFamily="2" charset="-122"/>
              </a:rPr>
              <a:t>I. Aléatoire simple</a:t>
            </a:r>
          </a:p>
          <a:p>
            <a:pPr algn="ctr">
              <a:spcBef>
                <a:spcPct val="0"/>
              </a:spcBef>
              <a:buClrTx/>
              <a:buSzTx/>
              <a:buFontTx/>
              <a:buNone/>
            </a:pPr>
            <a:endParaRPr lang="en-CA" altLang="en-US" sz="2600" dirty="0">
              <a:latin typeface="Trebuchet MS" panose="020B0603020202020204" pitchFamily="34" charset="0"/>
              <a:ea typeface="SimSun" panose="02010600030101010101" pitchFamily="2" charset="-122"/>
            </a:endParaRPr>
          </a:p>
        </p:txBody>
      </p:sp>
      <p:sp>
        <p:nvSpPr>
          <p:cNvPr id="50" name="Rectangle 49"/>
          <p:cNvSpPr/>
          <p:nvPr/>
        </p:nvSpPr>
        <p:spPr>
          <a:xfrm>
            <a:off x="8612141" y="3750470"/>
            <a:ext cx="2621656" cy="873125"/>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cxnSp>
        <p:nvCxnSpPr>
          <p:cNvPr id="51" name="Straight Arrow Connector 50"/>
          <p:cNvCxnSpPr/>
          <p:nvPr/>
        </p:nvCxnSpPr>
        <p:spPr>
          <a:xfrm>
            <a:off x="2588739" y="3158331"/>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1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7004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369570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Arrow Connector 57"/>
          <p:cNvCxnSpPr/>
          <p:nvPr/>
        </p:nvCxnSpPr>
        <p:spPr>
          <a:xfrm flipH="1">
            <a:off x="7059613" y="3201989"/>
            <a:ext cx="468312"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121" name="Rectangle 27"/>
          <p:cNvSpPr>
            <a:spLocks noChangeArrowheads="1"/>
          </p:cNvSpPr>
          <p:nvPr/>
        </p:nvSpPr>
        <p:spPr bwMode="auto">
          <a:xfrm>
            <a:off x="8539115" y="3788995"/>
            <a:ext cx="2694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400" b="1">
                <a:latin typeface="Arial" panose="020B0604020202020204" pitchFamily="34" charset="0"/>
                <a:ea typeface="SimSun" panose="02010600030101010101" pitchFamily="2" charset="-122"/>
              </a:rPr>
              <a:t>III b. Aléatoire</a:t>
            </a:r>
          </a:p>
          <a:p>
            <a:pPr algn="ctr">
              <a:spcBef>
                <a:spcPct val="0"/>
              </a:spcBef>
              <a:buClrTx/>
              <a:buSzTx/>
              <a:buFontTx/>
              <a:buNone/>
            </a:pPr>
            <a:r>
              <a:rPr lang="fr-FR" sz="2400" b="1">
                <a:latin typeface="Arial" panose="020B0604020202020204" pitchFamily="34" charset="0"/>
                <a:ea typeface="SimSun" panose="02010600030101010101" pitchFamily="2" charset="-122"/>
              </a:rPr>
              <a:t>systématique</a:t>
            </a:r>
          </a:p>
        </p:txBody>
      </p:sp>
      <p:pic>
        <p:nvPicPr>
          <p:cNvPr id="46122"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50847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3"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51101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a:off x="6759576" y="2055814"/>
            <a:ext cx="1763713" cy="1074737"/>
          </a:xfrm>
          <a:prstGeom prst="rect">
            <a:avLst/>
          </a:prstGeom>
          <a:solidFill>
            <a:schemeClr val="accent4">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25" name="Rectangle 33"/>
          <p:cNvSpPr>
            <a:spLocks noChangeArrowheads="1"/>
          </p:cNvSpPr>
          <p:nvPr/>
        </p:nvSpPr>
        <p:spPr bwMode="auto">
          <a:xfrm>
            <a:off x="6613528" y="2357439"/>
            <a:ext cx="1909762"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600" b="1">
                <a:latin typeface="Arial" panose="020B0604020202020204" pitchFamily="34" charset="0"/>
                <a:ea typeface="SimSun" panose="02010600030101010101" pitchFamily="2" charset="-122"/>
              </a:rPr>
              <a:t>III. Grappe</a:t>
            </a:r>
          </a:p>
        </p:txBody>
      </p:sp>
      <p:sp>
        <p:nvSpPr>
          <p:cNvPr id="46127" name="Rectangle 36"/>
          <p:cNvSpPr>
            <a:spLocks noChangeArrowheads="1"/>
          </p:cNvSpPr>
          <p:nvPr/>
        </p:nvSpPr>
        <p:spPr bwMode="auto">
          <a:xfrm>
            <a:off x="8805530" y="1820929"/>
            <a:ext cx="33864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fr-FR" sz="2400" b="1">
                <a:solidFill>
                  <a:srgbClr val="0033CC"/>
                </a:solidFill>
                <a:latin typeface="+mn-lt"/>
                <a:ea typeface="SimSun" panose="02010600030101010101" pitchFamily="2" charset="-122"/>
                <a:sym typeface="Wingdings" panose="05000000000000000000" pitchFamily="2" charset="2"/>
              </a:rPr>
              <a:t>1</a:t>
            </a:r>
            <a:r>
              <a:rPr lang="fr-FR" sz="2400" b="1" baseline="30000">
                <a:solidFill>
                  <a:srgbClr val="0033CC"/>
                </a:solidFill>
                <a:latin typeface="+mn-lt"/>
                <a:ea typeface="SimSun" panose="02010600030101010101" pitchFamily="2" charset="-122"/>
                <a:sym typeface="Wingdings" panose="05000000000000000000" pitchFamily="2" charset="2"/>
              </a:rPr>
              <a:t>er</a:t>
            </a:r>
            <a:r>
              <a:rPr lang="fr-FR" sz="2400" b="1">
                <a:solidFill>
                  <a:srgbClr val="0033CC"/>
                </a:solidFill>
                <a:latin typeface="+mn-lt"/>
                <a:ea typeface="SimSun" panose="02010600030101010101" pitchFamily="2" charset="-122"/>
                <a:sym typeface="Wingdings" panose="05000000000000000000" pitchFamily="2" charset="2"/>
              </a:rPr>
              <a:t> : grappes sélectionnées dans la population globale</a:t>
            </a:r>
            <a:r>
              <a:rPr lang="fr-FR" sz="1800" b="1">
                <a:solidFill>
                  <a:srgbClr val="0070C0"/>
                </a:solidFill>
                <a:latin typeface="Arial" panose="020B0604020202020204" pitchFamily="34" charset="0"/>
                <a:ea typeface="SimSun" panose="02010600030101010101" pitchFamily="2" charset="-122"/>
                <a:sym typeface="Wingdings" panose="05000000000000000000" pitchFamily="2" charset="2"/>
              </a:rPr>
              <a:t>.</a:t>
            </a:r>
          </a:p>
          <a:p>
            <a:pPr>
              <a:spcBef>
                <a:spcPct val="0"/>
              </a:spcBef>
              <a:buClrTx/>
              <a:buSzTx/>
              <a:buFontTx/>
              <a:buNone/>
            </a:pPr>
            <a:endParaRPr lang="en-CA" altLang="en-US" sz="1600" dirty="0">
              <a:solidFill>
                <a:srgbClr val="EF8300"/>
              </a:solidFill>
              <a:latin typeface="Trebuchet MS" panose="020B0603020202020204" pitchFamily="34" charset="0"/>
              <a:ea typeface="SimSun" panose="02010600030101010101" pitchFamily="2" charset="-122"/>
            </a:endParaRPr>
          </a:p>
        </p:txBody>
      </p:sp>
      <p:sp>
        <p:nvSpPr>
          <p:cNvPr id="46128" name="Rectangle 37"/>
          <p:cNvSpPr>
            <a:spLocks noChangeArrowheads="1"/>
          </p:cNvSpPr>
          <p:nvPr/>
        </p:nvSpPr>
        <p:spPr bwMode="auto">
          <a:xfrm>
            <a:off x="6210301" y="5687221"/>
            <a:ext cx="586581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fr-FR" sz="2400" b="1">
                <a:solidFill>
                  <a:srgbClr val="0033CC"/>
                </a:solidFill>
                <a:latin typeface="+mn-lt"/>
                <a:ea typeface="SimSun" panose="02010600030101010101" pitchFamily="2" charset="-122"/>
                <a:sym typeface="Wingdings" panose="05000000000000000000" pitchFamily="2" charset="2"/>
              </a:rPr>
              <a:t>2</a:t>
            </a:r>
            <a:r>
              <a:rPr lang="fr-FR" sz="2400" b="1" baseline="30000">
                <a:solidFill>
                  <a:srgbClr val="0033CC"/>
                </a:solidFill>
                <a:latin typeface="+mn-lt"/>
                <a:ea typeface="SimSun" panose="02010600030101010101" pitchFamily="2" charset="-122"/>
                <a:sym typeface="Wingdings" panose="05000000000000000000" pitchFamily="2" charset="2"/>
              </a:rPr>
              <a:t>e</a:t>
            </a:r>
            <a:r>
              <a:rPr lang="fr-FR" sz="2400" b="1">
                <a:solidFill>
                  <a:srgbClr val="0033CC"/>
                </a:solidFill>
                <a:latin typeface="+mn-lt"/>
                <a:ea typeface="SimSun" panose="02010600030101010101" pitchFamily="2" charset="-122"/>
                <a:sym typeface="Wingdings" panose="05000000000000000000" pitchFamily="2" charset="2"/>
              </a:rPr>
              <a:t> : ménages sélectionnés dans des grappes (municipalités) (</a:t>
            </a:r>
            <a:r>
              <a:rPr lang="fr-FR" sz="2400" b="1">
                <a:latin typeface="+mn-lt"/>
                <a:ea typeface="SimSun" panose="02010600030101010101" pitchFamily="2" charset="-122"/>
                <a:sym typeface="Wingdings" panose="05000000000000000000" pitchFamily="2" charset="2"/>
              </a:rPr>
              <a:t>à l’aide de l’échantillonnage simple ou systématique</a:t>
            </a:r>
            <a:r>
              <a:rPr lang="fr-FR" sz="2400" b="1">
                <a:solidFill>
                  <a:srgbClr val="000000"/>
                </a:solidFill>
                <a:latin typeface="+mn-lt"/>
                <a:ea typeface="SimSun" panose="02010600030101010101" pitchFamily="2" charset="-122"/>
                <a:sym typeface="Wingdings" panose="05000000000000000000" pitchFamily="2" charset="2"/>
              </a:rPr>
              <a:t>). </a:t>
            </a:r>
          </a:p>
        </p:txBody>
      </p:sp>
      <p:cxnSp>
        <p:nvCxnSpPr>
          <p:cNvPr id="68" name="Straight Connector 67"/>
          <p:cNvCxnSpPr/>
          <p:nvPr/>
        </p:nvCxnSpPr>
        <p:spPr>
          <a:xfrm>
            <a:off x="6100763" y="1819276"/>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065169" y="4632802"/>
            <a:ext cx="11112"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9374981" y="4626770"/>
            <a:ext cx="1588"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172200" y="3752851"/>
            <a:ext cx="1938338" cy="836613"/>
          </a:xfrm>
          <a:prstGeom prst="rect">
            <a:avLst/>
          </a:pr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35" name="Rectangle 27"/>
          <p:cNvSpPr>
            <a:spLocks noChangeArrowheads="1"/>
          </p:cNvSpPr>
          <p:nvPr/>
        </p:nvSpPr>
        <p:spPr bwMode="auto">
          <a:xfrm>
            <a:off x="6073308" y="3781119"/>
            <a:ext cx="2157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fr-FR" sz="2400" b="1">
                <a:latin typeface="Arial" panose="020B0604020202020204" pitchFamily="34" charset="0"/>
                <a:ea typeface="SimSun" panose="02010600030101010101" pitchFamily="2" charset="-122"/>
              </a:rPr>
              <a:t>III a. Aléatoire</a:t>
            </a:r>
          </a:p>
          <a:p>
            <a:pPr algn="ctr">
              <a:spcBef>
                <a:spcPct val="0"/>
              </a:spcBef>
              <a:buClrTx/>
              <a:buSzTx/>
              <a:buFontTx/>
              <a:buNone/>
            </a:pPr>
            <a:r>
              <a:rPr lang="fr-FR" sz="2400" b="1">
                <a:latin typeface="Arial" panose="020B0604020202020204" pitchFamily="34" charset="0"/>
                <a:ea typeface="SimSun" panose="02010600030101010101" pitchFamily="2" charset="-122"/>
              </a:rPr>
              <a:t>simple</a:t>
            </a:r>
          </a:p>
        </p:txBody>
      </p:sp>
      <p:cxnSp>
        <p:nvCxnSpPr>
          <p:cNvPr id="57" name="Straight Arrow Connector 56"/>
          <p:cNvCxnSpPr/>
          <p:nvPr/>
        </p:nvCxnSpPr>
        <p:spPr>
          <a:xfrm>
            <a:off x="4568269" y="3135314"/>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9609"/>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75437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6"/>
          <p:cNvSpPr>
            <a:spLocks noGrp="1"/>
          </p:cNvSpPr>
          <p:nvPr>
            <p:ph idx="1"/>
          </p:nvPr>
        </p:nvSpPr>
        <p:spPr>
          <a:xfrm>
            <a:off x="1741715" y="1710489"/>
            <a:ext cx="9720943" cy="4571404"/>
          </a:xfrm>
        </p:spPr>
        <p:txBody>
          <a:bodyPr>
            <a:normAutofit lnSpcReduction="10000"/>
          </a:bodyPr>
          <a:lstStyle/>
          <a:p>
            <a:pPr marL="0" indent="0">
              <a:spcBef>
                <a:spcPct val="0"/>
              </a:spcBef>
              <a:spcAft>
                <a:spcPts val="1800"/>
              </a:spcAft>
              <a:buNone/>
              <a:tabLst>
                <a:tab pos="-457200" algn="l"/>
              </a:tabLst>
            </a:pPr>
            <a:r>
              <a:rPr lang="fr-FR"/>
              <a:t>Un village est composé de 3400 ménages numérotés dans l’ordre de 1 à 3400. Vous avez besoin d’un échantillon de 250 ménages.</a:t>
            </a:r>
          </a:p>
          <a:p>
            <a:pPr marL="0" indent="0">
              <a:spcBef>
                <a:spcPct val="0"/>
              </a:spcBef>
              <a:buNone/>
              <a:tabLst>
                <a:tab pos="-457200" algn="l"/>
              </a:tabLst>
            </a:pPr>
            <a:r>
              <a:rPr lang="fr-FR" sz="6600" b="1">
                <a:solidFill>
                  <a:srgbClr val="FF0000"/>
                </a:solidFill>
                <a:cs typeface="Times New Roman" panose="02020603050405020304" pitchFamily="18" charset="0"/>
              </a:rPr>
              <a:t>??</a:t>
            </a:r>
            <a:r>
              <a:rPr lang="fr-FR"/>
              <a:t>    Quel sera votre intervalle d’échantillonnage ?	</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r>
              <a:rPr lang="fr-FR"/>
              <a:t>Intervalle d’échantillonnage (IE) = </a:t>
            </a:r>
            <a:r>
              <a:rPr lang="fr-FR" u="sng">
                <a:cs typeface="Times New Roman" panose="02020603050405020304" pitchFamily="18" charset="0"/>
              </a:rPr>
              <a:t>3400</a:t>
            </a:r>
            <a:r>
              <a:rPr lang="fr-FR"/>
              <a:t> = </a:t>
            </a:r>
            <a:r>
              <a:rPr lang="fr-FR" b="1">
                <a:cs typeface="Times New Roman" panose="02020603050405020304" pitchFamily="18" charset="0"/>
              </a:rPr>
              <a:t>13,6</a:t>
            </a:r>
          </a:p>
          <a:p>
            <a:pPr marL="0" indent="0">
              <a:spcBef>
                <a:spcPct val="0"/>
              </a:spcBef>
              <a:buNone/>
              <a:tabLst>
                <a:tab pos="-457200" algn="l"/>
              </a:tabLst>
            </a:pPr>
            <a:r>
              <a:rPr lang="fr-FR"/>
              <a:t>					     250</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spcAft>
                <a:spcPts val="1800"/>
              </a:spcAft>
              <a:buNone/>
              <a:tabLst>
                <a:tab pos="-457200" algn="l"/>
              </a:tabLst>
            </a:pPr>
            <a:r>
              <a:rPr lang="fr-FR"/>
              <a:t>Vous demandez à une personne de choisir au hasard un nombre compris entre 1 et 13 et elle choisit le </a:t>
            </a:r>
            <a:r>
              <a:rPr lang="fr-FR" b="1">
                <a:cs typeface="Times New Roman" panose="02020603050405020304" pitchFamily="18" charset="0"/>
              </a:rPr>
              <a:t>11</a:t>
            </a:r>
            <a:r>
              <a:rPr lang="fr-FR"/>
              <a:t>. Le nombre 11 correspond au premier ménage faisant partie de l’enquête.</a:t>
            </a:r>
            <a:r>
              <a:rPr lang="fr-FR" sz="2600">
                <a:cs typeface="Times New Roman" panose="02020603050405020304" pitchFamily="18" charset="0"/>
              </a:rPr>
              <a:t>  </a:t>
            </a:r>
          </a:p>
        </p:txBody>
      </p:sp>
      <p:sp>
        <p:nvSpPr>
          <p:cNvPr id="33796" name="Title 1"/>
          <p:cNvSpPr txBox="1">
            <a:spLocks/>
          </p:cNvSpPr>
          <p:nvPr/>
        </p:nvSpPr>
        <p:spPr bwMode="auto">
          <a:xfrm>
            <a:off x="2965258" y="192975"/>
            <a:ext cx="8715375" cy="80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763">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20000"/>
              </a:spcBef>
              <a:buClrTx/>
              <a:buSzTx/>
              <a:buFontTx/>
              <a:buNone/>
            </a:pPr>
            <a:r>
              <a:rPr lang="fr-FR" sz="4400" u="sng">
                <a:latin typeface="+mn-lt"/>
                <a:ea typeface="Segoe UI" panose="020B0502040204020203" pitchFamily="34" charset="0"/>
                <a:cs typeface="Arial" panose="020B0604020202020204" pitchFamily="34" charset="0"/>
              </a:rPr>
              <a:t>Échantillonnage aléatoire systématique</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20881"/>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42127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03448" y="2751853"/>
            <a:ext cx="3811772" cy="2254103"/>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a:solidFill>
                  <a:schemeClr val="tx1"/>
                </a:solidFill>
              </a:rPr>
              <a:t>N</a:t>
            </a:r>
            <a:r>
              <a:rPr lang="fr-FR" sz="4400">
                <a:solidFill>
                  <a:schemeClr val="tx1"/>
                </a:solidFill>
              </a:rPr>
              <a:t> = </a:t>
            </a:r>
            <a:r>
              <a:rPr lang="fr-FR" sz="4400" b="1">
                <a:solidFill>
                  <a:schemeClr val="tx1"/>
                </a:solidFill>
              </a:rPr>
              <a:t>Z² </a:t>
            </a:r>
            <a:r>
              <a:rPr lang="fr-FR" sz="2000" b="1">
                <a:solidFill>
                  <a:schemeClr val="tx1"/>
                </a:solidFill>
              </a:rPr>
              <a:t>x    </a:t>
            </a:r>
            <a:r>
              <a:rPr lang="fr-FR" sz="2800">
                <a:solidFill>
                  <a:schemeClr val="tx1"/>
                </a:solidFill>
              </a:rPr>
              <a:t>---------</a:t>
            </a:r>
          </a:p>
          <a:p>
            <a:pPr algn="ctr"/>
            <a:r>
              <a:rPr lang="fr-FR" sz="3200" b="1">
                <a:solidFill>
                  <a:schemeClr val="tx1"/>
                </a:solidFill>
              </a:rPr>
              <a:t>                    D²              </a:t>
            </a:r>
          </a:p>
        </p:txBody>
      </p:sp>
      <p:sp>
        <p:nvSpPr>
          <p:cNvPr id="10" name="TextBox 9"/>
          <p:cNvSpPr txBox="1"/>
          <p:nvPr/>
        </p:nvSpPr>
        <p:spPr>
          <a:xfrm>
            <a:off x="7070246" y="3097633"/>
            <a:ext cx="684803" cy="584775"/>
          </a:xfrm>
          <a:prstGeom prst="rect">
            <a:avLst/>
          </a:prstGeom>
          <a:noFill/>
        </p:spPr>
        <p:txBody>
          <a:bodyPr wrap="none" rtlCol="0">
            <a:spAutoFit/>
          </a:bodyPr>
          <a:lstStyle/>
          <a:p>
            <a:r>
              <a:rPr lang="fr-FR" sz="3200" b="1"/>
              <a:t>PQ</a:t>
            </a:r>
          </a:p>
        </p:txBody>
      </p:sp>
      <p:sp>
        <p:nvSpPr>
          <p:cNvPr id="11" name="TextBox 10"/>
          <p:cNvSpPr txBox="1"/>
          <p:nvPr/>
        </p:nvSpPr>
        <p:spPr>
          <a:xfrm>
            <a:off x="691117" y="195038"/>
            <a:ext cx="11069825" cy="707886"/>
          </a:xfrm>
          <a:prstGeom prst="rect">
            <a:avLst/>
          </a:prstGeom>
          <a:noFill/>
        </p:spPr>
        <p:txBody>
          <a:bodyPr wrap="none" rtlCol="0">
            <a:spAutoFit/>
          </a:bodyPr>
          <a:lstStyle/>
          <a:p>
            <a:r>
              <a:rPr lang="fr-FR" sz="4000" u="sng"/>
              <a:t>Échantillonnage aléatoire simple : calcul de la taille de l’échantillon</a:t>
            </a:r>
          </a:p>
        </p:txBody>
      </p:sp>
      <p:sp>
        <p:nvSpPr>
          <p:cNvPr id="12" name="TextBox 11"/>
          <p:cNvSpPr txBox="1"/>
          <p:nvPr/>
        </p:nvSpPr>
        <p:spPr>
          <a:xfrm>
            <a:off x="691117" y="5211940"/>
            <a:ext cx="6540777" cy="523220"/>
          </a:xfrm>
          <a:prstGeom prst="rect">
            <a:avLst/>
          </a:prstGeom>
          <a:noFill/>
        </p:spPr>
        <p:txBody>
          <a:bodyPr wrap="square" rtlCol="0">
            <a:spAutoFit/>
          </a:bodyPr>
          <a:lstStyle/>
          <a:p>
            <a:r>
              <a:rPr lang="fr-FR" sz="2800"/>
              <a:t>         Z = 1,96 pour un indice de confiance de 95% </a:t>
            </a:r>
          </a:p>
        </p:txBody>
      </p:sp>
      <p:sp>
        <p:nvSpPr>
          <p:cNvPr id="14" name="TextBox 13"/>
          <p:cNvSpPr txBox="1"/>
          <p:nvPr/>
        </p:nvSpPr>
        <p:spPr>
          <a:xfrm>
            <a:off x="1121735" y="3470401"/>
            <a:ext cx="2821542" cy="523220"/>
          </a:xfrm>
          <a:prstGeom prst="rect">
            <a:avLst/>
          </a:prstGeom>
          <a:noFill/>
        </p:spPr>
        <p:txBody>
          <a:bodyPr wrap="none" rtlCol="0">
            <a:spAutoFit/>
          </a:bodyPr>
          <a:lstStyle/>
          <a:p>
            <a:r>
              <a:rPr lang="fr-FR" sz="2800"/>
              <a:t>Taille de l’échantillon</a:t>
            </a:r>
          </a:p>
        </p:txBody>
      </p:sp>
      <p:cxnSp>
        <p:nvCxnSpPr>
          <p:cNvPr id="16" name="Straight Arrow Connector 15"/>
          <p:cNvCxnSpPr>
            <a:endCxn id="14" idx="3"/>
          </p:cNvCxnSpPr>
          <p:nvPr/>
        </p:nvCxnSpPr>
        <p:spPr>
          <a:xfrm flipH="1">
            <a:off x="3943277" y="3732011"/>
            <a:ext cx="101108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29060" y="2981319"/>
            <a:ext cx="1760418" cy="584775"/>
          </a:xfrm>
          <a:prstGeom prst="rect">
            <a:avLst/>
          </a:prstGeom>
          <a:noFill/>
        </p:spPr>
        <p:txBody>
          <a:bodyPr wrap="none" rtlCol="0">
            <a:spAutoFit/>
          </a:bodyPr>
          <a:lstStyle/>
          <a:p>
            <a:r>
              <a:rPr lang="fr-FR" sz="3200"/>
              <a:t>Q = 1 – p </a:t>
            </a:r>
          </a:p>
        </p:txBody>
      </p:sp>
      <p:sp>
        <p:nvSpPr>
          <p:cNvPr id="19" name="TextBox 18"/>
          <p:cNvSpPr txBox="1"/>
          <p:nvPr/>
        </p:nvSpPr>
        <p:spPr>
          <a:xfrm>
            <a:off x="8515220" y="4781052"/>
            <a:ext cx="3338353" cy="1384995"/>
          </a:xfrm>
          <a:prstGeom prst="rect">
            <a:avLst/>
          </a:prstGeom>
          <a:noFill/>
        </p:spPr>
        <p:txBody>
          <a:bodyPr wrap="square" rtlCol="0">
            <a:spAutoFit/>
          </a:bodyPr>
          <a:lstStyle/>
          <a:p>
            <a:r>
              <a:rPr lang="fr-FR" sz="2800"/>
              <a:t>Marge d’erreur tolérée (degré de précision escompté)</a:t>
            </a:r>
          </a:p>
        </p:txBody>
      </p:sp>
      <p:sp>
        <p:nvSpPr>
          <p:cNvPr id="20" name="TextBox 19"/>
          <p:cNvSpPr txBox="1"/>
          <p:nvPr/>
        </p:nvSpPr>
        <p:spPr>
          <a:xfrm>
            <a:off x="5199321" y="1124694"/>
            <a:ext cx="7091917" cy="1384995"/>
          </a:xfrm>
          <a:prstGeom prst="rect">
            <a:avLst/>
          </a:prstGeom>
          <a:noFill/>
        </p:spPr>
        <p:txBody>
          <a:bodyPr wrap="square" rtlCol="0">
            <a:spAutoFit/>
          </a:bodyPr>
          <a:lstStyle/>
          <a:p>
            <a:r>
              <a:rPr lang="fr-FR" sz="2800"/>
              <a:t>Estimer la prévalence escomptée ; en cas de doute, prendre 50% (0,5), pour avoir un échantillon aussi large que possible.</a:t>
            </a:r>
          </a:p>
        </p:txBody>
      </p:sp>
      <p:cxnSp>
        <p:nvCxnSpPr>
          <p:cNvPr id="21" name="Straight Arrow Connector 20"/>
          <p:cNvCxnSpPr/>
          <p:nvPr/>
        </p:nvCxnSpPr>
        <p:spPr>
          <a:xfrm>
            <a:off x="8006317" y="3390020"/>
            <a:ext cx="1137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95951" y="5652317"/>
            <a:ext cx="10792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231894" y="2074236"/>
            <a:ext cx="0" cy="1023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26028" y="4030162"/>
            <a:ext cx="1" cy="11681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495951" y="4497572"/>
            <a:ext cx="2" cy="1154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66351" y="6421759"/>
            <a:ext cx="7976030" cy="369332"/>
          </a:xfrm>
          <a:prstGeom prst="rect">
            <a:avLst/>
          </a:prstGeom>
          <a:noFill/>
        </p:spPr>
        <p:txBody>
          <a:bodyPr wrap="none" rtlCol="0">
            <a:spAutoFit/>
          </a:bodyPr>
          <a:lstStyle/>
          <a:p>
            <a:r>
              <a:rPr lang="fr-FR">
                <a:solidFill>
                  <a:srgbClr val="0000CC"/>
                </a:solidFill>
              </a:rPr>
              <a:t>Peut également être utilisé pour un échantillonnage en grappes mais le résultat (N) doit être multiplié par 2</a:t>
            </a:r>
          </a:p>
        </p:txBody>
      </p:sp>
      <p:sp>
        <p:nvSpPr>
          <p:cNvPr id="25" name="Rectangle 2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005956"/>
            <a:ext cx="461665" cy="1529423"/>
          </a:xfrm>
          <a:prstGeom prst="rect">
            <a:avLst/>
          </a:prstGeom>
          <a:noFill/>
        </p:spPr>
        <p:txBody>
          <a:bodyPr vert="vert270" wrap="square" rtlCol="0">
            <a:spAutoFit/>
          </a:bodyPr>
          <a:lstStyle/>
          <a:p>
            <a:r>
              <a:rPr lang="fr-FR">
                <a:solidFill>
                  <a:schemeClr val="bg1"/>
                </a:solidFill>
              </a:rPr>
              <a:t>Cours H.E.L.P.</a:t>
            </a:r>
          </a:p>
        </p:txBody>
      </p:sp>
    </p:spTree>
    <p:extLst>
      <p:ext uri="{BB962C8B-B14F-4D97-AF65-F5344CB8AC3E}">
        <p14:creationId xmlns:p14="http://schemas.microsoft.com/office/powerpoint/2010/main" val="1852364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894" y="185454"/>
            <a:ext cx="7138737" cy="1325563"/>
          </a:xfrm>
        </p:spPr>
        <p:txBody>
          <a:bodyPr/>
          <a:lstStyle/>
          <a:p>
            <a:r>
              <a:rPr lang="fr-FR" u="sng">
                <a:solidFill>
                  <a:schemeClr val="tx1">
                    <a:lumMod val="95000"/>
                    <a:lumOff val="5000"/>
                  </a:schemeClr>
                </a:solidFill>
                <a:latin typeface="+mn-lt"/>
              </a:rPr>
              <a:t>Préparation d’un échantillonnage en grappes</a:t>
            </a:r>
          </a:p>
        </p:txBody>
      </p:sp>
      <p:sp>
        <p:nvSpPr>
          <p:cNvPr id="3" name="Content Placeholder 2"/>
          <p:cNvSpPr>
            <a:spLocks noGrp="1"/>
          </p:cNvSpPr>
          <p:nvPr>
            <p:ph sz="half" idx="1"/>
          </p:nvPr>
        </p:nvSpPr>
        <p:spPr>
          <a:xfrm>
            <a:off x="838200" y="1825625"/>
            <a:ext cx="5181600" cy="4505902"/>
          </a:xfrm>
        </p:spPr>
        <p:txBody>
          <a:bodyPr>
            <a:normAutofit lnSpcReduction="10000"/>
          </a:bodyPr>
          <a:lstStyle/>
          <a:p>
            <a:pPr marL="0" indent="0">
              <a:buNone/>
            </a:pPr>
            <a:endParaRPr lang="en-GB" sz="2800" dirty="0">
              <a:solidFill>
                <a:srgbClr val="FF0000"/>
              </a:solidFill>
            </a:endParaRPr>
          </a:p>
        </p:txBody>
      </p:sp>
      <p:sp>
        <p:nvSpPr>
          <p:cNvPr id="4" name="Content Placeholder 3"/>
          <p:cNvSpPr>
            <a:spLocks noGrp="1"/>
          </p:cNvSpPr>
          <p:nvPr>
            <p:ph sz="half" idx="2"/>
          </p:nvPr>
        </p:nvSpPr>
        <p:spPr>
          <a:xfrm>
            <a:off x="6243979" y="1825625"/>
            <a:ext cx="5443652" cy="4612858"/>
          </a:xfrm>
        </p:spPr>
        <p:txBody>
          <a:bodyPr>
            <a:normAutofit lnSpcReduction="10000"/>
          </a:bodyPr>
          <a:lstStyle/>
          <a:p>
            <a:pPr marL="514350" indent="-514350">
              <a:buFont typeface="+mj-lt"/>
              <a:buAutoNum type="arabicPeriod"/>
            </a:pPr>
            <a:r>
              <a:rPr lang="fr-FR"/>
              <a:t>Déterminer la taille de l’échantillon </a:t>
            </a:r>
          </a:p>
          <a:p>
            <a:pPr marL="0" indent="0">
              <a:buNone/>
            </a:pPr>
            <a:endParaRPr lang="en-GB" sz="900" dirty="0"/>
          </a:p>
          <a:p>
            <a:pPr marL="514350" indent="-514350">
              <a:buFont typeface="+mj-lt"/>
              <a:buAutoNum type="arabicPeriod" startAt="2"/>
            </a:pPr>
            <a:r>
              <a:rPr lang="fr-FR"/>
              <a:t>Déterminer le nombre de grappes : au moins 30</a:t>
            </a:r>
          </a:p>
          <a:p>
            <a:pPr marL="514350" indent="-514350">
              <a:buFont typeface="+mj-lt"/>
              <a:buAutoNum type="arabicPeriod" startAt="2"/>
            </a:pPr>
            <a:endParaRPr lang="en-GB" sz="900" dirty="0"/>
          </a:p>
          <a:p>
            <a:pPr marL="514350" indent="-514350">
              <a:buFont typeface="+mj-lt"/>
              <a:buAutoNum type="arabicPeriod" startAt="2"/>
            </a:pPr>
            <a:r>
              <a:rPr lang="fr-FR"/>
              <a:t>Déterminer la taille de chaque grappe en divisant la taille totale de l’échantillon par le nombre de grappes</a:t>
            </a:r>
          </a:p>
          <a:p>
            <a:pPr marL="514350" indent="-514350">
              <a:buFont typeface="+mj-lt"/>
              <a:buAutoNum type="arabicPeriod" startAt="2"/>
            </a:pPr>
            <a:endParaRPr lang="en-GB" sz="900" dirty="0"/>
          </a:p>
          <a:p>
            <a:pPr marL="514350" indent="-514350">
              <a:buFont typeface="+mj-lt"/>
              <a:buAutoNum type="arabicPeriod" startAt="2"/>
            </a:pPr>
            <a:r>
              <a:rPr lang="fr-FR"/>
              <a:t>Déterminer l’emplacement de chaque grappe</a:t>
            </a:r>
          </a:p>
        </p:txBody>
      </p:sp>
      <p:cxnSp>
        <p:nvCxnSpPr>
          <p:cNvPr id="6" name="Straight Connector 5"/>
          <p:cNvCxnSpPr/>
          <p:nvPr/>
        </p:nvCxnSpPr>
        <p:spPr>
          <a:xfrm>
            <a:off x="2743200" y="3891516"/>
            <a:ext cx="7123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260208"/>
            <a:ext cx="461665" cy="1440651"/>
          </a:xfrm>
          <a:prstGeom prst="rect">
            <a:avLst/>
          </a:prstGeom>
          <a:noFill/>
        </p:spPr>
        <p:txBody>
          <a:bodyPr vert="vert270" wrap="none" rtlCol="0">
            <a:spAutoFit/>
          </a:bodyPr>
          <a:lstStyle/>
          <a:p>
            <a:r>
              <a:rPr lang="fr-FR">
                <a:solidFill>
                  <a:schemeClr val="bg1"/>
                </a:solidFill>
              </a:rPr>
              <a:t>Cours H.E.L.P.</a:t>
            </a:r>
          </a:p>
        </p:txBody>
      </p:sp>
      <p:pic>
        <p:nvPicPr>
          <p:cNvPr id="5" name="Picture 4">
            <a:extLst>
              <a:ext uri="{FF2B5EF4-FFF2-40B4-BE49-F238E27FC236}">
                <a16:creationId xmlns:a16="http://schemas.microsoft.com/office/drawing/2014/main" id="{E5CD3FD2-A2F0-46E1-ADDB-A08BFB3C1429}"/>
              </a:ext>
            </a:extLst>
          </p:cNvPr>
          <p:cNvPicPr>
            <a:picLocks noChangeAspect="1"/>
          </p:cNvPicPr>
          <p:nvPr/>
        </p:nvPicPr>
        <p:blipFill>
          <a:blip r:embed="rId3"/>
          <a:stretch>
            <a:fillRect/>
          </a:stretch>
        </p:blipFill>
        <p:spPr>
          <a:xfrm>
            <a:off x="1724326" y="2769765"/>
            <a:ext cx="4295474" cy="3931094"/>
          </a:xfrm>
          <a:prstGeom prst="rect">
            <a:avLst/>
          </a:prstGeom>
        </p:spPr>
      </p:pic>
      <p:pic>
        <p:nvPicPr>
          <p:cNvPr id="9" name="Picture 8">
            <a:extLst>
              <a:ext uri="{FF2B5EF4-FFF2-40B4-BE49-F238E27FC236}">
                <a16:creationId xmlns:a16="http://schemas.microsoft.com/office/drawing/2014/main" id="{709BF36D-373B-4C0F-9015-FEC2B8817E10}"/>
              </a:ext>
            </a:extLst>
          </p:cNvPr>
          <p:cNvPicPr>
            <a:picLocks noChangeAspect="1"/>
          </p:cNvPicPr>
          <p:nvPr/>
        </p:nvPicPr>
        <p:blipFill>
          <a:blip r:embed="rId4"/>
          <a:stretch>
            <a:fillRect/>
          </a:stretch>
        </p:blipFill>
        <p:spPr>
          <a:xfrm>
            <a:off x="614021" y="277250"/>
            <a:ext cx="3866137" cy="2372403"/>
          </a:xfrm>
          <a:prstGeom prst="rect">
            <a:avLst/>
          </a:prstGeom>
        </p:spPr>
      </p:pic>
    </p:spTree>
    <p:extLst>
      <p:ext uri="{BB962C8B-B14F-4D97-AF65-F5344CB8AC3E}">
        <p14:creationId xmlns:p14="http://schemas.microsoft.com/office/powerpoint/2010/main" val="180556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a:xfrm>
            <a:off x="2220274" y="472375"/>
            <a:ext cx="9077175" cy="720080"/>
          </a:xfrm>
        </p:spPr>
        <p:txBody>
          <a:bodyPr>
            <a:noAutofit/>
          </a:bodyPr>
          <a:lstStyle/>
          <a:p>
            <a:pPr eaLnBrk="1" hangingPunct="1"/>
            <a:r>
              <a:rPr lang="fr-FR" u="sng">
                <a:latin typeface="Calibri" panose="020F0502020204030204" pitchFamily="34" charset="0"/>
                <a:cs typeface="Arial" panose="020B0604020202020204" pitchFamily="34" charset="0"/>
              </a:rPr>
              <a:t>Limites d’une enquête nutritionnelle</a:t>
            </a:r>
          </a:p>
        </p:txBody>
      </p:sp>
      <p:sp>
        <p:nvSpPr>
          <p:cNvPr id="24579" name="Content Placeholder 2"/>
          <p:cNvSpPr>
            <a:spLocks noGrp="1"/>
          </p:cNvSpPr>
          <p:nvPr>
            <p:ph idx="1"/>
          </p:nvPr>
        </p:nvSpPr>
        <p:spPr>
          <a:xfrm>
            <a:off x="1492421" y="4948468"/>
            <a:ext cx="10699579" cy="1664890"/>
          </a:xfrm>
        </p:spPr>
        <p:txBody>
          <a:bodyPr>
            <a:normAutofit/>
          </a:bodyPr>
          <a:lstStyle/>
          <a:p>
            <a:pPr indent="0">
              <a:spcBef>
                <a:spcPts val="0"/>
              </a:spcBef>
              <a:spcAft>
                <a:spcPts val="0"/>
              </a:spcAft>
              <a:buFont typeface="Wingdings" panose="05000000000000000000" pitchFamily="2" charset="2"/>
              <a:buNone/>
            </a:pPr>
            <a:r>
              <a:rPr lang="fr-FR" b="1" dirty="0">
                <a:latin typeface="Calibri" panose="020F0502020204030204" pitchFamily="34" charset="0"/>
              </a:rPr>
              <a:t>Les données de l’enquête doivent être complétées par d’autres données contextuelles</a:t>
            </a:r>
            <a:r>
              <a:rPr lang="fr-FR" sz="2800" b="1" dirty="0">
                <a:latin typeface="Calibri" panose="020F0502020204030204" pitchFamily="34" charset="0"/>
              </a:rPr>
              <a:t>, </a:t>
            </a:r>
            <a:r>
              <a:rPr lang="fr-FR" dirty="0">
                <a:latin typeface="Calibri" panose="020F0502020204030204" pitchFamily="34" charset="0"/>
              </a:rPr>
              <a:t>p</a:t>
            </a:r>
            <a:r>
              <a:rPr lang="fr-FR" sz="2800" dirty="0">
                <a:latin typeface="Calibri" panose="020F0502020204030204" pitchFamily="34" charset="0"/>
              </a:rPr>
              <a:t>. ex. informations sur la sécurité alimentaire recueillies lors de groupes de discussion</a:t>
            </a:r>
          </a:p>
        </p:txBody>
      </p:sp>
      <p:sp>
        <p:nvSpPr>
          <p:cNvPr id="8" name="Rounded Rectangle 7"/>
          <p:cNvSpPr/>
          <p:nvPr/>
        </p:nvSpPr>
        <p:spPr>
          <a:xfrm>
            <a:off x="1508685" y="3074919"/>
            <a:ext cx="10347955" cy="7200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a:solidFill>
                  <a:schemeClr val="tx1"/>
                </a:solidFill>
                <a:latin typeface="Calibri" panose="020F0502020204030204" pitchFamily="34" charset="0"/>
              </a:rPr>
              <a:t>ne fournit pas assez d’informations pour effectuer une analyse causes-effets</a:t>
            </a:r>
          </a:p>
        </p:txBody>
      </p:sp>
      <p:sp>
        <p:nvSpPr>
          <p:cNvPr id="2" name="TextBox 1"/>
          <p:cNvSpPr txBox="1"/>
          <p:nvPr/>
        </p:nvSpPr>
        <p:spPr>
          <a:xfrm>
            <a:off x="112295" y="5104368"/>
            <a:ext cx="461665" cy="1585190"/>
          </a:xfrm>
          <a:prstGeom prst="rect">
            <a:avLst/>
          </a:prstGeom>
          <a:noFill/>
        </p:spPr>
        <p:txBody>
          <a:bodyPr vert="vert270" wrap="square" rtlCol="0">
            <a:spAutoFit/>
          </a:bodyPr>
          <a:lstStyle/>
          <a:p>
            <a:r>
              <a:rPr lang="fr-FR">
                <a:solidFill>
                  <a:schemeClr val="bg1"/>
                </a:solidFill>
              </a:rPr>
              <a:t>Cours H.E.L.P.</a:t>
            </a:r>
          </a:p>
        </p:txBody>
      </p:sp>
      <p:sp>
        <p:nvSpPr>
          <p:cNvPr id="3" name="Rounded Rectangle 2"/>
          <p:cNvSpPr/>
          <p:nvPr/>
        </p:nvSpPr>
        <p:spPr>
          <a:xfrm>
            <a:off x="1492421" y="1954107"/>
            <a:ext cx="10347955" cy="7509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a:solidFill>
                  <a:schemeClr val="tx1"/>
                </a:solidFill>
              </a:rPr>
              <a:t>Enquête transversale : donne un aperçu à un moment donné (pas de tendances)</a:t>
            </a:r>
          </a:p>
        </p:txBody>
      </p:sp>
      <p:sp>
        <p:nvSpPr>
          <p:cNvPr id="10" name="Striped Right Arrow 9"/>
          <p:cNvSpPr/>
          <p:nvPr/>
        </p:nvSpPr>
        <p:spPr>
          <a:xfrm rot="5400000">
            <a:off x="1486488" y="4129417"/>
            <a:ext cx="830540" cy="484632"/>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rot="16200000">
            <a:off x="-418664" y="5600029"/>
            <a:ext cx="1532727" cy="646331"/>
          </a:xfrm>
          <a:prstGeom prst="rect">
            <a:avLst/>
          </a:prstGeom>
          <a:noFill/>
        </p:spPr>
        <p:txBody>
          <a:bodyPr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1927917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TextBox 2"/>
          <p:cNvSpPr txBox="1">
            <a:spLocks noChangeArrowheads="1"/>
          </p:cNvSpPr>
          <p:nvPr/>
        </p:nvSpPr>
        <p:spPr bwMode="auto">
          <a:xfrm>
            <a:off x="5422632" y="1616075"/>
            <a:ext cx="1034001" cy="523220"/>
          </a:xfrm>
          <a:prstGeom prst="rect">
            <a:avLst/>
          </a:prstGeom>
          <a:noFill/>
          <a:ln>
            <a:noFill/>
          </a:ln>
          <a:extLst>
            <a:ext uri="{909E8E84-426E-40dd-AFC4-6F175D3DCCD1}"/>
            <a:ext uri="{91240B29-F687-4f45-9708-019B960494DF}"/>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fr-FR" sz="1400" b="1">
                <a:effectLst>
                  <a:outerShdw blurRad="38100" dist="38100" dir="2700000" algn="tl">
                    <a:srgbClr val="C0C0C0"/>
                  </a:outerShdw>
                </a:effectLst>
                <a:cs typeface="Arial" panose="020B0604020202020204" pitchFamily="34" charset="0"/>
              </a:rPr>
              <a:t>Évaluer</a:t>
            </a:r>
          </a:p>
          <a:p>
            <a:pPr algn="ctr" eaLnBrk="1" hangingPunct="1">
              <a:defRPr/>
            </a:pPr>
            <a:r>
              <a:rPr lang="fr-FR" sz="1400" b="1">
                <a:effectLst>
                  <a:outerShdw blurRad="38100" dist="38100" dir="2700000" algn="tl">
                    <a:srgbClr val="C0C0C0"/>
                  </a:outerShdw>
                </a:effectLst>
                <a:cs typeface="Arial" panose="020B0604020202020204" pitchFamily="34" charset="0"/>
              </a:rPr>
              <a:t>et analyser</a:t>
            </a:r>
          </a:p>
        </p:txBody>
      </p:sp>
      <p:sp>
        <p:nvSpPr>
          <p:cNvPr id="357380" name="TextBox 6"/>
          <p:cNvSpPr txBox="1">
            <a:spLocks noChangeArrowheads="1"/>
          </p:cNvSpPr>
          <p:nvPr/>
        </p:nvSpPr>
        <p:spPr bwMode="auto">
          <a:xfrm>
            <a:off x="3717285" y="3127375"/>
            <a:ext cx="920444" cy="523220"/>
          </a:xfrm>
          <a:prstGeom prst="rect">
            <a:avLst/>
          </a:prstGeom>
          <a:noFill/>
          <a:ln>
            <a:noFill/>
          </a:ln>
          <a:extLst>
            <a:ext uri="{909E8E84-426E-40dd-AFC4-6F175D3DCCD1}"/>
            <a:ext uri="{91240B29-F687-4f45-9708-019B960494DF}"/>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fr-FR" sz="1400" b="1">
                <a:effectLst>
                  <a:outerShdw blurRad="38100" dist="38100" dir="2700000" algn="tl">
                    <a:srgbClr val="C0C0C0"/>
                  </a:outerShdw>
                </a:effectLst>
                <a:cs typeface="Arial" panose="020B0604020202020204" pitchFamily="34" charset="0"/>
              </a:rPr>
              <a:t>Évaluer</a:t>
            </a:r>
          </a:p>
          <a:p>
            <a:pPr algn="ctr" eaLnBrk="1" hangingPunct="1">
              <a:defRPr/>
            </a:pPr>
            <a:r>
              <a:rPr lang="fr-FR" sz="1400" b="1">
                <a:effectLst>
                  <a:outerShdw blurRad="38100" dist="38100" dir="2700000" algn="tl">
                    <a:srgbClr val="C0C0C0"/>
                  </a:outerShdw>
                </a:effectLst>
                <a:cs typeface="Arial" panose="020B0604020202020204" pitchFamily="34" charset="0"/>
              </a:rPr>
              <a:t>et apprendre</a:t>
            </a:r>
          </a:p>
        </p:txBody>
      </p:sp>
      <p:sp>
        <p:nvSpPr>
          <p:cNvPr id="9220" name="AutoShape 5"/>
          <p:cNvSpPr>
            <a:spLocks noChangeArrowheads="1"/>
          </p:cNvSpPr>
          <p:nvPr/>
        </p:nvSpPr>
        <p:spPr bwMode="auto">
          <a:xfrm>
            <a:off x="4079875" y="1773238"/>
            <a:ext cx="1004888" cy="9191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253 h 21600"/>
              <a:gd name="T14" fmla="*/ 19591 w 21600"/>
              <a:gd name="T15" fmla="*/ 7905 h 21600"/>
            </a:gdLst>
            <a:ahLst/>
            <a:cxnLst>
              <a:cxn ang="T8">
                <a:pos x="T0" y="T1"/>
              </a:cxn>
              <a:cxn ang="T9">
                <a:pos x="T2" y="T3"/>
              </a:cxn>
              <a:cxn ang="T10">
                <a:pos x="T4" y="T5"/>
              </a:cxn>
              <a:cxn ang="T11">
                <a:pos x="T6" y="T7"/>
              </a:cxn>
            </a:cxnLst>
            <a:rect l="T12" t="T13" r="T14" b="T15"/>
            <a:pathLst>
              <a:path w="21600" h="21600">
                <a:moveTo>
                  <a:pt x="21600" y="6079"/>
                </a:moveTo>
                <a:lnTo>
                  <a:pt x="14912" y="0"/>
                </a:lnTo>
                <a:lnTo>
                  <a:pt x="14912" y="4253"/>
                </a:lnTo>
                <a:lnTo>
                  <a:pt x="12427" y="4253"/>
                </a:lnTo>
                <a:cubicBezTo>
                  <a:pt x="5564" y="4253"/>
                  <a:pt x="0" y="7792"/>
                  <a:pt x="0" y="12158"/>
                </a:cubicBezTo>
                <a:lnTo>
                  <a:pt x="0" y="21600"/>
                </a:lnTo>
                <a:lnTo>
                  <a:pt x="3733" y="21600"/>
                </a:lnTo>
                <a:lnTo>
                  <a:pt x="3733" y="12158"/>
                </a:lnTo>
                <a:cubicBezTo>
                  <a:pt x="3733" y="9809"/>
                  <a:pt x="7625" y="7905"/>
                  <a:pt x="12427" y="7905"/>
                </a:cubicBezTo>
                <a:lnTo>
                  <a:pt x="14912" y="7905"/>
                </a:lnTo>
                <a:lnTo>
                  <a:pt x="14912" y="12158"/>
                </a:lnTo>
                <a:lnTo>
                  <a:pt x="21600" y="6079"/>
                </a:lnTo>
                <a:close/>
              </a:path>
            </a:pathLst>
          </a:custGeom>
          <a:solidFill>
            <a:srgbClr val="C6E4DD"/>
          </a:solidFill>
          <a:ln w="9525">
            <a:solidFill>
              <a:schemeClr val="tx1"/>
            </a:solidFill>
            <a:miter lim="800000"/>
            <a:headEnd/>
            <a:tailEnd/>
          </a:ln>
          <a:effectLst/>
        </p:spPr>
        <p:txBody>
          <a:bodyPr wrap="none" anchor="ctr"/>
          <a:lstStyle/>
          <a:p>
            <a:endParaRPr lang="en-US" dirty="0"/>
          </a:p>
        </p:txBody>
      </p:sp>
      <p:sp>
        <p:nvSpPr>
          <p:cNvPr id="9221" name="AutoShape 6"/>
          <p:cNvSpPr>
            <a:spLocks noChangeArrowheads="1"/>
          </p:cNvSpPr>
          <p:nvPr/>
        </p:nvSpPr>
        <p:spPr bwMode="auto">
          <a:xfrm rot="10800000">
            <a:off x="6938963" y="4149726"/>
            <a:ext cx="957262" cy="919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029 h 21600"/>
              <a:gd name="T14" fmla="*/ 19413 w 21600"/>
              <a:gd name="T15" fmla="*/ 8129 h 21600"/>
            </a:gdLst>
            <a:ahLst/>
            <a:cxnLst>
              <a:cxn ang="T8">
                <a:pos x="T0" y="T1"/>
              </a:cxn>
              <a:cxn ang="T9">
                <a:pos x="T2" y="T3"/>
              </a:cxn>
              <a:cxn ang="T10">
                <a:pos x="T4" y="T5"/>
              </a:cxn>
              <a:cxn ang="T11">
                <a:pos x="T6" y="T7"/>
              </a:cxn>
            </a:cxnLst>
            <a:rect l="T12" t="T13" r="T14" b="T15"/>
            <a:pathLst>
              <a:path w="21600" h="21600">
                <a:moveTo>
                  <a:pt x="21600" y="6079"/>
                </a:moveTo>
                <a:lnTo>
                  <a:pt x="15116" y="0"/>
                </a:lnTo>
                <a:lnTo>
                  <a:pt x="15116" y="4029"/>
                </a:lnTo>
                <a:lnTo>
                  <a:pt x="12427" y="4029"/>
                </a:lnTo>
                <a:cubicBezTo>
                  <a:pt x="5564" y="4029"/>
                  <a:pt x="0" y="7668"/>
                  <a:pt x="0" y="12158"/>
                </a:cubicBezTo>
                <a:lnTo>
                  <a:pt x="0" y="21600"/>
                </a:lnTo>
                <a:lnTo>
                  <a:pt x="4191" y="21600"/>
                </a:lnTo>
                <a:lnTo>
                  <a:pt x="4191" y="12158"/>
                </a:lnTo>
                <a:cubicBezTo>
                  <a:pt x="4191" y="9933"/>
                  <a:pt x="7878" y="8129"/>
                  <a:pt x="12427" y="8129"/>
                </a:cubicBezTo>
                <a:lnTo>
                  <a:pt x="15116" y="8129"/>
                </a:lnTo>
                <a:lnTo>
                  <a:pt x="15116" y="12158"/>
                </a:lnTo>
                <a:lnTo>
                  <a:pt x="21600" y="6079"/>
                </a:lnTo>
                <a:close/>
              </a:path>
            </a:pathLst>
          </a:custGeom>
          <a:solidFill>
            <a:srgbClr val="C6E4DD"/>
          </a:solidFill>
          <a:ln w="9525">
            <a:solidFill>
              <a:schemeClr val="tx1"/>
            </a:solidFill>
            <a:miter lim="800000"/>
            <a:headEnd/>
            <a:tailEnd/>
          </a:ln>
          <a:effectLst/>
        </p:spPr>
        <p:txBody>
          <a:bodyPr wrap="none" anchor="ctr"/>
          <a:lstStyle/>
          <a:p>
            <a:endParaRPr lang="en-US" dirty="0"/>
          </a:p>
        </p:txBody>
      </p:sp>
      <p:sp>
        <p:nvSpPr>
          <p:cNvPr id="9222" name="AutoShape 7"/>
          <p:cNvSpPr>
            <a:spLocks noChangeArrowheads="1"/>
          </p:cNvSpPr>
          <p:nvPr/>
        </p:nvSpPr>
        <p:spPr bwMode="auto">
          <a:xfrm rot="5400000">
            <a:off x="7104063" y="1771650"/>
            <a:ext cx="919162" cy="9540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348 h 21600"/>
              <a:gd name="T14" fmla="*/ 19518 w 21600"/>
              <a:gd name="T15" fmla="*/ 7810 h 21600"/>
            </a:gdLst>
            <a:ahLst/>
            <a:cxnLst>
              <a:cxn ang="T8">
                <a:pos x="T0" y="T1"/>
              </a:cxn>
              <a:cxn ang="T9">
                <a:pos x="T2" y="T3"/>
              </a:cxn>
              <a:cxn ang="T10">
                <a:pos x="T4" y="T5"/>
              </a:cxn>
              <a:cxn ang="T11">
                <a:pos x="T6" y="T7"/>
              </a:cxn>
            </a:cxnLst>
            <a:rect l="T12" t="T13" r="T14" b="T15"/>
            <a:pathLst>
              <a:path w="21600" h="21600">
                <a:moveTo>
                  <a:pt x="21600" y="6079"/>
                </a:moveTo>
                <a:lnTo>
                  <a:pt x="14288" y="0"/>
                </a:lnTo>
                <a:lnTo>
                  <a:pt x="14288" y="4348"/>
                </a:lnTo>
                <a:lnTo>
                  <a:pt x="12427" y="4348"/>
                </a:lnTo>
                <a:cubicBezTo>
                  <a:pt x="5564" y="4348"/>
                  <a:pt x="0" y="7845"/>
                  <a:pt x="0" y="12158"/>
                </a:cubicBezTo>
                <a:lnTo>
                  <a:pt x="0" y="21600"/>
                </a:lnTo>
                <a:lnTo>
                  <a:pt x="3539" y="21600"/>
                </a:lnTo>
                <a:lnTo>
                  <a:pt x="3539" y="12158"/>
                </a:lnTo>
                <a:cubicBezTo>
                  <a:pt x="3539" y="9757"/>
                  <a:pt x="7518" y="7810"/>
                  <a:pt x="12427" y="7810"/>
                </a:cubicBezTo>
                <a:lnTo>
                  <a:pt x="14288" y="7810"/>
                </a:lnTo>
                <a:lnTo>
                  <a:pt x="14288" y="12158"/>
                </a:lnTo>
                <a:lnTo>
                  <a:pt x="21600" y="6079"/>
                </a:lnTo>
                <a:close/>
              </a:path>
            </a:pathLst>
          </a:custGeom>
          <a:solidFill>
            <a:srgbClr val="BBE0E3"/>
          </a:solidFill>
          <a:ln w="9525">
            <a:solidFill>
              <a:schemeClr val="tx1"/>
            </a:solidFill>
            <a:miter lim="800000"/>
            <a:headEnd/>
            <a:tailEnd/>
          </a:ln>
        </p:spPr>
        <p:txBody>
          <a:bodyPr wrap="none" anchor="ctr"/>
          <a:lstStyle/>
          <a:p>
            <a:endParaRPr lang="en-US" dirty="0"/>
          </a:p>
        </p:txBody>
      </p:sp>
      <p:sp>
        <p:nvSpPr>
          <p:cNvPr id="9223" name="AutoShape 8"/>
          <p:cNvSpPr>
            <a:spLocks noChangeArrowheads="1"/>
          </p:cNvSpPr>
          <p:nvPr/>
        </p:nvSpPr>
        <p:spPr bwMode="auto">
          <a:xfrm rot="-5400000">
            <a:off x="3981451" y="3979864"/>
            <a:ext cx="919163" cy="100488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128 h 21600"/>
              <a:gd name="T14" fmla="*/ 19505 w 21600"/>
              <a:gd name="T15" fmla="*/ 8030 h 21600"/>
            </a:gdLst>
            <a:ahLst/>
            <a:cxnLst>
              <a:cxn ang="T8">
                <a:pos x="T0" y="T1"/>
              </a:cxn>
              <a:cxn ang="T9">
                <a:pos x="T2" y="T3"/>
              </a:cxn>
              <a:cxn ang="T10">
                <a:pos x="T4" y="T5"/>
              </a:cxn>
              <a:cxn ang="T11">
                <a:pos x="T6" y="T7"/>
              </a:cxn>
            </a:cxnLst>
            <a:rect l="T12" t="T13" r="T14" b="T15"/>
            <a:pathLst>
              <a:path w="21600" h="21600">
                <a:moveTo>
                  <a:pt x="21600" y="6079"/>
                </a:moveTo>
                <a:lnTo>
                  <a:pt x="15071" y="0"/>
                </a:lnTo>
                <a:lnTo>
                  <a:pt x="15071" y="4128"/>
                </a:lnTo>
                <a:lnTo>
                  <a:pt x="12427" y="4128"/>
                </a:lnTo>
                <a:cubicBezTo>
                  <a:pt x="5564" y="4128"/>
                  <a:pt x="0" y="7723"/>
                  <a:pt x="0" y="12158"/>
                </a:cubicBezTo>
                <a:lnTo>
                  <a:pt x="0" y="21600"/>
                </a:lnTo>
                <a:lnTo>
                  <a:pt x="3988" y="21600"/>
                </a:lnTo>
                <a:lnTo>
                  <a:pt x="3988" y="12158"/>
                </a:lnTo>
                <a:cubicBezTo>
                  <a:pt x="3988" y="9878"/>
                  <a:pt x="7766" y="8030"/>
                  <a:pt x="12427" y="8030"/>
                </a:cubicBezTo>
                <a:lnTo>
                  <a:pt x="15071" y="8030"/>
                </a:lnTo>
                <a:lnTo>
                  <a:pt x="15071" y="12158"/>
                </a:lnTo>
                <a:lnTo>
                  <a:pt x="21600" y="6079"/>
                </a:lnTo>
                <a:close/>
              </a:path>
            </a:pathLst>
          </a:custGeom>
          <a:solidFill>
            <a:srgbClr val="C6E4DD"/>
          </a:solidFill>
          <a:ln w="9525">
            <a:solidFill>
              <a:schemeClr val="tx1"/>
            </a:solidFill>
            <a:miter lim="800000"/>
            <a:headEnd/>
            <a:tailEnd/>
          </a:ln>
          <a:effectLst/>
        </p:spPr>
        <p:txBody>
          <a:bodyPr wrap="none" anchor="ctr"/>
          <a:lstStyle/>
          <a:p>
            <a:endParaRPr lang="en-US" dirty="0"/>
          </a:p>
        </p:txBody>
      </p:sp>
      <p:sp>
        <p:nvSpPr>
          <p:cNvPr id="9224" name="Oval 9"/>
          <p:cNvSpPr>
            <a:spLocks noChangeArrowheads="1"/>
          </p:cNvSpPr>
          <p:nvPr/>
        </p:nvSpPr>
        <p:spPr bwMode="auto">
          <a:xfrm>
            <a:off x="5087939" y="2709863"/>
            <a:ext cx="1728787" cy="1079500"/>
          </a:xfrm>
          <a:prstGeom prst="ellipse">
            <a:avLst/>
          </a:pr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fr-FR" sz="1600" b="1">
                <a:solidFill>
                  <a:srgbClr val="993300"/>
                </a:solidFill>
              </a:rPr>
              <a:t>Populations touchées et contexte</a:t>
            </a:r>
          </a:p>
        </p:txBody>
      </p:sp>
      <p:sp>
        <p:nvSpPr>
          <p:cNvPr id="9225" name="WordArt 10"/>
          <p:cNvSpPr>
            <a:spLocks noChangeArrowheads="1" noChangeShapeType="1" noTextEdit="1"/>
          </p:cNvSpPr>
          <p:nvPr/>
        </p:nvSpPr>
        <p:spPr bwMode="auto">
          <a:xfrm>
            <a:off x="3143250" y="476251"/>
            <a:ext cx="5761038" cy="3960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fr-FR" sz="1100">
                <a:solidFill>
                  <a:srgbClr val="C0C0C0"/>
                </a:solidFill>
                <a:latin typeface="Arial Black" charset="0"/>
                <a:ea typeface="Arial Black" charset="0"/>
                <a:cs typeface="Arial Black" charset="0"/>
              </a:rPr>
              <a:t>Mandat, mission et principes</a:t>
            </a:r>
          </a:p>
        </p:txBody>
      </p:sp>
      <p:sp>
        <p:nvSpPr>
          <p:cNvPr id="9226" name="WordArt 11"/>
          <p:cNvSpPr>
            <a:spLocks noChangeArrowheads="1" noChangeShapeType="1" noTextEdit="1"/>
          </p:cNvSpPr>
          <p:nvPr/>
        </p:nvSpPr>
        <p:spPr bwMode="auto">
          <a:xfrm>
            <a:off x="2855914" y="1841500"/>
            <a:ext cx="6408737" cy="4256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0"/>
              </a:avLst>
            </a:prstTxWarp>
          </a:bodyPr>
          <a:lstStyle/>
          <a:p>
            <a:pPr algn="ctr"/>
            <a:r>
              <a:rPr lang="fr-FR" sz="1800">
                <a:solidFill>
                  <a:srgbClr val="C0C0C0"/>
                </a:solidFill>
                <a:latin typeface="Arial Black" charset="0"/>
                <a:ea typeface="Arial Black" charset="0"/>
                <a:cs typeface="Arial Black" charset="0"/>
              </a:rPr>
              <a:t>Priorités en matière de gestion de l’organisation</a:t>
            </a:r>
          </a:p>
        </p:txBody>
      </p:sp>
      <p:sp>
        <p:nvSpPr>
          <p:cNvPr id="357388" name="Text Box 12"/>
          <p:cNvSpPr txBox="1">
            <a:spLocks noChangeArrowheads="1"/>
          </p:cNvSpPr>
          <p:nvPr/>
        </p:nvSpPr>
        <p:spPr bwMode="auto">
          <a:xfrm>
            <a:off x="5427664" y="4640264"/>
            <a:ext cx="1081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fr-FR" sz="1400" b="1">
                <a:effectLst>
                  <a:outerShdw blurRad="38100" dist="38100" dir="2700000" algn="tl">
                    <a:srgbClr val="C0C0C0"/>
                  </a:outerShdw>
                </a:effectLst>
              </a:rPr>
              <a:t>Mettre en œuvre</a:t>
            </a:r>
          </a:p>
          <a:p>
            <a:pPr>
              <a:defRPr/>
            </a:pPr>
            <a:r>
              <a:rPr lang="fr-FR" sz="1400" b="1">
                <a:effectLst>
                  <a:outerShdw blurRad="38100" dist="38100" dir="2700000" algn="tl">
                    <a:srgbClr val="C0C0C0"/>
                  </a:outerShdw>
                </a:effectLst>
              </a:rPr>
              <a:t>et effectuer le suivi</a:t>
            </a:r>
          </a:p>
        </p:txBody>
      </p:sp>
      <p:sp>
        <p:nvSpPr>
          <p:cNvPr id="357389" name="Text Box 13"/>
          <p:cNvSpPr txBox="1">
            <a:spLocks noChangeArrowheads="1"/>
          </p:cNvSpPr>
          <p:nvPr/>
        </p:nvSpPr>
        <p:spPr bwMode="auto">
          <a:xfrm>
            <a:off x="7464426" y="3068639"/>
            <a:ext cx="1116013"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fr-FR" sz="1400" b="1">
                <a:effectLst>
                  <a:outerShdw blurRad="38100" dist="38100" dir="2700000" algn="tl">
                    <a:srgbClr val="C0C0C0"/>
                  </a:outerShdw>
                </a:effectLst>
              </a:rPr>
              <a:t>Concevoir /</a:t>
            </a:r>
          </a:p>
          <a:p>
            <a:pPr algn="ctr">
              <a:defRPr/>
            </a:pPr>
            <a:r>
              <a:rPr lang="fr-FR" sz="1400" b="1">
                <a:effectLst>
                  <a:outerShdw blurRad="38100" dist="38100" dir="2700000" algn="tl">
                    <a:srgbClr val="C0C0C0"/>
                  </a:outerShdw>
                </a:effectLst>
              </a:rPr>
              <a:t>formuler et planifier</a:t>
            </a:r>
          </a:p>
        </p:txBody>
      </p:sp>
      <p:grpSp>
        <p:nvGrpSpPr>
          <p:cNvPr id="13" name="Group 12"/>
          <p:cNvGrpSpPr>
            <a:grpSpLocks/>
          </p:cNvGrpSpPr>
          <p:nvPr/>
        </p:nvGrpSpPr>
        <p:grpSpPr bwMode="auto">
          <a:xfrm>
            <a:off x="4635500" y="2303464"/>
            <a:ext cx="2679700" cy="2368311"/>
            <a:chOff x="4655816" y="2243517"/>
            <a:chExt cx="2554813" cy="2326678"/>
          </a:xfrm>
        </p:grpSpPr>
        <p:sp>
          <p:nvSpPr>
            <p:cNvPr id="14" name="Oval 13"/>
            <p:cNvSpPr/>
            <p:nvPr/>
          </p:nvSpPr>
          <p:spPr>
            <a:xfrm>
              <a:off x="4680032" y="2307459"/>
              <a:ext cx="2444327" cy="19182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15" name="Isosceles Triangle 14"/>
            <p:cNvSpPr/>
            <p:nvPr/>
          </p:nvSpPr>
          <p:spPr>
            <a:xfrm rot="5228010">
              <a:off x="5805366" y="2236670"/>
              <a:ext cx="151280" cy="16497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16" name="Isosceles Triangle 15"/>
            <p:cNvSpPr/>
            <p:nvPr/>
          </p:nvSpPr>
          <p:spPr>
            <a:xfrm rot="11095915">
              <a:off x="7042629" y="3290002"/>
              <a:ext cx="168000" cy="1356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9233" name="TextBox 16"/>
            <p:cNvSpPr txBox="1">
              <a:spLocks noChangeArrowheads="1"/>
            </p:cNvSpPr>
            <p:nvPr/>
          </p:nvSpPr>
          <p:spPr bwMode="auto">
            <a:xfrm>
              <a:off x="5563343" y="4056173"/>
              <a:ext cx="1030703" cy="5140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sz="1400" b="1" dirty="0">
                  <a:solidFill>
                    <a:srgbClr val="FF0000"/>
                  </a:solidFill>
                </a:rPr>
                <a:t>Effectuer le suivi</a:t>
              </a:r>
            </a:p>
          </p:txBody>
        </p:sp>
        <p:sp>
          <p:nvSpPr>
            <p:cNvPr id="18" name="Isosceles Triangle 17"/>
            <p:cNvSpPr/>
            <p:nvPr/>
          </p:nvSpPr>
          <p:spPr>
            <a:xfrm rot="20603883">
              <a:off x="4655816" y="3414770"/>
              <a:ext cx="151351" cy="1388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grpSp>
      <p:sp>
        <p:nvSpPr>
          <p:cNvPr id="2" name="Slide Number Placeholder 1"/>
          <p:cNvSpPr>
            <a:spLocks noGrp="1"/>
          </p:cNvSpPr>
          <p:nvPr>
            <p:ph type="sldNum" sz="quarter" idx="12"/>
          </p:nvPr>
        </p:nvSpPr>
        <p:spPr/>
        <p:txBody>
          <a:bodyPr/>
          <a:lstStyle/>
          <a:p>
            <a:pPr>
              <a:defRPr/>
            </a:pPr>
            <a:fld id="{5C170BD3-E384-BF42-AC6A-2ABF2ADA0838}" type="slidenum">
              <a:rPr lang="en-US" altLang="en-US" smtClean="0"/>
              <a:pPr>
                <a:defRPr/>
              </a:pPr>
              <a:t>3</a:t>
            </a:fld>
            <a:endParaRPr lang="en-US" altLang="en-US"/>
          </a:p>
        </p:txBody>
      </p:sp>
      <p:sp>
        <p:nvSpPr>
          <p:cNvPr id="21" name="Rectangle 20"/>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81081"/>
            <a:ext cx="461665" cy="1440394"/>
          </a:xfrm>
          <a:prstGeom prst="rect">
            <a:avLst/>
          </a:prstGeom>
          <a:noFill/>
        </p:spPr>
        <p:txBody>
          <a:bodyPr vert="vert270" wrap="none" rtlCol="0">
            <a:spAutoFit/>
          </a:bodyPr>
          <a:lstStyle/>
          <a:p>
            <a:r>
              <a:rPr lang="fr-FR" sz="1800">
                <a:solidFill>
                  <a:schemeClr val="bg1"/>
                </a:solidFill>
                <a:latin typeface="+mn-lt"/>
              </a:rPr>
              <a:t>Cours H.E.L.P.</a:t>
            </a:r>
          </a:p>
        </p:txBody>
      </p:sp>
    </p:spTree>
    <p:extLst>
      <p:ext uri="{BB962C8B-B14F-4D97-AF65-F5344CB8AC3E}">
        <p14:creationId xmlns:p14="http://schemas.microsoft.com/office/powerpoint/2010/main" val="2494551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73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73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73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p:bldP spid="357380" grpId="0"/>
      <p:bldP spid="357388" grpId="0"/>
      <p:bldP spid="3573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9008" y="689090"/>
            <a:ext cx="9911086" cy="307827"/>
          </a:xfrm>
        </p:spPr>
        <p:txBody>
          <a:bodyPr>
            <a:normAutofit fontScale="90000"/>
          </a:bodyPr>
          <a:lstStyle/>
          <a:p>
            <a:r>
              <a:rPr lang="fr-FR" sz="4900" u="sng">
                <a:latin typeface="+mn-lt"/>
              </a:rPr>
              <a:t>Méthodes de collecte des données qualitatives</a:t>
            </a:r>
            <a:br>
              <a:rPr lang="fr-FR" sz="4900" u="sng">
                <a:latin typeface="+mn-lt"/>
              </a:rPr>
            </a:br>
            <a:endParaRPr lang="fr-FR" sz="4900" u="sng">
              <a:latin typeface="+mn-lt"/>
            </a:endParaRPr>
          </a:p>
        </p:txBody>
      </p:sp>
      <p:sp>
        <p:nvSpPr>
          <p:cNvPr id="3" name="Espace réservé du contenu 2"/>
          <p:cNvSpPr>
            <a:spLocks noGrp="1"/>
          </p:cNvSpPr>
          <p:nvPr>
            <p:ph idx="1"/>
          </p:nvPr>
        </p:nvSpPr>
        <p:spPr>
          <a:xfrm>
            <a:off x="1012345" y="1475718"/>
            <a:ext cx="5076056" cy="4396445"/>
          </a:xfrm>
        </p:spPr>
        <p:txBody>
          <a:bodyPr>
            <a:normAutofit fontScale="92500"/>
          </a:bodyPr>
          <a:lstStyle/>
          <a:p>
            <a:pPr>
              <a:buFont typeface="Wingdings" panose="05000000000000000000" pitchFamily="2" charset="2"/>
              <a:buChar char="Ø"/>
            </a:pPr>
            <a:r>
              <a:rPr lang="fr-FR"/>
              <a:t>Groupes de discussion –utilisation de différentes techniques</a:t>
            </a:r>
          </a:p>
          <a:p>
            <a:pPr lvl="1">
              <a:buFont typeface="Courier New" charset="0"/>
              <a:buChar char="o"/>
            </a:pPr>
            <a:r>
              <a:rPr lang="fr-FR"/>
              <a:t>Arbre des problèmes</a:t>
            </a:r>
          </a:p>
          <a:p>
            <a:pPr lvl="1">
              <a:buFont typeface="Courier New" charset="0"/>
              <a:buChar char="o"/>
            </a:pPr>
            <a:r>
              <a:rPr lang="fr-FR"/>
              <a:t>Calendrier</a:t>
            </a:r>
          </a:p>
          <a:p>
            <a:pPr lvl="1">
              <a:buFont typeface="Courier New" charset="0"/>
              <a:buChar char="o"/>
            </a:pPr>
            <a:r>
              <a:rPr lang="fr-FR"/>
              <a:t>...</a:t>
            </a:r>
          </a:p>
          <a:p>
            <a:pPr>
              <a:buFont typeface="Wingdings" panose="05000000000000000000" pitchFamily="2" charset="2"/>
              <a:buChar char="Ø"/>
            </a:pPr>
            <a:r>
              <a:rPr lang="fr-FR"/>
              <a:t>Observation +++</a:t>
            </a:r>
          </a:p>
          <a:p>
            <a:pPr lvl="1">
              <a:buFont typeface="Courier New" charset="0"/>
              <a:buChar char="o"/>
            </a:pPr>
            <a:r>
              <a:rPr lang="fr-FR"/>
              <a:t>Visites de ménages</a:t>
            </a:r>
          </a:p>
          <a:p>
            <a:pPr lvl="1">
              <a:buFont typeface="Courier New" charset="0"/>
              <a:buChar char="o"/>
            </a:pPr>
            <a:r>
              <a:rPr lang="fr-FR"/>
              <a:t>Visites de champs, du bétail, des sources d’eau</a:t>
            </a:r>
          </a:p>
          <a:p>
            <a:pPr lvl="1">
              <a:buFont typeface="Courier New" charset="0"/>
              <a:buChar char="o"/>
            </a:pPr>
            <a:r>
              <a:rPr lang="fr-FR"/>
              <a:t>…</a:t>
            </a:r>
          </a:p>
          <a:p>
            <a:pPr>
              <a:buFont typeface="Wingdings" panose="05000000000000000000" pitchFamily="2" charset="2"/>
              <a:buChar char="Ø"/>
            </a:pPr>
            <a:r>
              <a:rPr lang="fr-FR"/>
              <a:t>Approches participatives</a:t>
            </a:r>
          </a:p>
          <a:p>
            <a:pPr marL="0" indent="0">
              <a:buNone/>
            </a:pPr>
            <a:endParaRPr lang="fr-CH" dirty="0"/>
          </a:p>
        </p:txBody>
      </p:sp>
      <p:pic>
        <p:nvPicPr>
          <p:cNvPr id="7" name="Picture 2" descr="D:\Archives missions antérieures\Tdh 2008-9\My Pictures\Commune Maniche\Commune Maniche 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8401" y="1709812"/>
            <a:ext cx="4642560" cy="34819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0" y="5338985"/>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2032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431586" y="208547"/>
            <a:ext cx="3288632" cy="891952"/>
          </a:xfrm>
        </p:spPr>
        <p:txBody>
          <a:bodyPr>
            <a:normAutofit/>
          </a:bodyPr>
          <a:lstStyle/>
          <a:p>
            <a:r>
              <a:rPr lang="fr-FR" u="sng">
                <a:latin typeface="+mn-lt"/>
              </a:rPr>
              <a:t>Observation</a:t>
            </a:r>
          </a:p>
        </p:txBody>
      </p:sp>
      <p:sp>
        <p:nvSpPr>
          <p:cNvPr id="457731" name="Rectangle 3"/>
          <p:cNvSpPr>
            <a:spLocks noGrp="1" noChangeArrowheads="1"/>
          </p:cNvSpPr>
          <p:nvPr>
            <p:ph idx="1"/>
          </p:nvPr>
        </p:nvSpPr>
        <p:spPr>
          <a:xfrm>
            <a:off x="1927829" y="1588168"/>
            <a:ext cx="8681156" cy="4652210"/>
          </a:xfrm>
          <a:solidFill>
            <a:schemeClr val="accent1">
              <a:lumMod val="20000"/>
              <a:lumOff val="80000"/>
            </a:schemeClr>
          </a:solidFill>
        </p:spPr>
        <p:txBody>
          <a:bodyPr>
            <a:normAutofit fontScale="77500" lnSpcReduction="20000"/>
          </a:bodyPr>
          <a:lstStyle/>
          <a:p>
            <a:pPr marL="0" indent="0">
              <a:lnSpc>
                <a:spcPct val="90000"/>
              </a:lnSpc>
              <a:buNone/>
            </a:pPr>
            <a:endParaRPr lang="en-GB" sz="3000" dirty="0">
              <a:solidFill>
                <a:schemeClr val="tx1"/>
              </a:solidFill>
            </a:endParaRPr>
          </a:p>
          <a:p>
            <a:pPr>
              <a:lnSpc>
                <a:spcPct val="90000"/>
              </a:lnSpc>
            </a:pPr>
            <a:r>
              <a:rPr lang="fr-FR" sz="3300">
                <a:solidFill>
                  <a:schemeClr val="tx1"/>
                </a:solidFill>
              </a:rPr>
              <a:t>Environnement</a:t>
            </a:r>
          </a:p>
          <a:p>
            <a:pPr>
              <a:lnSpc>
                <a:spcPct val="90000"/>
              </a:lnSpc>
            </a:pPr>
            <a:r>
              <a:rPr lang="fr-FR" sz="3300">
                <a:solidFill>
                  <a:schemeClr val="tx1"/>
                </a:solidFill>
              </a:rPr>
              <a:t>État des récoltes / du bétail</a:t>
            </a:r>
          </a:p>
          <a:p>
            <a:pPr>
              <a:lnSpc>
                <a:spcPct val="90000"/>
              </a:lnSpc>
            </a:pPr>
            <a:r>
              <a:rPr lang="fr-FR" sz="3300">
                <a:solidFill>
                  <a:schemeClr val="tx1"/>
                </a:solidFill>
              </a:rPr>
              <a:t>Activités des personnes</a:t>
            </a:r>
          </a:p>
          <a:p>
            <a:pPr>
              <a:lnSpc>
                <a:spcPct val="90000"/>
              </a:lnSpc>
            </a:pPr>
            <a:r>
              <a:rPr lang="fr-FR" sz="3300">
                <a:solidFill>
                  <a:schemeClr val="tx1"/>
                </a:solidFill>
              </a:rPr>
              <a:t>Condition des personnes et différences</a:t>
            </a:r>
          </a:p>
          <a:p>
            <a:pPr>
              <a:lnSpc>
                <a:spcPct val="90000"/>
              </a:lnSpc>
            </a:pPr>
            <a:r>
              <a:rPr lang="fr-FR" sz="3300">
                <a:solidFill>
                  <a:schemeClr val="tx1"/>
                </a:solidFill>
              </a:rPr>
              <a:t>Condition de l’habitat et présence de membres de la famille</a:t>
            </a:r>
          </a:p>
          <a:p>
            <a:pPr>
              <a:lnSpc>
                <a:spcPct val="90000"/>
              </a:lnSpc>
            </a:pPr>
            <a:r>
              <a:rPr lang="fr-FR" sz="3300"/>
              <a:t>Des repas sont-ils préparés ?</a:t>
            </a:r>
          </a:p>
          <a:p>
            <a:pPr>
              <a:lnSpc>
                <a:spcPct val="90000"/>
              </a:lnSpc>
            </a:pPr>
            <a:r>
              <a:rPr lang="fr-FR" sz="3300">
                <a:solidFill>
                  <a:schemeClr val="tx1"/>
                </a:solidFill>
              </a:rPr>
              <a:t>Les enfants sont-ils bien pris en charge ?</a:t>
            </a:r>
          </a:p>
          <a:p>
            <a:pPr>
              <a:lnSpc>
                <a:spcPct val="90000"/>
              </a:lnSpc>
            </a:pPr>
            <a:r>
              <a:rPr lang="fr-FR" sz="3300">
                <a:solidFill>
                  <a:schemeClr val="tx1"/>
                </a:solidFill>
              </a:rPr>
              <a:t>Les services de santé fonctionnent-ils ? Ont-ils un personnel suffisant ?</a:t>
            </a:r>
          </a:p>
          <a:p>
            <a:pPr>
              <a:lnSpc>
                <a:spcPct val="90000"/>
              </a:lnSpc>
            </a:pPr>
            <a:r>
              <a:rPr lang="fr-FR" sz="3300">
                <a:solidFill>
                  <a:schemeClr val="tx1"/>
                </a:solidFill>
              </a:rPr>
              <a:t>Insécurité, etc.</a:t>
            </a:r>
          </a:p>
        </p:txBody>
      </p:sp>
      <p:sp>
        <p:nvSpPr>
          <p:cNvPr id="5" name="Rectangle 4"/>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443198" y="5638800"/>
            <a:ext cx="1532727" cy="646331"/>
          </a:xfrm>
          <a:prstGeom prst="rect">
            <a:avLst/>
          </a:prstGeom>
          <a:noFill/>
        </p:spPr>
        <p:txBody>
          <a:bodyPr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28447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43101" y="1610607"/>
            <a:ext cx="2321276" cy="584775"/>
          </a:xfrm>
          <a:prstGeom prst="rect">
            <a:avLst/>
          </a:prstGeom>
          <a:noFill/>
        </p:spPr>
        <p:txBody>
          <a:bodyPr wrap="none" rtlCol="0">
            <a:spAutoFit/>
          </a:bodyPr>
          <a:lstStyle/>
          <a:p>
            <a:r>
              <a:rPr lang="fr-FR" sz="3200" b="1">
                <a:solidFill>
                  <a:srgbClr val="0070C0"/>
                </a:solidFill>
              </a:rPr>
              <a:t>Travail de groupe :</a:t>
            </a:r>
          </a:p>
        </p:txBody>
      </p:sp>
      <p:sp>
        <p:nvSpPr>
          <p:cNvPr id="10" name="TextBox 9"/>
          <p:cNvSpPr txBox="1"/>
          <p:nvPr/>
        </p:nvSpPr>
        <p:spPr>
          <a:xfrm>
            <a:off x="1943102" y="2620782"/>
            <a:ext cx="9302414" cy="1077218"/>
          </a:xfrm>
          <a:prstGeom prst="rect">
            <a:avLst/>
          </a:prstGeom>
          <a:noFill/>
        </p:spPr>
        <p:txBody>
          <a:bodyPr wrap="square" rtlCol="0">
            <a:spAutoFit/>
          </a:bodyPr>
          <a:lstStyle/>
          <a:p>
            <a:r>
              <a:rPr lang="fr-FR" sz="3200"/>
              <a:t>notez vos observations sur la base des images suivantes</a:t>
            </a:r>
          </a:p>
          <a:p>
            <a:r>
              <a:rPr lang="fr-FR" sz="3200" b="1"/>
              <a:t>7 min</a:t>
            </a:r>
          </a:p>
        </p:txBody>
      </p:sp>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20881"/>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4100136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561598" y="62651"/>
            <a:ext cx="3064913" cy="625996"/>
          </a:xfrm>
        </p:spPr>
        <p:txBody>
          <a:bodyPr>
            <a:normAutofit/>
          </a:bodyPr>
          <a:lstStyle/>
          <a:p>
            <a:pPr marL="0" indent="0">
              <a:buNone/>
            </a:pPr>
            <a:r>
              <a:rPr lang="fr-FR" sz="3200" b="1" u="sng"/>
              <a:t>Indonésie, 2004</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462" y="796977"/>
            <a:ext cx="2146215" cy="1607202"/>
          </a:xfrm>
          <a:prstGeom prst="rect">
            <a:avLst/>
          </a:prstGeom>
          <a:ln w="53975" cmpd="sng">
            <a:solidFill>
              <a:schemeClr val="tx2"/>
            </a:solidFill>
          </a:ln>
          <a:effectLst/>
        </p:spPr>
      </p:pic>
      <p:pic>
        <p:nvPicPr>
          <p:cNvPr id="18434" name="Picture 2" descr="C:\Users\niederbergern\Desktop\4 HELP course\2016 HELP Nicole\Images\Banda ach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914" y="2512510"/>
            <a:ext cx="3570288" cy="41273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982" y="134871"/>
            <a:ext cx="4316278" cy="3902915"/>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9870" y="3302975"/>
            <a:ext cx="3816424" cy="3555025"/>
          </a:xfrm>
          <a:prstGeom prst="rect">
            <a:avLst/>
          </a:prstGeom>
        </p:spPr>
      </p:pic>
      <p:sp>
        <p:nvSpPr>
          <p:cNvPr id="9" name="Rectangle 8"/>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0" y="5199471"/>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2903827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derbergern\Desktop\4 HELP course\2016 HELP Nicole\Images\baie d'orange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121" y="1052736"/>
            <a:ext cx="2160240" cy="1620180"/>
          </a:xfrm>
          <a:prstGeom prst="rect">
            <a:avLst/>
          </a:prstGeom>
          <a:noFill/>
          <a:ln w="60325" cmpd="sng">
            <a:solidFill>
              <a:schemeClr val="tx2"/>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847528" y="125665"/>
            <a:ext cx="2304256" cy="584775"/>
          </a:xfrm>
          <a:prstGeom prst="rect">
            <a:avLst/>
          </a:prstGeom>
        </p:spPr>
        <p:txBody>
          <a:bodyPr wrap="square">
            <a:spAutoFit/>
          </a:bodyPr>
          <a:lstStyle/>
          <a:p>
            <a:r>
              <a:rPr lang="fr-FR" sz="3200" b="1" u="sng"/>
              <a:t>Haïti, 2009</a:t>
            </a:r>
          </a:p>
        </p:txBody>
      </p:sp>
      <p:pic>
        <p:nvPicPr>
          <p:cNvPr id="19460" name="Picture 4" descr="C:\Users\niederbergern\Desktop\4 HELP course\2016 HELP Nicole\Images\Baie d'orange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645" y="125665"/>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Archives missions antérieures\Tdh 2010\foto 2010\arnoux\DSCF5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544" y="3411116"/>
            <a:ext cx="428396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rchives missions antérieures\Tdh 2010\foto 2010\26février2010\DSCF49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9136" y="3456856"/>
            <a:ext cx="4222981" cy="31672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76200" y="6721277"/>
            <a:ext cx="461665" cy="92398"/>
          </a:xfrm>
          <a:prstGeom prst="rect">
            <a:avLst/>
          </a:prstGeom>
          <a:noFill/>
        </p:spPr>
        <p:txBody>
          <a:bodyPr vert="vert270" wrap="none" rtlCol="0">
            <a:spAutoFit/>
          </a:bodyPr>
          <a:lstStyle/>
          <a:p>
            <a:endParaRPr lang="en-GB" dirty="0"/>
          </a:p>
        </p:txBody>
      </p:sp>
      <p:sp>
        <p:nvSpPr>
          <p:cNvPr id="5" name="TextBox 4"/>
          <p:cNvSpPr txBox="1"/>
          <p:nvPr/>
        </p:nvSpPr>
        <p:spPr>
          <a:xfrm>
            <a:off x="-32657" y="5183698"/>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344123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pi.rue89.nouvelobs.com/sites/news/files/styles/mobile2-tablette-asset-center/public/assets/image/2016/01/madaya-neige-syr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615" y="1134451"/>
            <a:ext cx="2448272" cy="1468964"/>
          </a:xfrm>
          <a:prstGeom prst="rect">
            <a:avLst/>
          </a:prstGeom>
          <a:noFill/>
          <a:ln w="60325" cmpd="sng">
            <a:solidFill>
              <a:schemeClr val="tx2"/>
            </a:solidFill>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808007" y="62641"/>
            <a:ext cx="2095780" cy="675928"/>
          </a:xfrm>
        </p:spPr>
        <p:txBody>
          <a:bodyPr/>
          <a:lstStyle/>
          <a:p>
            <a:r>
              <a:rPr lang="fr-FR" sz="3200" b="1" u="sng">
                <a:latin typeface="+mn-lt"/>
              </a:rPr>
              <a:t>Syrie, 2015</a:t>
            </a:r>
          </a:p>
        </p:txBody>
      </p:sp>
      <p:pic>
        <p:nvPicPr>
          <p:cNvPr id="4" name="Picture 2" descr="http://static.lexpress.fr/medias_10735/w_1520,h_855,c_fill,g_north/v1452663545/un-convoi-d-aide-humanitaire-le-12-janvier-2016-a-madaya_54965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5615" y="4071107"/>
            <a:ext cx="4104456" cy="230875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tatic5.businessinsider.com/image/5698ea6ac08a801c008b9c6c-2805-1602/ap_4202035777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9466" y="167039"/>
            <a:ext cx="5960129" cy="340378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images.centrepresseaveyron.fr/images/2015/12/29/la-syrienne-oum-walid-g-52-ans-avec-ses-petits-enfants_10143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676" y="3576533"/>
            <a:ext cx="4645993" cy="3097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884" y="529389"/>
            <a:ext cx="184731" cy="369332"/>
          </a:xfrm>
          <a:prstGeom prst="rect">
            <a:avLst/>
          </a:prstGeom>
          <a:noFill/>
        </p:spPr>
        <p:txBody>
          <a:bodyPr wrap="none" rtlCol="0">
            <a:spAutoFit/>
          </a:bodyPr>
          <a:lstStyle/>
          <a:p>
            <a:endParaRPr lang="en-GB" dirty="0"/>
          </a:p>
        </p:txBody>
      </p:sp>
      <p:sp>
        <p:nvSpPr>
          <p:cNvPr id="10" name="Rectangle 9"/>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8855" y="5233468"/>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89590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a:xfrm>
            <a:off x="3276600" y="223610"/>
            <a:ext cx="5900057" cy="1325563"/>
          </a:xfrm>
        </p:spPr>
        <p:txBody>
          <a:bodyPr/>
          <a:lstStyle/>
          <a:p>
            <a:r>
              <a:rPr lang="fr-FR" sz="2800">
                <a:solidFill>
                  <a:srgbClr val="FF3300"/>
                </a:solidFill>
              </a:rPr>
              <a:t> </a:t>
            </a:r>
            <a:r>
              <a:rPr lang="fr-FR" u="sng">
                <a:latin typeface="+mn-lt"/>
              </a:rPr>
              <a:t>Analyse et compte rendu</a:t>
            </a:r>
          </a:p>
        </p:txBody>
      </p:sp>
      <p:sp>
        <p:nvSpPr>
          <p:cNvPr id="2" name="TextBox 1"/>
          <p:cNvSpPr txBox="1"/>
          <p:nvPr/>
        </p:nvSpPr>
        <p:spPr>
          <a:xfrm>
            <a:off x="1458685" y="1807029"/>
            <a:ext cx="10297885" cy="4401205"/>
          </a:xfrm>
          <a:prstGeom prst="rect">
            <a:avLst/>
          </a:prstGeom>
          <a:noFill/>
        </p:spPr>
        <p:txBody>
          <a:bodyPr wrap="square" rtlCol="0">
            <a:spAutoFit/>
          </a:bodyPr>
          <a:lstStyle/>
          <a:p>
            <a:pPr marL="457200" indent="-457200">
              <a:buFont typeface="Wingdings" panose="05000000000000000000" pitchFamily="2" charset="2"/>
              <a:buChar char="Ø"/>
            </a:pPr>
            <a:r>
              <a:rPr lang="fr-FR" sz="2800"/>
              <a:t>Évaluer la qualité des données</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fr-FR" sz="2800"/>
              <a:t>Vérifier si les objectifs de votre enquête nutritionnelle ont été atteints, à savoir si vous êtes en mesure de répondre à toutes les questions</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fr-FR" sz="2800"/>
              <a:t>Faire un compte rendu clair et intuitif des résultats, conclusions et recommandations</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fr-FR" sz="2800"/>
              <a:t>Partager les résultats avec les utilisateurs ciblés et les personnes concernées </a:t>
            </a:r>
          </a:p>
        </p:txBody>
      </p:sp>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31767"/>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2839439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9068" y="1803018"/>
            <a:ext cx="8982890" cy="3024336"/>
          </a:xfrm>
        </p:spPr>
        <p:txBody>
          <a:bodyPr>
            <a:normAutofit fontScale="90000"/>
          </a:bodyPr>
          <a:lstStyle/>
          <a:p>
            <a:pPr algn="ctr"/>
            <a:r>
              <a:rPr lang="fr-FR">
                <a:latin typeface="+mn-lt"/>
              </a:rPr>
              <a:t>Il est maintenant temps d’agir et de mettre en place des programmes alimentaires et nutritionnels pour venir en aide aux populations touchées en Haïti, en Syrie et en Indonésie ! </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3966"/>
            <a:ext cx="461665" cy="1440394"/>
          </a:xfrm>
          <a:prstGeom prst="rect">
            <a:avLst/>
          </a:prstGeom>
          <a:noFill/>
        </p:spPr>
        <p:txBody>
          <a:bodyPr vert="vert270" wrap="none" rtlCol="0">
            <a:spAutoFit/>
          </a:bodyPr>
          <a:lstStyle/>
          <a:p>
            <a:r>
              <a:rPr lang="fr-FR">
                <a:solidFill>
                  <a:schemeClr val="bg1"/>
                </a:solidFill>
              </a:rPr>
              <a:t>Cours H.E.L.P.</a:t>
            </a:r>
          </a:p>
        </p:txBody>
      </p:sp>
    </p:spTree>
    <p:extLst>
      <p:ext uri="{BB962C8B-B14F-4D97-AF65-F5344CB8AC3E}">
        <p14:creationId xmlns:p14="http://schemas.microsoft.com/office/powerpoint/2010/main" val="351925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3" y="290126"/>
            <a:ext cx="7397957" cy="1524000"/>
          </a:xfrm>
        </p:spPr>
        <p:txBody>
          <a:bodyPr/>
          <a:lstStyle/>
          <a:p>
            <a:r>
              <a:rPr lang="fr-FR" b="1">
                <a:solidFill>
                  <a:srgbClr val="0000CC"/>
                </a:solidFill>
              </a:rPr>
              <a:t>Règle d’or concernant les évaluations :</a:t>
            </a:r>
          </a:p>
        </p:txBody>
      </p:sp>
      <p:pic>
        <p:nvPicPr>
          <p:cNvPr id="4" name="Picture 6" descr="MC900432526[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73176" y="2551267"/>
            <a:ext cx="2285714" cy="2285714"/>
          </a:xfrm>
          <a:noFill/>
          <a:ln/>
          <a:extLst>
            <a:ext uri="{909E8E84-426E-40DD-AFC4-6F175D3DCCD1}">
              <a14:hiddenFill xmlns:a14="http://schemas.microsoft.com/office/drawing/2010/main">
                <a:solidFill>
                  <a:srgbClr val="CC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1703513" y="2632295"/>
            <a:ext cx="7769663" cy="2800767"/>
          </a:xfrm>
          <a:prstGeom prst="rect">
            <a:avLst/>
          </a:prstGeom>
          <a:noFill/>
        </p:spPr>
        <p:txBody>
          <a:bodyPr wrap="square" rtlCol="0">
            <a:spAutoFit/>
          </a:bodyPr>
          <a:lstStyle/>
          <a:p>
            <a:r>
              <a:rPr lang="fr-FR" sz="4400" dirty="0"/>
              <a:t>Une </a:t>
            </a:r>
            <a:r>
              <a:rPr lang="fr-FR" sz="4400" b="1" dirty="0"/>
              <a:t>MAUVAISE ÉVALUATION </a:t>
            </a:r>
            <a:r>
              <a:rPr lang="fr-FR" sz="4400" dirty="0"/>
              <a:t>donne généralement lieu à de </a:t>
            </a:r>
            <a:r>
              <a:rPr lang="fr-FR" sz="4400" b="1" dirty="0"/>
              <a:t>MAUVAIS </a:t>
            </a:r>
            <a:r>
              <a:rPr lang="fr-FR" sz="4400" dirty="0"/>
              <a:t>programmes… qui n’atteignent pas leur but</a:t>
            </a:r>
          </a:p>
        </p:txBody>
      </p:sp>
      <p:sp>
        <p:nvSpPr>
          <p:cNvPr id="9" name="Rectangle 8"/>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526675" y="5802085"/>
            <a:ext cx="1532727" cy="369332"/>
          </a:xfrm>
          <a:prstGeom prst="rect">
            <a:avLst/>
          </a:prstGeom>
          <a:noFill/>
        </p:spPr>
        <p:txBody>
          <a:bodyPr wrap="none" rtlCol="0">
            <a:spAutoFit/>
          </a:bodyPr>
          <a:lstStyle/>
          <a:p>
            <a:r>
              <a:rPr lang="fr-FR">
                <a:solidFill>
                  <a:schemeClr val="bg1"/>
                </a:solidFill>
              </a:rPr>
              <a:t>Cours H.E.L.P.</a:t>
            </a:r>
          </a:p>
        </p:txBody>
      </p:sp>
    </p:spTree>
    <p:extLst>
      <p:ext uri="{BB962C8B-B14F-4D97-AF65-F5344CB8AC3E}">
        <p14:creationId xmlns:p14="http://schemas.microsoft.com/office/powerpoint/2010/main" val="215946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57" y="160953"/>
            <a:ext cx="3538737" cy="1143000"/>
          </a:xfrm>
        </p:spPr>
        <p:txBody>
          <a:bodyPr/>
          <a:lstStyle/>
          <a:p>
            <a:pPr algn="l"/>
            <a:r>
              <a:rPr lang="fr-FR">
                <a:solidFill>
                  <a:srgbClr val="002060"/>
                </a:solidFill>
                <a:latin typeface="+mn-lt"/>
              </a:rPr>
              <a:t>Un exemple…</a:t>
            </a:r>
          </a:p>
        </p:txBody>
      </p:sp>
      <p:pic>
        <p:nvPicPr>
          <p:cNvPr id="17410" name="Picture 2" descr="C:\Documents and Settings\Mija Ververs\Local Settings\Temporary Internet Files\Content.IE5\0L01ACUV\MP900314192[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621562" y="588169"/>
            <a:ext cx="142646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Mija Ververs\Local Settings\Temporary Internet Files\Content.IE5\0L01ACUV\MP900314192[1].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5601" y="1484784"/>
            <a:ext cx="949051" cy="24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4001" y="4256595"/>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28625"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38839" y="4275989"/>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53477" y="4285723"/>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57532"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61587"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065642" y="4279504"/>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569697" y="4279505"/>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073752"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577807" y="4279506"/>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092445" y="4279506"/>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04189"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06286"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08009" y="4297264"/>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511708" y="4293498"/>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14785" y="4264359"/>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18840"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22895" y="4269026"/>
            <a:ext cx="504055" cy="2460983"/>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6726223" y="47071"/>
            <a:ext cx="5328592" cy="5976664"/>
          </a:xfrm>
          <a:prstGeom prst="wedgeEllipseCallout">
            <a:avLst>
              <a:gd name="adj1" fmla="val -67112"/>
              <a:gd name="adj2" fmla="val -2061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21262559">
            <a:off x="8070325" y="1038331"/>
            <a:ext cx="3352249" cy="3785652"/>
          </a:xfrm>
          <a:prstGeom prst="rect">
            <a:avLst/>
          </a:prstGeom>
          <a:solidFill>
            <a:schemeClr val="accent1">
              <a:lumMod val="20000"/>
              <a:lumOff val="80000"/>
            </a:schemeClr>
          </a:solidFill>
        </p:spPr>
        <p:txBody>
          <a:bodyPr wrap="square">
            <a:spAutoFit/>
          </a:bodyPr>
          <a:lstStyle/>
          <a:p>
            <a:pPr>
              <a:buNone/>
              <a:defRPr/>
            </a:pPr>
            <a:r>
              <a:rPr lang="fr-FR" sz="4000" i="1"/>
              <a:t>… Nous faisons face à une urgence, 144 personnes souffrent d’une grave malnutrition…</a:t>
            </a:r>
          </a:p>
        </p:txBody>
      </p:sp>
      <p:sp>
        <p:nvSpPr>
          <p:cNvPr id="29" name="Rectangle 28"/>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20046" y="5277184"/>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12418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5980" y="1163744"/>
            <a:ext cx="10111562" cy="4859991"/>
          </a:xfrm>
        </p:spPr>
        <p:txBody>
          <a:bodyPr>
            <a:normAutofit/>
          </a:bodyPr>
          <a:lstStyle/>
          <a:p>
            <a:pPr>
              <a:defRPr/>
            </a:pPr>
            <a:r>
              <a:rPr lang="fr-FR" sz="3200"/>
              <a:t>144 personnes sous-alimentées depuis 3 mois ou depuis une semaine ?</a:t>
            </a:r>
          </a:p>
          <a:p>
            <a:pPr>
              <a:defRPr/>
            </a:pPr>
            <a:r>
              <a:rPr lang="fr-FR" sz="3200"/>
              <a:t>144 personnes sur 100 000 ou sur 1000 ?  </a:t>
            </a:r>
          </a:p>
          <a:p>
            <a:pPr>
              <a:defRPr/>
            </a:pPr>
            <a:r>
              <a:rPr lang="fr-FR" sz="3200"/>
              <a:t>144 enfants ? Quels sont les groupes d’âge ? Y a-t-il des personnes âgées ?</a:t>
            </a:r>
          </a:p>
          <a:p>
            <a:pPr>
              <a:defRPr/>
            </a:pPr>
            <a:r>
              <a:rPr lang="fr-FR" sz="3200"/>
              <a:t>De quel type de malnutrition s’agit-il ?</a:t>
            </a:r>
          </a:p>
          <a:p>
            <a:pPr>
              <a:defRPr/>
            </a:pPr>
            <a:r>
              <a:rPr lang="fr-FR" sz="3200"/>
              <a:t>Quelle est la mortalité ? </a:t>
            </a:r>
          </a:p>
          <a:p>
            <a:pPr>
              <a:defRPr/>
            </a:pPr>
            <a:r>
              <a:rPr lang="fr-FR" sz="3200"/>
              <a:t>Qu’est-ce qui a causé cette situation ?</a:t>
            </a:r>
          </a:p>
          <a:p>
            <a:pPr>
              <a:defRPr/>
            </a:pPr>
            <a:r>
              <a:rPr lang="fr-FR" sz="3200"/>
              <a:t>Etc. </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303538"/>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17635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621" y="1733107"/>
            <a:ext cx="4860852" cy="1091979"/>
          </a:xfrm>
        </p:spPr>
        <p:txBody>
          <a:bodyPr>
            <a:normAutofit fontScale="90000"/>
          </a:bodyPr>
          <a:lstStyle/>
          <a:p>
            <a:pPr marL="0" indent="0" algn="ctr"/>
            <a:r>
              <a:rPr lang="fr-FR">
                <a:latin typeface="+mn-lt"/>
              </a:rPr>
              <a:t>Évaluations rapides</a:t>
            </a:r>
            <a:br>
              <a:rPr lang="fr-FR">
                <a:latin typeface="+mn-lt"/>
              </a:rPr>
            </a:br>
            <a:r>
              <a:rPr lang="fr-FR">
                <a:latin typeface="+mn-lt"/>
              </a:rPr>
              <a:t>Enquêtes nutritionnelles</a:t>
            </a:r>
            <a:br>
              <a:rPr lang="fr-FR">
                <a:latin typeface="+mn-lt"/>
              </a:rPr>
            </a:br>
            <a:r>
              <a:rPr lang="fr-FR">
                <a:latin typeface="+mn-lt"/>
              </a:rPr>
              <a:t>Surveillance nutritionnelle </a:t>
            </a:r>
            <a:br>
              <a:rPr lang="fr-FR"/>
            </a:br>
            <a:endParaRPr lang="fr-FR"/>
          </a:p>
        </p:txBody>
      </p:sp>
      <p:sp>
        <p:nvSpPr>
          <p:cNvPr id="3" name="Content Placeholder 2"/>
          <p:cNvSpPr>
            <a:spLocks noGrp="1"/>
          </p:cNvSpPr>
          <p:nvPr>
            <p:ph idx="1"/>
          </p:nvPr>
        </p:nvSpPr>
        <p:spPr>
          <a:xfrm>
            <a:off x="2624470" y="3399244"/>
            <a:ext cx="7763540" cy="992003"/>
          </a:xfrm>
        </p:spPr>
        <p:txBody>
          <a:bodyPr>
            <a:noAutofit/>
          </a:bodyPr>
          <a:lstStyle/>
          <a:p>
            <a:pPr marL="0" indent="0" algn="ctr">
              <a:buNone/>
            </a:pPr>
            <a:r>
              <a:rPr lang="fr-FR"/>
              <a:t>Concernant ces trois méthodes, quelles sont les différences en termes de type de données, méthodes, informations recueillies et utilisation des informations ? </a:t>
            </a:r>
          </a:p>
        </p:txBody>
      </p:sp>
      <p:sp>
        <p:nvSpPr>
          <p:cNvPr id="5" name="TextBox 4"/>
          <p:cNvSpPr txBox="1"/>
          <p:nvPr/>
        </p:nvSpPr>
        <p:spPr>
          <a:xfrm>
            <a:off x="893135" y="3110415"/>
            <a:ext cx="1326004" cy="1569660"/>
          </a:xfrm>
          <a:prstGeom prst="rect">
            <a:avLst/>
          </a:prstGeom>
          <a:noFill/>
        </p:spPr>
        <p:txBody>
          <a:bodyPr wrap="none" rtlCol="0">
            <a:spAutoFit/>
          </a:bodyPr>
          <a:lstStyle/>
          <a:p>
            <a:r>
              <a:rPr lang="fr-FR" sz="9600" b="1">
                <a:solidFill>
                  <a:srgbClr val="FF0000"/>
                </a:solidFill>
              </a:rPr>
              <a:t>??</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308473"/>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121056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idx="1"/>
            <p:extLst>
              <p:ext uri="{D42A27DB-BD31-4B8C-83A1-F6EECF244321}">
                <p14:modId xmlns:p14="http://schemas.microsoft.com/office/powerpoint/2010/main" val="1297142381"/>
              </p:ext>
            </p:extLst>
          </p:nvPr>
        </p:nvGraphicFramePr>
        <p:xfrm>
          <a:off x="988829" y="202019"/>
          <a:ext cx="10643191" cy="6943008"/>
        </p:xfrm>
        <a:graphic>
          <a:graphicData uri="http://schemas.openxmlformats.org/drawingml/2006/table">
            <a:tbl>
              <a:tblPr firstRow="1" firstCol="1" bandRow="1">
                <a:tableStyleId>{5C22544A-7EE6-4342-B048-85BDC9FD1C3A}</a:tableStyleId>
              </a:tblPr>
              <a:tblGrid>
                <a:gridCol w="1564243">
                  <a:extLst>
                    <a:ext uri="{9D8B030D-6E8A-4147-A177-3AD203B41FA5}">
                      <a16:colId xmlns:a16="http://schemas.microsoft.com/office/drawing/2014/main" val="20000"/>
                    </a:ext>
                  </a:extLst>
                </a:gridCol>
                <a:gridCol w="2991085">
                  <a:extLst>
                    <a:ext uri="{9D8B030D-6E8A-4147-A177-3AD203B41FA5}">
                      <a16:colId xmlns:a16="http://schemas.microsoft.com/office/drawing/2014/main" val="20001"/>
                    </a:ext>
                  </a:extLst>
                </a:gridCol>
                <a:gridCol w="3075638">
                  <a:extLst>
                    <a:ext uri="{9D8B030D-6E8A-4147-A177-3AD203B41FA5}">
                      <a16:colId xmlns:a16="http://schemas.microsoft.com/office/drawing/2014/main" val="20002"/>
                    </a:ext>
                  </a:extLst>
                </a:gridCol>
                <a:gridCol w="3012225">
                  <a:extLst>
                    <a:ext uri="{9D8B030D-6E8A-4147-A177-3AD203B41FA5}">
                      <a16:colId xmlns:a16="http://schemas.microsoft.com/office/drawing/2014/main" val="20003"/>
                    </a:ext>
                  </a:extLst>
                </a:gridCol>
              </a:tblGrid>
              <a:tr h="869766">
                <a:tc>
                  <a:txBody>
                    <a:bodyPr/>
                    <a:lstStyle/>
                    <a:p>
                      <a:pPr>
                        <a:lnSpc>
                          <a:spcPct val="107000"/>
                        </a:lnSpc>
                        <a:spcAft>
                          <a:spcPts val="0"/>
                        </a:spcAft>
                      </a:pPr>
                      <a:r>
                        <a:rPr lang="fr-FR" sz="2000">
                          <a:solidFill>
                            <a:schemeClr val="tx1"/>
                          </a:solidFill>
                          <a:effectLst/>
                        </a:rPr>
                        <a:t> </a:t>
                      </a:r>
                    </a:p>
                  </a:txBody>
                  <a:tcPr marL="68580" marR="68580"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fr-FR" sz="2000">
                          <a:solidFill>
                            <a:schemeClr val="tx1"/>
                          </a:solidFill>
                          <a:effectLst/>
                        </a:rPr>
                        <a:t>Évaluation rapide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FR" sz="2000">
                          <a:solidFill>
                            <a:schemeClr val="tx1"/>
                          </a:solidFill>
                          <a:effectLst/>
                        </a:rPr>
                        <a:t>Enquête nutritionnelle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FR" sz="2000">
                          <a:solidFill>
                            <a:schemeClr val="tx1"/>
                          </a:solidFill>
                          <a:effectLst/>
                        </a:rPr>
                        <a:t>Surveillance nutritionnelle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735750">
                <a:tc>
                  <a:txBody>
                    <a:bodyPr/>
                    <a:lstStyle/>
                    <a:p>
                      <a:pPr>
                        <a:lnSpc>
                          <a:spcPct val="107000"/>
                        </a:lnSpc>
                        <a:spcAft>
                          <a:spcPts val="0"/>
                        </a:spcAft>
                      </a:pPr>
                      <a:r>
                        <a:rPr lang="fr-FR" sz="2000">
                          <a:solidFill>
                            <a:schemeClr val="tx1"/>
                          </a:solidFill>
                          <a:effectLst/>
                        </a:rPr>
                        <a:t> </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fr-FR" sz="2000">
                          <a:effectLst/>
                        </a:rPr>
                        <a:t>Aperçu transversal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Aperçu transversal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Tendances longitudinales</a:t>
                      </a:r>
                    </a:p>
                    <a:p>
                      <a:pPr algn="ctr">
                        <a:lnSpc>
                          <a:spcPct val="107000"/>
                        </a:lnSpc>
                        <a:spcAft>
                          <a:spcPts val="0"/>
                        </a:spcAft>
                      </a:pPr>
                      <a:r>
                        <a:rPr lang="fr-FR" sz="2000">
                          <a:effectLst/>
                        </a:rPr>
                        <a:t>continues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84495">
                <a:tc>
                  <a:txBody>
                    <a:bodyPr/>
                    <a:lstStyle/>
                    <a:p>
                      <a:pPr algn="ctr">
                        <a:lnSpc>
                          <a:spcPct val="107000"/>
                        </a:lnSpc>
                        <a:spcAft>
                          <a:spcPts val="0"/>
                        </a:spcAft>
                      </a:pPr>
                      <a:r>
                        <a:rPr lang="fr-FR" sz="2000">
                          <a:solidFill>
                            <a:schemeClr val="tx1"/>
                          </a:solidFill>
                          <a:effectLst/>
                        </a:rPr>
                        <a:t>Méthodes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FR" sz="2000">
                          <a:effectLst/>
                        </a:rPr>
                        <a:t>Sources secondaires</a:t>
                      </a:r>
                    </a:p>
                    <a:p>
                      <a:pPr algn="ctr">
                        <a:lnSpc>
                          <a:spcPct val="107000"/>
                        </a:lnSpc>
                        <a:spcAft>
                          <a:spcPts val="0"/>
                        </a:spcAft>
                      </a:pPr>
                      <a:r>
                        <a:rPr lang="fr-FR" sz="2000">
                          <a:effectLst/>
                        </a:rPr>
                        <a:t>Échantillonnage dirigé</a:t>
                      </a:r>
                    </a:p>
                    <a:p>
                      <a:pPr algn="ctr">
                        <a:lnSpc>
                          <a:spcPct val="107000"/>
                        </a:lnSpc>
                        <a:spcAft>
                          <a:spcPts val="0"/>
                        </a:spcAft>
                      </a:pPr>
                      <a:r>
                        <a:rPr lang="fr-FR" sz="2000">
                          <a:effectLst/>
                        </a:rPr>
                        <a:t>Méthodes d’évaluation rapide, p. ex. observation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Échantillon aléatoire </a:t>
                      </a:r>
                    </a:p>
                    <a:p>
                      <a:pPr algn="ctr">
                        <a:lnSpc>
                          <a:spcPct val="107000"/>
                        </a:lnSpc>
                        <a:spcAft>
                          <a:spcPts val="0"/>
                        </a:spcAft>
                      </a:pPr>
                      <a:r>
                        <a:rPr lang="fr-FR" sz="2000">
                          <a:effectLst/>
                        </a:rPr>
                        <a:t>Instruments d’enquête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Collecte systématique de données normalisées  </a:t>
                      </a:r>
                    </a:p>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Basée sur la population ou sur une structure</a:t>
                      </a:r>
                    </a:p>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Sentinelle ou tout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2139">
                <a:tc>
                  <a:txBody>
                    <a:bodyPr/>
                    <a:lstStyle/>
                    <a:p>
                      <a:pPr algn="ctr">
                        <a:lnSpc>
                          <a:spcPct val="107000"/>
                        </a:lnSpc>
                        <a:spcAft>
                          <a:spcPts val="0"/>
                        </a:spcAft>
                      </a:pPr>
                      <a:r>
                        <a:rPr lang="fr-FR" sz="2000">
                          <a:solidFill>
                            <a:schemeClr val="tx1"/>
                          </a:solidFill>
                          <a:effectLst/>
                        </a:rPr>
                        <a:t>Type de données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FR" sz="2000">
                          <a:effectLst/>
                        </a:rPr>
                        <a:t>Qualitatives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Quantitatives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Quantitatives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67294">
                <a:tc>
                  <a:txBody>
                    <a:bodyPr/>
                    <a:lstStyle/>
                    <a:p>
                      <a:pPr algn="ctr">
                        <a:lnSpc>
                          <a:spcPct val="107000"/>
                        </a:lnSpc>
                        <a:spcAft>
                          <a:spcPts val="0"/>
                        </a:spcAft>
                      </a:pPr>
                      <a:r>
                        <a:rPr lang="fr-FR" sz="2000">
                          <a:solidFill>
                            <a:schemeClr val="tx1"/>
                          </a:solidFill>
                          <a:effectLst/>
                        </a:rPr>
                        <a:t>Informations recueillies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FR" sz="2000">
                          <a:effectLst/>
                        </a:rPr>
                        <a:t>Identification des principaux problèmes, risques et lacunes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Identification de l’ampleur et de la gravité de la crise</a:t>
                      </a:r>
                    </a:p>
                    <a:p>
                      <a:pPr algn="ctr">
                        <a:lnSpc>
                          <a:spcPct val="107000"/>
                        </a:lnSpc>
                        <a:spcAft>
                          <a:spcPts val="0"/>
                        </a:spcAft>
                      </a:pPr>
                      <a:r>
                        <a:rPr lang="fr-FR" sz="2000">
                          <a:effectLst/>
                        </a:rPr>
                        <a:t>Évaluation des programmes existants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Identification </a:t>
                      </a:r>
                      <a:r>
                        <a:rPr lang="fr-FR" sz="2000" baseline="0">
                          <a:effectLst/>
                        </a:rPr>
                        <a:t>de l’ampleur et de la gravité de la crise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453701">
                <a:tc>
                  <a:txBody>
                    <a:bodyPr/>
                    <a:lstStyle/>
                    <a:p>
                      <a:pPr algn="ctr">
                        <a:lnSpc>
                          <a:spcPct val="107000"/>
                        </a:lnSpc>
                        <a:spcAft>
                          <a:spcPts val="0"/>
                        </a:spcAft>
                      </a:pPr>
                      <a:r>
                        <a:rPr lang="fr-FR" sz="2000">
                          <a:solidFill>
                            <a:schemeClr val="tx1"/>
                          </a:solidFill>
                          <a:effectLst/>
                        </a:rPr>
                        <a:t>Utilisation des informations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fr-FR" sz="2000">
                          <a:effectLst/>
                        </a:rPr>
                        <a:t>Stratégie initiale de réponse à la crise </a:t>
                      </a:r>
                    </a:p>
                    <a:p>
                      <a:pPr algn="ctr">
                        <a:lnSpc>
                          <a:spcPct val="107000"/>
                        </a:lnSpc>
                        <a:spcAft>
                          <a:spcPts val="0"/>
                        </a:spcAft>
                      </a:pPr>
                      <a:r>
                        <a:rPr lang="fr-FR" sz="2000">
                          <a:effectLst/>
                        </a:rPr>
                        <a:t>Proposition initiale de projets</a:t>
                      </a:r>
                    </a:p>
                    <a:p>
                      <a:pPr algn="ctr">
                        <a:lnSpc>
                          <a:spcPct val="107000"/>
                        </a:lnSpc>
                        <a:spcAft>
                          <a:spcPts val="0"/>
                        </a:spcAft>
                      </a:pPr>
                      <a:r>
                        <a:rPr lang="fr-FR" sz="2000">
                          <a:effectLst/>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a:effectLst/>
                        </a:rPr>
                        <a:t>Évaluation de la nécessité d’adapter les interventions </a:t>
                      </a:r>
                    </a:p>
                    <a:p>
                      <a:pPr algn="ctr">
                        <a:lnSpc>
                          <a:spcPct val="107000"/>
                        </a:lnSpc>
                        <a:spcAft>
                          <a:spcPts val="0"/>
                        </a:spcAft>
                      </a:pPr>
                      <a:r>
                        <a:rPr lang="fr-FR" sz="2000">
                          <a:effectLst/>
                        </a:rPr>
                        <a:t>Plaidoyer, redevabilité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fr-FR" sz="2000" dirty="0">
                          <a:effectLst/>
                        </a:rPr>
                        <a:t>Évaluation de la nécessité d’adapter les interventions</a:t>
                      </a:r>
                    </a:p>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Alerte précoce et réponse rapide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4561" y="5277128"/>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24363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764761" y="376257"/>
            <a:ext cx="7776864" cy="684693"/>
          </a:xfrm>
        </p:spPr>
        <p:txBody>
          <a:bodyPr>
            <a:noAutofit/>
          </a:bodyPr>
          <a:lstStyle/>
          <a:p>
            <a:pPr eaLnBrk="1" hangingPunct="1"/>
            <a:r>
              <a:rPr lang="fr-FR" u="sng">
                <a:latin typeface="+mn-lt"/>
              </a:rPr>
              <a:t>La méthodologie SMART</a:t>
            </a:r>
          </a:p>
        </p:txBody>
      </p:sp>
      <p:sp>
        <p:nvSpPr>
          <p:cNvPr id="3" name="TextBox 2"/>
          <p:cNvSpPr txBox="1"/>
          <p:nvPr/>
        </p:nvSpPr>
        <p:spPr>
          <a:xfrm>
            <a:off x="2288053" y="1876127"/>
            <a:ext cx="8135938" cy="769937"/>
          </a:xfrm>
          <a:prstGeom prst="rect">
            <a:avLst/>
          </a:prstGeom>
          <a:solidFill>
            <a:schemeClr val="bg1">
              <a:lumMod val="85000"/>
            </a:schemeClr>
          </a:solidFill>
          <a:ln w="38100">
            <a:solidFill>
              <a:schemeClr val="accent1"/>
            </a:solidFill>
          </a:ln>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37931725" indent="-37474525">
              <a:defRPr sz="2400">
                <a:solidFill>
                  <a:schemeClr val="tx1"/>
                </a:solidFill>
                <a:latin typeface="Trebuchet MS" panose="020B0603020202020204" pitchFamily="34" charset="0"/>
                <a:ea typeface="ＭＳ Ｐゴシック" panose="020B0600070205080204" pitchFamily="34" charset="-128"/>
              </a:defRPr>
            </a:lvl2pPr>
            <a:lvl3pPr>
              <a:defRPr sz="2400">
                <a:solidFill>
                  <a:schemeClr val="tx1"/>
                </a:solidFill>
                <a:latin typeface="Trebuchet MS" panose="020B0603020202020204" pitchFamily="34" charset="0"/>
                <a:ea typeface="ＭＳ Ｐゴシック" panose="020B0600070205080204" pitchFamily="34" charset="-128"/>
              </a:defRPr>
            </a:lvl3pPr>
            <a:lvl4pPr>
              <a:defRPr sz="2400">
                <a:solidFill>
                  <a:schemeClr val="tx1"/>
                </a:solidFill>
                <a:latin typeface="Trebuchet MS" panose="020B0603020202020204" pitchFamily="34" charset="0"/>
                <a:ea typeface="ＭＳ Ｐゴシック" panose="020B0600070205080204" pitchFamily="34" charset="-128"/>
              </a:defRPr>
            </a:lvl4pPr>
            <a:lvl5pPr>
              <a:defRPr sz="2400">
                <a:solidFill>
                  <a:schemeClr val="tx1"/>
                </a:solidFill>
                <a:latin typeface="Trebuchet MS" panose="020B0603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ctr" eaLnBrk="1" hangingPunct="1">
              <a:defRPr/>
            </a:pPr>
            <a:r>
              <a:rPr lang="fr-FR" sz="4400" b="1">
                <a:latin typeface="Arial" panose="020B0604020202020204" pitchFamily="34" charset="0"/>
              </a:rPr>
              <a:t>www.smartmethodology.org</a:t>
            </a:r>
          </a:p>
        </p:txBody>
      </p:sp>
      <p:pic>
        <p:nvPicPr>
          <p:cNvPr id="36868" name="Picture 4" descr="Screen Shot 2014-10-10 at 3.26.4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622" y="2646064"/>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180882"/>
            <a:ext cx="738664" cy="1440394"/>
          </a:xfrm>
          <a:prstGeom prst="rect">
            <a:avLst/>
          </a:prstGeom>
          <a:noFill/>
        </p:spPr>
        <p:txBody>
          <a:bodyPr vert="vert270" wrap="none" rtlCol="0">
            <a:spAutoFit/>
          </a:bodyPr>
          <a:lstStyle/>
          <a:p>
            <a:r>
              <a:rPr lang="fr-FR">
                <a:solidFill>
                  <a:schemeClr val="bg1"/>
                </a:solidFill>
              </a:rPr>
              <a:t>Cours H.E.L.P.</a:t>
            </a:r>
          </a:p>
          <a:p>
            <a:endParaRPr lang="en-GB" dirty="0"/>
          </a:p>
        </p:txBody>
      </p:sp>
    </p:spTree>
    <p:extLst>
      <p:ext uri="{BB962C8B-B14F-4D97-AF65-F5344CB8AC3E}">
        <p14:creationId xmlns:p14="http://schemas.microsoft.com/office/powerpoint/2010/main" val="834506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2023-05-09T16:00:00+00:00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TSASSIST-19-3316</_dlc_DocId>
    <_dlc_DocIdUrl xmlns="a8a2af44-4b8d-404b-a8bd-4186350a523c">
      <Url>https://collab.ext.icrc.org/sites/TS_ASSIST/_layouts/15/DocIdRedir.aspx?ID=TSASSIST-19-3316</Url>
      <Description>TSASSIST-19-3316</Description>
    </_dlc_DocIdUrl>
  </documentManagement>
</p:properties>
</file>

<file path=customXml/itemProps1.xml><?xml version="1.0" encoding="utf-8"?>
<ds:datastoreItem xmlns:ds="http://schemas.openxmlformats.org/officeDocument/2006/customXml" ds:itemID="{0F71FD14-CD99-4B3E-A1F8-A859A94F1F78}"/>
</file>

<file path=customXml/itemProps2.xml><?xml version="1.0" encoding="utf-8"?>
<ds:datastoreItem xmlns:ds="http://schemas.openxmlformats.org/officeDocument/2006/customXml" ds:itemID="{20902509-B485-4468-8FFA-63240F397135}"/>
</file>

<file path=customXml/itemProps3.xml><?xml version="1.0" encoding="utf-8"?>
<ds:datastoreItem xmlns:ds="http://schemas.openxmlformats.org/officeDocument/2006/customXml" ds:itemID="{066A7360-076A-4927-9948-4EDD6640EBE5}"/>
</file>

<file path=customXml/itemProps4.xml><?xml version="1.0" encoding="utf-8"?>
<ds:datastoreItem xmlns:ds="http://schemas.openxmlformats.org/officeDocument/2006/customXml" ds:itemID="{9D33B6E6-424B-4002-9A01-9025BA3610E0}"/>
</file>

<file path=customXml/itemProps5.xml><?xml version="1.0" encoding="utf-8"?>
<ds:datastoreItem xmlns:ds="http://schemas.openxmlformats.org/officeDocument/2006/customXml" ds:itemID="{510638CC-7DE0-4D89-8004-B06CE770B3E0}"/>
</file>

<file path=docProps/app.xml><?xml version="1.0" encoding="utf-8"?>
<Properties xmlns="http://schemas.openxmlformats.org/officeDocument/2006/extended-properties" xmlns:vt="http://schemas.openxmlformats.org/officeDocument/2006/docPropsVTypes">
  <TotalTime>0</TotalTime>
  <Words>3560</Words>
  <Application>Microsoft Office PowerPoint</Application>
  <PresentationFormat>Breitbild</PresentationFormat>
  <Paragraphs>416</Paragraphs>
  <Slides>37</Slides>
  <Notes>30</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1</vt:i4>
      </vt:variant>
      <vt:variant>
        <vt:lpstr>Folientitel</vt:lpstr>
      </vt:variant>
      <vt:variant>
        <vt:i4>37</vt:i4>
      </vt:variant>
    </vt:vector>
  </HeadingPairs>
  <TitlesOfParts>
    <vt:vector size="49" baseType="lpstr">
      <vt:lpstr>Arial</vt:lpstr>
      <vt:lpstr>Arial Black</vt:lpstr>
      <vt:lpstr>Calibri</vt:lpstr>
      <vt:lpstr>Calibri Light</vt:lpstr>
      <vt:lpstr>Courier New</vt:lpstr>
      <vt:lpstr>Myriad Pro</vt:lpstr>
      <vt:lpstr>Segoe UI</vt:lpstr>
      <vt:lpstr>Trebuchet MS</vt:lpstr>
      <vt:lpstr>Tw Cen MT</vt:lpstr>
      <vt:lpstr>Wingdings</vt:lpstr>
      <vt:lpstr>Office Theme</vt:lpstr>
      <vt:lpstr>ClipArt</vt:lpstr>
      <vt:lpstr>Évaluation de la situation nutritionnelle  dans les situations de crise</vt:lpstr>
      <vt:lpstr>Objectifs </vt:lpstr>
      <vt:lpstr>PowerPoint-Präsentation</vt:lpstr>
      <vt:lpstr>Règle d’or concernant les évaluations :</vt:lpstr>
      <vt:lpstr>Un exemple…</vt:lpstr>
      <vt:lpstr>PowerPoint-Präsentation</vt:lpstr>
      <vt:lpstr>Évaluations rapides Enquêtes nutritionnelles Surveillance nutritionnelle  </vt:lpstr>
      <vt:lpstr>PowerPoint-Präsentation</vt:lpstr>
      <vt:lpstr>La méthodologie SMART</vt:lpstr>
      <vt:lpstr>PowerPoint-Präsentation</vt:lpstr>
      <vt:lpstr>Étapes préliminaires</vt:lpstr>
      <vt:lpstr>1. Établir la nécessité d’une enquête nutritionnelle</vt:lpstr>
      <vt:lpstr>Exemples de données secondaires</vt:lpstr>
      <vt:lpstr>2. But et utilisation des enquêtes nutritionnelles </vt:lpstr>
      <vt:lpstr>3. Formuler les objectifs</vt:lpstr>
      <vt:lpstr>Ces objectifs sont-ils suffisamment clairs ?  Si non, que manque-t-il ? </vt:lpstr>
      <vt:lpstr>Travail de groupe Définir le but et les objectifs d’une évaluation nutritionnelle à cet endroit, notamment en termes de nutrition et de moyens de subsistance 10 min</vt:lpstr>
      <vt:lpstr>PowerPoint-Präsentation</vt:lpstr>
      <vt:lpstr>Syrie, 2015, ville assiégée depuis 6 mois à la suite d’un conflit armé, 42 000 personnes </vt:lpstr>
      <vt:lpstr>PowerPoint-Präsentation</vt:lpstr>
      <vt:lpstr>Contenu du questionnaire d’une enquête nutritionnelle</vt:lpstr>
      <vt:lpstr>Reportez-vous au cadre sur la malnutrition pour les variables supplémentaires </vt:lpstr>
      <vt:lpstr>6. Enquête exhaustive ou échantillonnage</vt:lpstr>
      <vt:lpstr>Enquêtes exhaustives</vt:lpstr>
      <vt:lpstr>PowerPoint-Präsentation</vt:lpstr>
      <vt:lpstr>PowerPoint-Präsentation</vt:lpstr>
      <vt:lpstr>PowerPoint-Präsentation</vt:lpstr>
      <vt:lpstr>Préparation d’un échantillonnage en grappes</vt:lpstr>
      <vt:lpstr>Limites d’une enquête nutritionnelle</vt:lpstr>
      <vt:lpstr>Méthodes de collecte des données qualitatives </vt:lpstr>
      <vt:lpstr>Observation</vt:lpstr>
      <vt:lpstr>PowerPoint-Präsentation</vt:lpstr>
      <vt:lpstr>PowerPoint-Präsentation</vt:lpstr>
      <vt:lpstr>PowerPoint-Präsentation</vt:lpstr>
      <vt:lpstr>Syrie, 2015</vt:lpstr>
      <vt:lpstr> Analyse et compte rendu</vt:lpstr>
      <vt:lpstr>Il est maintenant temps d’agir et de mettre en place des programmes alimentaires et nutritionnels pour venir en aide aux populations touchées en Haïti, en Syrie et en Indonésie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2023-01-24T08:34:51Z</dcterms:created>
  <dcterms:modified xsi:type="dcterms:W3CDTF">2023-02-08T07:44:07Z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52cba424-13fc-4712-8b18-d2d0f513b0b0</vt:lpwstr>
  </property>
</Properties>
</file>