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7" r:id="rId2"/>
    <p:sldId id="293" r:id="rId3"/>
    <p:sldId id="259" r:id="rId4"/>
    <p:sldId id="258" r:id="rId5"/>
    <p:sldId id="260" r:id="rId6"/>
    <p:sldId id="261" r:id="rId7"/>
    <p:sldId id="262" r:id="rId8"/>
    <p:sldId id="263" r:id="rId9"/>
    <p:sldId id="264" r:id="rId10"/>
    <p:sldId id="265" r:id="rId11"/>
    <p:sldId id="266" r:id="rId12"/>
    <p:sldId id="267" r:id="rId13"/>
    <p:sldId id="28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EF"/>
    <a:srgbClr val="00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56257" autoAdjust="0"/>
  </p:normalViewPr>
  <p:slideViewPr>
    <p:cSldViewPr snapToGrid="0" showGuides="1">
      <p:cViewPr varScale="1">
        <p:scale>
          <a:sx n="73" d="100"/>
          <a:sy n="73" d="100"/>
        </p:scale>
        <p:origin x="1458"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5.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84C9-18DB-48A1-8D89-CA461837C362}" type="datetimeFigureOut">
              <a:rPr lang="fr-CH" smtClean="0"/>
              <a:t>02.02.2023</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2E189-13DB-46AF-BAE9-9AAB03E56AAD}" type="slidenum">
              <a:rPr lang="fr-CH" smtClean="0"/>
              <a:t>‹Nr.›</a:t>
            </a:fld>
            <a:endParaRPr lang="fr-CH"/>
          </a:p>
        </p:txBody>
      </p:sp>
    </p:spTree>
    <p:extLst>
      <p:ext uri="{BB962C8B-B14F-4D97-AF65-F5344CB8AC3E}">
        <p14:creationId xmlns:p14="http://schemas.microsoft.com/office/powerpoint/2010/main" val="345574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373330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11</a:t>
            </a:fld>
            <a:endParaRPr lang="fr-CH"/>
          </a:p>
        </p:txBody>
      </p:sp>
    </p:spTree>
    <p:extLst>
      <p:ext uri="{BB962C8B-B14F-4D97-AF65-F5344CB8AC3E}">
        <p14:creationId xmlns:p14="http://schemas.microsoft.com/office/powerpoint/2010/main" val="219725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12</a:t>
            </a:fld>
            <a:endParaRPr lang="fr-CH"/>
          </a:p>
        </p:txBody>
      </p:sp>
    </p:spTree>
    <p:extLst>
      <p:ext uri="{BB962C8B-B14F-4D97-AF65-F5344CB8AC3E}">
        <p14:creationId xmlns:p14="http://schemas.microsoft.com/office/powerpoint/2010/main" val="290034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13</a:t>
            </a:fld>
            <a:endParaRPr lang="fr-CH"/>
          </a:p>
        </p:txBody>
      </p:sp>
    </p:spTree>
    <p:extLst>
      <p:ext uri="{BB962C8B-B14F-4D97-AF65-F5344CB8AC3E}">
        <p14:creationId xmlns:p14="http://schemas.microsoft.com/office/powerpoint/2010/main" val="169384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Explain something on Z-scores: </a:t>
            </a:r>
          </a:p>
          <a:p>
            <a:r>
              <a:rPr lang="en-US" noProof="0" dirty="0">
                <a:solidFill>
                  <a:srgbClr val="00FFFF"/>
                </a:solidFill>
              </a:rPr>
              <a:t>Z-Scores  (average weight and SD (= standard deviation) : 1 z-score is 1 SD, 2 z-scores is 2 SD from the mean)</a:t>
            </a:r>
          </a:p>
          <a:p>
            <a:r>
              <a:rPr lang="en-US" noProof="0" dirty="0"/>
              <a:t>&lt; 115 mm is a suitable criterion to identify severely malnourished children for treatment (amongst children with height of 65 cm - 110 cm i.e. 6-59 months) :  predictor of the risk of death among these children</a:t>
            </a:r>
          </a:p>
          <a:p>
            <a:r>
              <a:rPr lang="en-US" noProof="0" dirty="0">
                <a:solidFill>
                  <a:srgbClr val="00FFFF"/>
                </a:solidFill>
              </a:rPr>
              <a:t>The 115 mm is a recent decision agreed upon worldwide amongst agencies and academic institutions as the mortality increases exponentially when a child has a MUAC &lt; 115 mm (it is also high when MUAC is measured at 110, but this means that you will miss the ones with high mortality risk between 110 and 115mm).</a:t>
            </a:r>
          </a:p>
          <a:p>
            <a:r>
              <a:rPr lang="en-US" noProof="0" dirty="0">
                <a:solidFill>
                  <a:srgbClr val="00FFFF"/>
                </a:solidFill>
              </a:rPr>
              <a:t>See: </a:t>
            </a:r>
            <a:r>
              <a:rPr lang="en-US" b="1" noProof="0" dirty="0"/>
              <a:t>WHO child growth standards and the identification of severe acute malnutrition in infants and children</a:t>
            </a:r>
          </a:p>
          <a:p>
            <a:r>
              <a:rPr lang="en-US" noProof="0" dirty="0"/>
              <a:t>A Joint Statement by the World Health Organization and the United Nations Children’s Fund, 2009</a:t>
            </a:r>
          </a:p>
          <a:p>
            <a:r>
              <a:rPr lang="en-US" dirty="0">
                <a:solidFill>
                  <a:srgbClr val="00FFFF"/>
                </a:solidFill>
              </a:rPr>
              <a:t>Cut-</a:t>
            </a:r>
            <a:r>
              <a:rPr lang="en-US" baseline="0" dirty="0">
                <a:solidFill>
                  <a:srgbClr val="00FFFF"/>
                </a:solidFill>
              </a:rPr>
              <a:t>off points exist  as well for chronic malnutrition </a:t>
            </a:r>
            <a:endParaRPr lang="en-US" dirty="0">
              <a:solidFill>
                <a:srgbClr val="00FFFF"/>
              </a:solidFill>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14</a:t>
            </a:fld>
            <a:endParaRPr lang="fr-CH"/>
          </a:p>
        </p:txBody>
      </p:sp>
    </p:spTree>
    <p:extLst>
      <p:ext uri="{BB962C8B-B14F-4D97-AF65-F5344CB8AC3E}">
        <p14:creationId xmlns:p14="http://schemas.microsoft.com/office/powerpoint/2010/main" val="317769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For all </a:t>
            </a:r>
            <a:r>
              <a:rPr lang="fr-CH" dirty="0" err="1"/>
              <a:t>these</a:t>
            </a:r>
            <a:r>
              <a:rPr lang="fr-CH" dirty="0"/>
              <a:t> </a:t>
            </a:r>
            <a:r>
              <a:rPr lang="fr-CH" dirty="0" err="1"/>
              <a:t>anthropometric</a:t>
            </a:r>
            <a:r>
              <a:rPr lang="fr-CH" dirty="0"/>
              <a:t> </a:t>
            </a:r>
            <a:r>
              <a:rPr lang="fr-CH" dirty="0" err="1"/>
              <a:t>measures</a:t>
            </a:r>
            <a:r>
              <a:rPr lang="fr-CH" dirty="0"/>
              <a:t>, </a:t>
            </a:r>
            <a:r>
              <a:rPr lang="fr-CH" dirty="0" err="1"/>
              <a:t>there</a:t>
            </a:r>
            <a:r>
              <a:rPr lang="fr-CH" dirty="0"/>
              <a:t> are standard </a:t>
            </a:r>
            <a:r>
              <a:rPr lang="fr-CH" dirty="0" err="1"/>
              <a:t>procedures</a:t>
            </a:r>
            <a:r>
              <a:rPr lang="fr-CH" dirty="0"/>
              <a:t> and techniques to </a:t>
            </a:r>
            <a:r>
              <a:rPr lang="fr-CH" dirty="0" err="1"/>
              <a:t>follow</a:t>
            </a:r>
            <a:r>
              <a:rPr lang="fr-CH" dirty="0"/>
              <a:t>,</a:t>
            </a:r>
            <a:r>
              <a:rPr lang="fr-CH" baseline="0" dirty="0"/>
              <a:t> in </a:t>
            </a:r>
            <a:r>
              <a:rPr lang="fr-CH" baseline="0" dirty="0" err="1"/>
              <a:t>order</a:t>
            </a:r>
            <a:r>
              <a:rPr lang="fr-CH" baseline="0" dirty="0"/>
              <a:t> to </a:t>
            </a:r>
            <a:r>
              <a:rPr lang="fr-CH" baseline="0" dirty="0" err="1"/>
              <a:t>enable</a:t>
            </a:r>
            <a:r>
              <a:rPr lang="fr-CH" baseline="0" dirty="0"/>
              <a:t>, as </a:t>
            </a:r>
            <a:r>
              <a:rPr lang="fr-CH" baseline="0" dirty="0" err="1"/>
              <a:t>much</a:t>
            </a:r>
            <a:r>
              <a:rPr lang="fr-CH" baseline="0" dirty="0"/>
              <a:t> as possible </a:t>
            </a:r>
            <a:r>
              <a:rPr lang="fr-CH" baseline="0" dirty="0" err="1"/>
              <a:t>reproductibility</a:t>
            </a:r>
            <a:r>
              <a:rPr lang="fr-CH" baseline="0" dirty="0"/>
              <a:t> of the </a:t>
            </a:r>
            <a:r>
              <a:rPr lang="fr-CH" baseline="0" dirty="0" err="1"/>
              <a:t>measurment</a:t>
            </a:r>
            <a:r>
              <a:rPr lang="fr-CH" baseline="0" dirty="0"/>
              <a:t>. </a:t>
            </a:r>
          </a:p>
          <a:p>
            <a:r>
              <a:rPr lang="fr-CH" baseline="0" dirty="0" err="1"/>
              <a:t>N</a:t>
            </a:r>
            <a:r>
              <a:rPr lang="fr-CH" dirty="0" err="1"/>
              <a:t>eeds</a:t>
            </a:r>
            <a:r>
              <a:rPr lang="fr-CH" baseline="0" dirty="0"/>
              <a:t> a </a:t>
            </a:r>
            <a:r>
              <a:rPr lang="fr-CH" baseline="0" dirty="0" err="1"/>
              <a:t>scale</a:t>
            </a:r>
            <a:r>
              <a:rPr lang="fr-CH" baseline="0" dirty="0"/>
              <a:t> </a:t>
            </a:r>
            <a:r>
              <a:rPr lang="fr-CH" baseline="0" dirty="0" err="1"/>
              <a:t>adapted</a:t>
            </a:r>
            <a:r>
              <a:rPr lang="fr-CH" baseline="0" dirty="0"/>
              <a:t> to </a:t>
            </a:r>
            <a:r>
              <a:rPr lang="fr-CH" baseline="0" dirty="0" err="1"/>
              <a:t>age</a:t>
            </a:r>
            <a:endParaRPr lang="fr-CH" baseline="0" dirty="0"/>
          </a:p>
          <a:p>
            <a:r>
              <a:rPr lang="fr-CH" baseline="0" dirty="0"/>
              <a:t>Limited  or no </a:t>
            </a:r>
            <a:r>
              <a:rPr lang="fr-CH" baseline="0" dirty="0" err="1"/>
              <a:t>clothing</a:t>
            </a:r>
            <a:r>
              <a:rPr lang="fr-CH" baseline="0" dirty="0"/>
              <a:t> if possible (</a:t>
            </a:r>
            <a:r>
              <a:rPr lang="fr-CH" baseline="0" dirty="0" err="1"/>
              <a:t>clima</a:t>
            </a:r>
            <a:r>
              <a:rPr lang="fr-CH" baseline="0" dirty="0"/>
              <a:t>, cultural </a:t>
            </a:r>
            <a:r>
              <a:rPr lang="fr-CH" baseline="0" dirty="0" err="1"/>
              <a:t>norms</a:t>
            </a:r>
            <a:r>
              <a:rPr lang="fr-CH" baseline="0" dirty="0"/>
              <a:t>)</a:t>
            </a:r>
            <a:r>
              <a:rPr lang="fr-CH" dirty="0"/>
              <a:t> </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15</a:t>
            </a:fld>
            <a:endParaRPr lang="fr-CH"/>
          </a:p>
        </p:txBody>
      </p:sp>
    </p:spTree>
    <p:extLst>
      <p:ext uri="{BB962C8B-B14F-4D97-AF65-F5344CB8AC3E}">
        <p14:creationId xmlns:p14="http://schemas.microsoft.com/office/powerpoint/2010/main" val="112923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Measuring</a:t>
            </a:r>
            <a:r>
              <a:rPr lang="fr-CH" dirty="0"/>
              <a:t> </a:t>
            </a:r>
            <a:r>
              <a:rPr lang="fr-CH" dirty="0" err="1"/>
              <a:t>board</a:t>
            </a:r>
            <a:r>
              <a:rPr lang="fr-CH" dirty="0"/>
              <a:t> </a:t>
            </a:r>
            <a:r>
              <a:rPr lang="fr-CH" dirty="0" err="1"/>
              <a:t>adapted</a:t>
            </a:r>
            <a:r>
              <a:rPr lang="fr-CH" dirty="0"/>
              <a:t> to </a:t>
            </a:r>
            <a:r>
              <a:rPr lang="fr-CH" dirty="0" err="1"/>
              <a:t>age</a:t>
            </a:r>
            <a:endParaRPr lang="fr-CH" dirty="0"/>
          </a:p>
          <a:p>
            <a:r>
              <a:rPr lang="fr-CH" dirty="0" err="1"/>
              <a:t>Lying</a:t>
            </a:r>
            <a:r>
              <a:rPr lang="fr-CH" dirty="0"/>
              <a:t> down </a:t>
            </a:r>
            <a:r>
              <a:rPr lang="fr-CH" dirty="0" err="1"/>
              <a:t>under</a:t>
            </a:r>
            <a:r>
              <a:rPr lang="fr-CH" dirty="0"/>
              <a:t> 2 </a:t>
            </a:r>
            <a:r>
              <a:rPr lang="fr-CH" dirty="0" err="1"/>
              <a:t>years</a:t>
            </a:r>
            <a:r>
              <a:rPr lang="fr-CH" dirty="0"/>
              <a:t> or 85 cm</a:t>
            </a:r>
          </a:p>
          <a:p>
            <a:r>
              <a:rPr lang="fr-CH" dirty="0" err="1"/>
              <a:t>Remove</a:t>
            </a:r>
            <a:r>
              <a:rPr lang="fr-CH" dirty="0"/>
              <a:t> </a:t>
            </a:r>
            <a:r>
              <a:rPr lang="fr-CH" dirty="0" err="1"/>
              <a:t>shoes</a:t>
            </a:r>
            <a:endParaRPr lang="fr-CH" dirty="0"/>
          </a:p>
          <a:p>
            <a:endParaRPr lang="fr-CH"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16</a:t>
            </a:fld>
            <a:endParaRPr lang="fr-CH"/>
          </a:p>
        </p:txBody>
      </p:sp>
    </p:spTree>
    <p:extLst>
      <p:ext uri="{BB962C8B-B14F-4D97-AF65-F5344CB8AC3E}">
        <p14:creationId xmlns:p14="http://schemas.microsoft.com/office/powerpoint/2010/main" val="417818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Is determined by using standard tables or graphs. Z score express</a:t>
            </a:r>
            <a:r>
              <a:rPr lang="en-US" baseline="0" noProof="0" dirty="0"/>
              <a:t> the gap compared to the mean </a:t>
            </a:r>
            <a:endParaRPr lang="en-US" noProof="0" dirty="0"/>
          </a:p>
          <a:p>
            <a:r>
              <a:rPr lang="en-US" noProof="0" dirty="0"/>
              <a:t>WHO standards replaced the former NCHS</a:t>
            </a:r>
            <a:r>
              <a:rPr lang="en-US" baseline="0" noProof="0" dirty="0"/>
              <a:t> standard</a:t>
            </a:r>
          </a:p>
          <a:p>
            <a:r>
              <a:rPr lang="en-US" noProof="0" dirty="0"/>
              <a:t>The WHO </a:t>
            </a:r>
            <a:r>
              <a:rPr lang="en-US" noProof="0" dirty="0" err="1"/>
              <a:t>Multicentre</a:t>
            </a:r>
            <a:r>
              <a:rPr lang="en-US" noProof="0" dirty="0"/>
              <a:t> Growth Reference Study (MGRS) was undertaken between 1997 and 2003 to generate new growth curves for assessing the growth and development of infants and young children around the world. </a:t>
            </a:r>
          </a:p>
          <a:p>
            <a:r>
              <a:rPr lang="en-US" noProof="0" dirty="0"/>
              <a:t>The MGRS collected primary growth data and related information from approximately 8500 children from widely different ethnic backgrounds and cultural settings (Brazil, Ghana, India, Norway, Oman and the USA). </a:t>
            </a:r>
          </a:p>
          <a:p>
            <a:r>
              <a:rPr lang="en-US" noProof="0" dirty="0"/>
              <a:t>The formula is observed measure – mean measure (for age/height) / mean measure - -1standard deviation. </a:t>
            </a:r>
          </a:p>
          <a:p>
            <a:r>
              <a:rPr lang="en-US" noProof="0" dirty="0"/>
              <a:t>Different tables exist</a:t>
            </a:r>
            <a:r>
              <a:rPr lang="en-US" baseline="0" noProof="0" dirty="0"/>
              <a:t> for each age group and indicator. </a:t>
            </a:r>
          </a:p>
          <a:p>
            <a:r>
              <a:rPr lang="en-US" baseline="0" noProof="0" dirty="0"/>
              <a:t>Let’s do the exercise for little pink</a:t>
            </a:r>
            <a:endParaRPr lang="en-US" noProof="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17</a:t>
            </a:fld>
            <a:endParaRPr lang="fr-CH"/>
          </a:p>
        </p:txBody>
      </p:sp>
    </p:spTree>
    <p:extLst>
      <p:ext uri="{BB962C8B-B14F-4D97-AF65-F5344CB8AC3E}">
        <p14:creationId xmlns:p14="http://schemas.microsoft.com/office/powerpoint/2010/main" val="95073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Is determined by using standard tables or graphs. Z score express</a:t>
            </a:r>
            <a:r>
              <a:rPr lang="en-US" baseline="0" noProof="0" dirty="0"/>
              <a:t> the gap compared to the mean </a:t>
            </a:r>
            <a:endParaRPr lang="en-US" noProof="0" dirty="0"/>
          </a:p>
          <a:p>
            <a:r>
              <a:rPr lang="en-US" noProof="0" dirty="0"/>
              <a:t>WHO standards replaced the former NCHS</a:t>
            </a:r>
            <a:r>
              <a:rPr lang="en-US" baseline="0" noProof="0" dirty="0"/>
              <a:t> standard</a:t>
            </a:r>
          </a:p>
          <a:p>
            <a:r>
              <a:rPr lang="en-US" noProof="0" dirty="0"/>
              <a:t>The WHO </a:t>
            </a:r>
            <a:r>
              <a:rPr lang="en-US" noProof="0" dirty="0" err="1"/>
              <a:t>Multicentre</a:t>
            </a:r>
            <a:r>
              <a:rPr lang="en-US" noProof="0" dirty="0"/>
              <a:t> Growth Reference Study (MGRS) was undertaken between 1997 and 2003 to generate new growth curves for assessing the growth and development of infants and young children around the world. </a:t>
            </a:r>
          </a:p>
          <a:p>
            <a:r>
              <a:rPr lang="en-US" noProof="0" dirty="0"/>
              <a:t>The MGRS collected primary growth data and related information from approximately 8500 children from widely different ethnic backgrounds and cultural settings (Brazil, Ghana, India, Norway, Oman and the USA). </a:t>
            </a:r>
          </a:p>
          <a:p>
            <a:r>
              <a:rPr lang="en-US" noProof="0" dirty="0"/>
              <a:t>The formula is observed measure – mean measure (for age/height) / mean measure - -1standard deviation. </a:t>
            </a:r>
          </a:p>
          <a:p>
            <a:r>
              <a:rPr lang="en-US" noProof="0" dirty="0"/>
              <a:t>Different tables exist</a:t>
            </a:r>
            <a:r>
              <a:rPr lang="en-US" baseline="0" noProof="0" dirty="0"/>
              <a:t> for each age group and indicator. </a:t>
            </a:r>
          </a:p>
          <a:p>
            <a:r>
              <a:rPr lang="en-US" baseline="0" noProof="0" dirty="0"/>
              <a:t>Let’s do the exercise for little pink</a:t>
            </a:r>
            <a:endParaRPr lang="en-US" noProof="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18</a:t>
            </a:fld>
            <a:endParaRPr lang="fr-CH"/>
          </a:p>
        </p:txBody>
      </p:sp>
    </p:spTree>
    <p:extLst>
      <p:ext uri="{BB962C8B-B14F-4D97-AF65-F5344CB8AC3E}">
        <p14:creationId xmlns:p14="http://schemas.microsoft.com/office/powerpoint/2010/main" val="273829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noProof="0" dirty="0">
                <a:cs typeface="Arial" panose="020B0604020202020204" pitchFamily="34" charset="0"/>
              </a:rPr>
              <a:t>One crocodile, two crocodile, three</a:t>
            </a:r>
            <a:r>
              <a:rPr lang="en-US" baseline="0" noProof="0" dirty="0">
                <a:cs typeface="Arial" panose="020B0604020202020204" pitchFamily="34" charset="0"/>
              </a:rPr>
              <a:t> crocodile</a:t>
            </a:r>
          </a:p>
          <a:p>
            <a:pPr eaLnBrk="1" hangingPunct="1"/>
            <a:r>
              <a:rPr lang="en-US" baseline="0" noProof="0" dirty="0">
                <a:cs typeface="Arial" panose="020B0604020202020204" pitchFamily="34" charset="0"/>
              </a:rPr>
              <a:t>On both </a:t>
            </a:r>
            <a:r>
              <a:rPr lang="en-US" baseline="0" noProof="0" dirty="0" err="1">
                <a:cs typeface="Arial" panose="020B0604020202020204" pitchFamily="34" charset="0"/>
              </a:rPr>
              <a:t>feets</a:t>
            </a:r>
            <a:r>
              <a:rPr lang="en-US" baseline="0" noProof="0" dirty="0">
                <a:cs typeface="Arial" panose="020B0604020202020204" pitchFamily="34" charset="0"/>
              </a:rPr>
              <a:t> simultaneously</a:t>
            </a:r>
          </a:p>
          <a:p>
            <a:pPr eaLnBrk="1" hangingPunct="1"/>
            <a:r>
              <a:rPr lang="en-US" baseline="0" noProof="0" dirty="0" err="1">
                <a:cs typeface="Arial" panose="020B0604020202020204" pitchFamily="34" charset="0"/>
              </a:rPr>
              <a:t>Nutritionnal</a:t>
            </a:r>
            <a:r>
              <a:rPr lang="en-US" baseline="0" noProof="0" dirty="0">
                <a:cs typeface="Arial" panose="020B0604020202020204" pitchFamily="34" charset="0"/>
              </a:rPr>
              <a:t> </a:t>
            </a:r>
            <a:r>
              <a:rPr lang="en-US" baseline="0" noProof="0" dirty="0" err="1">
                <a:cs typeface="Arial" panose="020B0604020202020204" pitchFamily="34" charset="0"/>
              </a:rPr>
              <a:t>oedema</a:t>
            </a:r>
            <a:r>
              <a:rPr lang="en-US" baseline="0" noProof="0" dirty="0">
                <a:cs typeface="Arial" panose="020B0604020202020204" pitchFamily="34" charset="0"/>
              </a:rPr>
              <a:t> are bilateral, soft, ascendant, usually not painful. </a:t>
            </a:r>
            <a:endParaRPr lang="en-US" noProof="0"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19</a:t>
            </a:fld>
            <a:endParaRPr lang="fr-CH"/>
          </a:p>
        </p:txBody>
      </p:sp>
    </p:spTree>
    <p:extLst>
      <p:ext uri="{BB962C8B-B14F-4D97-AF65-F5344CB8AC3E}">
        <p14:creationId xmlns:p14="http://schemas.microsoft.com/office/powerpoint/2010/main" val="403387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imes New Roman" panose="02020603050405020304" pitchFamily="18" charset="0"/>
                <a:cs typeface="Times New Roman" panose="02020603050405020304" pitchFamily="18" charset="0"/>
              </a:rPr>
              <a:t>Exercise</a:t>
            </a:r>
            <a:r>
              <a:rPr lang="en-GB" baseline="0" dirty="0">
                <a:latin typeface="Times New Roman" panose="02020603050405020304" pitchFamily="18" charset="0"/>
                <a:cs typeface="Times New Roman" panose="02020603050405020304" pitchFamily="18" charset="0"/>
              </a:rPr>
              <a:t> water bottle</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MUAC for children 65 cm - 110 cm or 6-59 months.</a:t>
            </a:r>
            <a:r>
              <a:rPr lang="en-GB" baseline="0" dirty="0">
                <a:latin typeface="Times New Roman" panose="02020603050405020304" pitchFamily="18" charset="0"/>
                <a:cs typeface="Times New Roman" panose="02020603050405020304" pitchFamily="18" charset="0"/>
              </a:rPr>
              <a:t> Specific use instruction</a:t>
            </a:r>
          </a:p>
          <a:p>
            <a:r>
              <a:rPr lang="en-GB" baseline="0" dirty="0">
                <a:latin typeface="Times New Roman" panose="02020603050405020304" pitchFamily="18" charset="0"/>
                <a:cs typeface="Times New Roman" panose="02020603050405020304" pitchFamily="18" charset="0"/>
              </a:rPr>
              <a:t>MUAC value is closely related to mortality risk </a:t>
            </a:r>
          </a:p>
          <a:p>
            <a:r>
              <a:rPr lang="en-GB" baseline="0" dirty="0">
                <a:latin typeface="Times New Roman" panose="02020603050405020304" pitchFamily="18" charset="0"/>
                <a:cs typeface="Times New Roman" panose="02020603050405020304" pitchFamily="18" charset="0"/>
              </a:rPr>
              <a:t>Useful for rapid evaluation of nutritional situation and rapid assessment when you do not have time or material conditions to perform weight measurement. One can use a stick with two marks, at 65 and 110 cm to identify size group in case true age is not easily available  </a:t>
            </a:r>
            <a:endParaRPr lang="fr-CH"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20</a:t>
            </a:fld>
            <a:endParaRPr lang="fr-CH"/>
          </a:p>
        </p:txBody>
      </p:sp>
    </p:spTree>
    <p:extLst>
      <p:ext uri="{BB962C8B-B14F-4D97-AF65-F5344CB8AC3E}">
        <p14:creationId xmlns:p14="http://schemas.microsoft.com/office/powerpoint/2010/main" val="272384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dirty="0">
                <a:cs typeface="Times New Roman" panose="02020603050405020304" pitchFamily="18" charset="0"/>
              </a:rPr>
              <a:t>These are then</a:t>
            </a:r>
          </a:p>
          <a:p>
            <a:pPr eaLnBrk="1" hangingPunct="1">
              <a:lnSpc>
                <a:spcPct val="90000"/>
              </a:lnSpc>
              <a:spcBef>
                <a:spcPct val="5000"/>
              </a:spcBef>
              <a:buFont typeface="Wingdings" panose="05000000000000000000" pitchFamily="2" charset="2"/>
              <a:buNone/>
            </a:pPr>
            <a:r>
              <a:rPr lang="en-US" sz="1200" dirty="0">
                <a:cs typeface="Times New Roman" panose="02020603050405020304" pitchFamily="18" charset="0"/>
              </a:rPr>
              <a:t>    - related to </a:t>
            </a:r>
            <a:r>
              <a:rPr lang="en-US" sz="1200" b="1" dirty="0">
                <a:cs typeface="Times New Roman" panose="02020603050405020304" pitchFamily="18" charset="0"/>
              </a:rPr>
              <a:t>age</a:t>
            </a:r>
            <a:r>
              <a:rPr lang="en-US" sz="1200" dirty="0">
                <a:cs typeface="Times New Roman" panose="02020603050405020304" pitchFamily="18" charset="0"/>
              </a:rPr>
              <a:t> and </a:t>
            </a:r>
            <a:r>
              <a:rPr lang="en-US" sz="1200" b="1" dirty="0">
                <a:cs typeface="Times New Roman" panose="02020603050405020304" pitchFamily="18" charset="0"/>
              </a:rPr>
              <a:t>sex</a:t>
            </a:r>
          </a:p>
          <a:p>
            <a:pPr eaLnBrk="1" hangingPunct="1">
              <a:lnSpc>
                <a:spcPct val="90000"/>
              </a:lnSpc>
              <a:spcBef>
                <a:spcPct val="5000"/>
              </a:spcBef>
              <a:buFont typeface="Wingdings" panose="05000000000000000000" pitchFamily="2" charset="2"/>
              <a:buNone/>
            </a:pPr>
            <a:r>
              <a:rPr lang="en-US" sz="1200" dirty="0">
                <a:cs typeface="Times New Roman" panose="02020603050405020304" pitchFamily="18" charset="0"/>
              </a:rPr>
              <a:t>    - compared with international </a:t>
            </a:r>
            <a:r>
              <a:rPr lang="en-US" sz="1200" b="1" dirty="0">
                <a:cs typeface="Times New Roman" panose="02020603050405020304" pitchFamily="18" charset="0"/>
              </a:rPr>
              <a:t>reference</a:t>
            </a:r>
            <a:r>
              <a:rPr lang="en-US" sz="1200" dirty="0">
                <a:cs typeface="Times New Roman" panose="02020603050405020304" pitchFamily="18" charset="0"/>
              </a:rPr>
              <a:t> standards</a:t>
            </a:r>
          </a:p>
          <a:p>
            <a:pPr eaLnBrk="1" hangingPunct="1">
              <a:lnSpc>
                <a:spcPct val="90000"/>
              </a:lnSpc>
              <a:spcBef>
                <a:spcPct val="5000"/>
              </a:spcBef>
              <a:buFont typeface="Wingdings" panose="05000000000000000000" pitchFamily="2" charset="2"/>
              <a:buNone/>
            </a:pPr>
            <a:r>
              <a:rPr lang="en-US" sz="1200" dirty="0">
                <a:cs typeface="Times New Roman" panose="02020603050405020304" pitchFamily="18" charset="0"/>
              </a:rPr>
              <a:t>We’ll come back to prevalence in population in the assessment part of this course</a:t>
            </a:r>
            <a:endParaRPr lang="en-US" sz="120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3</a:t>
            </a:fld>
            <a:endParaRPr lang="fr-CH"/>
          </a:p>
        </p:txBody>
      </p:sp>
    </p:spTree>
    <p:extLst>
      <p:ext uri="{BB962C8B-B14F-4D97-AF65-F5344CB8AC3E}">
        <p14:creationId xmlns:p14="http://schemas.microsoft.com/office/powerpoint/2010/main" val="403226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21</a:t>
            </a:fld>
            <a:endParaRPr lang="fr-CH"/>
          </a:p>
        </p:txBody>
      </p:sp>
    </p:spTree>
    <p:extLst>
      <p:ext uri="{BB962C8B-B14F-4D97-AF65-F5344CB8AC3E}">
        <p14:creationId xmlns:p14="http://schemas.microsoft.com/office/powerpoint/2010/main" val="3780858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details on 210-230 mm</a:t>
            </a:r>
            <a:endParaRPr lang="en-US" dirty="0"/>
          </a:p>
          <a:p>
            <a:r>
              <a:rPr lang="en-US" dirty="0"/>
              <a:t>http://fex.ennonline.net/7/supplementation.aspx and various different sources : the table in this article might be of help how to choose your approach, depending on the context</a:t>
            </a:r>
          </a:p>
          <a:p>
            <a:endParaRPr lang="en-GB" dirty="0"/>
          </a:p>
          <a:p>
            <a:r>
              <a:rPr lang="en-GB" noProof="0" dirty="0"/>
              <a:t>Other relevant background information on this:</a:t>
            </a:r>
          </a:p>
          <a:p>
            <a:r>
              <a:rPr lang="en-GB" noProof="0" dirty="0"/>
              <a:t>For pregnant women: various cut-off points are used by different agencies and NGOs. Until a  SCN publication consensus is reached, MUAC &lt; 230 mm (moderate risk) is recommended as stated in the SPHERE standards (SPHERE 2004). Since a MUAC &lt; 230 mm has been shown to carry a risk of growth retardation of the foetus, using this cut-off point for admission into feeding programmes would allow addressing the problem of malnutrition in both mother and foetus by contributing to an improved birth outcome. In practice, MUAC &lt; 210 mm is often used in emergency interventions. The choice should be made according to proportions of women falling under each category of MUAC and available resources.</a:t>
            </a:r>
          </a:p>
          <a:p>
            <a:endParaRPr lang="en-GB" dirty="0"/>
          </a:p>
          <a:p>
            <a:r>
              <a:rPr lang="en-GB" dirty="0"/>
              <a:t>Source: </a:t>
            </a:r>
            <a:r>
              <a:rPr lang="en-US" b="1" dirty="0"/>
              <a:t>GUIDELINES FOR SELECTIVE FEEDING THE MANAGEMENT OF MALNUTRITION IN EMERGENCIES</a:t>
            </a:r>
          </a:p>
          <a:p>
            <a:r>
              <a:rPr lang="en-US" b="1" dirty="0"/>
              <a:t>May 2009 WFP and UNHCR</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22</a:t>
            </a:fld>
            <a:endParaRPr lang="fr-CH"/>
          </a:p>
        </p:txBody>
      </p:sp>
    </p:spTree>
    <p:extLst>
      <p:ext uri="{BB962C8B-B14F-4D97-AF65-F5344CB8AC3E}">
        <p14:creationId xmlns:p14="http://schemas.microsoft.com/office/powerpoint/2010/main" val="46172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23</a:t>
            </a:fld>
            <a:endParaRPr lang="fr-CH"/>
          </a:p>
        </p:txBody>
      </p:sp>
    </p:spTree>
    <p:extLst>
      <p:ext uri="{BB962C8B-B14F-4D97-AF65-F5344CB8AC3E}">
        <p14:creationId xmlns:p14="http://schemas.microsoft.com/office/powerpoint/2010/main" val="285576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noProof="0" dirty="0"/>
              <a:t>Adult:</a:t>
            </a:r>
          </a:p>
          <a:p>
            <a:r>
              <a:rPr lang="en-GB" sz="1200" b="0" noProof="0" dirty="0"/>
              <a:t>BMI &lt;16 		= 	severely malnourished</a:t>
            </a:r>
          </a:p>
          <a:p>
            <a:r>
              <a:rPr lang="en-GB" sz="1200" b="0" noProof="0" dirty="0"/>
              <a:t>BMI 16 – 16.9 	= 	moderately malnourished</a:t>
            </a:r>
          </a:p>
          <a:p>
            <a:r>
              <a:rPr lang="en-GB" sz="1200" b="0" noProof="0" dirty="0"/>
              <a:t>BMI 17-19		= 	at risk</a:t>
            </a:r>
          </a:p>
          <a:p>
            <a:r>
              <a:rPr lang="en-GB" sz="1200" b="0" noProof="0" dirty="0"/>
              <a:t>Adult with bilateral oedema = severe acute malnutrition</a:t>
            </a:r>
          </a:p>
          <a:p>
            <a:pPr>
              <a:buFont typeface="Wingdings" panose="05000000000000000000" pitchFamily="2" charset="2"/>
              <a:buNone/>
            </a:pPr>
            <a:r>
              <a:rPr lang="en-GB" sz="1200" b="1" noProof="0" dirty="0"/>
              <a:t>And/or MUAC: </a:t>
            </a:r>
          </a:p>
          <a:p>
            <a:pPr>
              <a:buFont typeface="Wingdings" panose="05000000000000000000" pitchFamily="2" charset="2"/>
              <a:buNone/>
            </a:pPr>
            <a:r>
              <a:rPr lang="en-GB" sz="1200" b="1" noProof="0" dirty="0">
                <a:solidFill>
                  <a:schemeClr val="accent6">
                    <a:lumMod val="75000"/>
                  </a:schemeClr>
                </a:solidFill>
              </a:rPr>
              <a:t>men</a:t>
            </a:r>
          </a:p>
          <a:p>
            <a:r>
              <a:rPr lang="en-GB" sz="1200" b="0" noProof="0" dirty="0"/>
              <a:t>≥ 224 and  &lt;231 mm  plus clinical signs = moderate</a:t>
            </a:r>
          </a:p>
          <a:p>
            <a:r>
              <a:rPr lang="en-GB" sz="1200" b="0" noProof="0" dirty="0"/>
              <a:t>&lt;224 mm = severe</a:t>
            </a:r>
          </a:p>
          <a:p>
            <a:pPr>
              <a:buFont typeface="Wingdings" panose="05000000000000000000" pitchFamily="2" charset="2"/>
              <a:buNone/>
            </a:pPr>
            <a:r>
              <a:rPr lang="en-GB" sz="1200" b="1" noProof="0" dirty="0">
                <a:solidFill>
                  <a:schemeClr val="accent6">
                    <a:lumMod val="75000"/>
                  </a:schemeClr>
                </a:solidFill>
              </a:rPr>
              <a:t>women</a:t>
            </a:r>
          </a:p>
          <a:p>
            <a:r>
              <a:rPr lang="en-GB" sz="1200" b="0" noProof="0" dirty="0"/>
              <a:t>≥ 214 and  &lt;221 mm  plus clinical signs = moderate</a:t>
            </a:r>
          </a:p>
          <a:p>
            <a:r>
              <a:rPr lang="en-GB" sz="1200" b="0" noProof="0" dirty="0"/>
              <a:t>&lt;214 mm = severe</a:t>
            </a:r>
          </a:p>
          <a:p>
            <a:r>
              <a:rPr lang="en-GB" sz="1200" b="0" noProof="0" dirty="0"/>
              <a:t>Standard cut off of MUAC are based on less solid evidence than</a:t>
            </a:r>
            <a:r>
              <a:rPr lang="en-GB" sz="1200" b="0" baseline="0" noProof="0" dirty="0"/>
              <a:t> in children</a:t>
            </a:r>
            <a:r>
              <a:rPr lang="en-GB" sz="1200" b="0" noProof="0" dirty="0"/>
              <a:t> and it is not routinely</a:t>
            </a:r>
            <a:r>
              <a:rPr lang="en-GB" sz="1200" b="0" baseline="0" noProof="0" dirty="0"/>
              <a:t> used</a:t>
            </a:r>
            <a:endParaRPr lang="en-GB" sz="1200" b="0" noProof="0" dirty="0"/>
          </a:p>
          <a:p>
            <a:r>
              <a:rPr lang="en-GB" sz="1200" b="1" noProof="0" dirty="0"/>
              <a:t>Adolescent</a:t>
            </a:r>
          </a:p>
          <a:p>
            <a:pPr>
              <a:lnSpc>
                <a:spcPct val="90000"/>
              </a:lnSpc>
            </a:pPr>
            <a:r>
              <a:rPr lang="en-GB" b="0" noProof="0" dirty="0"/>
              <a:t>Recommended: combination of various indicators</a:t>
            </a:r>
          </a:p>
          <a:p>
            <a:pPr>
              <a:lnSpc>
                <a:spcPct val="90000"/>
              </a:lnSpc>
            </a:pPr>
            <a:r>
              <a:rPr lang="en-GB" b="0" noProof="0" dirty="0"/>
              <a:t>BMI tends to over-estimate malnutrition in adolescents (Woodruff, 2000)</a:t>
            </a:r>
          </a:p>
          <a:p>
            <a:pPr>
              <a:lnSpc>
                <a:spcPct val="90000"/>
              </a:lnSpc>
            </a:pPr>
            <a:r>
              <a:rPr lang="en-GB" b="0" noProof="0" dirty="0"/>
              <a:t>No agreement on MUAC.  Not recommended</a:t>
            </a:r>
          </a:p>
          <a:p>
            <a:pPr>
              <a:lnSpc>
                <a:spcPct val="90000"/>
              </a:lnSpc>
            </a:pPr>
            <a:r>
              <a:rPr lang="en-GB" b="0" noProof="0" dirty="0"/>
              <a:t>Include oedema!</a:t>
            </a:r>
          </a:p>
          <a:p>
            <a:r>
              <a:rPr lang="en-GB" altLang="ja-JP" b="0" noProof="0" dirty="0">
                <a:ea typeface="+mn-ea"/>
              </a:rPr>
              <a:t>WHO 2007 Reference for school aged children and adolescents </a:t>
            </a:r>
            <a:r>
              <a:rPr lang="en-GB" altLang="ja-JP" sz="800" b="0" noProof="0" dirty="0">
                <a:ea typeface="+mn-ea"/>
              </a:rPr>
              <a:t>(http://www.who.int/growthref/en/)</a:t>
            </a:r>
            <a:r>
              <a:rPr lang="en-GB" altLang="ja-JP" b="0" noProof="0" dirty="0">
                <a:ea typeface="+mn-ea"/>
              </a:rPr>
              <a:t>:</a:t>
            </a:r>
          </a:p>
          <a:p>
            <a:pPr>
              <a:buFontTx/>
              <a:buChar char="-"/>
            </a:pPr>
            <a:r>
              <a:rPr lang="en-GB" altLang="ja-JP" b="0" noProof="0" dirty="0">
                <a:solidFill>
                  <a:srgbClr val="FF0000"/>
                </a:solidFill>
                <a:ea typeface="+mn-ea"/>
              </a:rPr>
              <a:t>Weight-for height</a:t>
            </a:r>
          </a:p>
          <a:p>
            <a:pPr>
              <a:buFontTx/>
              <a:buChar char="-"/>
            </a:pPr>
            <a:r>
              <a:rPr lang="en-GB" altLang="ja-JP" b="0" noProof="0" dirty="0">
                <a:ea typeface="+mn-ea"/>
              </a:rPr>
              <a:t>BMI-for-age and height-for-age, for 5-19 years</a:t>
            </a:r>
          </a:p>
          <a:p>
            <a:pPr>
              <a:buFontTx/>
              <a:buChar char="-"/>
            </a:pPr>
            <a:r>
              <a:rPr lang="en-GB" altLang="ja-JP" b="0" noProof="0" dirty="0">
                <a:ea typeface="+mn-ea"/>
              </a:rPr>
              <a:t>Weight-for-age, for 5-10 years</a:t>
            </a:r>
          </a:p>
          <a:p>
            <a:endParaRPr lang="en-US" b="1"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24</a:t>
            </a:fld>
            <a:endParaRPr lang="fr-CH"/>
          </a:p>
        </p:txBody>
      </p:sp>
    </p:spTree>
    <p:extLst>
      <p:ext uri="{BB962C8B-B14F-4D97-AF65-F5344CB8AC3E}">
        <p14:creationId xmlns:p14="http://schemas.microsoft.com/office/powerpoint/2010/main" val="352175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Count</a:t>
            </a:r>
            <a:r>
              <a:rPr lang="en-US" baseline="0" noProof="0" dirty="0"/>
              <a:t> the malnourished / by total target population</a:t>
            </a:r>
          </a:p>
          <a:p>
            <a:r>
              <a:rPr lang="en-US" baseline="0" noProof="0" dirty="0"/>
              <a:t>What are the possible sources of information</a:t>
            </a:r>
            <a:r>
              <a:rPr lang="fr-CH" baseline="0" dirty="0"/>
              <a:t>?</a:t>
            </a:r>
            <a:endParaRPr lang="fr-CH"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25</a:t>
            </a:fld>
            <a:endParaRPr lang="fr-CH"/>
          </a:p>
        </p:txBody>
      </p:sp>
    </p:spTree>
    <p:extLst>
      <p:ext uri="{BB962C8B-B14F-4D97-AF65-F5344CB8AC3E}">
        <p14:creationId xmlns:p14="http://schemas.microsoft.com/office/powerpoint/2010/main" val="223802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BC592-2D17-49B0-BD16-6954DDDEFAD9}" type="slidenum">
              <a:rPr lang="en-GB">
                <a:solidFill>
                  <a:prstClr val="black"/>
                </a:solidFill>
              </a:rPr>
              <a:pPr/>
              <a:t>26</a:t>
            </a:fld>
            <a:endParaRPr lang="en-GB">
              <a:solidFill>
                <a:prstClr val="black"/>
              </a:solidFill>
            </a:endParaRPr>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r>
              <a:rPr lang="en-US" dirty="0"/>
              <a:t>Anthropometric surveys give an estimate of the prevalence of malnutrition at the time when the survey was done, but give no indication if the findings are abnormal, or how the rate of malnutrition is likely to evolve in future, without which it is impossible to plan a response.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(Is the worst peak over? Will it still increase?)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(seasonality aspect of changing anthropometry in people)</a:t>
            </a:r>
            <a:endParaRPr lang="en-US" sz="1200" dirty="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endParaRPr lang="en-US" dirty="0"/>
          </a:p>
          <a:p>
            <a:endParaRPr lang="en-US" dirty="0"/>
          </a:p>
          <a:p>
            <a:endParaRPr lang="en-US" sz="1000" dirty="0"/>
          </a:p>
        </p:txBody>
      </p:sp>
    </p:spTree>
    <p:extLst>
      <p:ext uri="{BB962C8B-B14F-4D97-AF65-F5344CB8AC3E}">
        <p14:creationId xmlns:p14="http://schemas.microsoft.com/office/powerpoint/2010/main" val="1546884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7700DAEF-9010-4C0E-9D7A-E7102181DFFA}" type="slidenum">
              <a:rPr lang="en-GB"/>
              <a:pPr eaLnBrk="1" hangingPunct="1"/>
              <a:t>27</a:t>
            </a:fld>
            <a:endParaRPr lang="en-GB"/>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en-US" dirty="0">
                <a:cs typeface="Arial" panose="020B0604020202020204" pitchFamily="34" charset="0"/>
              </a:rPr>
              <a:t>Example </a:t>
            </a:r>
          </a:p>
          <a:p>
            <a:pPr eaLnBrk="1" hangingPunct="1"/>
            <a:r>
              <a:rPr lang="en-US" dirty="0">
                <a:cs typeface="Arial" panose="020B0604020202020204" pitchFamily="34" charset="0"/>
              </a:rPr>
              <a:t>Prevalence</a:t>
            </a:r>
            <a:r>
              <a:rPr lang="en-US" baseline="0" dirty="0">
                <a:cs typeface="Arial" panose="020B0604020202020204" pitchFamily="34" charset="0"/>
              </a:rPr>
              <a:t> means: what proportion of malnourished people do we have at a certain point in a population</a:t>
            </a:r>
          </a:p>
          <a:p>
            <a:pPr eaLnBrk="1" hangingPunct="1"/>
            <a:r>
              <a:rPr lang="en-US" baseline="0" dirty="0">
                <a:cs typeface="Arial" panose="020B0604020202020204" pitchFamily="34" charset="0"/>
              </a:rPr>
              <a:t>Pay attention on how data are collected: they may count existing cases (prevalence), or new cases (incident cases)</a:t>
            </a:r>
            <a:endParaRPr lang="en-US" dirty="0">
              <a:cs typeface="Arial" panose="020B0604020202020204" pitchFamily="34" charset="0"/>
            </a:endParaRPr>
          </a:p>
        </p:txBody>
      </p:sp>
    </p:spTree>
    <p:extLst>
      <p:ext uri="{BB962C8B-B14F-4D97-AF65-F5344CB8AC3E}">
        <p14:creationId xmlns:p14="http://schemas.microsoft.com/office/powerpoint/2010/main" val="548359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28</a:t>
            </a:fld>
            <a:endParaRPr lang="fr-CH"/>
          </a:p>
        </p:txBody>
      </p:sp>
    </p:spTree>
    <p:extLst>
      <p:ext uri="{BB962C8B-B14F-4D97-AF65-F5344CB8AC3E}">
        <p14:creationId xmlns:p14="http://schemas.microsoft.com/office/powerpoint/2010/main" val="403981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The assessment of a situation has to take into account all this indicators</a:t>
            </a:r>
            <a:r>
              <a:rPr lang="en-US" baseline="0" noProof="0" dirty="0"/>
              <a:t> and triangulate these information for analysis</a:t>
            </a:r>
            <a:endParaRPr lang="en-US" noProof="0" dirty="0"/>
          </a:p>
        </p:txBody>
      </p:sp>
      <p:sp>
        <p:nvSpPr>
          <p:cNvPr id="4" name="Espace réservé du numéro de diapositive 3"/>
          <p:cNvSpPr>
            <a:spLocks noGrp="1"/>
          </p:cNvSpPr>
          <p:nvPr>
            <p:ph type="sldNum" sz="quarter" idx="10"/>
          </p:nvPr>
        </p:nvSpPr>
        <p:spPr/>
        <p:txBody>
          <a:bodyPr/>
          <a:lstStyle/>
          <a:p>
            <a:fld id="{544CFA06-EBE2-4291-B689-43988D25135A}" type="slidenum">
              <a:rPr lang="fr-CH" smtClean="0"/>
              <a:t>29</a:t>
            </a:fld>
            <a:endParaRPr lang="fr-CH"/>
          </a:p>
        </p:txBody>
      </p:sp>
    </p:spTree>
    <p:extLst>
      <p:ext uri="{BB962C8B-B14F-4D97-AF65-F5344CB8AC3E}">
        <p14:creationId xmlns:p14="http://schemas.microsoft.com/office/powerpoint/2010/main" val="790827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30</a:t>
            </a:fld>
            <a:endParaRPr lang="fr-CH"/>
          </a:p>
        </p:txBody>
      </p:sp>
    </p:spTree>
    <p:extLst>
      <p:ext uri="{BB962C8B-B14F-4D97-AF65-F5344CB8AC3E}">
        <p14:creationId xmlns:p14="http://schemas.microsoft.com/office/powerpoint/2010/main" val="29782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Arial" panose="020B0604020202020204" pitchFamily="34" charset="0"/>
              </a:rPr>
              <a:t>Ask whether the participants have experience with anthropometric measurement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Arial" panose="020B0604020202020204" pitchFamily="34" charset="0"/>
              </a:rPr>
              <a:t>The objective here is not to enable you to perform the measures, which needs training and exercise, but to give you an insight into the topic </a:t>
            </a:r>
            <a:endParaRPr lang="en-US" dirty="0">
              <a:cs typeface="Arial" panose="020B0604020202020204" pitchFamily="34" charset="0"/>
            </a:endParaRPr>
          </a:p>
          <a:p>
            <a:pPr eaLnBrk="1" hangingPunct="1"/>
            <a:endParaRPr lang="en-US"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4</a:t>
            </a:fld>
            <a:endParaRPr lang="fr-CH"/>
          </a:p>
        </p:txBody>
      </p:sp>
    </p:spTree>
    <p:extLst>
      <p:ext uri="{BB962C8B-B14F-4D97-AF65-F5344CB8AC3E}">
        <p14:creationId xmlns:p14="http://schemas.microsoft.com/office/powerpoint/2010/main" val="399890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31</a:t>
            </a:fld>
            <a:endParaRPr lang="fr-CH"/>
          </a:p>
        </p:txBody>
      </p:sp>
    </p:spTree>
    <p:extLst>
      <p:ext uri="{BB962C8B-B14F-4D97-AF65-F5344CB8AC3E}">
        <p14:creationId xmlns:p14="http://schemas.microsoft.com/office/powerpoint/2010/main" val="149495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5</a:t>
            </a:fld>
            <a:endParaRPr lang="fr-CH"/>
          </a:p>
        </p:txBody>
      </p:sp>
    </p:spTree>
    <p:extLst>
      <p:ext uri="{BB962C8B-B14F-4D97-AF65-F5344CB8AC3E}">
        <p14:creationId xmlns:p14="http://schemas.microsoft.com/office/powerpoint/2010/main" val="141840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6-59 months is until their</a:t>
            </a:r>
            <a:r>
              <a:rPr lang="en-US" baseline="0" noProof="0" dirty="0"/>
              <a:t> 5th birthday</a:t>
            </a:r>
            <a:endParaRPr lang="en-US" noProof="0" dirty="0"/>
          </a:p>
          <a:p>
            <a:r>
              <a:rPr lang="en-US" noProof="0" dirty="0"/>
              <a:t>Infants under six months: assessment requires additional clinical</a:t>
            </a:r>
            <a:r>
              <a:rPr lang="en-US" baseline="0" noProof="0" dirty="0"/>
              <a:t> signs or follow up over time. Case management is also different from older children</a:t>
            </a:r>
            <a:r>
              <a:rPr lang="en-US" noProof="0" dirty="0"/>
              <a:t> </a:t>
            </a:r>
          </a:p>
          <a:p>
            <a:r>
              <a:rPr lang="en-US" noProof="0" dirty="0"/>
              <a:t>All other population: for example</a:t>
            </a:r>
            <a:r>
              <a:rPr lang="en-US" baseline="0" noProof="0" dirty="0"/>
              <a:t> elderly, </a:t>
            </a:r>
            <a:r>
              <a:rPr lang="en-US" noProof="0" dirty="0"/>
              <a:t>detainees</a:t>
            </a:r>
            <a:r>
              <a:rPr lang="fr-CH" dirty="0"/>
              <a:t>,</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6</a:t>
            </a:fld>
            <a:endParaRPr lang="fr-CH"/>
          </a:p>
        </p:txBody>
      </p:sp>
    </p:spTree>
    <p:extLst>
      <p:ext uri="{BB962C8B-B14F-4D97-AF65-F5344CB8AC3E}">
        <p14:creationId xmlns:p14="http://schemas.microsoft.com/office/powerpoint/2010/main" val="331837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7</a:t>
            </a:fld>
            <a:endParaRPr lang="fr-CH"/>
          </a:p>
        </p:txBody>
      </p:sp>
    </p:spTree>
    <p:extLst>
      <p:ext uri="{BB962C8B-B14F-4D97-AF65-F5344CB8AC3E}">
        <p14:creationId xmlns:p14="http://schemas.microsoft.com/office/powerpoint/2010/main" val="423691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fr-FR" b="1" dirty="0">
                <a:latin typeface="Times New Roman" panose="02020603050405020304" pitchFamily="18" charset="0"/>
              </a:rPr>
              <a:t>Notes for </a:t>
            </a:r>
            <a:r>
              <a:rPr lang="fr-CA" altLang="fr-FR" b="1" dirty="0" err="1">
                <a:latin typeface="Times New Roman" panose="02020603050405020304" pitchFamily="18" charset="0"/>
              </a:rPr>
              <a:t>facilitator</a:t>
            </a:r>
            <a:r>
              <a:rPr lang="fr-CA" altLang="fr-FR" b="1" dirty="0">
                <a:latin typeface="Times New Roman" panose="02020603050405020304" pitchFamily="18" charset="0"/>
              </a:rPr>
              <a:t>:</a:t>
            </a:r>
          </a:p>
          <a:p>
            <a:endParaRPr lang="fr-CA" altLang="fr-FR" dirty="0">
              <a:latin typeface="Times New Roman" panose="02020603050405020304" pitchFamily="18" charset="0"/>
            </a:endParaRPr>
          </a:p>
          <a:p>
            <a:pPr>
              <a:spcBef>
                <a:spcPct val="0"/>
              </a:spcBef>
            </a:pPr>
            <a:r>
              <a:rPr lang="en-GB" altLang="fr-FR" sz="1200" i="1" dirty="0">
                <a:latin typeface="Times New Roman" panose="02020603050405020304" pitchFamily="18" charset="0"/>
              </a:rPr>
              <a:t>See Annex 5.1 for an example explaining the concept of standard deviation.</a:t>
            </a:r>
          </a:p>
          <a:p>
            <a:pPr>
              <a:spcBef>
                <a:spcPct val="0"/>
              </a:spcBef>
            </a:pPr>
            <a:endParaRPr lang="en-GB" altLang="fr-FR" sz="1200" dirty="0">
              <a:latin typeface="Times New Roman" panose="02020603050405020304" pitchFamily="18" charset="0"/>
            </a:endParaRPr>
          </a:p>
          <a:p>
            <a:pPr>
              <a:spcBef>
                <a:spcPct val="0"/>
              </a:spcBef>
            </a:pPr>
            <a:r>
              <a:rPr lang="en-GB" altLang="fr-FR" sz="1200" dirty="0">
                <a:latin typeface="Times New Roman" panose="02020603050405020304" pitchFamily="18" charset="0"/>
              </a:rPr>
              <a:t>Low standard deviation: your data is « close » to the median.</a:t>
            </a:r>
          </a:p>
          <a:p>
            <a:pPr>
              <a:spcBef>
                <a:spcPct val="0"/>
              </a:spcBef>
            </a:pPr>
            <a:r>
              <a:rPr lang="en-GB" altLang="fr-FR" sz="1200" dirty="0">
                <a:latin typeface="Times New Roman" panose="02020603050405020304" pitchFamily="18" charset="0"/>
              </a:rPr>
              <a:t>High standard deviation: your data is dispersed over a large interval. </a:t>
            </a:r>
          </a:p>
          <a:p>
            <a:endParaRPr lang="fr-CA" altLang="fr-FR" sz="1200" dirty="0">
              <a:latin typeface="Times New Roman" panose="02020603050405020304" pitchFamily="18" charset="0"/>
            </a:endParaRPr>
          </a:p>
          <a:p>
            <a:pPr>
              <a:spcBef>
                <a:spcPct val="0"/>
              </a:spcBef>
            </a:pPr>
            <a:r>
              <a:rPr lang="en-GB" altLang="fr-FR" sz="1200" dirty="0">
                <a:latin typeface="Times New Roman" panose="02020603050405020304" pitchFamily="18" charset="0"/>
              </a:rPr>
              <a:t>Example:</a:t>
            </a:r>
          </a:p>
          <a:p>
            <a:pPr>
              <a:spcBef>
                <a:spcPct val="0"/>
              </a:spcBef>
            </a:pPr>
            <a:r>
              <a:rPr lang="en-GB" altLang="fr-FR" sz="1200" dirty="0">
                <a:latin typeface="Times New Roman" panose="02020603050405020304" pitchFamily="18" charset="0"/>
              </a:rPr>
              <a:t>We must separate two exam results of a class of 30 students; the marks of the first exam vary between 31 % and 98 % and those of the second between 82 % and 93 %. Given this range, the standard deviation will be higher for the results of the first exam.</a:t>
            </a:r>
          </a:p>
          <a:p>
            <a:endParaRPr lang="fr-CA" altLang="fr-FR" sz="1200" dirty="0">
              <a:latin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8</a:t>
            </a:fld>
            <a:endParaRPr lang="fr-CH"/>
          </a:p>
        </p:txBody>
      </p:sp>
    </p:spTree>
    <p:extLst>
      <p:ext uri="{BB962C8B-B14F-4D97-AF65-F5344CB8AC3E}">
        <p14:creationId xmlns:p14="http://schemas.microsoft.com/office/powerpoint/2010/main" val="297421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9</a:t>
            </a:fld>
            <a:endParaRPr lang="fr-CH"/>
          </a:p>
        </p:txBody>
      </p:sp>
    </p:spTree>
    <p:extLst>
      <p:ext uri="{BB962C8B-B14F-4D97-AF65-F5344CB8AC3E}">
        <p14:creationId xmlns:p14="http://schemas.microsoft.com/office/powerpoint/2010/main" val="204836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10</a:t>
            </a:fld>
            <a:endParaRPr lang="fr-CH"/>
          </a:p>
        </p:txBody>
      </p:sp>
    </p:spTree>
    <p:extLst>
      <p:ext uri="{BB962C8B-B14F-4D97-AF65-F5344CB8AC3E}">
        <p14:creationId xmlns:p14="http://schemas.microsoft.com/office/powerpoint/2010/main" val="92487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EAC8E7DE-2EF5-4895-B537-0A431D92DE08}" type="datetime1">
              <a:rPr lang="fr-CH" smtClean="0"/>
              <a:t>02.02.2023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416282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6F6BB53-F4BC-4265-A6FB-B49F9FA204D1}" type="datetime1">
              <a:rPr lang="fr-CH" smtClean="0"/>
              <a:t>02.02.2023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141719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1286538E-1964-458D-9FE3-E5741876D184}" type="datetime1">
              <a:rPr lang="fr-CH" smtClean="0"/>
              <a:t>02.02.2023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312583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2EDB9F2-A38E-4361-80BB-95074633866E}" type="datetime1">
              <a:rPr lang="fr-CH" smtClean="0"/>
              <a:t>02.02.2023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333867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54173-F0AA-41A9-BE4F-ADA29B8CE4E6}" type="datetime1">
              <a:rPr lang="fr-CH" smtClean="0"/>
              <a:t>02.02.2023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327568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AF1473F3-5F8D-4F15-ACCA-2B47D692D36D}" type="datetime1">
              <a:rPr lang="fr-CH" smtClean="0"/>
              <a:t>02.02.2023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426820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792F9423-1FA2-4FC3-BB86-10DF4180F5F1}" type="datetime1">
              <a:rPr lang="fr-CH" smtClean="0"/>
              <a:t>02.02.2023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87127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11FE3A44-9533-42BE-84C0-5192DDDB0D5F}" type="datetime1">
              <a:rPr lang="fr-CH" smtClean="0"/>
              <a:t>02.02.2023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24742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F7B45-C80D-482F-BAC0-E3C549FC5C8A}" type="datetime1">
              <a:rPr lang="fr-CH" smtClean="0"/>
              <a:t>02.02.2023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21301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8C0CCB-4816-4E87-9EFB-A0171E4B4AEB}" type="datetime1">
              <a:rPr lang="fr-CH" smtClean="0"/>
              <a:t>02.02.2023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295972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B8FC1E-4FFD-4283-A52C-74336D0DC434}" type="datetime1">
              <a:rPr lang="fr-CH" smtClean="0"/>
              <a:t>02.02.2023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‹Nr.›</a:t>
            </a:fld>
            <a:endParaRPr lang="fr-CH"/>
          </a:p>
        </p:txBody>
      </p:sp>
    </p:spTree>
    <p:extLst>
      <p:ext uri="{BB962C8B-B14F-4D97-AF65-F5344CB8AC3E}">
        <p14:creationId xmlns:p14="http://schemas.microsoft.com/office/powerpoint/2010/main" val="149509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8E1C-1433-4F28-A008-DE42CB6B16BF}" type="datetime1">
              <a:rPr lang="fr-CH" smtClean="0"/>
              <a:t>02.02.2023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1DC35-7FDD-4792-8036-0BEEE1555289}" type="slidenum">
              <a:rPr lang="fr-CH" smtClean="0"/>
              <a:t>‹Nr.›</a:t>
            </a:fld>
            <a:endParaRPr lang="fr-CH"/>
          </a:p>
        </p:txBody>
      </p:sp>
    </p:spTree>
    <p:extLst>
      <p:ext uri="{BB962C8B-B14F-4D97-AF65-F5344CB8AC3E}">
        <p14:creationId xmlns:p14="http://schemas.microsoft.com/office/powerpoint/2010/main" val="322655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892221" y="1147974"/>
            <a:ext cx="8713787" cy="956252"/>
          </a:xfrm>
        </p:spPr>
        <p:txBody>
          <a:bodyPr>
            <a:noAutofit/>
          </a:bodyPr>
          <a:lstStyle/>
          <a:p>
            <a:pPr>
              <a:defRPr/>
            </a:pPr>
            <a:r>
              <a:rPr lang="fr-FR" sz="5400">
                <a:latin typeface="+mn-lt"/>
              </a:rPr>
              <a:t>Mesure de la malnutrition</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221" y="2531562"/>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a:t>
            </a:fld>
            <a:endParaRPr lang="fr-CH"/>
          </a:p>
        </p:txBody>
      </p:sp>
      <p:sp>
        <p:nvSpPr>
          <p:cNvPr id="13" name="TextBox 12">
            <a:extLst>
              <a:ext uri="{FF2B5EF4-FFF2-40B4-BE49-F238E27FC236}">
                <a16:creationId xmlns:a16="http://schemas.microsoft.com/office/drawing/2014/main" id="{30A4396F-944B-4196-8854-8AE4DB3649CB}"/>
              </a:ext>
            </a:extLst>
          </p:cNvPr>
          <p:cNvSpPr txBox="1"/>
          <p:nvPr/>
        </p:nvSpPr>
        <p:spPr>
          <a:xfrm>
            <a:off x="8610600" y="503700"/>
            <a:ext cx="3251788" cy="369332"/>
          </a:xfrm>
          <a:prstGeom prst="rect">
            <a:avLst/>
          </a:prstGeom>
          <a:noFill/>
        </p:spPr>
        <p:txBody>
          <a:bodyPr wrap="none" rtlCol="0">
            <a:spAutoFit/>
          </a:bodyPr>
          <a:lstStyle/>
          <a:p>
            <a:r>
              <a:rPr lang="fr-FR">
                <a:highlight>
                  <a:srgbClr val="FFFF00"/>
                </a:highlight>
              </a:rPr>
              <a:t>Logo de l’organisation de l’intervenant·e</a:t>
            </a:r>
          </a:p>
        </p:txBody>
      </p:sp>
      <p:sp>
        <p:nvSpPr>
          <p:cNvPr id="16" name="TextBox 15">
            <a:extLst>
              <a:ext uri="{FF2B5EF4-FFF2-40B4-BE49-F238E27FC236}">
                <a16:creationId xmlns:a16="http://schemas.microsoft.com/office/drawing/2014/main" id="{60B6E738-45E4-4397-940E-EC7FFA9FC173}"/>
              </a:ext>
            </a:extLst>
          </p:cNvPr>
          <p:cNvSpPr txBox="1"/>
          <p:nvPr/>
        </p:nvSpPr>
        <p:spPr>
          <a:xfrm>
            <a:off x="7884160" y="6075364"/>
            <a:ext cx="3840090" cy="369332"/>
          </a:xfrm>
          <a:prstGeom prst="rect">
            <a:avLst/>
          </a:prstGeom>
          <a:noFill/>
        </p:spPr>
        <p:txBody>
          <a:bodyPr wrap="none" rtlCol="0">
            <a:spAutoFit/>
          </a:bodyPr>
          <a:lstStyle/>
          <a:p>
            <a:r>
              <a:rPr lang="fr-FR">
                <a:highlight>
                  <a:srgbClr val="FFFF00"/>
                </a:highlight>
              </a:rPr>
              <a:t>Nom(s) de l’intervenant·e + organisation(s)</a:t>
            </a:r>
          </a:p>
        </p:txBody>
      </p:sp>
      <p:sp>
        <p:nvSpPr>
          <p:cNvPr id="10" name="TextBox 9">
            <a:extLst>
              <a:ext uri="{FF2B5EF4-FFF2-40B4-BE49-F238E27FC236}">
                <a16:creationId xmlns:a16="http://schemas.microsoft.com/office/drawing/2014/main" id="{13F85486-7BCC-4713-9A35-F62B5E612CB5}"/>
              </a:ext>
            </a:extLst>
          </p:cNvPr>
          <p:cNvSpPr txBox="1"/>
          <p:nvPr/>
        </p:nvSpPr>
        <p:spPr>
          <a:xfrm>
            <a:off x="913569" y="5897565"/>
            <a:ext cx="3327127" cy="830997"/>
          </a:xfrm>
          <a:prstGeom prst="rect">
            <a:avLst/>
          </a:prstGeom>
          <a:noFill/>
        </p:spPr>
        <p:txBody>
          <a:bodyPr wrap="square" rtlCol="0">
            <a:spAutoFit/>
          </a:bodyPr>
          <a:lstStyle/>
          <a:p>
            <a:pPr algn="r"/>
            <a:r>
              <a:rPr lang="fr-FR" sz="1200">
                <a:solidFill>
                  <a:srgbClr val="0070C0"/>
                </a:solidFill>
              </a:rPr>
              <a:t>Ces supports pédagogiques ont été créés par : </a:t>
            </a:r>
          </a:p>
          <a:p>
            <a:pPr algn="r"/>
            <a:r>
              <a:rPr lang="fr-FR" sz="1200">
                <a:solidFill>
                  <a:srgbClr val="0070C0"/>
                </a:solidFill>
              </a:rPr>
              <a:t>Rachel Lozano, CICR, Valérie Belchior-Bellino, CICR, </a:t>
            </a:r>
          </a:p>
          <a:p>
            <a:pPr algn="r"/>
            <a:r>
              <a:rPr lang="fr-FR" sz="1200">
                <a:solidFill>
                  <a:srgbClr val="0070C0"/>
                </a:solidFill>
              </a:rPr>
              <a:t>Mija Ververs, John Hopkins University/CDC et </a:t>
            </a:r>
          </a:p>
          <a:p>
            <a:pPr algn="r"/>
            <a:r>
              <a:rPr lang="fr-FR" sz="1200">
                <a:solidFill>
                  <a:srgbClr val="0070C0"/>
                </a:solidFill>
              </a:rPr>
              <a:t>Nicole Niederberger, Terre des Hommes</a:t>
            </a:r>
            <a:r>
              <a:rPr lang="fr-FR" sz="1200"/>
              <a:t> </a:t>
            </a:r>
          </a:p>
        </p:txBody>
      </p:sp>
    </p:spTree>
    <p:extLst>
      <p:ext uri="{BB962C8B-B14F-4D97-AF65-F5344CB8AC3E}">
        <p14:creationId xmlns:p14="http://schemas.microsoft.com/office/powerpoint/2010/main" val="14971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073843" y="0"/>
            <a:ext cx="102370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00"/>
              </a:buClr>
              <a:buFont typeface="Wingdings" panose="05000000000000000000" pitchFamily="2" charset="2"/>
              <a:buChar char="§"/>
              <a:defRPr sz="2500">
                <a:solidFill>
                  <a:srgbClr val="000000"/>
                </a:solidFill>
                <a:latin typeface="Trebuchet MS" panose="020B0603020202020204" pitchFamily="34" charset="0"/>
              </a:defRPr>
            </a:lvl1pPr>
            <a:lvl2pPr marL="742950" indent="-285750" eaLnBrk="0" hangingPunct="0">
              <a:spcBef>
                <a:spcPct val="20000"/>
              </a:spcBef>
              <a:buClr>
                <a:srgbClr val="99CC00"/>
              </a:buClr>
              <a:buChar char="•"/>
              <a:defRPr sz="2400">
                <a:solidFill>
                  <a:srgbClr val="000000"/>
                </a:solidFill>
                <a:latin typeface="Trebuchet MS" panose="020B0603020202020204" pitchFamily="34" charset="0"/>
              </a:defRPr>
            </a:lvl2pPr>
            <a:lvl3pPr marL="1143000" indent="-228600" eaLnBrk="0" hangingPunct="0">
              <a:spcBef>
                <a:spcPct val="20000"/>
              </a:spcBef>
              <a:buClr>
                <a:srgbClr val="99CC00"/>
              </a:buClr>
              <a:buChar char="—"/>
              <a:defRPr sz="2000">
                <a:solidFill>
                  <a:srgbClr val="000000"/>
                </a:solidFill>
                <a:latin typeface="Trebuchet MS" panose="020B0603020202020204" pitchFamily="34" charset="0"/>
              </a:defRPr>
            </a:lvl3pPr>
            <a:lvl4pPr marL="1600200" indent="-228600" eaLnBrk="0" hangingPunct="0">
              <a:spcBef>
                <a:spcPct val="20000"/>
              </a:spcBef>
              <a:buClr>
                <a:srgbClr val="99CC00"/>
              </a:buClr>
              <a:buChar char="·"/>
              <a:defRPr sz="2000">
                <a:solidFill>
                  <a:srgbClr val="000000"/>
                </a:solidFill>
                <a:latin typeface="Trebuchet MS" panose="020B0603020202020204" pitchFamily="34" charset="0"/>
              </a:defRPr>
            </a:lvl4pPr>
            <a:lvl5pPr marL="2057400" indent="-228600" eaLnBrk="0" hangingPunct="0">
              <a:spcBef>
                <a:spcPct val="20000"/>
              </a:spcBef>
              <a:buClr>
                <a:srgbClr val="99CC00"/>
              </a:buClr>
              <a:buChar char="­"/>
              <a:defRPr sz="2000">
                <a:solidFill>
                  <a:srgbClr val="000000"/>
                </a:solidFill>
                <a:latin typeface="Trebuchet MS" panose="020B0603020202020204" pitchFamily="34" charset="0"/>
              </a:defRPr>
            </a:lvl5pPr>
            <a:lvl6pPr marL="25146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6pPr>
            <a:lvl7pPr marL="29718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7pPr>
            <a:lvl8pPr marL="34290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8pPr>
            <a:lvl9pPr marL="38862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9pPr>
          </a:lstStyle>
          <a:p>
            <a:pPr eaLnBrk="1" hangingPunct="1">
              <a:spcBef>
                <a:spcPct val="0"/>
              </a:spcBef>
              <a:buClrTx/>
              <a:buFontTx/>
              <a:buNone/>
            </a:pPr>
            <a:r>
              <a:rPr lang="fr-FR" sz="4400" u="sng">
                <a:solidFill>
                  <a:schemeClr val="tx1"/>
                </a:solidFill>
                <a:latin typeface="+mn-lt"/>
              </a:rPr>
              <a:t>Exemple : tableau Z-score de l’OMS</a:t>
            </a:r>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1285" y="1134469"/>
            <a:ext cx="9369566" cy="55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10</a:t>
            </a:fld>
            <a:endParaRPr lang="fr-CH"/>
          </a:p>
        </p:txBody>
      </p:sp>
    </p:spTree>
    <p:extLst>
      <p:ext uri="{BB962C8B-B14F-4D97-AF65-F5344CB8AC3E}">
        <p14:creationId xmlns:p14="http://schemas.microsoft.com/office/powerpoint/2010/main" val="423887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492" y="145410"/>
            <a:ext cx="8514655" cy="608112"/>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atin typeface="Tw Cen MT" panose="020B0602020104020603" pitchFamily="34" charset="0"/>
              </a:rPr>
              <a:t>		</a:t>
            </a:r>
            <a:br>
              <a:rPr lang="fr-FR">
                <a:latin typeface="Tw Cen MT" panose="020B0602020104020603" pitchFamily="34" charset="0"/>
              </a:rPr>
            </a:br>
            <a:r>
              <a:rPr lang="fr-FR" sz="17600" u="sng">
                <a:latin typeface="+mn-lt"/>
              </a:rPr>
              <a:t>Exemple : tableau Z-score de l’OMS</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9516" y="1039044"/>
            <a:ext cx="8712967"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11</a:t>
            </a:fld>
            <a:endParaRPr lang="fr-CH"/>
          </a:p>
        </p:txBody>
      </p:sp>
    </p:spTree>
    <p:extLst>
      <p:ext uri="{BB962C8B-B14F-4D97-AF65-F5344CB8AC3E}">
        <p14:creationId xmlns:p14="http://schemas.microsoft.com/office/powerpoint/2010/main" val="56321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36707" y="116633"/>
            <a:ext cx="9144000" cy="67413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12</a:t>
            </a:fld>
            <a:endParaRPr lang="fr-CH"/>
          </a:p>
        </p:txBody>
      </p:sp>
    </p:spTree>
    <p:extLst>
      <p:ext uri="{BB962C8B-B14F-4D97-AF65-F5344CB8AC3E}">
        <p14:creationId xmlns:p14="http://schemas.microsoft.com/office/powerpoint/2010/main" val="137950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4" name="Titre 1"/>
          <p:cNvSpPr txBox="1">
            <a:spLocks/>
          </p:cNvSpPr>
          <p:nvPr/>
        </p:nvSpPr>
        <p:spPr>
          <a:xfrm>
            <a:off x="908362" y="0"/>
            <a:ext cx="7772400" cy="819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Enfants de 6 à 59 mois</a:t>
            </a:r>
          </a:p>
        </p:txBody>
      </p:sp>
      <p:sp>
        <p:nvSpPr>
          <p:cNvPr id="5" name="Rectangle 4"/>
          <p:cNvSpPr/>
          <p:nvPr/>
        </p:nvSpPr>
        <p:spPr>
          <a:xfrm>
            <a:off x="908362" y="1276539"/>
            <a:ext cx="2187923" cy="21524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Émaciation /</a:t>
            </a:r>
          </a:p>
          <a:p>
            <a:pPr algn="ctr"/>
            <a:r>
              <a:rPr lang="fr-FR" sz="2400">
                <a:solidFill>
                  <a:schemeClr val="tx1"/>
                </a:solidFill>
              </a:rPr>
              <a:t>marasme ou Kwashiorkor*</a:t>
            </a:r>
          </a:p>
        </p:txBody>
      </p:sp>
      <p:sp>
        <p:nvSpPr>
          <p:cNvPr id="6" name="Rectangle 5"/>
          <p:cNvSpPr/>
          <p:nvPr/>
        </p:nvSpPr>
        <p:spPr>
          <a:xfrm>
            <a:off x="3096285" y="1276539"/>
            <a:ext cx="1855961" cy="21524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Malnutrition</a:t>
            </a:r>
          </a:p>
          <a:p>
            <a:pPr algn="ctr"/>
            <a:r>
              <a:rPr lang="fr-FR" sz="2400">
                <a:solidFill>
                  <a:schemeClr val="tx1"/>
                </a:solidFill>
              </a:rPr>
              <a:t>aigüe</a:t>
            </a:r>
          </a:p>
        </p:txBody>
      </p:sp>
      <p:sp>
        <p:nvSpPr>
          <p:cNvPr id="7" name="Right Arrow 6"/>
          <p:cNvSpPr/>
          <p:nvPr/>
        </p:nvSpPr>
        <p:spPr>
          <a:xfrm>
            <a:off x="5151422" y="2091350"/>
            <a:ext cx="2009869" cy="82386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7532483" y="1276539"/>
            <a:ext cx="3621386" cy="21524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chemeClr val="tx1"/>
                </a:solidFill>
              </a:rPr>
              <a:t>Rapport poids-taille (P/T)</a:t>
            </a:r>
          </a:p>
          <a:p>
            <a:pPr algn="ctr"/>
            <a:r>
              <a:rPr lang="fr-FR" sz="2800">
                <a:solidFill>
                  <a:schemeClr val="tx1"/>
                </a:solidFill>
              </a:rPr>
              <a:t>Œdème</a:t>
            </a:r>
          </a:p>
          <a:p>
            <a:pPr algn="ctr"/>
            <a:r>
              <a:rPr lang="fr-FR" sz="2800">
                <a:solidFill>
                  <a:schemeClr val="tx1"/>
                </a:solidFill>
              </a:rPr>
              <a:t>PB</a:t>
            </a:r>
          </a:p>
        </p:txBody>
      </p:sp>
      <p:sp>
        <p:nvSpPr>
          <p:cNvPr id="9" name="Rectangle 8"/>
          <p:cNvSpPr/>
          <p:nvPr/>
        </p:nvSpPr>
        <p:spPr>
          <a:xfrm>
            <a:off x="908362" y="4154029"/>
            <a:ext cx="2187923" cy="21524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Retard de croissance</a:t>
            </a:r>
          </a:p>
          <a:p>
            <a:pPr algn="ctr"/>
            <a:r>
              <a:rPr lang="fr-FR" sz="2400">
                <a:solidFill>
                  <a:schemeClr val="tx1"/>
                </a:solidFill>
              </a:rPr>
              <a:t>(petite taille)</a:t>
            </a:r>
          </a:p>
        </p:txBody>
      </p:sp>
      <p:sp>
        <p:nvSpPr>
          <p:cNvPr id="10" name="Rectangle 9"/>
          <p:cNvSpPr/>
          <p:nvPr/>
        </p:nvSpPr>
        <p:spPr>
          <a:xfrm>
            <a:off x="3096285" y="4154028"/>
            <a:ext cx="1855961" cy="21524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Malnutrition</a:t>
            </a:r>
          </a:p>
          <a:p>
            <a:pPr algn="ctr"/>
            <a:r>
              <a:rPr lang="fr-FR" sz="2400">
                <a:solidFill>
                  <a:schemeClr val="tx1"/>
                </a:solidFill>
              </a:rPr>
              <a:t>chronique</a:t>
            </a:r>
          </a:p>
        </p:txBody>
      </p:sp>
      <p:sp>
        <p:nvSpPr>
          <p:cNvPr id="11" name="Right Arrow 10"/>
          <p:cNvSpPr/>
          <p:nvPr/>
        </p:nvSpPr>
        <p:spPr>
          <a:xfrm>
            <a:off x="5151422" y="4968841"/>
            <a:ext cx="2009869" cy="82386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7532483" y="4154030"/>
            <a:ext cx="3621386" cy="21524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chemeClr val="tx1"/>
                </a:solidFill>
              </a:rPr>
              <a:t>Rapport taille-âge (T/A)</a:t>
            </a:r>
          </a:p>
        </p:txBody>
      </p:sp>
      <p:sp>
        <p:nvSpPr>
          <p:cNvPr id="13" name="Slide Number Placeholder 12"/>
          <p:cNvSpPr>
            <a:spLocks noGrp="1"/>
          </p:cNvSpPr>
          <p:nvPr>
            <p:ph type="sldNum" sz="quarter" idx="12"/>
          </p:nvPr>
        </p:nvSpPr>
        <p:spPr/>
        <p:txBody>
          <a:bodyPr/>
          <a:lstStyle/>
          <a:p>
            <a:fld id="{F121DC35-7FDD-4792-8036-0BEEE1555289}" type="slidenum">
              <a:rPr lang="fr-CH" smtClean="0"/>
              <a:t>13</a:t>
            </a:fld>
            <a:endParaRPr lang="fr-CH"/>
          </a:p>
        </p:txBody>
      </p:sp>
    </p:spTree>
    <p:extLst>
      <p:ext uri="{BB962C8B-B14F-4D97-AF65-F5344CB8AC3E}">
        <p14:creationId xmlns:p14="http://schemas.microsoft.com/office/powerpoint/2010/main" val="390614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628650" y="-305895"/>
            <a:ext cx="11342043"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Seuils de la malnutrition aigüe chez l’enfant </a:t>
            </a:r>
          </a:p>
        </p:txBody>
      </p:sp>
      <p:graphicFrame>
        <p:nvGraphicFramePr>
          <p:cNvPr id="14" name="Group 34"/>
          <p:cNvGraphicFramePr>
            <a:graphicFrameLocks/>
          </p:cNvGraphicFramePr>
          <p:nvPr>
            <p:extLst>
              <p:ext uri="{D42A27DB-BD31-4B8C-83A1-F6EECF244321}">
                <p14:modId xmlns:p14="http://schemas.microsoft.com/office/powerpoint/2010/main" val="1861030983"/>
              </p:ext>
            </p:extLst>
          </p:nvPr>
        </p:nvGraphicFramePr>
        <p:xfrm>
          <a:off x="1734612" y="1342918"/>
          <a:ext cx="8925365" cy="5229560"/>
        </p:xfrm>
        <a:graphic>
          <a:graphicData uri="http://schemas.openxmlformats.org/drawingml/2006/table">
            <a:tbl>
              <a:tblPr/>
              <a:tblGrid>
                <a:gridCol w="3819623">
                  <a:extLst>
                    <a:ext uri="{9D8B030D-6E8A-4147-A177-3AD203B41FA5}">
                      <a16:colId xmlns:a16="http://schemas.microsoft.com/office/drawing/2014/main" val="20000"/>
                    </a:ext>
                  </a:extLst>
                </a:gridCol>
                <a:gridCol w="2572241">
                  <a:extLst>
                    <a:ext uri="{9D8B030D-6E8A-4147-A177-3AD203B41FA5}">
                      <a16:colId xmlns:a16="http://schemas.microsoft.com/office/drawing/2014/main" val="20001"/>
                    </a:ext>
                  </a:extLst>
                </a:gridCol>
                <a:gridCol w="2533501">
                  <a:extLst>
                    <a:ext uri="{9D8B030D-6E8A-4147-A177-3AD203B41FA5}">
                      <a16:colId xmlns:a16="http://schemas.microsoft.com/office/drawing/2014/main" val="20002"/>
                    </a:ext>
                  </a:extLst>
                </a:gridCol>
              </a:tblGrid>
              <a:tr h="1149546">
                <a:tc>
                  <a:txBody>
                    <a:bodyPr/>
                    <a:lstStyle/>
                    <a:p>
                      <a:pPr marL="0" marR="0" lvl="0" indent="0" algn="l" defTabSz="914400" rtl="0" eaLnBrk="1" fontAlgn="base" latinLnBrk="0" hangingPunct="1">
                        <a:lnSpc>
                          <a:spcPct val="100000"/>
                        </a:lnSpc>
                        <a:spcBef>
                          <a:spcPct val="20000"/>
                        </a:spcBef>
                        <a:spcAft>
                          <a:spcPct val="0"/>
                        </a:spcAft>
                        <a:buClr>
                          <a:srgbClr val="E00034"/>
                        </a:buClr>
                        <a:buSzTx/>
                        <a:buFont typeface="Wingdings" pitchFamily="2" charset="2"/>
                        <a:buNone/>
                        <a:tabLst/>
                      </a:pPr>
                      <a:endParaRPr kumimoji="0" lang="fr-CH" sz="1800" b="1" i="0" u="none" strike="noStrike" cap="none" normalizeH="0" baseline="0" dirty="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fr-FR" sz="2400" b="1" i="0" u="none" strike="noStrike" cap="none" normalizeH="0" baseline="0">
                          <a:ln>
                            <a:noFill/>
                          </a:ln>
                          <a:solidFill>
                            <a:schemeClr val="tx1"/>
                          </a:solidFill>
                          <a:effectLst/>
                          <a:latin typeface="+mn-lt"/>
                          <a:cs typeface="Arial" charset="0"/>
                        </a:rPr>
                        <a:t>Malnutrition aiguë</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accent1">
                            <a:lumMod val="75000"/>
                          </a:schemeClr>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mn-lt"/>
                          <a:cs typeface="Times New Roman" pitchFamily="18" charset="0"/>
                        </a:rPr>
                        <a:t>Rapport poids-taille </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mn-lt"/>
                          <a:cs typeface="Arial" charset="0"/>
                        </a:rPr>
                        <a:t>PB</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1228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baseline="0">
                          <a:ln>
                            <a:noFill/>
                          </a:ln>
                          <a:solidFill>
                            <a:schemeClr val="bg1">
                              <a:lumMod val="50000"/>
                            </a:schemeClr>
                          </a:solidFill>
                          <a:effectLst/>
                          <a:latin typeface="+mn-lt"/>
                          <a:cs typeface="Times New Roman" pitchFamily="18" charset="0"/>
                        </a:rPr>
                        <a:t>Malnutrition aigüe</a:t>
                      </a:r>
                      <a:r>
                        <a:rPr kumimoji="0" lang="fr-FR" sz="2400" b="1" u="none" strike="noStrike" cap="none" normalizeH="0" baseline="0">
                          <a:ln>
                            <a:noFill/>
                          </a:ln>
                          <a:effectLst/>
                          <a:latin typeface="+mn-lt"/>
                          <a:cs typeface="Times New Roman" pitchFamily="18" charset="0"/>
                        </a:rPr>
                        <a:t> </a:t>
                      </a:r>
                      <a:r>
                        <a:rPr kumimoji="0" lang="fr-FR" sz="2400" b="1" i="1" u="none" strike="noStrike" cap="none" normalizeH="0" baseline="0">
                          <a:ln>
                            <a:noFill/>
                          </a:ln>
                          <a:solidFill>
                            <a:schemeClr val="accent5">
                              <a:lumMod val="75000"/>
                            </a:schemeClr>
                          </a:solidFill>
                          <a:effectLst/>
                          <a:latin typeface="+mn-lt"/>
                          <a:cs typeface="Times New Roman" pitchFamily="18" charset="0"/>
                        </a:rPr>
                        <a:t>modérée</a:t>
                      </a:r>
                      <a:r>
                        <a:rPr kumimoji="0" lang="fr-FR" sz="2400" b="1" i="0" u="none" strike="noStrike" cap="none" normalizeH="0" baseline="0">
                          <a:ln>
                            <a:noFill/>
                          </a:ln>
                          <a:solidFill>
                            <a:schemeClr val="bg1">
                              <a:lumMod val="50000"/>
                            </a:schemeClr>
                          </a:solidFill>
                          <a:effectLst/>
                          <a:latin typeface="+mn-lt"/>
                          <a:cs typeface="Times New Roman" pitchFamily="18" charset="0"/>
                        </a:rPr>
                        <a:t> </a:t>
                      </a:r>
                      <a:r>
                        <a:rPr kumimoji="0" lang="fr-FR" sz="2400" b="1" i="0" u="none" strike="noStrike" cap="none" normalizeH="0" baseline="0">
                          <a:ln>
                            <a:noFill/>
                          </a:ln>
                          <a:solidFill>
                            <a:schemeClr val="accent5">
                              <a:lumMod val="75000"/>
                            </a:schemeClr>
                          </a:solidFill>
                          <a:effectLst/>
                          <a:latin typeface="+mn-lt"/>
                          <a:cs typeface="Times New Roman" pitchFamily="18" charset="0"/>
                        </a:rPr>
                        <a:t>MAM</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mn-lt"/>
                          <a:cs typeface="Arial" charset="0"/>
                        </a:rPr>
                        <a:t>≥ - 3 et &lt; - 2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mn-lt"/>
                          <a:cs typeface="Arial" charset="0"/>
                        </a:rPr>
                        <a:t>Z-scores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dirty="0">
                        <a:ln>
                          <a:noFill/>
                        </a:ln>
                        <a:solidFill>
                          <a:srgbClr val="FEC7B4"/>
                        </a:solidFill>
                        <a:effectLst/>
                        <a:latin typeface="Arial" charset="0"/>
                        <a:cs typeface="Arial" charset="0"/>
                      </a:endParaRP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bg1">
                              <a:lumMod val="50000"/>
                            </a:schemeClr>
                          </a:solidFill>
                          <a:effectLst/>
                          <a:latin typeface="+mn-lt"/>
                          <a:cs typeface="Arial" charset="0"/>
                        </a:rPr>
                        <a:t>≥ 115 et &lt; 125 mm</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1326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baseline="0">
                          <a:ln>
                            <a:noFill/>
                          </a:ln>
                          <a:solidFill>
                            <a:schemeClr val="bg1">
                              <a:lumMod val="50000"/>
                            </a:schemeClr>
                          </a:solidFill>
                          <a:effectLst/>
                          <a:latin typeface="+mn-lt"/>
                          <a:cs typeface="Times New Roman" pitchFamily="18" charset="0"/>
                        </a:rPr>
                        <a:t>Malnutrition aigüe</a:t>
                      </a:r>
                      <a:r>
                        <a:rPr kumimoji="0" lang="fr-FR" sz="2400" b="1" u="none" strike="noStrike" cap="none" normalizeH="0" baseline="0">
                          <a:ln>
                            <a:noFill/>
                          </a:ln>
                          <a:effectLst/>
                          <a:latin typeface="+mn-lt"/>
                          <a:cs typeface="Times New Roman" pitchFamily="18" charset="0"/>
                        </a:rPr>
                        <a:t> </a:t>
                      </a:r>
                      <a:r>
                        <a:rPr kumimoji="0" lang="fr-FR" sz="2400" b="1" i="1" u="none" strike="noStrike" cap="none" normalizeH="0" baseline="0">
                          <a:ln>
                            <a:noFill/>
                          </a:ln>
                          <a:solidFill>
                            <a:schemeClr val="accent5">
                              <a:lumMod val="75000"/>
                            </a:schemeClr>
                          </a:solidFill>
                          <a:effectLst/>
                          <a:latin typeface="+mn-lt"/>
                          <a:cs typeface="Times New Roman" pitchFamily="18" charset="0"/>
                        </a:rPr>
                        <a:t>sévère</a:t>
                      </a:r>
                      <a:r>
                        <a:rPr kumimoji="0" lang="fr-FR" sz="2400" b="1" i="0" u="none" strike="noStrike" cap="none" normalizeH="0" baseline="0">
                          <a:ln>
                            <a:noFill/>
                          </a:ln>
                          <a:solidFill>
                            <a:schemeClr val="bg1">
                              <a:lumMod val="50000"/>
                            </a:schemeClr>
                          </a:solidFill>
                          <a:effectLst/>
                          <a:latin typeface="+mn-lt"/>
                          <a:cs typeface="Times New Roman" pitchFamily="18" charset="0"/>
                        </a:rPr>
                        <a:t> </a:t>
                      </a:r>
                      <a:r>
                        <a:rPr kumimoji="0" lang="fr-FR" sz="2400" b="1" i="0" u="none" strike="noStrike" cap="none" normalizeH="0" baseline="0">
                          <a:ln>
                            <a:noFill/>
                          </a:ln>
                          <a:solidFill>
                            <a:schemeClr val="accent5">
                              <a:lumMod val="75000"/>
                            </a:schemeClr>
                          </a:solidFill>
                          <a:effectLst/>
                          <a:latin typeface="+mn-lt"/>
                          <a:cs typeface="Times New Roman" pitchFamily="18" charset="0"/>
                        </a:rPr>
                        <a:t>MAS</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&lt; - 3 Z-s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ou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Œdème</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bg1">
                              <a:lumMod val="50000"/>
                            </a:schemeClr>
                          </a:solidFill>
                          <a:effectLst/>
                          <a:latin typeface="+mn-lt"/>
                          <a:cs typeface="Arial" charset="0"/>
                        </a:rPr>
                        <a:t>&lt; 115 mm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bg1">
                              <a:lumMod val="50000"/>
                            </a:schemeClr>
                          </a:solidFill>
                          <a:effectLst/>
                          <a:latin typeface="+mn-lt"/>
                          <a:cs typeface="Arial" charset="0"/>
                        </a:rPr>
                        <a:t>ou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bg1">
                              <a:lumMod val="50000"/>
                            </a:schemeClr>
                          </a:solidFill>
                          <a:effectLst/>
                          <a:latin typeface="+mn-lt"/>
                          <a:cs typeface="Arial" charset="0"/>
                        </a:rPr>
                        <a:t>Œdème</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15249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dirty="0">
                        <a:ln>
                          <a:noFill/>
                        </a:ln>
                        <a:solidFill>
                          <a:schemeClr val="accent5">
                            <a:lumMod val="75000"/>
                          </a:schemeClr>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baseline="0">
                          <a:ln>
                            <a:noFill/>
                          </a:ln>
                          <a:solidFill>
                            <a:schemeClr val="bg1">
                              <a:lumMod val="50000"/>
                            </a:schemeClr>
                          </a:solidFill>
                          <a:effectLst/>
                          <a:latin typeface="+mn-lt"/>
                          <a:cs typeface="Times New Roman" pitchFamily="18" charset="0"/>
                        </a:rPr>
                        <a:t>Malnutrition aigüe</a:t>
                      </a:r>
                      <a:r>
                        <a:rPr kumimoji="0" lang="fr-FR" sz="2400" b="1" u="none" strike="noStrike" cap="none" normalizeH="0" baseline="0">
                          <a:ln>
                            <a:noFill/>
                          </a:ln>
                          <a:effectLst/>
                          <a:latin typeface="+mn-lt"/>
                          <a:cs typeface="Times New Roman" pitchFamily="18" charset="0"/>
                        </a:rPr>
                        <a:t> </a:t>
                      </a:r>
                      <a:r>
                        <a:rPr kumimoji="0" lang="fr-FR" sz="2400" b="1" i="1" u="none" strike="noStrike" cap="none" normalizeH="0" baseline="0">
                          <a:ln>
                            <a:noFill/>
                          </a:ln>
                          <a:solidFill>
                            <a:schemeClr val="accent5">
                              <a:lumMod val="75000"/>
                            </a:schemeClr>
                          </a:solidFill>
                          <a:effectLst/>
                          <a:latin typeface="+mn-lt"/>
                          <a:cs typeface="Times New Roman" pitchFamily="18" charset="0"/>
                        </a:rPr>
                        <a:t>globale</a:t>
                      </a:r>
                      <a:r>
                        <a:rPr kumimoji="0" lang="fr-FR" sz="2400" b="1" i="0" u="none" strike="noStrike" cap="none" normalizeH="0" baseline="0">
                          <a:ln>
                            <a:noFill/>
                          </a:ln>
                          <a:solidFill>
                            <a:srgbClr val="009900"/>
                          </a:solidFill>
                          <a:effectLst/>
                          <a:latin typeface="+mn-lt"/>
                          <a:cs typeface="Times New Roman" pitchFamily="18" charset="0"/>
                        </a:rPr>
                        <a:t> </a:t>
                      </a:r>
                      <a:r>
                        <a:rPr kumimoji="0" lang="fr-FR" sz="2400" b="1" i="0" u="none" strike="noStrike" cap="none" normalizeH="0" baseline="0">
                          <a:ln>
                            <a:noFill/>
                          </a:ln>
                          <a:solidFill>
                            <a:schemeClr val="bg1">
                              <a:lumMod val="50000"/>
                            </a:schemeClr>
                          </a:solidFill>
                          <a:effectLst/>
                          <a:latin typeface="+mn-lt"/>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accent5">
                              <a:lumMod val="75000"/>
                            </a:schemeClr>
                          </a:solidFill>
                          <a:effectLst/>
                          <a:latin typeface="+mn-lt"/>
                          <a:cs typeface="Times New Roman" pitchFamily="18" charset="0"/>
                        </a:rPr>
                        <a:t>MAG = MAS + MAM</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&lt; - 2 Z-s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ou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Œdème</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bg1">
                              <a:lumMod val="50000"/>
                            </a:schemeClr>
                          </a:solidFill>
                          <a:effectLst/>
                          <a:latin typeface="+mn-lt"/>
                          <a:cs typeface="Arial" charset="0"/>
                        </a:rPr>
                        <a:t>&lt; 125 mm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bg1">
                              <a:lumMod val="50000"/>
                            </a:schemeClr>
                          </a:solidFill>
                          <a:effectLst/>
                          <a:latin typeface="+mn-lt"/>
                          <a:cs typeface="Arial" charset="0"/>
                        </a:rPr>
                        <a:t>ou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bg1">
                              <a:lumMod val="50000"/>
                            </a:schemeClr>
                          </a:solidFill>
                          <a:effectLst/>
                          <a:latin typeface="+mn-lt"/>
                          <a:cs typeface="Arial" charset="0"/>
                        </a:rPr>
                        <a:t>Œdème</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14</a:t>
            </a:fld>
            <a:endParaRPr lang="fr-CH"/>
          </a:p>
        </p:txBody>
      </p:sp>
    </p:spTree>
    <p:extLst>
      <p:ext uri="{BB962C8B-B14F-4D97-AF65-F5344CB8AC3E}">
        <p14:creationId xmlns:p14="http://schemas.microsoft.com/office/powerpoint/2010/main" val="402847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933620" y="339564"/>
            <a:ext cx="2164864" cy="6642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Poids</a:t>
            </a:r>
          </a:p>
        </p:txBody>
      </p:sp>
      <p:pic>
        <p:nvPicPr>
          <p:cNvPr id="8" name="Picture 1030" descr="photo bass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441" y="586505"/>
            <a:ext cx="2141111" cy="324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cstate="print"/>
          <a:stretch>
            <a:fillRect/>
          </a:stretch>
        </p:blipFill>
        <p:spPr>
          <a:xfrm>
            <a:off x="4126833" y="1748642"/>
            <a:ext cx="2342656" cy="3360716"/>
          </a:xfrm>
          <a:prstGeom prst="rect">
            <a:avLst/>
          </a:prstGeom>
        </p:spPr>
      </p:pic>
      <p:pic>
        <p:nvPicPr>
          <p:cNvPr id="15" name="Picture 2" descr="D:\Archives missions antérieures\Tdh 2008-9\My Pictures\les anglais\les anglais 0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006148" y="586504"/>
            <a:ext cx="1694303" cy="324961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441" y="4084726"/>
            <a:ext cx="3589331" cy="2636749"/>
          </a:xfrm>
          <a:prstGeom prst="rect">
            <a:avLst/>
          </a:prstGeom>
        </p:spPr>
      </p:pic>
      <p:pic>
        <p:nvPicPr>
          <p:cNvPr id="1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1590174" y="1268760"/>
            <a:ext cx="3006486" cy="5134717"/>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15</a:t>
            </a:fld>
            <a:endParaRPr lang="fr-CH"/>
          </a:p>
        </p:txBody>
      </p:sp>
    </p:spTree>
    <p:extLst>
      <p:ext uri="{BB962C8B-B14F-4D97-AF65-F5344CB8AC3E}">
        <p14:creationId xmlns:p14="http://schemas.microsoft.com/office/powerpoint/2010/main" val="176087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628650" y="349837"/>
            <a:ext cx="3185697" cy="970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Taille</a:t>
            </a:r>
          </a:p>
        </p:txBody>
      </p:sp>
      <p:pic>
        <p:nvPicPr>
          <p:cNvPr id="14" name="Picture 13"/>
          <p:cNvPicPr>
            <a:picLocks noChangeAspect="1"/>
          </p:cNvPicPr>
          <p:nvPr/>
        </p:nvPicPr>
        <p:blipFill rotWithShape="1">
          <a:blip r:embed="rId3" cstate="print"/>
          <a:srcRect l="22533" t="14239" r="9875" b="11005"/>
          <a:stretch/>
        </p:blipFill>
        <p:spPr>
          <a:xfrm>
            <a:off x="6099261" y="94624"/>
            <a:ext cx="1936057" cy="3328621"/>
          </a:xfrm>
          <a:prstGeom prst="rect">
            <a:avLst/>
          </a:prstGeom>
        </p:spPr>
      </p:pic>
      <p:pic>
        <p:nvPicPr>
          <p:cNvPr id="18" name="Picture 17"/>
          <p:cNvPicPr>
            <a:picLocks noChangeAspect="1"/>
          </p:cNvPicPr>
          <p:nvPr/>
        </p:nvPicPr>
        <p:blipFill rotWithShape="1">
          <a:blip r:embed="rId4" cstate="print"/>
          <a:srcRect l="22836" r="24669"/>
          <a:stretch/>
        </p:blipFill>
        <p:spPr>
          <a:xfrm rot="16200000">
            <a:off x="5340265" y="3326530"/>
            <a:ext cx="2865453" cy="3070393"/>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6091" y="513839"/>
            <a:ext cx="2592288" cy="540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592848" y="2515663"/>
            <a:ext cx="2797523" cy="3948430"/>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16</a:t>
            </a:fld>
            <a:endParaRPr lang="fr-CH"/>
          </a:p>
        </p:txBody>
      </p:sp>
    </p:spTree>
    <p:extLst>
      <p:ext uri="{BB962C8B-B14F-4D97-AF65-F5344CB8AC3E}">
        <p14:creationId xmlns:p14="http://schemas.microsoft.com/office/powerpoint/2010/main" val="275385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980783" y="304800"/>
            <a:ext cx="5114528" cy="13960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u="sng">
                <a:latin typeface="+mn-lt"/>
              </a:rPr>
              <a:t>Rapport poids-taille/longueur</a:t>
            </a:r>
          </a:p>
        </p:txBody>
      </p:sp>
      <p:pic>
        <p:nvPicPr>
          <p:cNvPr id="16"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519" y="162121"/>
            <a:ext cx="3744416" cy="6573873"/>
          </a:xfrm>
          <a:prstGeom prst="rect">
            <a:avLst/>
          </a:prstGeom>
        </p:spPr>
      </p:pic>
      <p:pic>
        <p:nvPicPr>
          <p:cNvPr id="17"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751" y="1746297"/>
            <a:ext cx="864096" cy="4101273"/>
          </a:xfrm>
          <a:prstGeom prst="rect">
            <a:avLst/>
          </a:prstGeom>
        </p:spPr>
      </p:pic>
      <p:sp>
        <p:nvSpPr>
          <p:cNvPr id="21" name="ZoneTexte 8"/>
          <p:cNvSpPr txBox="1"/>
          <p:nvPr/>
        </p:nvSpPr>
        <p:spPr>
          <a:xfrm>
            <a:off x="3680084" y="2970433"/>
            <a:ext cx="2430474" cy="1815882"/>
          </a:xfrm>
          <a:prstGeom prst="rect">
            <a:avLst/>
          </a:prstGeom>
          <a:noFill/>
        </p:spPr>
        <p:txBody>
          <a:bodyPr wrap="none" rtlCol="0">
            <a:spAutoFit/>
          </a:bodyPr>
          <a:lstStyle/>
          <a:p>
            <a:r>
              <a:rPr lang="fr-FR" sz="2800"/>
              <a:t>Enfant Rose</a:t>
            </a:r>
          </a:p>
          <a:p>
            <a:r>
              <a:rPr lang="fr-FR" sz="2800"/>
              <a:t>Fille, 11 mois</a:t>
            </a:r>
          </a:p>
          <a:p>
            <a:r>
              <a:rPr lang="fr-FR" sz="2800"/>
              <a:t>72,5 cm, 6,4 kg</a:t>
            </a:r>
          </a:p>
          <a:p>
            <a:endParaRPr lang="fr-CH" sz="2800" dirty="0"/>
          </a:p>
        </p:txBody>
      </p:sp>
      <p:sp>
        <p:nvSpPr>
          <p:cNvPr id="22" name="Ellipse 9"/>
          <p:cNvSpPr/>
          <p:nvPr/>
        </p:nvSpPr>
        <p:spPr bwMode="auto">
          <a:xfrm>
            <a:off x="6105748" y="45489"/>
            <a:ext cx="3024336" cy="57606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23" name="Ellipse 11"/>
          <p:cNvSpPr/>
          <p:nvPr/>
        </p:nvSpPr>
        <p:spPr bwMode="auto">
          <a:xfrm>
            <a:off x="6632412" y="5487530"/>
            <a:ext cx="653603" cy="36004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17</a:t>
            </a:fld>
            <a:endParaRPr lang="fr-CH"/>
          </a:p>
        </p:txBody>
      </p:sp>
    </p:spTree>
    <p:extLst>
      <p:ext uri="{BB962C8B-B14F-4D97-AF65-F5344CB8AC3E}">
        <p14:creationId xmlns:p14="http://schemas.microsoft.com/office/powerpoint/2010/main" val="3099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464" y="0"/>
            <a:ext cx="3586667" cy="5675199"/>
          </a:xfrm>
          <a:prstGeom prst="rect">
            <a:avLst/>
          </a:prstGeom>
        </p:spPr>
      </p:pic>
      <p:pic>
        <p:nvPicPr>
          <p:cNvPr id="24" name="Picture 2" descr="C:\Users\niederbergern\Desktop\4 HELP course\2016 HELP Nicole\Captures\Lenght for age t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47" y="1990417"/>
            <a:ext cx="5868143" cy="474623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545157" y="-18030"/>
            <a:ext cx="6152205" cy="937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Rapport taille-âge</a:t>
            </a:r>
          </a:p>
        </p:txBody>
      </p:sp>
      <p:pic>
        <p:nvPicPr>
          <p:cNvPr id="17"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533" y="2852936"/>
            <a:ext cx="864096" cy="3294548"/>
          </a:xfrm>
          <a:prstGeom prst="rect">
            <a:avLst/>
          </a:prstGeom>
        </p:spPr>
      </p:pic>
      <p:sp>
        <p:nvSpPr>
          <p:cNvPr id="21" name="ZoneTexte 8"/>
          <p:cNvSpPr txBox="1"/>
          <p:nvPr/>
        </p:nvSpPr>
        <p:spPr>
          <a:xfrm>
            <a:off x="2091119" y="1923209"/>
            <a:ext cx="2430474" cy="1384995"/>
          </a:xfrm>
          <a:prstGeom prst="rect">
            <a:avLst/>
          </a:prstGeom>
          <a:noFill/>
        </p:spPr>
        <p:txBody>
          <a:bodyPr wrap="none" rtlCol="0">
            <a:spAutoFit/>
          </a:bodyPr>
          <a:lstStyle/>
          <a:p>
            <a:r>
              <a:rPr lang="fr-FR" sz="2800"/>
              <a:t>Enfant Rose</a:t>
            </a:r>
          </a:p>
          <a:p>
            <a:r>
              <a:rPr lang="fr-FR" sz="2800"/>
              <a:t>Fille, 11 mois</a:t>
            </a:r>
          </a:p>
          <a:p>
            <a:r>
              <a:rPr lang="fr-FR" sz="2800"/>
              <a:t>72,5 cm, 6,4 kg</a:t>
            </a:r>
          </a:p>
        </p:txBody>
      </p:sp>
      <p:sp>
        <p:nvSpPr>
          <p:cNvPr id="22" name="Ellipse 11"/>
          <p:cNvSpPr/>
          <p:nvPr/>
        </p:nvSpPr>
        <p:spPr bwMode="auto">
          <a:xfrm>
            <a:off x="5751887" y="5164178"/>
            <a:ext cx="653603" cy="36004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23" name="Ellipse 9"/>
          <p:cNvSpPr/>
          <p:nvPr/>
        </p:nvSpPr>
        <p:spPr bwMode="auto">
          <a:xfrm>
            <a:off x="4747819" y="2039642"/>
            <a:ext cx="3024336" cy="57606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18</a:t>
            </a:fld>
            <a:endParaRPr lang="fr-CH"/>
          </a:p>
        </p:txBody>
      </p:sp>
    </p:spTree>
    <p:extLst>
      <p:ext uri="{BB962C8B-B14F-4D97-AF65-F5344CB8AC3E}">
        <p14:creationId xmlns:p14="http://schemas.microsoft.com/office/powerpoint/2010/main" val="41120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717470" y="-191354"/>
            <a:ext cx="2872528" cy="12075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Œdème</a:t>
            </a:r>
          </a:p>
        </p:txBody>
      </p:sp>
      <p:pic>
        <p:nvPicPr>
          <p:cNvPr id="16"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107250" y="2345686"/>
            <a:ext cx="4058373" cy="3597914"/>
          </a:xfrm>
          <a:prstGeom prst="rect">
            <a:avLst/>
          </a:prstGeom>
        </p:spPr>
      </p:pic>
      <p:pic>
        <p:nvPicPr>
          <p:cNvPr id="17" name="Picture 2" descr="http://motherchildnutrition.org/early-malnutrition-detection/images/oedem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58" y="2538191"/>
            <a:ext cx="5524551" cy="39997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ing for bilateral pitting oedem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44223" y="710635"/>
            <a:ext cx="2304256" cy="16440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19</a:t>
            </a:fld>
            <a:endParaRPr lang="fr-CH"/>
          </a:p>
        </p:txBody>
      </p:sp>
    </p:spTree>
    <p:extLst>
      <p:ext uri="{BB962C8B-B14F-4D97-AF65-F5344CB8AC3E}">
        <p14:creationId xmlns:p14="http://schemas.microsoft.com/office/powerpoint/2010/main" val="90489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fr-FR" sz="4400" u="sng">
                <a:latin typeface="+mn-lt"/>
              </a:rPr>
              <a:t>Objectifs</a:t>
            </a:r>
            <a:br>
              <a:rPr lang="fr-FR" sz="4400">
                <a:latin typeface="+mn-lt"/>
              </a:rPr>
            </a:br>
            <a:endParaRPr lang="fr-FR" sz="4400">
              <a:latin typeface="+mn-lt"/>
            </a:endParaRPr>
          </a:p>
        </p:txBody>
      </p:sp>
      <p:sp>
        <p:nvSpPr>
          <p:cNvPr id="11" name="Content Placeholder 3"/>
          <p:cNvSpPr txBox="1">
            <a:spLocks/>
          </p:cNvSpPr>
          <p:nvPr/>
        </p:nvSpPr>
        <p:spPr>
          <a:xfrm>
            <a:off x="1981200" y="2562621"/>
            <a:ext cx="8229600" cy="2734207"/>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fr-FR" b="1" dirty="0">
                <a:solidFill>
                  <a:srgbClr val="0000FF"/>
                </a:solidFill>
              </a:rPr>
              <a:t>Être en mesure</a:t>
            </a:r>
          </a:p>
          <a:p>
            <a:pPr marL="342900" indent="-342900" algn="l">
              <a:buFont typeface="Arial" panose="020B0604020202020204" pitchFamily="34" charset="0"/>
              <a:buChar char="•"/>
              <a:defRPr/>
            </a:pPr>
            <a:r>
              <a:rPr lang="fr-FR" dirty="0"/>
              <a:t>d’identifier l’état nutritionnel de différents groupes d’âge ou groupes biologiques, à l’aide de méthodes anthropométriques</a:t>
            </a:r>
          </a:p>
          <a:p>
            <a:pPr marL="342900" indent="-342900" algn="l">
              <a:buFont typeface="Arial" panose="020B0604020202020204" pitchFamily="34" charset="0"/>
              <a:buChar char="•"/>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948213" y="264780"/>
            <a:ext cx="10048649" cy="733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u="sng">
                <a:latin typeface="+mn-lt"/>
              </a:rPr>
              <a:t>PB = périmètre brachial</a:t>
            </a:r>
          </a:p>
        </p:txBody>
      </p:sp>
      <p:pic>
        <p:nvPicPr>
          <p:cNvPr id="11" name="Picture 2" descr="http://services.worldvision.org.hk/eng/famine/images/nutrition_ru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634" y="1585528"/>
            <a:ext cx="8016826" cy="87362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552" y="3428999"/>
            <a:ext cx="864096" cy="3022661"/>
          </a:xfrm>
          <a:prstGeom prst="rect">
            <a:avLst/>
          </a:prstGeom>
        </p:spPr>
      </p:pic>
      <p:sp>
        <p:nvSpPr>
          <p:cNvPr id="18" name="ZoneTexte 5"/>
          <p:cNvSpPr txBox="1"/>
          <p:nvPr/>
        </p:nvSpPr>
        <p:spPr>
          <a:xfrm>
            <a:off x="8004998" y="2723378"/>
            <a:ext cx="3348802" cy="954107"/>
          </a:xfrm>
          <a:prstGeom prst="rect">
            <a:avLst/>
          </a:prstGeom>
          <a:noFill/>
        </p:spPr>
        <p:txBody>
          <a:bodyPr wrap="none" rtlCol="0">
            <a:spAutoFit/>
          </a:bodyPr>
          <a:lstStyle/>
          <a:p>
            <a:r>
              <a:rPr lang="fr-FR" sz="2800"/>
              <a:t>Enfant Rose, 11 mois</a:t>
            </a:r>
          </a:p>
          <a:p>
            <a:r>
              <a:rPr lang="fr-FR" sz="2800"/>
              <a:t>PB : Rouge, 113 mm</a:t>
            </a:r>
          </a:p>
        </p:txBody>
      </p:sp>
      <p:pic>
        <p:nvPicPr>
          <p:cNvPr id="19" name="Picture 2" descr="D:\Archives missions antérieures\Tdh 2008-9\My Pictures\Diaporama\Sandro 0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782" y="2548627"/>
            <a:ext cx="2592288" cy="39030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unicef.org.au/Upload/UNICEF/Media/Appeal/NepalEarthquake/Gallery/2-NepalEarthquake.jpg?ext=.jpg?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472216" y="3428999"/>
            <a:ext cx="2395735" cy="30226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20</a:t>
            </a:fld>
            <a:endParaRPr lang="fr-CH"/>
          </a:p>
        </p:txBody>
      </p:sp>
    </p:spTree>
    <p:extLst>
      <p:ext uri="{BB962C8B-B14F-4D97-AF65-F5344CB8AC3E}">
        <p14:creationId xmlns:p14="http://schemas.microsoft.com/office/powerpoint/2010/main" val="37228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1994430" y="-583030"/>
            <a:ext cx="8784976" cy="2044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Quel est le meilleur indicateur dans les situations de crise ?   </a:t>
            </a:r>
          </a:p>
        </p:txBody>
      </p:sp>
      <p:pic>
        <p:nvPicPr>
          <p:cNvPr id="16" name="Picture 6" descr="C:\Users\niederbergern\Desktop\4 HELP course\2016 HELP Nicole\Captures\Famille comp wastin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48828" y="4371739"/>
            <a:ext cx="1832732" cy="19846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niederbergern\Desktop\4 HELP course\2016 HELP Nicole\Captures\Famille comp stunt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81560" y="4732956"/>
            <a:ext cx="2525972" cy="1805956"/>
          </a:xfrm>
          <a:prstGeom prst="rect">
            <a:avLst/>
          </a:prstGeom>
          <a:noFill/>
          <a:extLst>
            <a:ext uri="{909E8E84-426E-40DD-AFC4-6F175D3DCCD1}">
              <a14:hiddenFill xmlns:a14="http://schemas.microsoft.com/office/drawing/2010/main">
                <a:solidFill>
                  <a:srgbClr val="FFFFFF"/>
                </a:solidFill>
              </a14:hiddenFill>
            </a:ext>
          </a:extLst>
        </p:spPr>
      </p:pic>
      <p:sp>
        <p:nvSpPr>
          <p:cNvPr id="21" name="Pensées 4"/>
          <p:cNvSpPr/>
          <p:nvPr/>
        </p:nvSpPr>
        <p:spPr bwMode="auto">
          <a:xfrm>
            <a:off x="3068734" y="2696251"/>
            <a:ext cx="3240626" cy="1077575"/>
          </a:xfrm>
          <a:prstGeom prst="cloudCallout">
            <a:avLst>
              <a:gd name="adj1" fmla="val -5144"/>
              <a:gd name="adj2" fmla="val 84000"/>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cs typeface="Arial" charset="0"/>
              </a:rPr>
              <a:t>Rapport poids-taille</a:t>
            </a:r>
          </a:p>
        </p:txBody>
      </p:sp>
      <p:sp>
        <p:nvSpPr>
          <p:cNvPr id="22" name="Pensées 5"/>
          <p:cNvSpPr/>
          <p:nvPr/>
        </p:nvSpPr>
        <p:spPr bwMode="auto">
          <a:xfrm>
            <a:off x="3181560" y="3731252"/>
            <a:ext cx="2914440" cy="562213"/>
          </a:xfrm>
          <a:prstGeom prst="cloudCallout">
            <a:avLst>
              <a:gd name="adj1" fmla="val 11006"/>
              <a:gd name="adj2" fmla="val 9474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a:ln>
                  <a:noFill/>
                </a:ln>
                <a:solidFill>
                  <a:schemeClr val="tx1"/>
                </a:solidFill>
                <a:effectLst/>
                <a:cs typeface="Arial" charset="0"/>
              </a:rPr>
              <a:t>Rapport taille-</a:t>
            </a:r>
            <a:r>
              <a:rPr kumimoji="0" lang="fr-FR" b="1" i="0" u="none" strike="noStrike" cap="none" normalizeH="0" baseline="0">
                <a:ln>
                  <a:noFill/>
                </a:ln>
                <a:solidFill>
                  <a:schemeClr val="tx1"/>
                </a:solidFill>
                <a:effectLst/>
                <a:cs typeface="Arial" charset="0"/>
              </a:rPr>
              <a:t>âge</a:t>
            </a:r>
          </a:p>
        </p:txBody>
      </p:sp>
      <p:sp>
        <p:nvSpPr>
          <p:cNvPr id="23" name="Rectangle 22"/>
          <p:cNvSpPr/>
          <p:nvPr/>
        </p:nvSpPr>
        <p:spPr>
          <a:xfrm>
            <a:off x="6704403" y="2225972"/>
            <a:ext cx="4977282" cy="4524315"/>
          </a:xfrm>
          <a:prstGeom prst="rect">
            <a:avLst/>
          </a:prstGeom>
          <a:solidFill>
            <a:schemeClr val="accent1">
              <a:lumMod val="20000"/>
              <a:lumOff val="80000"/>
            </a:schemeClr>
          </a:solidFill>
          <a:ln>
            <a:solidFill>
              <a:schemeClr val="tx2"/>
            </a:solidFill>
          </a:ln>
        </p:spPr>
        <p:txBody>
          <a:bodyPr wrap="square">
            <a:spAutoFit/>
          </a:bodyPr>
          <a:lstStyle/>
          <a:p>
            <a:r>
              <a:rPr lang="fr-FR" sz="2400" dirty="0">
                <a:cs typeface="Arial" panose="020B0604020202020204" pitchFamily="34" charset="0"/>
              </a:rPr>
              <a:t>L’enfant Rose a un Z-score P/T &lt; -3 et un PB &lt; 115 mm</a:t>
            </a:r>
          </a:p>
          <a:p>
            <a:endParaRPr lang="en-GB" sz="2400" b="1" dirty="0">
              <a:cs typeface="Arial" panose="020B0604020202020204" pitchFamily="34" charset="0"/>
            </a:endParaRPr>
          </a:p>
          <a:p>
            <a:r>
              <a:rPr lang="fr-FR" sz="2400" b="1" dirty="0">
                <a:cs typeface="Arial" panose="020B0604020202020204" pitchFamily="34" charset="0"/>
              </a:rPr>
              <a:t>Le rapport poids-taille</a:t>
            </a:r>
            <a:r>
              <a:rPr lang="fr-FR" sz="2400" b="1" i="1" dirty="0">
                <a:cs typeface="Arial" panose="020B0604020202020204" pitchFamily="34" charset="0"/>
              </a:rPr>
              <a:t> </a:t>
            </a:r>
            <a:r>
              <a:rPr lang="fr-FR" sz="2400" b="1" dirty="0">
                <a:cs typeface="Arial" panose="020B0604020202020204" pitchFamily="34" charset="0"/>
              </a:rPr>
              <a:t>et le PB </a:t>
            </a:r>
            <a:r>
              <a:rPr lang="fr-FR" sz="2400" dirty="0">
                <a:cs typeface="Arial" panose="020B0604020202020204" pitchFamily="34" charset="0"/>
              </a:rPr>
              <a:t>sont les indicateurs nutritionnels les plus utilisés pour les enfants de 6 à 59 mois </a:t>
            </a:r>
            <a:r>
              <a:rPr lang="fr-FR" sz="2400" b="1" dirty="0">
                <a:cs typeface="Arial" panose="020B0604020202020204" pitchFamily="34" charset="0"/>
              </a:rPr>
              <a:t>car ils reflètent des conditions récentes</a:t>
            </a:r>
          </a:p>
          <a:p>
            <a:endParaRPr lang="en-GB" sz="2400" b="1" dirty="0">
              <a:cs typeface="Arial" panose="020B0604020202020204" pitchFamily="34" charset="0"/>
            </a:endParaRPr>
          </a:p>
          <a:p>
            <a:r>
              <a:rPr lang="fr-FR" sz="2400" b="1" dirty="0">
                <a:cs typeface="Arial" panose="020B0604020202020204" pitchFamily="34" charset="0"/>
              </a:rPr>
              <a:t>Les jeunes enfants sont en général les plus vulnérables aux risques nutritionnels</a:t>
            </a: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21</a:t>
            </a:fld>
            <a:endParaRPr lang="fr-CH" dirty="0"/>
          </a:p>
        </p:txBody>
      </p:sp>
      <p:sp>
        <p:nvSpPr>
          <p:cNvPr id="12" name="Pensées 4"/>
          <p:cNvSpPr/>
          <p:nvPr/>
        </p:nvSpPr>
        <p:spPr bwMode="auto">
          <a:xfrm>
            <a:off x="739128" y="3356844"/>
            <a:ext cx="2927398" cy="562213"/>
          </a:xfrm>
          <a:prstGeom prst="cloudCallout">
            <a:avLst>
              <a:gd name="adj1" fmla="val -8021"/>
              <a:gd name="adj2" fmla="val 139641"/>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b="1">
                <a:cs typeface="Arial" charset="0"/>
              </a:rPr>
              <a:t>Œdème</a:t>
            </a:r>
          </a:p>
        </p:txBody>
      </p:sp>
      <p:sp>
        <p:nvSpPr>
          <p:cNvPr id="13" name="Pensées 4"/>
          <p:cNvSpPr/>
          <p:nvPr/>
        </p:nvSpPr>
        <p:spPr bwMode="auto">
          <a:xfrm>
            <a:off x="739128" y="2269928"/>
            <a:ext cx="2927398" cy="562213"/>
          </a:xfrm>
          <a:prstGeom prst="cloudCallout">
            <a:avLst>
              <a:gd name="adj1" fmla="val -5144"/>
              <a:gd name="adj2" fmla="val 84000"/>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a:ln>
                  <a:noFill/>
                </a:ln>
                <a:solidFill>
                  <a:schemeClr val="tx1"/>
                </a:solidFill>
                <a:effectLst/>
                <a:cs typeface="Arial" charset="0"/>
              </a:rPr>
              <a:t>PB</a:t>
            </a:r>
          </a:p>
        </p:txBody>
      </p:sp>
    </p:spTree>
    <p:extLst>
      <p:ext uri="{BB962C8B-B14F-4D97-AF65-F5344CB8AC3E}">
        <p14:creationId xmlns:p14="http://schemas.microsoft.com/office/powerpoint/2010/main" val="10102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735248" y="0"/>
            <a:ext cx="8202488" cy="11430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Femmes enceintes ou allaitantes</a:t>
            </a:r>
          </a:p>
        </p:txBody>
      </p:sp>
      <p:sp>
        <p:nvSpPr>
          <p:cNvPr id="2" name="Rectangle 1"/>
          <p:cNvSpPr/>
          <p:nvPr/>
        </p:nvSpPr>
        <p:spPr>
          <a:xfrm>
            <a:off x="1735247" y="1837083"/>
            <a:ext cx="8912699" cy="5687711"/>
          </a:xfrm>
          <a:prstGeom prst="rect">
            <a:avLst/>
          </a:prstGeom>
        </p:spPr>
        <p:txBody>
          <a:bodyPr wrap="square">
            <a:spAutoFit/>
          </a:bodyPr>
          <a:lstStyle/>
          <a:p>
            <a:pPr marL="457200" indent="-457200">
              <a:lnSpc>
                <a:spcPct val="90000"/>
              </a:lnSpc>
              <a:buFont typeface="Wingdings" charset="2"/>
              <a:buChar char="Ø"/>
            </a:pPr>
            <a:r>
              <a:rPr lang="fr-FR" sz="2800" b="1" dirty="0">
                <a:solidFill>
                  <a:srgbClr val="002060"/>
                </a:solidFill>
              </a:rPr>
              <a:t>Groupe extrêmement important</a:t>
            </a:r>
            <a:r>
              <a:rPr lang="fr-FR" sz="2800" dirty="0">
                <a:solidFill>
                  <a:srgbClr val="002060"/>
                </a:solidFill>
              </a:rPr>
              <a:t> </a:t>
            </a:r>
          </a:p>
          <a:p>
            <a:pPr marL="914400" lvl="1" indent="-457200">
              <a:lnSpc>
                <a:spcPct val="90000"/>
              </a:lnSpc>
              <a:buFont typeface="Courier New" charset="0"/>
              <a:buChar char="o"/>
            </a:pPr>
            <a:r>
              <a:rPr lang="fr-FR" sz="2400" dirty="0"/>
              <a:t>Si la mère est mal nourrie, l’enfant (à naître) le sera également</a:t>
            </a:r>
          </a:p>
          <a:p>
            <a:pPr marL="914400" lvl="1" indent="-457200">
              <a:lnSpc>
                <a:spcPct val="90000"/>
              </a:lnSpc>
              <a:buFont typeface="Courier New" charset="0"/>
              <a:buChar char="o"/>
            </a:pPr>
            <a:r>
              <a:rPr lang="fr-FR" sz="2400" dirty="0"/>
              <a:t>Si sa vie est en danger, la vie de son enfant est également en danger</a:t>
            </a:r>
          </a:p>
          <a:p>
            <a:pPr lvl="1">
              <a:lnSpc>
                <a:spcPct val="90000"/>
              </a:lnSpc>
            </a:pPr>
            <a:endParaRPr lang="en-GB" sz="2400" dirty="0"/>
          </a:p>
          <a:p>
            <a:pPr marL="457200" indent="-457200">
              <a:lnSpc>
                <a:spcPct val="90000"/>
              </a:lnSpc>
              <a:buFont typeface="Wingdings" charset="2"/>
              <a:buChar char="Ø"/>
            </a:pPr>
            <a:r>
              <a:rPr lang="fr-FR" sz="2800" dirty="0"/>
              <a:t>Les seuils de l’IMC standard ne sont pas applicables</a:t>
            </a:r>
          </a:p>
          <a:p>
            <a:pPr marL="457200" indent="-457200">
              <a:lnSpc>
                <a:spcPct val="90000"/>
              </a:lnSpc>
              <a:buFont typeface="Wingdings" panose="05000000000000000000" pitchFamily="2" charset="2"/>
              <a:buChar char="q"/>
            </a:pPr>
            <a:endParaRPr lang="en-GB" sz="2800" b="1" dirty="0"/>
          </a:p>
          <a:p>
            <a:pPr marL="457200" indent="-457200">
              <a:lnSpc>
                <a:spcPct val="90000"/>
              </a:lnSpc>
              <a:buFont typeface="Wingdings" charset="2"/>
              <a:buChar char="Ø"/>
            </a:pPr>
            <a:r>
              <a:rPr lang="fr-FR" sz="2800" dirty="0"/>
              <a:t>Le </a:t>
            </a:r>
            <a:r>
              <a:rPr lang="fr-FR" sz="2800" b="1" dirty="0"/>
              <a:t>PB </a:t>
            </a:r>
            <a:r>
              <a:rPr lang="fr-FR" sz="2800" dirty="0"/>
              <a:t>est la mesure communément utilisée pour identifier la malnutrition : </a:t>
            </a:r>
            <a:r>
              <a:rPr lang="fr-FR" sz="2800" b="1" dirty="0">
                <a:solidFill>
                  <a:srgbClr val="002060"/>
                </a:solidFill>
              </a:rPr>
              <a:t>PB&lt; 230 mm</a:t>
            </a:r>
            <a:r>
              <a:rPr lang="fr-FR" sz="2800" dirty="0"/>
              <a:t> pour les femmes enceintes et allaitantes</a:t>
            </a:r>
          </a:p>
          <a:p>
            <a:pPr marL="457200" indent="-457200">
              <a:lnSpc>
                <a:spcPct val="90000"/>
              </a:lnSpc>
              <a:buFont typeface="Wingdings" charset="2"/>
              <a:buChar char="Ø"/>
            </a:pPr>
            <a:endParaRPr lang="en-GB" sz="2800" dirty="0"/>
          </a:p>
          <a:p>
            <a:pPr marL="457200" indent="-457200">
              <a:lnSpc>
                <a:spcPct val="90000"/>
              </a:lnSpc>
              <a:buFont typeface="Wingdings" charset="2"/>
              <a:buChar char="Ø"/>
            </a:pPr>
            <a:r>
              <a:rPr lang="fr-FR" sz="2800" dirty="0"/>
              <a:t>Remarque : la mère allaitante d’un enfant mal nourri (&lt; 6 mois) doit recevoir une alimentation complémentaire et son enfant doit bénéficier de programmes nutritionnels</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F121DC35-7FDD-4792-8036-0BEEE1555289}" type="slidenum">
              <a:rPr lang="fr-CH" smtClean="0"/>
              <a:t>22</a:t>
            </a:fld>
            <a:endParaRPr lang="fr-CH"/>
          </a:p>
        </p:txBody>
      </p:sp>
    </p:spTree>
    <p:extLst>
      <p:ext uri="{BB962C8B-B14F-4D97-AF65-F5344CB8AC3E}">
        <p14:creationId xmlns:p14="http://schemas.microsoft.com/office/powerpoint/2010/main" val="2254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45350" y="69409"/>
            <a:ext cx="8202488" cy="9355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Nourrissons de moins de 6 mois</a:t>
            </a:r>
          </a:p>
        </p:txBody>
      </p:sp>
      <p:sp>
        <p:nvSpPr>
          <p:cNvPr id="3" name="Rectangle 2"/>
          <p:cNvSpPr/>
          <p:nvPr/>
        </p:nvSpPr>
        <p:spPr>
          <a:xfrm>
            <a:off x="1943476" y="1889135"/>
            <a:ext cx="9410323" cy="4093428"/>
          </a:xfrm>
          <a:prstGeom prst="rect">
            <a:avLst/>
          </a:prstGeom>
        </p:spPr>
        <p:txBody>
          <a:bodyPr wrap="square">
            <a:spAutoFit/>
          </a:bodyPr>
          <a:lstStyle/>
          <a:p>
            <a:pPr marL="457200" lvl="0" indent="-457200">
              <a:buClr>
                <a:srgbClr val="777777"/>
              </a:buClr>
              <a:buFont typeface="Wingdings" charset="2"/>
              <a:buChar char="Ø"/>
            </a:pPr>
            <a:r>
              <a:rPr lang="fr-FR" sz="2800" b="1" dirty="0">
                <a:solidFill>
                  <a:srgbClr val="0032EF"/>
                </a:solidFill>
              </a:rPr>
              <a:t>« Vulnérables sur le plan nutritionnel »</a:t>
            </a:r>
          </a:p>
          <a:p>
            <a:pPr marL="457200" lvl="0" indent="-457200">
              <a:buClr>
                <a:srgbClr val="777777"/>
              </a:buClr>
              <a:buFont typeface="Wingdings" charset="2"/>
              <a:buChar char="Ø"/>
            </a:pPr>
            <a:endParaRPr lang="en-GB" sz="2800" dirty="0"/>
          </a:p>
          <a:p>
            <a:pPr marL="457200" lvl="0" indent="-457200">
              <a:buClr>
                <a:srgbClr val="777777"/>
              </a:buClr>
              <a:buFont typeface="Wingdings" charset="2"/>
              <a:buChar char="Ø"/>
            </a:pPr>
            <a:r>
              <a:rPr lang="fr-FR" sz="2800" dirty="0"/>
              <a:t>Rapport poids/âge</a:t>
            </a:r>
          </a:p>
          <a:p>
            <a:pPr marL="457200" lvl="0" indent="-457200">
              <a:buClr>
                <a:srgbClr val="777777"/>
              </a:buClr>
              <a:buFont typeface="Wingdings" charset="2"/>
              <a:buChar char="Ø"/>
            </a:pPr>
            <a:r>
              <a:rPr lang="fr-FR" sz="2800" dirty="0"/>
              <a:t>Œdème bilatéral</a:t>
            </a:r>
          </a:p>
          <a:p>
            <a:pPr marL="457200" lvl="0" indent="-457200">
              <a:buClr>
                <a:srgbClr val="777777"/>
              </a:buClr>
              <a:buFont typeface="Wingdings" charset="2"/>
              <a:buChar char="Ø"/>
            </a:pPr>
            <a:r>
              <a:rPr lang="fr-FR" sz="2800" dirty="0"/>
              <a:t>PB </a:t>
            </a:r>
          </a:p>
          <a:p>
            <a:pPr marL="285750" lvl="0" indent="-285750">
              <a:buClr>
                <a:srgbClr val="777777"/>
              </a:buClr>
              <a:buFont typeface="Wingdings" panose="05000000000000000000" pitchFamily="2" charset="2"/>
              <a:buChar char="Ø"/>
            </a:pPr>
            <a:endParaRPr lang="en-GB" sz="2400" dirty="0"/>
          </a:p>
          <a:p>
            <a:pPr marL="285750" lvl="0" indent="-285750">
              <a:buClr>
                <a:srgbClr val="777777"/>
              </a:buClr>
              <a:buFont typeface="Wingdings" panose="05000000000000000000" pitchFamily="2" charset="2"/>
              <a:buChar char="Ø"/>
            </a:pPr>
            <a:r>
              <a:rPr lang="fr-FR" sz="2400" dirty="0"/>
              <a:t>Les critères d’admission au traitement ne sont pas les mêmes et peuvent inclure l’évaluation du gain de poids au fil du temps et l’évaluation de l’allaitement</a:t>
            </a:r>
          </a:p>
          <a:p>
            <a:pPr marL="285750" lvl="0" indent="-285750">
              <a:buClr>
                <a:srgbClr val="777777"/>
              </a:buClr>
              <a:buFont typeface="Wingdings" panose="05000000000000000000" pitchFamily="2" charset="2"/>
              <a:buChar char="Ø"/>
            </a:pPr>
            <a:r>
              <a:rPr lang="fr-FR" sz="2400" dirty="0"/>
              <a:t>Le traitement peut être lui aussi très différent</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23</a:t>
            </a:fld>
            <a:endParaRPr lang="fr-CH"/>
          </a:p>
        </p:txBody>
      </p:sp>
    </p:spTree>
    <p:extLst>
      <p:ext uri="{BB962C8B-B14F-4D97-AF65-F5344CB8AC3E}">
        <p14:creationId xmlns:p14="http://schemas.microsoft.com/office/powerpoint/2010/main" val="334620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994756" y="-193141"/>
            <a:ext cx="8202488" cy="11430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Adolescents et adultes</a:t>
            </a:r>
          </a:p>
        </p:txBody>
      </p:sp>
      <p:sp>
        <p:nvSpPr>
          <p:cNvPr id="2" name="Rectangle 1"/>
          <p:cNvSpPr/>
          <p:nvPr/>
        </p:nvSpPr>
        <p:spPr>
          <a:xfrm>
            <a:off x="1454588" y="1384651"/>
            <a:ext cx="10252137" cy="5355312"/>
          </a:xfrm>
          <a:prstGeom prst="rect">
            <a:avLst/>
          </a:prstGeom>
        </p:spPr>
        <p:txBody>
          <a:bodyPr wrap="square">
            <a:spAutoFit/>
          </a:bodyPr>
          <a:lstStyle/>
          <a:p>
            <a:pPr marL="457200" indent="-457200">
              <a:lnSpc>
                <a:spcPct val="90000"/>
              </a:lnSpc>
              <a:buFont typeface="Wingdings" charset="2"/>
              <a:buChar char="Ø"/>
            </a:pPr>
            <a:r>
              <a:rPr lang="fr-FR" sz="2800" dirty="0"/>
              <a:t>L’IMC (indice de masse corporelle) est utilisé avec différents seuils selon l’âge de la personne</a:t>
            </a:r>
          </a:p>
          <a:p>
            <a:pPr lvl="0">
              <a:lnSpc>
                <a:spcPct val="90000"/>
              </a:lnSpc>
            </a:pPr>
            <a:r>
              <a:rPr lang="fr-FR" dirty="0"/>
              <a:t>	                           </a:t>
            </a:r>
          </a:p>
          <a:p>
            <a:pPr lvl="0">
              <a:lnSpc>
                <a:spcPct val="90000"/>
              </a:lnSpc>
            </a:pPr>
            <a:r>
              <a:rPr lang="fr-FR" dirty="0"/>
              <a:t>		            				           </a:t>
            </a:r>
            <a:r>
              <a:rPr lang="fr-FR" b="1" dirty="0">
                <a:solidFill>
                  <a:srgbClr val="0032EF"/>
                </a:solidFill>
              </a:rPr>
              <a:t>Poids (kg)</a:t>
            </a:r>
          </a:p>
          <a:p>
            <a:pPr lvl="0"/>
            <a:r>
              <a:rPr lang="fr-FR" b="1" dirty="0">
                <a:solidFill>
                  <a:srgbClr val="0032EF"/>
                </a:solidFill>
              </a:rPr>
              <a:t>	 				IMC (kg/m</a:t>
            </a:r>
            <a:r>
              <a:rPr lang="fr-FR" b="1" baseline="30000" dirty="0">
                <a:solidFill>
                  <a:srgbClr val="0032EF"/>
                </a:solidFill>
              </a:rPr>
              <a:t>2</a:t>
            </a:r>
            <a:r>
              <a:rPr lang="fr-FR" b="1" dirty="0">
                <a:solidFill>
                  <a:srgbClr val="0032EF"/>
                </a:solidFill>
              </a:rPr>
              <a:t>) = ---------------  			</a:t>
            </a:r>
          </a:p>
          <a:p>
            <a:pPr lvl="0"/>
            <a:r>
              <a:rPr lang="fr-FR" b="1" i="1" dirty="0">
                <a:solidFill>
                  <a:srgbClr val="0032EF"/>
                </a:solidFill>
              </a:rPr>
              <a:t>	                            				           </a:t>
            </a:r>
            <a:r>
              <a:rPr lang="fr-FR" b="1" dirty="0">
                <a:solidFill>
                  <a:srgbClr val="0032EF"/>
                </a:solidFill>
              </a:rPr>
              <a:t>Taille (m</a:t>
            </a:r>
            <a:r>
              <a:rPr lang="fr-FR" b="1" baseline="30000" dirty="0">
                <a:solidFill>
                  <a:srgbClr val="0032EF"/>
                </a:solidFill>
              </a:rPr>
              <a:t>2</a:t>
            </a:r>
            <a:r>
              <a:rPr lang="fr-FR" b="1" dirty="0">
                <a:solidFill>
                  <a:srgbClr val="0032EF"/>
                </a:solidFill>
              </a:rPr>
              <a:t>)	</a:t>
            </a:r>
          </a:p>
          <a:p>
            <a:pPr lvl="0"/>
            <a:endParaRPr lang="en-GB" dirty="0"/>
          </a:p>
          <a:p>
            <a:pPr marL="457200" indent="-457200">
              <a:lnSpc>
                <a:spcPct val="90000"/>
              </a:lnSpc>
              <a:buFont typeface="Wingdings" charset="2"/>
              <a:buChar char="Ø"/>
            </a:pPr>
            <a:r>
              <a:rPr lang="fr-FR" sz="2800" dirty="0"/>
              <a:t>Œdème nutritionnel</a:t>
            </a:r>
          </a:p>
          <a:p>
            <a:pPr marL="457200" indent="-457200">
              <a:lnSpc>
                <a:spcPct val="90000"/>
              </a:lnSpc>
              <a:buFont typeface="Wingdings" charset="2"/>
              <a:buChar char="Ø"/>
            </a:pPr>
            <a:r>
              <a:rPr lang="fr-FR" sz="2800" dirty="0"/>
              <a:t>PB</a:t>
            </a:r>
          </a:p>
          <a:p>
            <a:pPr marL="457200" indent="-457200">
              <a:lnSpc>
                <a:spcPct val="90000"/>
              </a:lnSpc>
              <a:buFont typeface="Wingdings" charset="2"/>
              <a:buChar char="Ø"/>
            </a:pPr>
            <a:r>
              <a:rPr lang="fr-FR" sz="2800" dirty="0"/>
              <a:t>Faible rapport poids-âge (PAZ) et faible rapport poids-taille (PTZ)</a:t>
            </a:r>
          </a:p>
          <a:p>
            <a:pPr>
              <a:lnSpc>
                <a:spcPct val="90000"/>
              </a:lnSpc>
            </a:pPr>
            <a:endParaRPr lang="en-GB" sz="3200" dirty="0"/>
          </a:p>
          <a:p>
            <a:pPr algn="ctr">
              <a:lnSpc>
                <a:spcPct val="90000"/>
              </a:lnSpc>
            </a:pPr>
            <a:r>
              <a:rPr lang="fr-FR" sz="2800" b="1" dirty="0">
                <a:solidFill>
                  <a:srgbClr val="0032EF"/>
                </a:solidFill>
              </a:rPr>
              <a:t>Des corrections doivent être apportées pour les cas particuliers</a:t>
            </a:r>
            <a:r>
              <a:rPr lang="fr-FR" sz="2800" dirty="0">
                <a:solidFill>
                  <a:srgbClr val="0032EF"/>
                </a:solidFill>
              </a:rPr>
              <a:t> </a:t>
            </a:r>
            <a:r>
              <a:rPr lang="fr-FR" sz="2800" dirty="0"/>
              <a:t>tels que </a:t>
            </a:r>
          </a:p>
          <a:p>
            <a:pPr algn="ctr">
              <a:lnSpc>
                <a:spcPct val="90000"/>
              </a:lnSpc>
            </a:pPr>
            <a:r>
              <a:rPr lang="fr-FR" sz="2800" dirty="0"/>
              <a:t>les personnes âgées incapables de se tenir debout et les personnes amputées</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24</a:t>
            </a:fld>
            <a:endParaRPr lang="fr-CH"/>
          </a:p>
        </p:txBody>
      </p:sp>
    </p:spTree>
    <p:extLst>
      <p:ext uri="{BB962C8B-B14F-4D97-AF65-F5344CB8AC3E}">
        <p14:creationId xmlns:p14="http://schemas.microsoft.com/office/powerpoint/2010/main" val="239163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043273" y="233725"/>
            <a:ext cx="8496944" cy="121582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Vous savez maintenant comment mesurer la malnutrition des </a:t>
            </a:r>
            <a:r>
              <a:rPr lang="fr-FR" sz="4400" b="1" u="sng">
                <a:latin typeface="+mn-lt"/>
              </a:rPr>
              <a:t>personnes</a:t>
            </a:r>
            <a:r>
              <a:rPr lang="fr-FR" sz="4400" u="sng">
                <a:latin typeface="+mn-lt"/>
              </a:rPr>
              <a:t> </a:t>
            </a:r>
          </a:p>
        </p:txBody>
      </p:sp>
      <p:sp>
        <p:nvSpPr>
          <p:cNvPr id="3" name="Rectangle 2"/>
          <p:cNvSpPr/>
          <p:nvPr/>
        </p:nvSpPr>
        <p:spPr>
          <a:xfrm>
            <a:off x="2728018" y="2009497"/>
            <a:ext cx="7438665" cy="954107"/>
          </a:xfrm>
          <a:prstGeom prst="rect">
            <a:avLst/>
          </a:prstGeom>
        </p:spPr>
        <p:txBody>
          <a:bodyPr wrap="square">
            <a:spAutoFit/>
          </a:bodyPr>
          <a:lstStyle/>
          <a:p>
            <a:r>
              <a:rPr lang="fr-FR" sz="2800"/>
              <a:t>Comment obtenir des informations </a:t>
            </a:r>
            <a:r>
              <a:rPr lang="fr-FR" sz="2800">
                <a:solidFill>
                  <a:srgbClr val="0032EF"/>
                </a:solidFill>
              </a:rPr>
              <a:t>sur l’ampleur de la malnutrition au sein d’une </a:t>
            </a:r>
            <a:r>
              <a:rPr lang="fr-FR" sz="2800" b="1">
                <a:solidFill>
                  <a:srgbClr val="0032EF"/>
                </a:solidFill>
              </a:rPr>
              <a:t>population </a:t>
            </a:r>
            <a:r>
              <a:rPr lang="fr-FR" sz="2800">
                <a:solidFill>
                  <a:srgbClr val="0032EF"/>
                </a:solidFill>
              </a:rPr>
              <a:t>? </a:t>
            </a:r>
          </a:p>
        </p:txBody>
      </p:sp>
      <p:pic>
        <p:nvPicPr>
          <p:cNvPr id="15" name="Picture 6" descr="C:\Users\niederbergern\Desktop\4 HELP course\2016 HELP Nicole\Captures\fami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050" y="3504203"/>
            <a:ext cx="1512168" cy="29289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niederbergern\Desktop\4 HELP course\2016 HELP Nicole\Captures\Famille comp wast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080716" y="4270886"/>
            <a:ext cx="1769052" cy="15711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niederbergern\Desktop\4 HELP course\2016 HELP Nicole\Captures\Famille comp stuntin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09974" y="3950220"/>
            <a:ext cx="2436494" cy="20368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niederbergern\Desktop\4 HELP course\2016 HELP Nicole\Captures\famille individu r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767" y="3918704"/>
            <a:ext cx="595208" cy="22776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niederbergern\Desktop\4 HELP course\2016 HELP Nicole\Captures\famille individu ros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770868" y="3753831"/>
            <a:ext cx="454370" cy="21038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niederbergern\Desktop\4 HELP course\2016 HELP Nicole\Captures\famille  mam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269" y="3753831"/>
            <a:ext cx="1395803" cy="27287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niederbergern\Desktop\4 HELP course\2016 HELP Nicole\Captures\famille individu r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302" y="3861662"/>
            <a:ext cx="521122" cy="19941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niederbergern\Desktop\4 HELP course\2016 HELP Nicole\Captures\famille individu ros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83388" y="4338143"/>
            <a:ext cx="603714" cy="18571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niederbergern\Desktop\4 HELP course\2016 HELP Nicole\Captures\famille individu ros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933" t="21328" r="-1"/>
          <a:stretch/>
        </p:blipFill>
        <p:spPr bwMode="auto">
          <a:xfrm>
            <a:off x="1451073" y="4673826"/>
            <a:ext cx="592200" cy="173201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5" name="TextBox 2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25</a:t>
            </a:fld>
            <a:endParaRPr lang="fr-CH"/>
          </a:p>
        </p:txBody>
      </p:sp>
      <p:sp>
        <p:nvSpPr>
          <p:cNvPr id="4" name="TextBox 3"/>
          <p:cNvSpPr txBox="1"/>
          <p:nvPr/>
        </p:nvSpPr>
        <p:spPr>
          <a:xfrm>
            <a:off x="1226838" y="1861357"/>
            <a:ext cx="1040670" cy="1200329"/>
          </a:xfrm>
          <a:prstGeom prst="rect">
            <a:avLst/>
          </a:prstGeom>
          <a:noFill/>
        </p:spPr>
        <p:txBody>
          <a:bodyPr wrap="none" rtlCol="0">
            <a:spAutoFit/>
          </a:bodyPr>
          <a:lstStyle/>
          <a:p>
            <a:r>
              <a:rPr lang="fr-FR" sz="7200" b="1">
                <a:solidFill>
                  <a:srgbClr val="FF0000"/>
                </a:solidFill>
              </a:rPr>
              <a:t>??</a:t>
            </a:r>
          </a:p>
        </p:txBody>
      </p:sp>
    </p:spTree>
    <p:extLst>
      <p:ext uri="{BB962C8B-B14F-4D97-AF65-F5344CB8AC3E}">
        <p14:creationId xmlns:p14="http://schemas.microsoft.com/office/powerpoint/2010/main" val="327324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1715835" y="308125"/>
            <a:ext cx="7849270" cy="2404120"/>
          </a:xfrm>
        </p:spPr>
        <p:txBody>
          <a:bodyPr>
            <a:normAutofit fontScale="90000"/>
          </a:bodyPr>
          <a:lstStyle/>
          <a:p>
            <a:r>
              <a:rPr lang="fr-FR" u="sng">
                <a:latin typeface="+mn-lt"/>
              </a:rPr>
              <a:t>La prévalence à un moment donné permet d’obtenir un aperçu de la situation.</a:t>
            </a:r>
            <a:br>
              <a:rPr lang="fr-FR"/>
            </a:br>
            <a:endParaRPr lang="fr-FR"/>
          </a:p>
        </p:txBody>
      </p:sp>
      <p:pic>
        <p:nvPicPr>
          <p:cNvPr id="1022981" name="Picture 5" descr="MCj0441336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82200" y="308125"/>
            <a:ext cx="2122552" cy="2122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2979" name="Rectangle 3"/>
          <p:cNvSpPr>
            <a:spLocks noGrp="1" noChangeArrowheads="1"/>
          </p:cNvSpPr>
          <p:nvPr>
            <p:ph type="body" sz="half" idx="4294967295"/>
          </p:nvPr>
        </p:nvSpPr>
        <p:spPr>
          <a:xfrm>
            <a:off x="1910281" y="2736776"/>
            <a:ext cx="8650288" cy="3024188"/>
          </a:xfrm>
        </p:spPr>
        <p:txBody>
          <a:bodyPr>
            <a:noAutofit/>
          </a:bodyPr>
          <a:lstStyle/>
          <a:p>
            <a:pPr>
              <a:buFont typeface="Wingdings" charset="2"/>
              <a:buChar char="Ø"/>
            </a:pPr>
            <a:r>
              <a:rPr lang="fr-FR" sz="3200"/>
              <a:t>D’autres informations font défaut</a:t>
            </a:r>
          </a:p>
          <a:p>
            <a:pPr lvl="1"/>
            <a:r>
              <a:rPr lang="fr-FR" sz="2800"/>
              <a:t>Les tendances dans le temps : quelle est l’évolution de la malnutrition ?</a:t>
            </a:r>
          </a:p>
          <a:p>
            <a:pPr lvl="1"/>
            <a:r>
              <a:rPr lang="fr-FR" sz="2800"/>
              <a:t>Cette prévalence est-elle « normale », p. ex. est-elle la même chaque année à cette époque ou est-elle exceptionnelle ?</a:t>
            </a:r>
          </a:p>
          <a:p>
            <a:pPr marL="0" indent="0">
              <a:buNone/>
            </a:pPr>
            <a:r>
              <a:rPr lang="fr-FR" sz="3200">
                <a:solidFill>
                  <a:srgbClr val="FFFF00"/>
                </a:solidFill>
                <a:latin typeface="Calibri" panose="020F0502020204030204" pitchFamily="34" charset="0"/>
              </a:rPr>
              <a:t>	</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26</a:t>
            </a:fld>
            <a:endParaRPr lang="fr-CH"/>
          </a:p>
        </p:txBody>
      </p:sp>
    </p:spTree>
    <p:extLst>
      <p:ext uri="{BB962C8B-B14F-4D97-AF65-F5344CB8AC3E}">
        <p14:creationId xmlns:p14="http://schemas.microsoft.com/office/powerpoint/2010/main" val="328634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924828" y="1130182"/>
            <a:ext cx="8100205" cy="4752528"/>
          </a:xfrm>
          <a:solidFill>
            <a:schemeClr val="accent1">
              <a:lumMod val="20000"/>
              <a:lumOff val="80000"/>
            </a:schemeClr>
          </a:solidFill>
        </p:spPr>
        <p:txBody>
          <a:bodyPr>
            <a:noAutofit/>
          </a:bodyPr>
          <a:lstStyle/>
          <a:p>
            <a:pPr eaLnBrk="1" hangingPunct="1"/>
            <a:r>
              <a:rPr lang="fr-FR" sz="3200"/>
              <a:t>Dépistage ponctuel </a:t>
            </a:r>
          </a:p>
          <a:p>
            <a:pPr eaLnBrk="1" hangingPunct="1"/>
            <a:r>
              <a:rPr lang="fr-FR" sz="3200"/>
              <a:t>Évaluations rapides</a:t>
            </a:r>
          </a:p>
          <a:p>
            <a:pPr eaLnBrk="1" hangingPunct="1"/>
            <a:r>
              <a:rPr lang="fr-FR" sz="3200"/>
              <a:t>Enquêtes nutritionnelles</a:t>
            </a:r>
          </a:p>
          <a:p>
            <a:pPr eaLnBrk="1" hangingPunct="1"/>
            <a:r>
              <a:rPr lang="fr-FR" sz="3200"/>
              <a:t>Systèmes de surveillance (sentinelles)</a:t>
            </a:r>
          </a:p>
          <a:p>
            <a:pPr eaLnBrk="1" hangingPunct="1"/>
            <a:r>
              <a:rPr lang="fr-FR" sz="3200"/>
              <a:t>Centres de santé existants</a:t>
            </a:r>
          </a:p>
          <a:p>
            <a:pPr eaLnBrk="1" hangingPunct="1"/>
            <a:r>
              <a:rPr lang="fr-FR" sz="3200"/>
              <a:t>Contrôles habituels de la croissance</a:t>
            </a:r>
          </a:p>
          <a:p>
            <a:pPr eaLnBrk="1" hangingPunct="1"/>
            <a:r>
              <a:rPr lang="fr-FR" sz="3200"/>
              <a:t>Données concernant les admissions aux programmes nutritionnels</a:t>
            </a:r>
          </a:p>
          <a:p>
            <a:pPr eaLnBrk="1" hangingPunct="1"/>
            <a:r>
              <a:rPr lang="fr-FR" sz="3200"/>
              <a:t>Etc.</a:t>
            </a: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208" y="404664"/>
            <a:ext cx="2465860" cy="363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5" name="TextBox 4"/>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 2019</a:t>
            </a:r>
          </a:p>
        </p:txBody>
      </p:sp>
      <p:sp>
        <p:nvSpPr>
          <p:cNvPr id="2" name="Slide Number Placeholder 1"/>
          <p:cNvSpPr>
            <a:spLocks noGrp="1"/>
          </p:cNvSpPr>
          <p:nvPr>
            <p:ph type="sldNum" sz="quarter" idx="12"/>
          </p:nvPr>
        </p:nvSpPr>
        <p:spPr/>
        <p:txBody>
          <a:bodyPr/>
          <a:lstStyle/>
          <a:p>
            <a:fld id="{F121DC35-7FDD-4792-8036-0BEEE1555289}" type="slidenum">
              <a:rPr lang="fr-CH" smtClean="0"/>
              <a:t>27</a:t>
            </a:fld>
            <a:endParaRPr lang="fr-CH"/>
          </a:p>
        </p:txBody>
      </p:sp>
    </p:spTree>
    <p:extLst>
      <p:ext uri="{BB962C8B-B14F-4D97-AF65-F5344CB8AC3E}">
        <p14:creationId xmlns:p14="http://schemas.microsoft.com/office/powerpoint/2010/main" val="339351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8692" y="369302"/>
            <a:ext cx="8640960" cy="1396008"/>
          </a:xfrm>
        </p:spPr>
        <p:txBody>
          <a:bodyPr>
            <a:normAutofit fontScale="90000"/>
          </a:bodyPr>
          <a:lstStyle/>
          <a:p>
            <a:r>
              <a:rPr lang="fr-FR" u="sng">
                <a:latin typeface="+mn-lt"/>
              </a:rPr>
              <a:t>Nous pouvons alors comparer ces données sur la prévalence avec des normes et avec d’autres facteurs.</a:t>
            </a:r>
          </a:p>
        </p:txBody>
      </p:sp>
      <p:graphicFrame>
        <p:nvGraphicFramePr>
          <p:cNvPr id="4" name="Content Placeholder 3"/>
          <p:cNvGraphicFramePr>
            <a:graphicFrameLocks noGrp="1"/>
          </p:cNvGraphicFramePr>
          <p:nvPr>
            <p:ph idx="1"/>
          </p:nvPr>
        </p:nvGraphicFramePr>
        <p:xfrm>
          <a:off x="2711624" y="2420888"/>
          <a:ext cx="7328386" cy="4147668"/>
        </p:xfrm>
        <a:graphic>
          <a:graphicData uri="http://schemas.openxmlformats.org/drawingml/2006/table">
            <a:tbl>
              <a:tblPr/>
              <a:tblGrid>
                <a:gridCol w="3664193">
                  <a:extLst>
                    <a:ext uri="{9D8B030D-6E8A-4147-A177-3AD203B41FA5}">
                      <a16:colId xmlns:a16="http://schemas.microsoft.com/office/drawing/2014/main" val="20000"/>
                    </a:ext>
                  </a:extLst>
                </a:gridCol>
                <a:gridCol w="3664193">
                  <a:extLst>
                    <a:ext uri="{9D8B030D-6E8A-4147-A177-3AD203B41FA5}">
                      <a16:colId xmlns:a16="http://schemas.microsoft.com/office/drawing/2014/main" val="20001"/>
                    </a:ext>
                  </a:extLst>
                </a:gridCol>
              </a:tblGrid>
              <a:tr h="5760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FFFFFF"/>
                          </a:solidFill>
                          <a:effectLst/>
                          <a:latin typeface="Arial" panose="020B0604020202020204" pitchFamily="34" charset="0"/>
                        </a:rPr>
                        <a:t>Niveau de malnutrition aigüe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FF"/>
                          </a:solidFill>
                          <a:effectLst/>
                          <a:latin typeface="Arial" panose="020B0604020202020204" pitchFamily="34" charset="0"/>
                        </a:rPr>
                        <a:t>Classification</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62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Arial" panose="020B0604020202020204" pitchFamily="34" charset="0"/>
                        </a:rPr>
                        <a:t>&lt; 5%</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Arial" panose="020B0604020202020204" pitchFamily="34" charset="0"/>
                        </a:rPr>
                        <a:t>Acceptable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8375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Arial" panose="020B0604020202020204" pitchFamily="34" charset="0"/>
                        </a:rPr>
                        <a:t>5-9%</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Arial" panose="020B0604020202020204" pitchFamily="34" charset="0"/>
                        </a:rPr>
                        <a:t>Dangereux</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8362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chemeClr val="bg1"/>
                          </a:solidFill>
                          <a:effectLst/>
                          <a:latin typeface="Arial" panose="020B0604020202020204" pitchFamily="34" charset="0"/>
                        </a:rPr>
                        <a:t>10–14%</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chemeClr val="bg1"/>
                          </a:solidFill>
                          <a:effectLst/>
                          <a:latin typeface="Arial" panose="020B0604020202020204" pitchFamily="34" charset="0"/>
                        </a:rPr>
                        <a:t>Grave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00"/>
                    </a:solidFill>
                  </a:tcPr>
                </a:tc>
                <a:extLst>
                  <a:ext uri="{0D108BD9-81ED-4DB2-BD59-A6C34878D82A}">
                    <a16:rowId xmlns:a16="http://schemas.microsoft.com/office/drawing/2014/main" val="10003"/>
                  </a:ext>
                </a:extLst>
              </a:tr>
              <a:tr h="8375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chemeClr val="bg1"/>
                          </a:solidFill>
                          <a:effectLst/>
                          <a:latin typeface="French Script MT" panose="03020402040607040605" pitchFamily="66" charset="0"/>
                        </a:rPr>
                        <a:t>≥ </a:t>
                      </a:r>
                      <a:r>
                        <a:rPr kumimoji="0" lang="fr-FR" sz="2400" b="0" i="0" u="none" strike="noStrike" cap="none" normalizeH="0" baseline="0">
                          <a:ln>
                            <a:noFill/>
                          </a:ln>
                          <a:solidFill>
                            <a:schemeClr val="bg1"/>
                          </a:solidFill>
                          <a:effectLst/>
                          <a:latin typeface="Arial" panose="020B0604020202020204" pitchFamily="34" charset="0"/>
                        </a:rPr>
                        <a:t>15%</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bg1"/>
                          </a:solidFill>
                          <a:effectLst/>
                          <a:latin typeface="Arial" panose="020B0604020202020204" pitchFamily="34" charset="0"/>
                        </a:rPr>
                        <a:t>Critique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bl>
          </a:graphicData>
        </a:graphic>
      </p:graphicFrame>
      <p:sp>
        <p:nvSpPr>
          <p:cNvPr id="5" name="Rectangle 4"/>
          <p:cNvSpPr/>
          <p:nvPr/>
        </p:nvSpPr>
        <p:spPr>
          <a:xfrm rot="20568458">
            <a:off x="1794484" y="2196465"/>
            <a:ext cx="1736374" cy="369332"/>
          </a:xfrm>
          <a:prstGeom prst="rect">
            <a:avLst/>
          </a:prstGeom>
          <a:solidFill>
            <a:srgbClr val="FFFF00"/>
          </a:solidFill>
        </p:spPr>
        <p:txBody>
          <a:bodyPr wrap="none" lIns="91440" tIns="45720" rIns="91440" bIns="45720">
            <a:spAutoFit/>
          </a:bodyPr>
          <a:lstStyle/>
          <a:p>
            <a:pPr algn="ctr"/>
            <a:r>
              <a:rPr lang="fr-FR">
                <a:ln w="0"/>
                <a:gradFill>
                  <a:gsLst>
                    <a:gs pos="21000">
                      <a:srgbClr val="53575C"/>
                    </a:gs>
                    <a:gs pos="88000">
                      <a:srgbClr val="C5C7CA"/>
                    </a:gs>
                  </a:gsLst>
                  <a:lin ang="5400000"/>
                </a:gradFill>
                <a:latin typeface="Arial" panose="020B0604020202020204" pitchFamily="34" charset="0"/>
              </a:rPr>
              <a:t>MAS et MAM</a:t>
            </a:r>
          </a:p>
        </p:txBody>
      </p:sp>
      <p:sp>
        <p:nvSpPr>
          <p:cNvPr id="6" name="TextBox 4"/>
          <p:cNvSpPr txBox="1">
            <a:spLocks noChangeArrowheads="1"/>
          </p:cNvSpPr>
          <p:nvPr/>
        </p:nvSpPr>
        <p:spPr bwMode="auto">
          <a:xfrm>
            <a:off x="2711625" y="3069150"/>
            <a:ext cx="7328386" cy="4154984"/>
          </a:xfrm>
          <a:prstGeom prst="rect">
            <a:avLst/>
          </a:prstGeom>
          <a:solidFill>
            <a:schemeClr val="accent5">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fr-FR" sz="2400" dirty="0">
                <a:latin typeface="Calibri" panose="020F0502020204030204" pitchFamily="34" charset="0"/>
              </a:rPr>
              <a:t>Facteurs aggravants :</a:t>
            </a:r>
          </a:p>
          <a:p>
            <a:pPr eaLnBrk="1" hangingPunct="1">
              <a:spcBef>
                <a:spcPct val="0"/>
              </a:spcBef>
              <a:defRPr/>
            </a:pPr>
            <a:r>
              <a:rPr lang="fr-FR" sz="2400" dirty="0">
                <a:latin typeface="Calibri" panose="020F0502020204030204" pitchFamily="34" charset="0"/>
              </a:rPr>
              <a:t>MAS &lt; 5 ans : &gt;5%</a:t>
            </a:r>
          </a:p>
          <a:p>
            <a:pPr eaLnBrk="1" hangingPunct="1">
              <a:spcBef>
                <a:spcPct val="0"/>
              </a:spcBef>
              <a:defRPr/>
            </a:pPr>
            <a:r>
              <a:rPr lang="fr-FR" sz="2400" dirty="0">
                <a:latin typeface="Calibri" panose="020F0502020204030204" pitchFamily="34" charset="0"/>
              </a:rPr>
              <a:t>Ration alimentaire générale inadéquate</a:t>
            </a:r>
          </a:p>
          <a:p>
            <a:pPr eaLnBrk="1" hangingPunct="1">
              <a:spcBef>
                <a:spcPct val="0"/>
              </a:spcBef>
              <a:defRPr/>
            </a:pPr>
            <a:r>
              <a:rPr lang="fr-FR" sz="2400" dirty="0">
                <a:latin typeface="Calibri" panose="020F0502020204030204" pitchFamily="34" charset="0"/>
              </a:rPr>
              <a:t>TMB &gt; 1/10 000/jour</a:t>
            </a:r>
          </a:p>
          <a:p>
            <a:pPr eaLnBrk="1" hangingPunct="1">
              <a:spcBef>
                <a:spcPct val="0"/>
              </a:spcBef>
              <a:defRPr/>
            </a:pPr>
            <a:r>
              <a:rPr lang="fr-FR" sz="2400" dirty="0">
                <a:latin typeface="Calibri" panose="020F0502020204030204" pitchFamily="34" charset="0"/>
              </a:rPr>
              <a:t>Épidémie de rougeole ou de coqueluche</a:t>
            </a:r>
          </a:p>
          <a:p>
            <a:pPr eaLnBrk="1" hangingPunct="1">
              <a:spcBef>
                <a:spcPct val="0"/>
              </a:spcBef>
              <a:defRPr/>
            </a:pPr>
            <a:r>
              <a:rPr lang="fr-FR" sz="2400" dirty="0">
                <a:latin typeface="Calibri" panose="020F0502020204030204" pitchFamily="34" charset="0"/>
              </a:rPr>
              <a:t>Forte proportion de maladies respiratoires ou diarrhéiques</a:t>
            </a:r>
          </a:p>
          <a:p>
            <a:pPr eaLnBrk="1" hangingPunct="1">
              <a:spcBef>
                <a:spcPct val="0"/>
              </a:spcBef>
              <a:defRPr/>
            </a:pPr>
            <a:r>
              <a:rPr lang="fr-FR" sz="2400" dirty="0">
                <a:latin typeface="Calibri" panose="020F0502020204030204" pitchFamily="34" charset="0"/>
              </a:rPr>
              <a:t>Niveaux élevés d’insécurité alimentaire et/ou d’insécurité économique</a:t>
            </a:r>
          </a:p>
          <a:p>
            <a:pPr eaLnBrk="1" hangingPunct="1">
              <a:spcBef>
                <a:spcPct val="0"/>
              </a:spcBef>
              <a:defRPr/>
            </a:pPr>
            <a:r>
              <a:rPr lang="fr-FR" sz="2400" dirty="0">
                <a:latin typeface="Calibri" panose="020F0502020204030204" pitchFamily="34" charset="0"/>
              </a:rPr>
              <a:t>Niveaux élevés de malnutrition chronique ou de carences en micronutriments</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28</a:t>
            </a:fld>
            <a:endParaRPr lang="fr-CH"/>
          </a:p>
        </p:txBody>
      </p:sp>
    </p:spTree>
    <p:extLst>
      <p:ext uri="{BB962C8B-B14F-4D97-AF65-F5344CB8AC3E}">
        <p14:creationId xmlns:p14="http://schemas.microsoft.com/office/powerpoint/2010/main" val="4078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0"/>
            <a:ext cx="10515600" cy="1325563"/>
          </a:xfrm>
        </p:spPr>
        <p:txBody>
          <a:bodyPr>
            <a:normAutofit/>
          </a:bodyPr>
          <a:lstStyle/>
          <a:p>
            <a:r>
              <a:rPr lang="fr-FR" u="sng">
                <a:latin typeface="+mn-lt"/>
              </a:rPr>
              <a:t>Indicateurs couramment utilisés pendant les crises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200" y="2132857"/>
            <a:ext cx="8637072" cy="3089573"/>
          </a:xfrm>
          <a:prstGeom prst="rect">
            <a:avLst/>
          </a:prstGeom>
        </p:spPr>
      </p:pic>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29</a:t>
            </a:fld>
            <a:endParaRPr lang="fr-CH"/>
          </a:p>
        </p:txBody>
      </p:sp>
    </p:spTree>
    <p:extLst>
      <p:ext uri="{BB962C8B-B14F-4D97-AF65-F5344CB8AC3E}">
        <p14:creationId xmlns:p14="http://schemas.microsoft.com/office/powerpoint/2010/main" val="61903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298221" y="110067"/>
            <a:ext cx="8640960" cy="798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u="sng">
                <a:latin typeface="+mn-lt"/>
              </a:rPr>
              <a:t>Pourquoi mesurer la malnutrition ?</a:t>
            </a:r>
          </a:p>
        </p:txBody>
      </p:sp>
      <p:sp>
        <p:nvSpPr>
          <p:cNvPr id="11" name="Rectangle 3"/>
          <p:cNvSpPr txBox="1">
            <a:spLocks noChangeArrowheads="1"/>
          </p:cNvSpPr>
          <p:nvPr/>
        </p:nvSpPr>
        <p:spPr>
          <a:xfrm>
            <a:off x="1981200" y="1388533"/>
            <a:ext cx="8627533" cy="3222574"/>
          </a:xfrm>
          <a:prstGeom prst="rect">
            <a:avLst/>
          </a:prstGeom>
          <a:solidFill>
            <a:schemeClr val="accent4">
              <a:lumMod val="20000"/>
              <a:lumOff val="80000"/>
            </a:schemeClr>
          </a:solidFill>
          <a:ln>
            <a:solidFill>
              <a:srgbClr val="005BA4"/>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defTabSz="457200" rtl="0" eaLnBrk="1" fontAlgn="auto" latinLnBrk="0" hangingPunct="1">
              <a:lnSpc>
                <a:spcPct val="90000"/>
              </a:lnSpc>
              <a:spcBef>
                <a:spcPts val="0"/>
              </a:spcBef>
              <a:spcAft>
                <a:spcPts val="0"/>
              </a:spcAft>
              <a:buClrTx/>
              <a:buSzPct val="80000"/>
              <a:buNone/>
              <a:tabLst/>
              <a:defRPr/>
            </a:pPr>
            <a:r>
              <a:rPr kumimoji="0" lang="fr-FR" sz="2800" b="1" i="0" u="none" strike="noStrike" cap="none" normalizeH="0" baseline="0" noProof="0" dirty="0">
                <a:ln>
                  <a:noFill/>
                </a:ln>
                <a:solidFill>
                  <a:schemeClr val="tx1"/>
                </a:solidFill>
                <a:effectLst/>
                <a:uLnTx/>
                <a:uFillTx/>
                <a:ea typeface="+mn-ea"/>
                <a:cs typeface="Times New Roman" panose="02020603050405020304" pitchFamily="18" charset="0"/>
              </a:rPr>
              <a:t>Afin de distinguer</a:t>
            </a:r>
            <a:r>
              <a:rPr kumimoji="0" lang="fr-FR" sz="2800" b="0" i="0" u="none" strike="noStrike" cap="none" normalizeH="0" baseline="0" noProof="0" dirty="0">
                <a:ln>
                  <a:noFill/>
                </a:ln>
                <a:solidFill>
                  <a:srgbClr val="FF0000"/>
                </a:solidFill>
                <a:effectLst/>
                <a:uLnTx/>
                <a:uFillTx/>
                <a:ea typeface="+mn-ea"/>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fr-FR" sz="2600" b="1" dirty="0">
                <a:solidFill>
                  <a:srgbClr val="002060"/>
                </a:solidFill>
                <a:cs typeface="Times New Roman" panose="02020603050405020304" pitchFamily="18" charset="0"/>
              </a:rPr>
              <a:t>les personnes mal nourries</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r>
              <a:rPr kumimoji="0" lang="fr-FR" sz="2600" b="0" i="0" u="none" strike="noStrike" cap="none" normalizeH="0" baseline="0" noProof="0" dirty="0">
                <a:ln>
                  <a:noFill/>
                </a:ln>
                <a:solidFill>
                  <a:schemeClr val="tx1"/>
                </a:solidFill>
                <a:effectLst/>
                <a:uLnTx/>
                <a:uFillTx/>
                <a:cs typeface="Times New Roman" panose="02020603050405020304" pitchFamily="18" charset="0"/>
              </a:rPr>
              <a:t>des </a:t>
            </a:r>
            <a:r>
              <a:rPr kumimoji="0" lang="fr-FR" sz="2600" b="1" i="0" u="none" strike="noStrike" cap="none" normalizeH="0" baseline="0" noProof="0" dirty="0">
                <a:ln>
                  <a:noFill/>
                </a:ln>
                <a:solidFill>
                  <a:srgbClr val="002060"/>
                </a:solidFill>
                <a:effectLst/>
                <a:uLnTx/>
                <a:uFillTx/>
                <a:cs typeface="Times New Roman" panose="02020603050405020304" pitchFamily="18" charset="0"/>
              </a:rPr>
              <a:t>autres personnes</a:t>
            </a:r>
            <a:r>
              <a:rPr lang="fr-FR" sz="2600" dirty="0">
                <a:cs typeface="Times New Roman" panose="02020603050405020304" pitchFamily="18" charset="0"/>
              </a:rPr>
              <a:t>,</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fr-FR" sz="2600" dirty="0">
                <a:solidFill>
                  <a:schemeClr val="tx1"/>
                </a:solidFill>
                <a:cs typeface="Times New Roman" panose="02020603050405020304" pitchFamily="18" charset="0"/>
              </a:rPr>
              <a:t>la malnutrition</a:t>
            </a:r>
            <a:r>
              <a:rPr lang="fr-FR" sz="2600" dirty="0">
                <a:cs typeface="Times New Roman" panose="02020603050405020304" pitchFamily="18" charset="0"/>
              </a:rPr>
              <a:t> </a:t>
            </a:r>
            <a:r>
              <a:rPr lang="fr-FR" sz="2600" b="1" dirty="0">
                <a:solidFill>
                  <a:srgbClr val="002060"/>
                </a:solidFill>
                <a:cs typeface="Times New Roman" panose="02020603050405020304" pitchFamily="18" charset="0"/>
              </a:rPr>
              <a:t>aigüe</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r>
              <a:rPr kumimoji="0" lang="fr-FR" sz="2600" b="0" i="0" u="none" strike="noStrike" cap="none" normalizeH="0" baseline="0" noProof="0" dirty="0">
                <a:ln>
                  <a:noFill/>
                </a:ln>
                <a:solidFill>
                  <a:schemeClr val="tx1"/>
                </a:solidFill>
                <a:effectLst/>
                <a:uLnTx/>
                <a:uFillTx/>
                <a:cs typeface="Times New Roman" panose="02020603050405020304" pitchFamily="18" charset="0"/>
              </a:rPr>
              <a:t>de la malnutrition</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r>
              <a:rPr kumimoji="0" lang="fr-FR" sz="2600" b="1" i="0" u="none" strike="noStrike" cap="none" normalizeH="0" baseline="0" noProof="0" dirty="0">
                <a:ln>
                  <a:noFill/>
                </a:ln>
                <a:solidFill>
                  <a:srgbClr val="002060"/>
                </a:solidFill>
                <a:effectLst/>
                <a:uLnTx/>
                <a:uFillTx/>
                <a:cs typeface="Times New Roman" panose="02020603050405020304" pitchFamily="18" charset="0"/>
              </a:rPr>
              <a:t>chronique</a:t>
            </a:r>
            <a:r>
              <a:rPr kumimoji="0" lang="fr-FR" sz="2600" b="0" i="0" u="none" strike="noStrike" cap="none" normalizeH="0" baseline="0" noProof="0" dirty="0">
                <a:ln>
                  <a:noFill/>
                </a:ln>
                <a:solidFill>
                  <a:schemeClr val="tx1"/>
                </a:solidFill>
                <a:effectLst/>
                <a:uLnTx/>
                <a:uFillTx/>
                <a:cs typeface="Times New Roman" panose="02020603050405020304" pitchFamily="18" charset="0"/>
              </a:rPr>
              <a:t>, et </a:t>
            </a:r>
          </a:p>
          <a:p>
            <a:pPr lvl="1">
              <a:lnSpc>
                <a:spcPct val="90000"/>
              </a:lnSpc>
              <a:spcBef>
                <a:spcPts val="0"/>
              </a:spcBef>
              <a:spcAft>
                <a:spcPts val="0"/>
              </a:spcAft>
              <a:buClrTx/>
              <a:buFont typeface="Wingdings" charset="2"/>
              <a:buChar char="Ø"/>
              <a:defRPr/>
            </a:pPr>
            <a:r>
              <a:rPr lang="fr-FR" sz="2600" dirty="0">
                <a:solidFill>
                  <a:schemeClr val="tx1"/>
                </a:solidFill>
                <a:cs typeface="Times New Roman" panose="02020603050405020304" pitchFamily="18" charset="0"/>
              </a:rPr>
              <a:t>les formes</a:t>
            </a:r>
            <a:r>
              <a:rPr lang="fr-FR" sz="2600" b="1" dirty="0">
                <a:solidFill>
                  <a:srgbClr val="002060"/>
                </a:solidFill>
                <a:cs typeface="Times New Roman" panose="02020603050405020304" pitchFamily="18" charset="0"/>
              </a:rPr>
              <a:t> </a:t>
            </a:r>
            <a:r>
              <a:rPr kumimoji="0" lang="fr-FR" sz="2600" b="1" i="0" u="none" strike="noStrike" cap="none" normalizeH="0" baseline="0" noProof="0" dirty="0">
                <a:ln>
                  <a:noFill/>
                </a:ln>
                <a:solidFill>
                  <a:srgbClr val="002060"/>
                </a:solidFill>
                <a:effectLst/>
                <a:uLnTx/>
                <a:uFillTx/>
                <a:cs typeface="Times New Roman" panose="02020603050405020304" pitchFamily="18" charset="0"/>
              </a:rPr>
              <a:t>sévères</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r>
              <a:rPr kumimoji="0" lang="fr-FR" sz="2600" b="0" i="0" u="none" strike="noStrike" cap="none" normalizeH="0" baseline="0" noProof="0" dirty="0">
                <a:ln>
                  <a:noFill/>
                </a:ln>
                <a:solidFill>
                  <a:schemeClr val="tx1"/>
                </a:solidFill>
                <a:effectLst/>
                <a:uLnTx/>
                <a:uFillTx/>
                <a:cs typeface="Times New Roman" panose="02020603050405020304" pitchFamily="18" charset="0"/>
              </a:rPr>
              <a:t>des formes</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r>
              <a:rPr kumimoji="0" lang="fr-FR" sz="2600" b="1" i="0" u="none" strike="noStrike" cap="none" normalizeH="0" baseline="0" noProof="0" dirty="0">
                <a:ln>
                  <a:noFill/>
                </a:ln>
                <a:solidFill>
                  <a:srgbClr val="002060"/>
                </a:solidFill>
                <a:effectLst/>
                <a:uLnTx/>
                <a:uFillTx/>
                <a:cs typeface="Times New Roman" panose="02020603050405020304" pitchFamily="18" charset="0"/>
              </a:rPr>
              <a:t>modérées</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r>
              <a:rPr kumimoji="0" lang="fr-FR" sz="2600" b="0" i="0" u="none" strike="noStrike" cap="none" normalizeH="0" baseline="0" noProof="0" dirty="0">
                <a:ln>
                  <a:noFill/>
                </a:ln>
                <a:solidFill>
                  <a:schemeClr val="tx1"/>
                </a:solidFill>
                <a:effectLst/>
                <a:uLnTx/>
                <a:uFillTx/>
                <a:cs typeface="Times New Roman" panose="02020603050405020304" pitchFamily="18" charset="0"/>
              </a:rPr>
              <a:t>de la malnutrition</a:t>
            </a:r>
          </a:p>
          <a:p>
            <a:pPr lvl="1">
              <a:lnSpc>
                <a:spcPct val="90000"/>
              </a:lnSpc>
              <a:spcBef>
                <a:spcPts val="0"/>
              </a:spcBef>
              <a:spcAft>
                <a:spcPts val="0"/>
              </a:spcAft>
              <a:buClrTx/>
              <a:buFont typeface="Wingdings" charset="2"/>
              <a:buChar char="Ø"/>
              <a:defRPr/>
            </a:pPr>
            <a:endParaRPr lang="en-US" sz="2600" dirty="0">
              <a:solidFill>
                <a:schemeClr val="tx1"/>
              </a:solidFill>
              <a:cs typeface="Times New Roman" panose="02020603050405020304" pitchFamily="18" charset="0"/>
            </a:endParaRPr>
          </a:p>
          <a:p>
            <a:pPr marL="0" indent="0">
              <a:lnSpc>
                <a:spcPct val="90000"/>
              </a:lnSpc>
              <a:spcBef>
                <a:spcPts val="0"/>
              </a:spcBef>
              <a:spcAft>
                <a:spcPts val="0"/>
              </a:spcAft>
              <a:buClrTx/>
              <a:buNone/>
              <a:defRPr/>
            </a:pPr>
            <a:r>
              <a:rPr kumimoji="0" lang="fr-FR" sz="2800" b="1" i="0" u="none" strike="noStrike" cap="none" normalizeH="0" baseline="0" noProof="0" dirty="0">
                <a:ln>
                  <a:noFill/>
                </a:ln>
                <a:solidFill>
                  <a:schemeClr val="tx1"/>
                </a:solidFill>
                <a:effectLst/>
                <a:uLnTx/>
                <a:uFillTx/>
                <a:cs typeface="Times New Roman" panose="02020603050405020304" pitchFamily="18" charset="0"/>
              </a:rPr>
              <a:t>Pour permettre </a:t>
            </a:r>
            <a:r>
              <a:rPr lang="fr-FR" sz="2800" dirty="0">
                <a:solidFill>
                  <a:schemeClr val="tx1"/>
                </a:solidFill>
                <a:cs typeface="Times New Roman" panose="02020603050405020304" pitchFamily="18" charset="0"/>
              </a:rPr>
              <a:t>:</a:t>
            </a:r>
            <a:r>
              <a:rPr kumimoji="0" lang="fr-FR" sz="2800" b="0" i="0" u="none" strike="noStrike" cap="none" normalizeH="0" baseline="0" noProof="0" dirty="0">
                <a:ln>
                  <a:noFill/>
                </a:ln>
                <a:solidFill>
                  <a:schemeClr val="tx1"/>
                </a:solidFill>
                <a:effectLst/>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fr-FR" sz="2600" dirty="0">
                <a:solidFill>
                  <a:schemeClr val="tx1"/>
                </a:solidFill>
                <a:cs typeface="Times New Roman" panose="02020603050405020304" pitchFamily="18" charset="0"/>
              </a:rPr>
              <a:t>de </a:t>
            </a:r>
            <a:r>
              <a:rPr kumimoji="0" lang="fr-FR" sz="2600" b="0" i="0" u="none" strike="noStrike" cap="none" normalizeH="0" baseline="0" noProof="0" dirty="0">
                <a:ln>
                  <a:noFill/>
                </a:ln>
                <a:solidFill>
                  <a:schemeClr val="tx1"/>
                </a:solidFill>
                <a:effectLst/>
                <a:uLnTx/>
                <a:uFillTx/>
                <a:cs typeface="Times New Roman" panose="02020603050405020304" pitchFamily="18" charset="0"/>
              </a:rPr>
              <a:t>classifier l’état nutritionnel des</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r>
              <a:rPr kumimoji="0" lang="fr-FR" sz="2600" b="1" i="0" u="none" strike="noStrike" cap="none" normalizeH="0" baseline="0" noProof="0" dirty="0">
                <a:ln>
                  <a:noFill/>
                </a:ln>
                <a:solidFill>
                  <a:srgbClr val="002060"/>
                </a:solidFill>
                <a:effectLst/>
                <a:uLnTx/>
                <a:uFillTx/>
                <a:cs typeface="Times New Roman" panose="02020603050405020304" pitchFamily="18" charset="0"/>
              </a:rPr>
              <a:t>personnes</a:t>
            </a:r>
            <a:r>
              <a:rPr lang="fr-FR" sz="2600" dirty="0">
                <a:cs typeface="Times New Roman" panose="02020603050405020304" pitchFamily="18" charset="0"/>
              </a:rPr>
              <a:t> ;</a:t>
            </a:r>
            <a:r>
              <a:rPr kumimoji="0" lang="fr-FR" sz="2600" b="0" i="0" u="none" strike="noStrike" cap="none" normalizeH="0" baseline="0" noProof="0" dirty="0">
                <a:ln>
                  <a:noFill/>
                </a:ln>
                <a:solidFill>
                  <a:srgbClr val="4E3B30">
                    <a:lumMod val="75000"/>
                  </a:srgbClr>
                </a:solidFill>
                <a:effectLst/>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fr-FR" sz="2600" dirty="0">
                <a:solidFill>
                  <a:schemeClr val="tx1"/>
                </a:solidFill>
                <a:cs typeface="Times New Roman" panose="02020603050405020304" pitchFamily="18" charset="0"/>
              </a:rPr>
              <a:t>d’identifier la prévalence de la malnutrition dans les</a:t>
            </a:r>
            <a:r>
              <a:rPr kumimoji="0" lang="fr-FR" sz="2600" b="0" i="0" u="none" strike="noStrike" cap="none" normalizeH="0" baseline="0" noProof="0" dirty="0">
                <a:ln>
                  <a:noFill/>
                </a:ln>
                <a:solidFill>
                  <a:schemeClr val="tx1"/>
                </a:solidFill>
                <a:effectLst/>
                <a:uLnTx/>
                <a:uFillTx/>
                <a:cs typeface="Times New Roman" panose="02020603050405020304" pitchFamily="18" charset="0"/>
              </a:rPr>
              <a:t> </a:t>
            </a:r>
            <a:r>
              <a:rPr kumimoji="0" lang="fr-FR" sz="2600" b="1" i="0" u="none" strike="noStrike" cap="none" normalizeH="0" baseline="0" noProof="0" dirty="0">
                <a:ln>
                  <a:noFill/>
                </a:ln>
                <a:solidFill>
                  <a:srgbClr val="002060"/>
                </a:solidFill>
                <a:effectLst/>
                <a:uLnTx/>
                <a:uFillTx/>
                <a:cs typeface="Times New Roman" panose="02020603050405020304" pitchFamily="18" charset="0"/>
              </a:rPr>
              <a:t>populations</a:t>
            </a:r>
          </a:p>
        </p:txBody>
      </p:sp>
      <p:pic>
        <p:nvPicPr>
          <p:cNvPr id="17" name="Picture 6" descr="D:\Archives missions antérieures\Tdh 2008-9\My Pictures\Port a piment\haiti 2 0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74355" y="4718638"/>
            <a:ext cx="1545980" cy="19626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234345" y="4725921"/>
            <a:ext cx="1925179" cy="198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D:\Archives missions antérieures\Tdh 2008-9\My Pictures\bazelais\bazelais 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636424" y="4725922"/>
            <a:ext cx="1368152" cy="19955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http://media2.intoday.in/indiatoday/images/stories/malnourished-1_650_04031409333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534823" y="4718638"/>
            <a:ext cx="1872208" cy="199297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3</a:t>
            </a:fld>
            <a:endParaRPr lang="fr-CH"/>
          </a:p>
        </p:txBody>
      </p:sp>
    </p:spTree>
    <p:extLst>
      <p:ext uri="{BB962C8B-B14F-4D97-AF65-F5344CB8AC3E}">
        <p14:creationId xmlns:p14="http://schemas.microsoft.com/office/powerpoint/2010/main" val="30517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7958" y="182044"/>
            <a:ext cx="9685421" cy="2116088"/>
          </a:xfrm>
        </p:spPr>
        <p:txBody>
          <a:bodyPr>
            <a:normAutofit/>
          </a:bodyPr>
          <a:lstStyle/>
          <a:p>
            <a:r>
              <a:rPr lang="fr-FR" sz="4000">
                <a:latin typeface="+mn-lt"/>
              </a:rPr>
              <a:t>Qu’est-ce que l’anthropométrie et la prévalence ne permettent-elles pas de déterminer ? </a:t>
            </a:r>
          </a:p>
        </p:txBody>
      </p:sp>
      <p:pic>
        <p:nvPicPr>
          <p:cNvPr id="4"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9024" y="2298133"/>
            <a:ext cx="7564867" cy="4240780"/>
          </a:xfrm>
        </p:spPr>
      </p:pic>
      <p:sp>
        <p:nvSpPr>
          <p:cNvPr id="5" name="ZoneTexte 4"/>
          <p:cNvSpPr txBox="1"/>
          <p:nvPr/>
        </p:nvSpPr>
        <p:spPr>
          <a:xfrm rot="20107310">
            <a:off x="1383259" y="3944772"/>
            <a:ext cx="9332891" cy="769441"/>
          </a:xfrm>
          <a:prstGeom prst="rect">
            <a:avLst/>
          </a:prstGeom>
          <a:solidFill>
            <a:schemeClr val="accent2">
              <a:lumMod val="60000"/>
              <a:lumOff val="40000"/>
            </a:schemeClr>
          </a:solidFill>
        </p:spPr>
        <p:txBody>
          <a:bodyPr wrap="square" rtlCol="0">
            <a:spAutoFit/>
          </a:bodyPr>
          <a:lstStyle/>
          <a:p>
            <a:pPr algn="ctr"/>
            <a:r>
              <a:rPr lang="fr-FR" sz="4400"/>
              <a:t>Les causes de la malnutrition</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F121DC35-7FDD-4792-8036-0BEEE1555289}" type="slidenum">
              <a:rPr lang="fr-CH" smtClean="0"/>
              <a:t>30</a:t>
            </a:fld>
            <a:endParaRPr lang="fr-CH"/>
          </a:p>
        </p:txBody>
      </p:sp>
      <p:sp>
        <p:nvSpPr>
          <p:cNvPr id="8" name="TextBox 7"/>
          <p:cNvSpPr txBox="1"/>
          <p:nvPr/>
        </p:nvSpPr>
        <p:spPr>
          <a:xfrm>
            <a:off x="695302" y="565485"/>
            <a:ext cx="1326004" cy="1569660"/>
          </a:xfrm>
          <a:prstGeom prst="rect">
            <a:avLst/>
          </a:prstGeom>
          <a:noFill/>
        </p:spPr>
        <p:txBody>
          <a:bodyPr wrap="none" rtlCol="0">
            <a:spAutoFit/>
          </a:bodyPr>
          <a:lstStyle/>
          <a:p>
            <a:r>
              <a:rPr lang="fr-FR" sz="9600" b="1">
                <a:solidFill>
                  <a:srgbClr val="FF0000"/>
                </a:solidFill>
              </a:rPr>
              <a:t>??</a:t>
            </a:r>
          </a:p>
        </p:txBody>
      </p:sp>
    </p:spTree>
    <p:extLst>
      <p:ext uri="{BB962C8B-B14F-4D97-AF65-F5344CB8AC3E}">
        <p14:creationId xmlns:p14="http://schemas.microsoft.com/office/powerpoint/2010/main" val="17138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8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6562" y="1852943"/>
            <a:ext cx="7772400" cy="2764160"/>
          </a:xfrm>
        </p:spPr>
        <p:txBody>
          <a:bodyPr>
            <a:normAutofit fontScale="90000"/>
          </a:bodyPr>
          <a:lstStyle/>
          <a:p>
            <a:pPr algn="ctr"/>
            <a:r>
              <a:rPr lang="fr-FR">
                <a:latin typeface="+mn-lt"/>
              </a:rPr>
              <a:t>Maintenant que nous disposons des premières indications en matière d’évaluation nutritionnelle, nous allons approfondir nos connaissances lors de la prochaine séance.</a:t>
            </a:r>
          </a:p>
        </p:txBody>
      </p:sp>
      <p:sp>
        <p:nvSpPr>
          <p:cNvPr id="3" name="Rectangle 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4" name="TextBox 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5" name="Slide Number Placeholder 4"/>
          <p:cNvSpPr>
            <a:spLocks noGrp="1"/>
          </p:cNvSpPr>
          <p:nvPr>
            <p:ph type="sldNum" sz="quarter" idx="12"/>
          </p:nvPr>
        </p:nvSpPr>
        <p:spPr/>
        <p:txBody>
          <a:bodyPr/>
          <a:lstStyle/>
          <a:p>
            <a:fld id="{F121DC35-7FDD-4792-8036-0BEEE1555289}" type="slidenum">
              <a:rPr lang="fr-CH" smtClean="0"/>
              <a:t>31</a:t>
            </a:fld>
            <a:endParaRPr lang="fr-CH"/>
          </a:p>
        </p:txBody>
      </p:sp>
    </p:spTree>
    <p:extLst>
      <p:ext uri="{BB962C8B-B14F-4D97-AF65-F5344CB8AC3E}">
        <p14:creationId xmlns:p14="http://schemas.microsoft.com/office/powerpoint/2010/main" val="410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Rectangle 2"/>
          <p:cNvSpPr txBox="1">
            <a:spLocks noChangeArrowheads="1"/>
          </p:cNvSpPr>
          <p:nvPr/>
        </p:nvSpPr>
        <p:spPr>
          <a:xfrm>
            <a:off x="1846219" y="269197"/>
            <a:ext cx="8280920" cy="10081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u="sng">
                <a:latin typeface="+mn-lt"/>
              </a:rPr>
              <a:t>Comment mesure-t-on la malnutrition ?</a:t>
            </a:r>
          </a:p>
        </p:txBody>
      </p:sp>
      <p:pic>
        <p:nvPicPr>
          <p:cNvPr id="15" name="Picture 3" descr="P000362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1292919" y="2256365"/>
            <a:ext cx="4794253" cy="3196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6" name="Object 4"/>
          <p:cNvGraphicFramePr>
            <a:graphicFrameLocks noChangeAspect="1"/>
          </p:cNvGraphicFramePr>
          <p:nvPr>
            <p:extLst>
              <p:ext uri="{D42A27DB-BD31-4B8C-83A1-F6EECF244321}">
                <p14:modId xmlns:p14="http://schemas.microsoft.com/office/powerpoint/2010/main" val="3074756206"/>
              </p:ext>
            </p:extLst>
          </p:nvPr>
        </p:nvGraphicFramePr>
        <p:xfrm>
          <a:off x="6874585" y="2256366"/>
          <a:ext cx="4570942" cy="3196168"/>
        </p:xfrm>
        <a:graphic>
          <a:graphicData uri="http://schemas.openxmlformats.org/presentationml/2006/ole">
            <mc:AlternateContent xmlns:mc="http://schemas.openxmlformats.org/markup-compatibility/2006">
              <mc:Choice xmlns:v="urn:schemas-microsoft-com:vml" Requires="v">
                <p:oleObj name="Bitmap Image" r:id="rId4" imgW="7219048" imgH="5047619" progId="PBrush">
                  <p:embed/>
                </p:oleObj>
              </mc:Choice>
              <mc:Fallback>
                <p:oleObj name="Bitmap Image" r:id="rId4" imgW="7219048" imgH="5047619"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585" y="2256366"/>
                        <a:ext cx="4570942" cy="3196168"/>
                      </a:xfrm>
                      <a:prstGeom prst="rect">
                        <a:avLst/>
                      </a:prstGeom>
                      <a:noFill/>
                      <a:ln>
                        <a:noFill/>
                      </a:ln>
                      <a:effectLst/>
                    </p:spPr>
                  </p:pic>
                </p:oleObj>
              </mc:Fallback>
            </mc:AlternateContent>
          </a:graphicData>
        </a:graphic>
      </p:graphicFrame>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4</a:t>
            </a:fld>
            <a:endParaRPr lang="fr-CH"/>
          </a:p>
        </p:txBody>
      </p:sp>
    </p:spTree>
    <p:extLst>
      <p:ext uri="{BB962C8B-B14F-4D97-AF65-F5344CB8AC3E}">
        <p14:creationId xmlns:p14="http://schemas.microsoft.com/office/powerpoint/2010/main" val="153992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118217" y="-82260"/>
            <a:ext cx="8534400" cy="12591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u="sng" dirty="0">
                <a:latin typeface="+mn-lt"/>
              </a:rPr>
              <a:t>Comment mesure-t-on la malnutrition ?</a:t>
            </a:r>
          </a:p>
        </p:txBody>
      </p:sp>
      <p:sp>
        <p:nvSpPr>
          <p:cNvPr id="9" name="Rectangle 3"/>
          <p:cNvSpPr txBox="1">
            <a:spLocks noChangeArrowheads="1"/>
          </p:cNvSpPr>
          <p:nvPr/>
        </p:nvSpPr>
        <p:spPr>
          <a:xfrm>
            <a:off x="2092067" y="980691"/>
            <a:ext cx="8586700" cy="5329989"/>
          </a:xfrm>
          <a:prstGeom prst="rect">
            <a:avLst/>
          </a:prstGeom>
          <a:solidFill>
            <a:schemeClr val="bg1"/>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Pct val="80000"/>
              <a:buNone/>
              <a:tabLst/>
              <a:defRPr/>
            </a:pPr>
            <a:endParaRPr kumimoji="0" lang="en-GB" sz="2800" b="0" i="0" u="none" strike="noStrike" kern="1200" cap="none" spc="0" normalizeH="0" baseline="0" noProof="0" dirty="0">
              <a:ln>
                <a:noFill/>
              </a:ln>
              <a:solidFill>
                <a:schemeClr val="tx1"/>
              </a:solidFill>
              <a:effectLst/>
              <a:uLnTx/>
              <a:uFillTx/>
              <a:ea typeface="+mn-ea"/>
            </a:endParaRPr>
          </a:p>
          <a:p>
            <a:pPr marR="0" lvl="0" indent="0" algn="l" defTabSz="457200" rtl="0" eaLnBrk="1" fontAlgn="auto" latinLnBrk="0" hangingPunct="1">
              <a:spcBef>
                <a:spcPts val="0"/>
              </a:spcBef>
              <a:spcAft>
                <a:spcPts val="0"/>
              </a:spcAft>
              <a:buClrTx/>
              <a:buSzPct val="80000"/>
              <a:buFont typeface="Wingdings" panose="05000000000000000000" pitchFamily="2" charset="2"/>
              <a:buChar char="Ø"/>
              <a:tabLst/>
              <a:defRPr/>
            </a:pPr>
            <a:r>
              <a:rPr kumimoji="0" lang="fr-FR" sz="2800" b="1" i="0" u="none" strike="noStrike" cap="none" normalizeH="0" baseline="0" noProof="0">
                <a:ln>
                  <a:noFill/>
                </a:ln>
                <a:solidFill>
                  <a:schemeClr val="tx1"/>
                </a:solidFill>
                <a:effectLst/>
                <a:uLnTx/>
                <a:uFillTx/>
                <a:ea typeface="+mn-ea"/>
              </a:rPr>
              <a:t>Signes cliniques</a:t>
            </a:r>
          </a:p>
          <a:p>
            <a:pPr marR="0" lvl="0" indent="0" algn="l" defTabSz="457200" rtl="0" eaLnBrk="1" fontAlgn="auto" latinLnBrk="0" hangingPunct="1">
              <a:spcBef>
                <a:spcPts val="0"/>
              </a:spcBef>
              <a:spcAft>
                <a:spcPts val="0"/>
              </a:spcAft>
              <a:buClrTx/>
              <a:buSzPct val="80000"/>
              <a:buFont typeface="Wingdings" panose="05000000000000000000" pitchFamily="2" charset="2"/>
              <a:buChar char="Ø"/>
              <a:tabLst/>
              <a:defRPr/>
            </a:pPr>
            <a:r>
              <a:rPr kumimoji="0" lang="fr-FR" sz="2800" b="1" i="0" u="none" strike="noStrike" cap="none" normalizeH="0" baseline="0" noProof="0">
                <a:ln>
                  <a:noFill/>
                </a:ln>
                <a:solidFill>
                  <a:schemeClr val="tx1"/>
                </a:solidFill>
                <a:effectLst/>
                <a:uLnTx/>
                <a:uFillTx/>
                <a:ea typeface="+mn-ea"/>
                <a:cs typeface="Times New Roman" panose="02020603050405020304" pitchFamily="18" charset="0"/>
              </a:rPr>
              <a:t>Anthropométrie</a:t>
            </a:r>
            <a:r>
              <a:rPr kumimoji="0" lang="fr-FR" sz="2800" b="0" i="0" u="none" strike="noStrike" cap="none" normalizeH="0" baseline="0" noProof="0">
                <a:ln>
                  <a:noFill/>
                </a:ln>
                <a:solidFill>
                  <a:schemeClr val="tx1"/>
                </a:solidFill>
                <a:effectLst/>
                <a:uLnTx/>
                <a:uFillTx/>
                <a:ea typeface="+mn-ea"/>
                <a:cs typeface="Times New Roman" panose="02020603050405020304" pitchFamily="18" charset="0"/>
              </a:rPr>
              <a:t> –</a:t>
            </a:r>
            <a:r>
              <a:rPr kumimoji="0" lang="fr-FR" sz="2800" b="0" i="0" u="none" strike="noStrike" cap="none" normalizeH="0" noProof="0">
                <a:ln>
                  <a:noFill/>
                </a:ln>
                <a:solidFill>
                  <a:schemeClr val="tx1"/>
                </a:solidFill>
                <a:effectLst/>
                <a:uLnTx/>
                <a:uFillTx/>
                <a:ea typeface="+mn-ea"/>
                <a:cs typeface="Times New Roman" panose="02020603050405020304" pitchFamily="18" charset="0"/>
              </a:rPr>
              <a:t> mesures du corps humain</a:t>
            </a:r>
            <a:r>
              <a:rPr kumimoji="0" lang="fr-FR" sz="2600" b="0" i="0" u="none" strike="noStrike" cap="none" normalizeH="0" baseline="0" noProof="0">
                <a:ln>
                  <a:noFill/>
                </a:ln>
                <a:solidFill>
                  <a:schemeClr val="tx1"/>
                </a:solidFill>
                <a:effectLst/>
                <a:uLnTx/>
                <a:uFillTx/>
                <a:ea typeface="+mn-ea"/>
                <a:cs typeface="Times New Roman" panose="02020603050405020304" pitchFamily="18" charset="0"/>
              </a:rPr>
              <a:t> </a:t>
            </a:r>
          </a:p>
          <a:p>
            <a:pPr marL="1657350" lvl="2" indent="-457200">
              <a:spcBef>
                <a:spcPts val="0"/>
              </a:spcBef>
              <a:spcAft>
                <a:spcPts val="0"/>
              </a:spcAft>
              <a:buClrTx/>
              <a:buFont typeface="Arial" panose="020B0604020202020204" pitchFamily="34" charset="0"/>
              <a:buChar char="•"/>
              <a:defRPr/>
            </a:pPr>
            <a:r>
              <a:rPr lang="fr-FR" sz="2600">
                <a:solidFill>
                  <a:schemeClr val="tx1"/>
                </a:solidFill>
                <a:ea typeface="+mn-ea"/>
                <a:cs typeface="Times New Roman" panose="02020603050405020304" pitchFamily="18" charset="0"/>
              </a:rPr>
              <a:t>Poids, taille </a:t>
            </a:r>
          </a:p>
          <a:p>
            <a:pPr marL="1657350" lvl="2" indent="-457200">
              <a:spcBef>
                <a:spcPts val="0"/>
              </a:spcBef>
              <a:spcAft>
                <a:spcPts val="0"/>
              </a:spcAft>
              <a:buClrTx/>
              <a:buFont typeface="Arial" panose="020B0604020202020204" pitchFamily="34" charset="0"/>
              <a:buChar char="•"/>
              <a:defRPr/>
            </a:pPr>
            <a:r>
              <a:rPr lang="fr-FR" sz="2800">
                <a:solidFill>
                  <a:schemeClr val="tx1"/>
                </a:solidFill>
                <a:ea typeface="+mn-ea"/>
                <a:cs typeface="Times New Roman" panose="02020603050405020304" pitchFamily="18" charset="0"/>
              </a:rPr>
              <a:t>Circonférence du bras entre l’épaule et le coude, ou périmètre brachial (PB)</a:t>
            </a:r>
          </a:p>
          <a:p>
            <a:pPr marL="1657350" lvl="2" indent="-457200">
              <a:spcBef>
                <a:spcPts val="0"/>
              </a:spcBef>
              <a:spcAft>
                <a:spcPts val="0"/>
              </a:spcAft>
              <a:buClrTx/>
              <a:buFont typeface="Arial" panose="020B0604020202020204" pitchFamily="34" charset="0"/>
              <a:buChar char="•"/>
              <a:defRPr/>
            </a:pPr>
            <a:r>
              <a:rPr lang="fr-FR" sz="2800">
                <a:solidFill>
                  <a:schemeClr val="tx1"/>
                </a:solidFill>
                <a:ea typeface="+mn-ea"/>
                <a:cs typeface="Times New Roman" panose="02020603050405020304" pitchFamily="18" charset="0"/>
              </a:rPr>
              <a:t>Œdème</a:t>
            </a:r>
          </a:p>
          <a:p>
            <a:pPr marL="0" indent="0">
              <a:spcBef>
                <a:spcPts val="0"/>
              </a:spcBef>
              <a:spcAft>
                <a:spcPts val="0"/>
              </a:spcAft>
              <a:buClrTx/>
              <a:buNone/>
              <a:defRPr/>
            </a:pPr>
            <a:endParaRPr kumimoji="0" lang="en-US" sz="2800" b="0" i="0" u="none" strike="noStrike" kern="1200" cap="none" spc="0" normalizeH="0" baseline="0" noProof="0" dirty="0">
              <a:ln>
                <a:noFill/>
              </a:ln>
              <a:solidFill>
                <a:schemeClr val="tx1"/>
              </a:solidFill>
              <a:effectLst/>
              <a:uLnTx/>
              <a:uFillTx/>
              <a:ea typeface="+mn-ea"/>
              <a:cs typeface="Times New Roman" panose="02020603050405020304" pitchFamily="18" charset="0"/>
            </a:endParaRPr>
          </a:p>
          <a:p>
            <a:pPr marL="0" indent="0">
              <a:spcBef>
                <a:spcPts val="0"/>
              </a:spcBef>
              <a:spcAft>
                <a:spcPts val="0"/>
              </a:spcAft>
              <a:buClrTx/>
              <a:buNone/>
              <a:defRPr/>
            </a:pPr>
            <a:r>
              <a:rPr kumimoji="0" lang="fr-FR" sz="2800" b="0" i="0" u="none" strike="noStrike" cap="none" normalizeH="0" baseline="0" noProof="0">
                <a:ln>
                  <a:noFill/>
                </a:ln>
                <a:solidFill>
                  <a:schemeClr val="tx1"/>
                </a:solidFill>
                <a:effectLst/>
                <a:uLnTx/>
                <a:uFillTx/>
                <a:ea typeface="+mn-ea"/>
                <a:cs typeface="Times New Roman" panose="02020603050405020304" pitchFamily="18" charset="0"/>
              </a:rPr>
              <a:t>Comparaison avec les normes internationales</a:t>
            </a:r>
          </a:p>
          <a:p>
            <a:pPr marL="285750" marR="0" lvl="0" indent="-28575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en-US" sz="2800" b="0" i="0" u="none" strike="noStrike" kern="1200" cap="none" spc="0" normalizeH="0" baseline="0" noProof="0" dirty="0">
              <a:ln>
                <a:noFill/>
              </a:ln>
              <a:solidFill>
                <a:srgbClr val="4E3B30">
                  <a:lumMod val="75000"/>
                </a:srgbClr>
              </a:solidFill>
              <a:effectLst/>
              <a:uLnTx/>
              <a:uFillTx/>
              <a:latin typeface="Century Gothic" panose="020B0502020202020204"/>
              <a:ea typeface="+mn-ea"/>
              <a:cs typeface="+mn-cs"/>
            </a:endParaRP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5</a:t>
            </a:fld>
            <a:endParaRPr lang="fr-CH"/>
          </a:p>
        </p:txBody>
      </p:sp>
    </p:spTree>
    <p:extLst>
      <p:ext uri="{BB962C8B-B14F-4D97-AF65-F5344CB8AC3E}">
        <p14:creationId xmlns:p14="http://schemas.microsoft.com/office/powerpoint/2010/main" val="143436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545157" y="244642"/>
            <a:ext cx="1146235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Dans quels groupes d’âge mesure-t-on la malnutrition ? </a:t>
            </a:r>
          </a:p>
        </p:txBody>
      </p:sp>
      <p:sp>
        <p:nvSpPr>
          <p:cNvPr id="14" name="Espace réservé du contenu 1"/>
          <p:cNvSpPr txBox="1">
            <a:spLocks/>
          </p:cNvSpPr>
          <p:nvPr/>
        </p:nvSpPr>
        <p:spPr>
          <a:xfrm>
            <a:off x="2048674" y="1987493"/>
            <a:ext cx="8803103" cy="43688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b="1"/>
              <a:t>Enfants de 6 à 59 mois </a:t>
            </a:r>
            <a:r>
              <a:rPr lang="fr-FR"/>
              <a:t>: </a:t>
            </a:r>
          </a:p>
          <a:p>
            <a:pPr marL="800100" lvl="1" indent="-342900" algn="l">
              <a:buFont typeface="Courier New" panose="02070309020205020404" pitchFamily="49" charset="0"/>
              <a:buChar char="o"/>
            </a:pPr>
            <a:r>
              <a:rPr lang="fr-FR" sz="2400"/>
              <a:t>Les premiers et les plus touchés par les changements des facteurs de risques nutritionnels =&gt; indicateur précoce</a:t>
            </a:r>
          </a:p>
          <a:p>
            <a:pPr marL="800100" lvl="1" indent="-342900" algn="l">
              <a:buFont typeface="Courier New" panose="02070309020205020404" pitchFamily="49" charset="0"/>
              <a:buChar char="o"/>
            </a:pPr>
            <a:r>
              <a:rPr lang="fr-FR" sz="2400"/>
              <a:t>Plus susceptibles de mourir de malnutrition </a:t>
            </a:r>
          </a:p>
          <a:p>
            <a:pPr marL="800100" lvl="1" indent="-342900" algn="l">
              <a:buFont typeface="Courier New" panose="02070309020205020404" pitchFamily="49" charset="0"/>
              <a:buChar char="o"/>
            </a:pPr>
            <a:r>
              <a:rPr lang="fr-FR" sz="2400"/>
              <a:t>Méthodes standardisées disponibles</a:t>
            </a:r>
          </a:p>
          <a:p>
            <a:pPr marL="342900" indent="-342900" algn="l">
              <a:buFont typeface="Wingdings" panose="05000000000000000000" pitchFamily="2" charset="2"/>
              <a:buChar char="Ø"/>
            </a:pPr>
            <a:r>
              <a:rPr lang="fr-FR" b="1"/>
              <a:t>Femmes enceintes ou allaitantes</a:t>
            </a:r>
          </a:p>
          <a:p>
            <a:pPr marL="914400" lvl="1" indent="-457200" algn="l">
              <a:buFont typeface="Courier New" panose="02070309020205020404" pitchFamily="49" charset="0"/>
              <a:buChar char="o"/>
            </a:pPr>
            <a:r>
              <a:rPr lang="fr-FR" sz="2400"/>
              <a:t>Facteurs de risques accrus et conséquences à la fois pour elles-mêmes et pour leur enfant</a:t>
            </a:r>
          </a:p>
          <a:p>
            <a:pPr marL="342900" indent="-342900" algn="l">
              <a:buFont typeface="Wingdings" panose="05000000000000000000" pitchFamily="2" charset="2"/>
              <a:buChar char="Ø"/>
            </a:pPr>
            <a:r>
              <a:rPr lang="fr-FR" b="1"/>
              <a:t>Nourrissons de moins de 6 mois</a:t>
            </a:r>
          </a:p>
          <a:p>
            <a:pPr marL="342900" indent="-342900" algn="l">
              <a:buFont typeface="Wingdings" panose="05000000000000000000" pitchFamily="2" charset="2"/>
              <a:buChar char="Ø"/>
            </a:pPr>
            <a:r>
              <a:rPr lang="fr-FR" b="1"/>
              <a:t>Autres groupes</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6</a:t>
            </a:fld>
            <a:endParaRPr lang="fr-CH"/>
          </a:p>
        </p:txBody>
      </p:sp>
    </p:spTree>
    <p:extLst>
      <p:ext uri="{BB962C8B-B14F-4D97-AF65-F5344CB8AC3E}">
        <p14:creationId xmlns:p14="http://schemas.microsoft.com/office/powerpoint/2010/main" val="300928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972979" y="93545"/>
            <a:ext cx="8182618" cy="9018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a:t>Normes de croissance de l’enfant (OMS, 2006) </a:t>
            </a:r>
            <a:r>
              <a:rPr lang="fr-FR" sz="2800" b="1">
                <a:solidFill>
                  <a:srgbClr val="0070C0"/>
                </a:solidFill>
              </a:rPr>
              <a:t>http://www.who.int/childgrowth/en/</a:t>
            </a:r>
          </a:p>
        </p:txBody>
      </p:sp>
      <p:pic>
        <p:nvPicPr>
          <p:cNvPr id="9"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076" y="995394"/>
            <a:ext cx="2767537" cy="5061381"/>
          </a:xfrm>
          <a:prstGeom prst="rect">
            <a:avLst/>
          </a:prstGeom>
        </p:spPr>
      </p:pic>
      <p:sp>
        <p:nvSpPr>
          <p:cNvPr id="11" name="Rectangle 3"/>
          <p:cNvSpPr txBox="1">
            <a:spLocks noChangeArrowheads="1"/>
          </p:cNvSpPr>
          <p:nvPr/>
        </p:nvSpPr>
        <p:spPr>
          <a:xfrm>
            <a:off x="972979" y="1411096"/>
            <a:ext cx="7310275" cy="51613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Ø"/>
            </a:pPr>
            <a:r>
              <a:rPr lang="fr-FR" b="1" dirty="0"/>
              <a:t>OMS </a:t>
            </a:r>
            <a:r>
              <a:rPr lang="fr-FR" dirty="0"/>
              <a:t>: L’« étude multicentrique sur la référence de croissance (EMRC) » a été menée de 1997 à 2003 dans le but de mettre au point de nouvelles courbes de croissance pour évaluer les nourrissons et les jeunes enfants partout dans le monde</a:t>
            </a:r>
          </a:p>
          <a:p>
            <a:pPr algn="l"/>
            <a:endParaRPr lang="en-US" altLang="fr-FR" dirty="0"/>
          </a:p>
          <a:p>
            <a:pPr marL="342900" indent="-342900" algn="l">
              <a:lnSpc>
                <a:spcPct val="100000"/>
              </a:lnSpc>
              <a:spcBef>
                <a:spcPts val="0"/>
              </a:spcBef>
              <a:buFont typeface="Wingdings" panose="05000000000000000000" pitchFamily="2" charset="2"/>
              <a:buChar char="Ø"/>
            </a:pPr>
            <a:r>
              <a:rPr lang="fr-FR" dirty="0"/>
              <a:t>Des informations sur la croissance et le développement de 8500 enfants venant de milieux ethniques et culturels différents (Brésil, Ghana, Inde, Norvège, Oman et États-Unis) ont été recueillies. Ces enfants étaient nourris au sein</a:t>
            </a:r>
          </a:p>
          <a:p>
            <a:pPr algn="l">
              <a:spcBef>
                <a:spcPts val="0"/>
              </a:spcBef>
            </a:pPr>
            <a:endParaRPr lang="en-US" altLang="fr-FR" dirty="0"/>
          </a:p>
          <a:p>
            <a:pPr marL="342900" indent="-342900" algn="l">
              <a:spcBef>
                <a:spcPts val="0"/>
              </a:spcBef>
              <a:buFont typeface="Wingdings" panose="05000000000000000000" pitchFamily="2" charset="2"/>
              <a:buChar char="Ø"/>
            </a:pPr>
            <a:r>
              <a:rPr lang="fr-FR" dirty="0"/>
              <a:t>Nous utilisons une norme internationale censée refléter la meilleure croissance chez tous les enfants en bonne santé de la naissance à 19 ans</a:t>
            </a:r>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7</a:t>
            </a:fld>
            <a:endParaRPr lang="fr-CH"/>
          </a:p>
        </p:txBody>
      </p:sp>
    </p:spTree>
    <p:extLst>
      <p:ext uri="{BB962C8B-B14F-4D97-AF65-F5344CB8AC3E}">
        <p14:creationId xmlns:p14="http://schemas.microsoft.com/office/powerpoint/2010/main" val="85815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custDataLst>
              <p:tags r:id="rId1"/>
            </p:custDataLst>
          </p:nvPr>
        </p:nvSpPr>
        <p:spPr>
          <a:xfrm>
            <a:off x="468313" y="404664"/>
            <a:ext cx="8604250" cy="8304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a:latin typeface="Tw Cen MT" panose="020B0602020104020603" pitchFamily="34" charset="0"/>
              </a:rPr>
              <a:t>	</a:t>
            </a:r>
            <a:r>
              <a:rPr lang="fr-FR" sz="4000">
                <a:solidFill>
                  <a:srgbClr val="005BA4"/>
                </a:solidFill>
                <a:latin typeface="Tw Cen MT" panose="020B0602020104020603" pitchFamily="34" charset="0"/>
              </a:rPr>
              <a:t>	</a:t>
            </a:r>
            <a:r>
              <a:rPr lang="fr-FR" sz="4400" u="sng">
                <a:latin typeface="+mn-lt"/>
              </a:rPr>
              <a:t>Indices : Z-score</a:t>
            </a:r>
          </a:p>
        </p:txBody>
      </p:sp>
      <p:sp>
        <p:nvSpPr>
          <p:cNvPr id="15" name="TextBox 11"/>
          <p:cNvSpPr txBox="1">
            <a:spLocks noChangeArrowheads="1"/>
          </p:cNvSpPr>
          <p:nvPr/>
        </p:nvSpPr>
        <p:spPr bwMode="auto">
          <a:xfrm>
            <a:off x="3978417" y="1957908"/>
            <a:ext cx="1507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00"/>
              </a:buClr>
              <a:buFont typeface="Wingdings" panose="05000000000000000000" pitchFamily="2" charset="2"/>
              <a:buChar char="§"/>
              <a:defRPr sz="2500">
                <a:solidFill>
                  <a:srgbClr val="000000"/>
                </a:solidFill>
                <a:latin typeface="Trebuchet MS" panose="020B0603020202020204" pitchFamily="34" charset="0"/>
              </a:defRPr>
            </a:lvl1pPr>
            <a:lvl2pPr marL="742950" indent="-285750" eaLnBrk="0" hangingPunct="0">
              <a:spcBef>
                <a:spcPct val="20000"/>
              </a:spcBef>
              <a:buClr>
                <a:srgbClr val="99CC00"/>
              </a:buClr>
              <a:buChar char="•"/>
              <a:defRPr sz="2400">
                <a:solidFill>
                  <a:srgbClr val="000000"/>
                </a:solidFill>
                <a:latin typeface="Trebuchet MS" panose="020B0603020202020204" pitchFamily="34" charset="0"/>
              </a:defRPr>
            </a:lvl2pPr>
            <a:lvl3pPr marL="1143000" indent="-228600" eaLnBrk="0" hangingPunct="0">
              <a:spcBef>
                <a:spcPct val="20000"/>
              </a:spcBef>
              <a:buClr>
                <a:srgbClr val="99CC00"/>
              </a:buClr>
              <a:buChar char="—"/>
              <a:defRPr sz="2000">
                <a:solidFill>
                  <a:srgbClr val="000000"/>
                </a:solidFill>
                <a:latin typeface="Trebuchet MS" panose="020B0603020202020204" pitchFamily="34" charset="0"/>
              </a:defRPr>
            </a:lvl3pPr>
            <a:lvl4pPr marL="1600200" indent="-228600" eaLnBrk="0" hangingPunct="0">
              <a:spcBef>
                <a:spcPct val="20000"/>
              </a:spcBef>
              <a:buClr>
                <a:srgbClr val="99CC00"/>
              </a:buClr>
              <a:buChar char="·"/>
              <a:defRPr sz="2000">
                <a:solidFill>
                  <a:srgbClr val="000000"/>
                </a:solidFill>
                <a:latin typeface="Trebuchet MS" panose="020B0603020202020204" pitchFamily="34" charset="0"/>
              </a:defRPr>
            </a:lvl4pPr>
            <a:lvl5pPr marL="2057400" indent="-228600" eaLnBrk="0" hangingPunct="0">
              <a:spcBef>
                <a:spcPct val="20000"/>
              </a:spcBef>
              <a:buClr>
                <a:srgbClr val="99CC00"/>
              </a:buClr>
              <a:buChar char="­"/>
              <a:defRPr sz="2000">
                <a:solidFill>
                  <a:srgbClr val="000000"/>
                </a:solidFill>
                <a:latin typeface="Trebuchet MS" panose="020B0603020202020204" pitchFamily="34" charset="0"/>
              </a:defRPr>
            </a:lvl5pPr>
            <a:lvl6pPr marL="25146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6pPr>
            <a:lvl7pPr marL="29718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7pPr>
            <a:lvl8pPr marL="34290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8pPr>
            <a:lvl9pPr marL="38862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9pPr>
          </a:lstStyle>
          <a:p>
            <a:pPr algn="ctr" eaLnBrk="1" hangingPunct="1">
              <a:spcBef>
                <a:spcPct val="0"/>
              </a:spcBef>
              <a:buClrTx/>
              <a:buFontTx/>
              <a:buNone/>
            </a:pPr>
            <a:r>
              <a:rPr lang="fr-FR" sz="2800">
                <a:solidFill>
                  <a:schemeClr val="tx1"/>
                </a:solidFill>
                <a:latin typeface="Garamond" panose="02020404030301010803" pitchFamily="18" charset="0"/>
                <a:ea typeface="MS PGothic" panose="020B0600070205080204" pitchFamily="34" charset="-128"/>
              </a:rPr>
              <a:t>ET = 1</a:t>
            </a:r>
          </a:p>
        </p:txBody>
      </p:sp>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467" y="2087289"/>
            <a:ext cx="1123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15" descr="sd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1294" y="2547664"/>
            <a:ext cx="7129412" cy="382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8</a:t>
            </a:fld>
            <a:endParaRPr lang="fr-CH"/>
          </a:p>
        </p:txBody>
      </p:sp>
    </p:spTree>
    <p:extLst>
      <p:ext uri="{BB962C8B-B14F-4D97-AF65-F5344CB8AC3E}">
        <p14:creationId xmlns:p14="http://schemas.microsoft.com/office/powerpoint/2010/main" val="421129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custDataLst>
              <p:tags r:id="rId1"/>
            </p:custDataLst>
          </p:nvPr>
        </p:nvSpPr>
        <p:spPr>
          <a:xfrm>
            <a:off x="2164765" y="-168442"/>
            <a:ext cx="8675687" cy="12350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u="sng">
                <a:latin typeface="+mn-lt"/>
              </a:rPr>
              <a:t>Population de référence de l’OMS</a:t>
            </a:r>
          </a:p>
        </p:txBody>
      </p:sp>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4431" y="1365268"/>
            <a:ext cx="871296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F121DC35-7FDD-4792-8036-0BEEE1555289}" type="slidenum">
              <a:rPr lang="fr-CH" smtClean="0"/>
              <a:t>9</a:t>
            </a:fld>
            <a:endParaRPr lang="fr-CH"/>
          </a:p>
        </p:txBody>
      </p:sp>
    </p:spTree>
    <p:extLst>
      <p:ext uri="{BB962C8B-B14F-4D97-AF65-F5344CB8AC3E}">
        <p14:creationId xmlns:p14="http://schemas.microsoft.com/office/powerpoint/2010/main" val="4208317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2023-05-09T16:00:00+00:00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TSASSIST-19-3315</_dlc_DocId>
    <_dlc_DocIdUrl xmlns="a8a2af44-4b8d-404b-a8bd-4186350a523c">
      <Url>https://collab.ext.icrc.org/sites/TS_ASSIST/_layouts/15/DocIdRedir.aspx?ID=TSASSIST-19-3315</Url>
      <Description>TSASSIST-19-3315</Description>
    </_dlc_DocIdUrl>
  </documentManagement>
</p:properties>
</file>

<file path=customXml/itemProps1.xml><?xml version="1.0" encoding="utf-8"?>
<ds:datastoreItem xmlns:ds="http://schemas.openxmlformats.org/officeDocument/2006/customXml" ds:itemID="{95FCC8CF-82CD-416A-B742-37164D52FF17}"/>
</file>

<file path=customXml/itemProps2.xml><?xml version="1.0" encoding="utf-8"?>
<ds:datastoreItem xmlns:ds="http://schemas.openxmlformats.org/officeDocument/2006/customXml" ds:itemID="{0E9F23A1-435E-4ED0-A7CC-48DABA2A5D0F}"/>
</file>

<file path=customXml/itemProps3.xml><?xml version="1.0" encoding="utf-8"?>
<ds:datastoreItem xmlns:ds="http://schemas.openxmlformats.org/officeDocument/2006/customXml" ds:itemID="{64020604-9D55-4828-B20D-69F7FA23922B}"/>
</file>

<file path=customXml/itemProps4.xml><?xml version="1.0" encoding="utf-8"?>
<ds:datastoreItem xmlns:ds="http://schemas.openxmlformats.org/officeDocument/2006/customXml" ds:itemID="{7914FB4B-88A8-4C99-AE48-706D16EF910C}"/>
</file>

<file path=customXml/itemProps5.xml><?xml version="1.0" encoding="utf-8"?>
<ds:datastoreItem xmlns:ds="http://schemas.openxmlformats.org/officeDocument/2006/customXml" ds:itemID="{50521FB4-33E2-464C-9945-5F16402F2C74}"/>
</file>

<file path=docProps/app.xml><?xml version="1.0" encoding="utf-8"?>
<Properties xmlns="http://schemas.openxmlformats.org/officeDocument/2006/extended-properties" xmlns:vt="http://schemas.openxmlformats.org/officeDocument/2006/docPropsVTypes">
  <Template/>
  <TotalTime>0</TotalTime>
  <Words>2782</Words>
  <Application>Microsoft Office PowerPoint</Application>
  <PresentationFormat>Breitbild</PresentationFormat>
  <Paragraphs>371</Paragraphs>
  <Slides>31</Slides>
  <Notes>30</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45" baseType="lpstr">
      <vt:lpstr>Arial</vt:lpstr>
      <vt:lpstr>Calibri</vt:lpstr>
      <vt:lpstr>Calibri Light</vt:lpstr>
      <vt:lpstr>Century Gothic</vt:lpstr>
      <vt:lpstr>Courier New</vt:lpstr>
      <vt:lpstr>French Script MT</vt:lpstr>
      <vt:lpstr>Garamond</vt:lpstr>
      <vt:lpstr>Tahoma</vt:lpstr>
      <vt:lpstr>Times New Roman</vt:lpstr>
      <vt:lpstr>Tw Cen MT</vt:lpstr>
      <vt:lpstr>Wingdings</vt:lpstr>
      <vt:lpstr>Wingdings 3</vt:lpstr>
      <vt:lpstr>Office Theme</vt:lpstr>
      <vt:lpstr>Bitmap Image</vt:lpstr>
      <vt:lpstr>Mesure de la malnutrition</vt:lpstr>
      <vt:lpstr>Objectifs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La prévalence à un moment donné permet d’obtenir un aperçu de la situation. </vt:lpstr>
      <vt:lpstr>PowerPoint-Präsentation</vt:lpstr>
      <vt:lpstr>Nous pouvons alors comparer ces données sur la prévalence avec des normes et avec d’autres facteurs.</vt:lpstr>
      <vt:lpstr>Indicateurs couramment utilisés pendant les crises</vt:lpstr>
      <vt:lpstr>Qu’est-ce que l’anthropométrie et la prévalence ne permettent-elles pas de déterminer ? </vt:lpstr>
      <vt:lpstr>Maintenant que nous disposons des premières indications en matière d’évaluation nutritionnelle, nous allons approfondir nos connaissances lors de la prochaine séance.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2023-01-24T09:05:03Z</dcterms:created>
  <dcterms:modified xsi:type="dcterms:W3CDTF">2023-02-02T09:35:58Z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8119b928-6e83-47a4-86e1-a70701364eed</vt:lpwstr>
  </property>
</Properties>
</file>