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Masters/slideMaster1.xml" ContentType="application/vnd.openxmlformats-officedocument.presentationml.slideMaster+xml"/>
  <Override PartName="/ppt/notesSlides/notesSlide16.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8.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15.xml" ContentType="application/vnd.openxmlformats-officedocument.presentationml.notesSlide+xml"/>
  <Override PartName="/ppt/notesSlides/notesSlide17.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4.xml" ContentType="application/vnd.openxmlformats-officedocument.customXml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5.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3"/>
  </p:notesMasterIdLst>
  <p:sldIdLst>
    <p:sldId id="257" r:id="rId2"/>
    <p:sldId id="293" r:id="rId3"/>
    <p:sldId id="259" r:id="rId4"/>
    <p:sldId id="258" r:id="rId5"/>
    <p:sldId id="260" r:id="rId6"/>
    <p:sldId id="261" r:id="rId7"/>
    <p:sldId id="262" r:id="rId8"/>
    <p:sldId id="263" r:id="rId9"/>
    <p:sldId id="264" r:id="rId10"/>
    <p:sldId id="265" r:id="rId11"/>
    <p:sldId id="266" r:id="rId12"/>
    <p:sldId id="267" r:id="rId13"/>
    <p:sldId id="268" r:id="rId14"/>
    <p:sldId id="270" r:id="rId15"/>
    <p:sldId id="271" r:id="rId16"/>
    <p:sldId id="278" r:id="rId17"/>
    <p:sldId id="273" r:id="rId18"/>
    <p:sldId id="275" r:id="rId19"/>
    <p:sldId id="274" r:id="rId20"/>
    <p:sldId id="276" r:id="rId21"/>
    <p:sldId id="277" r:id="rId2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A290"/>
    <a:srgbClr val="FFCCFF"/>
    <a:srgbClr val="005BA4"/>
    <a:srgbClr val="E8830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770" autoAdjust="0"/>
    <p:restoredTop sz="94206" autoAdjust="0"/>
  </p:normalViewPr>
  <p:slideViewPr>
    <p:cSldViewPr snapToGrid="0" showGuides="1">
      <p:cViewPr varScale="1">
        <p:scale>
          <a:sx n="119" d="100"/>
          <a:sy n="119" d="100"/>
        </p:scale>
        <p:origin x="114" y="180"/>
      </p:cViewPr>
      <p:guideLst>
        <p:guide orient="horz" pos="2183"/>
        <p:guide pos="384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32" Type="http://schemas.openxmlformats.org/officeDocument/2006/relationships/customXml" Target="../customXml/item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 Id="rId30"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H"/>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6A6037-2673-4A87-BF85-82B5B8BB4943}" type="datetimeFigureOut">
              <a:rPr lang="fr-CH" smtClean="0"/>
              <a:t>08.02.2023</a:t>
            </a:fld>
            <a:endParaRPr lang="fr-CH"/>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CH"/>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CH"/>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681B1C-8DCB-45E8-9FF1-34546D5E264C}" type="slidenum">
              <a:rPr lang="fr-CH" smtClean="0"/>
              <a:t>‹Nr.›</a:t>
            </a:fld>
            <a:endParaRPr lang="fr-CH"/>
          </a:p>
        </p:txBody>
      </p:sp>
    </p:spTree>
    <p:extLst>
      <p:ext uri="{BB962C8B-B14F-4D97-AF65-F5344CB8AC3E}">
        <p14:creationId xmlns:p14="http://schemas.microsoft.com/office/powerpoint/2010/main" val="30606651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681B1C-8DCB-45E8-9FF1-34546D5E264C}" type="slidenum">
              <a:rPr lang="fr-CH" smtClean="0"/>
              <a:t>1</a:t>
            </a:fld>
            <a:endParaRPr lang="fr-CH"/>
          </a:p>
        </p:txBody>
      </p:sp>
    </p:spTree>
    <p:extLst>
      <p:ext uri="{BB962C8B-B14F-4D97-AF65-F5344CB8AC3E}">
        <p14:creationId xmlns:p14="http://schemas.microsoft.com/office/powerpoint/2010/main" val="27384382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GB" altLang="fr-FR" dirty="0">
                <a:ea typeface="MS PGothic" panose="020B0600070205080204" pitchFamily="34" charset="-128"/>
                <a:cs typeface="Arial" panose="020B0604020202020204" pitchFamily="34" charset="0"/>
              </a:rPr>
              <a:t>A disaster is a sudden or slow, calamitous event that seriously disrupts the functioning of a community or society and causes human, material, and economic or environmental losses that exceed the community’s or society’s ability to cope using its own resources. Though often caused by nature, disasters can have human origins</a:t>
            </a:r>
          </a:p>
          <a:p>
            <a:pPr eaLnBrk="1" hangingPunct="1"/>
            <a:r>
              <a:rPr lang="en-GB" altLang="fr-FR" dirty="0">
                <a:ea typeface="MS PGothic" panose="020B0600070205080204" pitchFamily="34" charset="-128"/>
                <a:cs typeface="Arial" panose="020B0604020202020204" pitchFamily="34" charset="0"/>
              </a:rPr>
              <a:t>Means available to mitigate the effect of the </a:t>
            </a:r>
            <a:r>
              <a:rPr lang="en-GB" altLang="fr-FR" dirty="0" err="1">
                <a:ea typeface="MS PGothic" panose="020B0600070205080204" pitchFamily="34" charset="-128"/>
                <a:cs typeface="Arial" panose="020B0604020202020204" pitchFamily="34" charset="0"/>
              </a:rPr>
              <a:t>haZard</a:t>
            </a:r>
            <a:endParaRPr lang="en-GB" altLang="fr-FR" dirty="0">
              <a:ea typeface="MS PGothic" panose="020B0600070205080204" pitchFamily="34" charset="-128"/>
              <a:cs typeface="Arial" panose="020B0604020202020204" pitchFamily="34" charset="0"/>
            </a:endParaRPr>
          </a:p>
          <a:p>
            <a:endParaRPr lang="fr-CH" dirty="0"/>
          </a:p>
        </p:txBody>
      </p:sp>
      <p:sp>
        <p:nvSpPr>
          <p:cNvPr id="4" name="Slide Number Placeholder 3"/>
          <p:cNvSpPr>
            <a:spLocks noGrp="1"/>
          </p:cNvSpPr>
          <p:nvPr>
            <p:ph type="sldNum" sz="quarter" idx="10"/>
          </p:nvPr>
        </p:nvSpPr>
        <p:spPr/>
        <p:txBody>
          <a:bodyPr/>
          <a:lstStyle/>
          <a:p>
            <a:fld id="{12681B1C-8DCB-45E8-9FF1-34546D5E264C}" type="slidenum">
              <a:rPr lang="fr-CH" smtClean="0"/>
              <a:t>10</a:t>
            </a:fld>
            <a:endParaRPr lang="fr-CH"/>
          </a:p>
        </p:txBody>
      </p:sp>
    </p:spTree>
    <p:extLst>
      <p:ext uri="{BB962C8B-B14F-4D97-AF65-F5344CB8AC3E}">
        <p14:creationId xmlns:p14="http://schemas.microsoft.com/office/powerpoint/2010/main" val="25271784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dirty="0"/>
          </a:p>
        </p:txBody>
      </p:sp>
      <p:sp>
        <p:nvSpPr>
          <p:cNvPr id="4" name="Slide Number Placeholder 3"/>
          <p:cNvSpPr>
            <a:spLocks noGrp="1"/>
          </p:cNvSpPr>
          <p:nvPr>
            <p:ph type="sldNum" sz="quarter" idx="10"/>
          </p:nvPr>
        </p:nvSpPr>
        <p:spPr/>
        <p:txBody>
          <a:bodyPr/>
          <a:lstStyle/>
          <a:p>
            <a:fld id="{12681B1C-8DCB-45E8-9FF1-34546D5E264C}" type="slidenum">
              <a:rPr lang="fr-CH" smtClean="0"/>
              <a:t>11</a:t>
            </a:fld>
            <a:endParaRPr lang="fr-CH"/>
          </a:p>
        </p:txBody>
      </p:sp>
    </p:spTree>
    <p:extLst>
      <p:ext uri="{BB962C8B-B14F-4D97-AF65-F5344CB8AC3E}">
        <p14:creationId xmlns:p14="http://schemas.microsoft.com/office/powerpoint/2010/main" val="34914458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dirty="0"/>
          </a:p>
        </p:txBody>
      </p:sp>
      <p:sp>
        <p:nvSpPr>
          <p:cNvPr id="4" name="Slide Number Placeholder 3"/>
          <p:cNvSpPr>
            <a:spLocks noGrp="1"/>
          </p:cNvSpPr>
          <p:nvPr>
            <p:ph type="sldNum" sz="quarter" idx="10"/>
          </p:nvPr>
        </p:nvSpPr>
        <p:spPr/>
        <p:txBody>
          <a:bodyPr/>
          <a:lstStyle/>
          <a:p>
            <a:fld id="{12681B1C-8DCB-45E8-9FF1-34546D5E264C}" type="slidenum">
              <a:rPr lang="fr-CH" smtClean="0"/>
              <a:t>12</a:t>
            </a:fld>
            <a:endParaRPr lang="fr-CH"/>
          </a:p>
        </p:txBody>
      </p:sp>
    </p:spTree>
    <p:extLst>
      <p:ext uri="{BB962C8B-B14F-4D97-AF65-F5344CB8AC3E}">
        <p14:creationId xmlns:p14="http://schemas.microsoft.com/office/powerpoint/2010/main" val="20577422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dirty="0"/>
          </a:p>
        </p:txBody>
      </p:sp>
      <p:sp>
        <p:nvSpPr>
          <p:cNvPr id="4" name="Slide Number Placeholder 3"/>
          <p:cNvSpPr>
            <a:spLocks noGrp="1"/>
          </p:cNvSpPr>
          <p:nvPr>
            <p:ph type="sldNum" sz="quarter" idx="10"/>
          </p:nvPr>
        </p:nvSpPr>
        <p:spPr/>
        <p:txBody>
          <a:bodyPr/>
          <a:lstStyle/>
          <a:p>
            <a:fld id="{12681B1C-8DCB-45E8-9FF1-34546D5E264C}" type="slidenum">
              <a:rPr lang="fr-CH" smtClean="0"/>
              <a:t>13</a:t>
            </a:fld>
            <a:endParaRPr lang="fr-CH"/>
          </a:p>
        </p:txBody>
      </p:sp>
    </p:spTree>
    <p:extLst>
      <p:ext uri="{BB962C8B-B14F-4D97-AF65-F5344CB8AC3E}">
        <p14:creationId xmlns:p14="http://schemas.microsoft.com/office/powerpoint/2010/main" val="10233463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fr-FR" noProof="0" dirty="0">
                <a:solidFill>
                  <a:srgbClr val="008000"/>
                </a:solidFill>
                <a:cs typeface="Arial" panose="020B0604020202020204" pitchFamily="34" charset="0"/>
              </a:rPr>
              <a:t>Crisis often lead to worsening of the food consumption </a:t>
            </a:r>
          </a:p>
          <a:p>
            <a:r>
              <a:rPr lang="en-US" altLang="fr-FR" noProof="0" dirty="0">
                <a:solidFill>
                  <a:srgbClr val="008000"/>
                </a:solidFill>
                <a:cs typeface="Arial" panose="020B0604020202020204" pitchFamily="34" charset="0"/>
              </a:rPr>
              <a:t>What’s wrong with this ration?</a:t>
            </a:r>
          </a:p>
          <a:p>
            <a:pPr>
              <a:buFontTx/>
              <a:buChar char="•"/>
            </a:pPr>
            <a:r>
              <a:rPr lang="en-US" altLang="fr-FR" noProof="0" dirty="0">
                <a:solidFill>
                  <a:srgbClr val="008000"/>
                </a:solidFill>
                <a:cs typeface="Arial" panose="020B0604020202020204" pitchFamily="34" charset="0"/>
              </a:rPr>
              <a:t>Monotonous</a:t>
            </a:r>
          </a:p>
          <a:p>
            <a:pPr>
              <a:buFontTx/>
              <a:buChar char="•"/>
            </a:pPr>
            <a:r>
              <a:rPr lang="en-US" altLang="fr-FR" noProof="0" dirty="0">
                <a:solidFill>
                  <a:srgbClr val="008000"/>
                </a:solidFill>
                <a:cs typeface="Arial" panose="020B0604020202020204" pitchFamily="34" charset="0"/>
              </a:rPr>
              <a:t>Limited food groups: 4 or 5</a:t>
            </a:r>
          </a:p>
          <a:p>
            <a:pPr>
              <a:buFontTx/>
              <a:buChar char="•"/>
            </a:pPr>
            <a:r>
              <a:rPr lang="en-US" altLang="fr-FR" noProof="0" dirty="0">
                <a:solidFill>
                  <a:srgbClr val="008000"/>
                </a:solidFill>
                <a:cs typeface="Arial" panose="020B0604020202020204" pitchFamily="34" charset="0"/>
              </a:rPr>
              <a:t>Incomplete range of micronutrients</a:t>
            </a:r>
          </a:p>
          <a:p>
            <a:pPr>
              <a:buFontTx/>
              <a:buChar char="•"/>
            </a:pPr>
            <a:r>
              <a:rPr lang="en-US" altLang="fr-FR" noProof="0" dirty="0">
                <a:solidFill>
                  <a:srgbClr val="008000"/>
                </a:solidFill>
                <a:cs typeface="Arial" panose="020B0604020202020204" pitchFamily="34" charset="0"/>
              </a:rPr>
              <a:t>Often lacking adequate proteins</a:t>
            </a:r>
          </a:p>
          <a:p>
            <a:r>
              <a:rPr lang="en-US" altLang="fr-FR" noProof="0" dirty="0">
                <a:cs typeface="Arial" panose="020B0604020202020204" pitchFamily="34" charset="0"/>
              </a:rPr>
              <a:t>Causes of </a:t>
            </a:r>
            <a:r>
              <a:rPr lang="en-US" altLang="fr-FR" noProof="0" dirty="0" err="1">
                <a:cs typeface="Arial" panose="020B0604020202020204" pitchFamily="34" charset="0"/>
              </a:rPr>
              <a:t>malnutirtion</a:t>
            </a:r>
            <a:r>
              <a:rPr lang="en-US" altLang="fr-FR" noProof="0" dirty="0">
                <a:cs typeface="Arial" panose="020B0604020202020204" pitchFamily="34" charset="0"/>
              </a:rPr>
              <a:t> will be detailed </a:t>
            </a:r>
            <a:r>
              <a:rPr lang="en-US" altLang="fr-FR" noProof="0" dirty="0" err="1">
                <a:cs typeface="Arial" panose="020B0604020202020204" pitchFamily="34" charset="0"/>
              </a:rPr>
              <a:t>duirng</a:t>
            </a:r>
            <a:r>
              <a:rPr lang="en-US" altLang="fr-FR" noProof="0" dirty="0">
                <a:cs typeface="Arial" panose="020B0604020202020204" pitchFamily="34" charset="0"/>
              </a:rPr>
              <a:t> one of the next sessions </a:t>
            </a:r>
          </a:p>
          <a:p>
            <a:endParaRPr lang="fr-CH" dirty="0"/>
          </a:p>
        </p:txBody>
      </p:sp>
      <p:sp>
        <p:nvSpPr>
          <p:cNvPr id="4" name="Slide Number Placeholder 3"/>
          <p:cNvSpPr>
            <a:spLocks noGrp="1"/>
          </p:cNvSpPr>
          <p:nvPr>
            <p:ph type="sldNum" sz="quarter" idx="10"/>
          </p:nvPr>
        </p:nvSpPr>
        <p:spPr/>
        <p:txBody>
          <a:bodyPr/>
          <a:lstStyle/>
          <a:p>
            <a:fld id="{12681B1C-8DCB-45E8-9FF1-34546D5E264C}" type="slidenum">
              <a:rPr lang="fr-CH" smtClean="0"/>
              <a:t>14</a:t>
            </a:fld>
            <a:endParaRPr lang="fr-CH"/>
          </a:p>
        </p:txBody>
      </p:sp>
    </p:spTree>
    <p:extLst>
      <p:ext uri="{BB962C8B-B14F-4D97-AF65-F5344CB8AC3E}">
        <p14:creationId xmlns:p14="http://schemas.microsoft.com/office/powerpoint/2010/main" val="4685127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fr-FR" dirty="0">
                <a:cs typeface="Arial" panose="020B0604020202020204" pitchFamily="34" charset="0"/>
              </a:rPr>
              <a:t>Published in 3 Lancet series in 2008, 2013 and 2016</a:t>
            </a:r>
          </a:p>
          <a:p>
            <a:r>
              <a:rPr lang="en-GB" altLang="fr-FR" dirty="0">
                <a:cs typeface="Arial" panose="020B0604020202020204" pitchFamily="34" charset="0"/>
              </a:rPr>
              <a:t>Access is needed for as long as the child needs it, meaning minimum 6 months to one year. </a:t>
            </a:r>
          </a:p>
          <a:p>
            <a:r>
              <a:rPr lang="en-GB" altLang="fr-FR" dirty="0">
                <a:cs typeface="Arial" panose="020B0604020202020204" pitchFamily="34" charset="0"/>
              </a:rPr>
              <a:t>Example: Syria: no access of the household and no availability on the market in besieged area. </a:t>
            </a:r>
            <a:endParaRPr lang="fr-CH" dirty="0"/>
          </a:p>
        </p:txBody>
      </p:sp>
      <p:sp>
        <p:nvSpPr>
          <p:cNvPr id="4" name="Slide Number Placeholder 3"/>
          <p:cNvSpPr>
            <a:spLocks noGrp="1"/>
          </p:cNvSpPr>
          <p:nvPr>
            <p:ph type="sldNum" sz="quarter" idx="10"/>
          </p:nvPr>
        </p:nvSpPr>
        <p:spPr/>
        <p:txBody>
          <a:bodyPr/>
          <a:lstStyle/>
          <a:p>
            <a:fld id="{12681B1C-8DCB-45E8-9FF1-34546D5E264C}" type="slidenum">
              <a:rPr lang="fr-CH" smtClean="0"/>
              <a:t>15</a:t>
            </a:fld>
            <a:endParaRPr lang="fr-CH"/>
          </a:p>
        </p:txBody>
      </p:sp>
    </p:spTree>
    <p:extLst>
      <p:ext uri="{BB962C8B-B14F-4D97-AF65-F5344CB8AC3E}">
        <p14:creationId xmlns:p14="http://schemas.microsoft.com/office/powerpoint/2010/main" val="13450711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9688" eaLnBrk="1" hangingPunct="1">
              <a:spcBef>
                <a:spcPts val="450"/>
              </a:spcBef>
            </a:pPr>
            <a:r>
              <a:rPr lang="en-US" altLang="en-US" dirty="0">
                <a:solidFill>
                  <a:srgbClr val="000000"/>
                </a:solidFill>
                <a:cs typeface="Times New Roman" panose="02020603050405020304" pitchFamily="18" charset="0"/>
                <a:sym typeface="Times New Roman" panose="02020603050405020304" pitchFamily="18" charset="0"/>
              </a:rPr>
              <a:t>What are optimal IYCF recommendations?</a:t>
            </a:r>
          </a:p>
          <a:p>
            <a:pPr marL="39688" eaLnBrk="1" hangingPunct="1">
              <a:spcBef>
                <a:spcPts val="450"/>
              </a:spcBef>
            </a:pPr>
            <a:endParaRPr lang="en-GB" altLang="en-US" noProof="0" dirty="0">
              <a:solidFill>
                <a:srgbClr val="000000"/>
              </a:solidFill>
              <a:cs typeface="Times New Roman" panose="02020603050405020304" pitchFamily="18" charset="0"/>
              <a:sym typeface="Times New Roman" panose="02020603050405020304" pitchFamily="18" charset="0"/>
            </a:endParaRPr>
          </a:p>
          <a:p>
            <a:pPr marL="39688" eaLnBrk="1" hangingPunct="1">
              <a:spcBef>
                <a:spcPts val="450"/>
              </a:spcBef>
            </a:pPr>
            <a:r>
              <a:rPr lang="en-GB" altLang="en-US" noProof="0" dirty="0">
                <a:solidFill>
                  <a:srgbClr val="000000"/>
                </a:solidFill>
                <a:cs typeface="Times New Roman" panose="02020603050405020304" pitchFamily="18" charset="0"/>
                <a:sym typeface="Times New Roman" panose="02020603050405020304" pitchFamily="18" charset="0"/>
              </a:rPr>
              <a:t>Safe and appropriate IYCF practices are optimal practices to minimise morbidity and mortality:</a:t>
            </a:r>
          </a:p>
          <a:p>
            <a:pPr marL="39688" eaLnBrk="1" hangingPunct="1">
              <a:spcBef>
                <a:spcPts val="450"/>
              </a:spcBef>
            </a:pPr>
            <a:endParaRPr lang="en-GB" altLang="en-US" noProof="0" dirty="0">
              <a:solidFill>
                <a:srgbClr val="000000"/>
              </a:solidFill>
              <a:cs typeface="Times New Roman" panose="02020603050405020304" pitchFamily="18" charset="0"/>
              <a:sym typeface="Times New Roman" panose="02020603050405020304" pitchFamily="18" charset="0"/>
            </a:endParaRPr>
          </a:p>
          <a:p>
            <a:pPr marL="39688" eaLnBrk="1" hangingPunct="1">
              <a:spcBef>
                <a:spcPts val="450"/>
              </a:spcBef>
            </a:pPr>
            <a:r>
              <a:rPr lang="en-GB" altLang="en-US" noProof="0" dirty="0">
                <a:solidFill>
                  <a:srgbClr val="000000"/>
                </a:solidFill>
                <a:cs typeface="Times New Roman" panose="02020603050405020304" pitchFamily="18" charset="0"/>
                <a:sym typeface="Times New Roman" panose="02020603050405020304" pitchFamily="18" charset="0"/>
              </a:rPr>
              <a:t>Optimal IYCF recommendations are:</a:t>
            </a:r>
          </a:p>
          <a:p>
            <a:pPr marL="39688" eaLnBrk="1" hangingPunct="1">
              <a:spcBef>
                <a:spcPts val="450"/>
              </a:spcBef>
            </a:pPr>
            <a:r>
              <a:rPr lang="en-GB" altLang="en-US" noProof="0" dirty="0">
                <a:solidFill>
                  <a:srgbClr val="000000"/>
                </a:solidFill>
                <a:cs typeface="Times New Roman" panose="02020603050405020304" pitchFamily="18" charset="0"/>
                <a:sym typeface="Times New Roman" panose="02020603050405020304" pitchFamily="18" charset="0"/>
              </a:rPr>
              <a:t>Early initiation of exclusive breastfeeding (EBF) – this means breastfeeding within 1 hour of birth</a:t>
            </a:r>
          </a:p>
          <a:p>
            <a:pPr marL="39688" eaLnBrk="1" hangingPunct="1">
              <a:spcBef>
                <a:spcPts val="450"/>
              </a:spcBef>
            </a:pPr>
            <a:r>
              <a:rPr lang="en-GB" altLang="en-US" noProof="0" dirty="0">
                <a:solidFill>
                  <a:srgbClr val="000000"/>
                </a:solidFill>
                <a:cs typeface="Times New Roman" panose="02020603050405020304" pitchFamily="18" charset="0"/>
                <a:sym typeface="Times New Roman" panose="02020603050405020304" pitchFamily="18" charset="0"/>
              </a:rPr>
              <a:t>EBF for 6 months – exclusive breastfeeding means an infant receives only breastmilk, no other liquids or solids, not even water, with the exception of necessary vitamins, mineral supplements or medicines.</a:t>
            </a:r>
          </a:p>
          <a:p>
            <a:pPr marL="39688" eaLnBrk="1" hangingPunct="1">
              <a:spcBef>
                <a:spcPts val="450"/>
              </a:spcBef>
            </a:pPr>
            <a:r>
              <a:rPr lang="en-GB" altLang="en-US" noProof="0" dirty="0">
                <a:solidFill>
                  <a:srgbClr val="000000"/>
                </a:solidFill>
                <a:cs typeface="Times New Roman" panose="02020603050405020304" pitchFamily="18" charset="0"/>
                <a:sym typeface="Times New Roman" panose="02020603050405020304" pitchFamily="18" charset="0"/>
              </a:rPr>
              <a:t>Continued breastfeeding to 2 years or beyond.</a:t>
            </a:r>
          </a:p>
          <a:p>
            <a:pPr marL="39688" eaLnBrk="1" hangingPunct="1">
              <a:spcBef>
                <a:spcPts val="450"/>
              </a:spcBef>
            </a:pPr>
            <a:r>
              <a:rPr lang="en-GB" altLang="en-US" noProof="0" dirty="0">
                <a:solidFill>
                  <a:srgbClr val="000000"/>
                </a:solidFill>
                <a:cs typeface="Times New Roman" panose="02020603050405020304" pitchFamily="18" charset="0"/>
                <a:sym typeface="Times New Roman" panose="02020603050405020304" pitchFamily="18" charset="0"/>
              </a:rPr>
              <a:t>Complementary feeding encompasses continued breastfeeding, the introduction of complementary foods, and how that is done in the nutritional and developmental interests of the child.</a:t>
            </a:r>
          </a:p>
          <a:p>
            <a:pPr marL="39688" eaLnBrk="1" hangingPunct="1">
              <a:spcBef>
                <a:spcPts val="450"/>
              </a:spcBef>
            </a:pPr>
            <a:r>
              <a:rPr lang="en-GB" altLang="fr-FR" noProof="0" dirty="0">
                <a:cs typeface="Arial" panose="020B0604020202020204" pitchFamily="34" charset="0"/>
              </a:rPr>
              <a:t>BMS industry represents 44 billion yearly worldwide, increasing of 10% in some countries (China). And puts enormous means in marketing (10X more than breastfeeding promotion programs in UK 2012)</a:t>
            </a:r>
          </a:p>
          <a:p>
            <a:pPr marL="39688" eaLnBrk="1" hangingPunct="1">
              <a:spcBef>
                <a:spcPts val="450"/>
              </a:spcBef>
            </a:pPr>
            <a:endParaRPr lang="en-US" altLang="en-US" dirty="0">
              <a:solidFill>
                <a:srgbClr val="000000"/>
              </a:solidFill>
              <a:cs typeface="Times New Roman" panose="02020603050405020304" pitchFamily="18" charset="0"/>
              <a:sym typeface="Times New Roman" panose="02020603050405020304" pitchFamily="18" charset="0"/>
            </a:endParaRPr>
          </a:p>
          <a:p>
            <a:endParaRPr lang="fr-CH" dirty="0"/>
          </a:p>
        </p:txBody>
      </p:sp>
      <p:sp>
        <p:nvSpPr>
          <p:cNvPr id="4" name="Slide Number Placeholder 3"/>
          <p:cNvSpPr>
            <a:spLocks noGrp="1"/>
          </p:cNvSpPr>
          <p:nvPr>
            <p:ph type="sldNum" sz="quarter" idx="10"/>
          </p:nvPr>
        </p:nvSpPr>
        <p:spPr/>
        <p:txBody>
          <a:bodyPr/>
          <a:lstStyle/>
          <a:p>
            <a:fld id="{9AF55651-1655-46B6-AF7B-5D2B9C3B0E73}" type="slidenum">
              <a:rPr lang="fr-CH" smtClean="0"/>
              <a:t>16</a:t>
            </a:fld>
            <a:endParaRPr lang="fr-CH"/>
          </a:p>
        </p:txBody>
      </p:sp>
    </p:spTree>
    <p:extLst>
      <p:ext uri="{BB962C8B-B14F-4D97-AF65-F5344CB8AC3E}">
        <p14:creationId xmlns:p14="http://schemas.microsoft.com/office/powerpoint/2010/main" val="3943819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fr-FR" dirty="0">
                <a:cs typeface="Arial" panose="020B0604020202020204" pitchFamily="34" charset="0"/>
              </a:rPr>
              <a:t>Published in 3 lancet series 2008, 2013 and 2016</a:t>
            </a:r>
          </a:p>
          <a:p>
            <a:r>
              <a:rPr lang="en-GB" altLang="fr-FR" dirty="0">
                <a:cs typeface="Arial" panose="020B0604020202020204" pitchFamily="34" charset="0"/>
              </a:rPr>
              <a:t>Access is needed for as long as the child needs it, meaning minimum 6 months to one year. </a:t>
            </a:r>
          </a:p>
          <a:p>
            <a:r>
              <a:rPr lang="en-GB" altLang="fr-FR" dirty="0">
                <a:cs typeface="Arial" panose="020B0604020202020204" pitchFamily="34" charset="0"/>
              </a:rPr>
              <a:t>Example: Syria: no access of the household and no availability on the market in besieged areas.  </a:t>
            </a:r>
          </a:p>
          <a:p>
            <a:endParaRPr lang="fr-CH" dirty="0"/>
          </a:p>
        </p:txBody>
      </p:sp>
      <p:sp>
        <p:nvSpPr>
          <p:cNvPr id="4" name="Slide Number Placeholder 3"/>
          <p:cNvSpPr>
            <a:spLocks noGrp="1"/>
          </p:cNvSpPr>
          <p:nvPr>
            <p:ph type="sldNum" sz="quarter" idx="10"/>
          </p:nvPr>
        </p:nvSpPr>
        <p:spPr/>
        <p:txBody>
          <a:bodyPr/>
          <a:lstStyle/>
          <a:p>
            <a:fld id="{12681B1C-8DCB-45E8-9FF1-34546D5E264C}" type="slidenum">
              <a:rPr lang="fr-CH" smtClean="0"/>
              <a:t>17</a:t>
            </a:fld>
            <a:endParaRPr lang="fr-CH"/>
          </a:p>
        </p:txBody>
      </p:sp>
    </p:spTree>
    <p:extLst>
      <p:ext uri="{BB962C8B-B14F-4D97-AF65-F5344CB8AC3E}">
        <p14:creationId xmlns:p14="http://schemas.microsoft.com/office/powerpoint/2010/main" val="22856278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fr-FR" dirty="0">
                <a:cs typeface="Arial" panose="020B0604020202020204" pitchFamily="34" charset="0"/>
              </a:rPr>
              <a:t>Published in 3 lancet series 2008, 2013 and 2016</a:t>
            </a:r>
          </a:p>
          <a:p>
            <a:r>
              <a:rPr lang="en-GB" altLang="fr-FR" b="1" dirty="0">
                <a:cs typeface="Arial" panose="020B0604020202020204" pitchFamily="34" charset="0"/>
              </a:rPr>
              <a:t>Children &gt;6 months need sufficient nutritious food – Breast milk is no longer enough</a:t>
            </a:r>
          </a:p>
          <a:p>
            <a:r>
              <a:rPr lang="en-GB" altLang="fr-FR" dirty="0">
                <a:cs typeface="Arial" panose="020B0604020202020204" pitchFamily="34" charset="0"/>
              </a:rPr>
              <a:t>Frequency (</a:t>
            </a:r>
            <a:r>
              <a:rPr lang="en-US" altLang="en-US" dirty="0">
                <a:latin typeface="Arial" panose="020B0604020202020204" pitchFamily="34" charset="0"/>
                <a:cs typeface="Arial" panose="020B0604020202020204" pitchFamily="34" charset="0"/>
              </a:rPr>
              <a:t>Ex. Chad refugee camp: 2 meals/day….)</a:t>
            </a:r>
          </a:p>
          <a:p>
            <a:r>
              <a:rPr lang="en-GB" altLang="fr-FR" b="1" dirty="0">
                <a:cs typeface="Arial" panose="020B0604020202020204" pitchFamily="34" charset="0"/>
              </a:rPr>
              <a:t>Consistency</a:t>
            </a:r>
          </a:p>
          <a:p>
            <a:r>
              <a:rPr lang="en-GB" altLang="fr-FR" b="1" dirty="0">
                <a:cs typeface="Arial" panose="020B0604020202020204" pitchFamily="34" charset="0"/>
              </a:rPr>
              <a:t>Quality</a:t>
            </a:r>
            <a:r>
              <a:rPr lang="en-GB" altLang="fr-FR" dirty="0">
                <a:cs typeface="Arial" panose="020B0604020202020204" pitchFamily="34" charset="0"/>
              </a:rPr>
              <a:t> – lack of nutritious foods; need for calcium, protein food products, etc. (transition BF-food problems)</a:t>
            </a:r>
          </a:p>
          <a:p>
            <a:r>
              <a:rPr lang="en-GB" altLang="fr-FR" dirty="0">
                <a:cs typeface="Arial" panose="020B0604020202020204" pitchFamily="34" charset="0"/>
              </a:rPr>
              <a:t>Quantity – </a:t>
            </a:r>
            <a:r>
              <a:rPr lang="en-GB" altLang="fr-FR" b="1" dirty="0">
                <a:cs typeface="Arial" panose="020B0604020202020204" pitchFamily="34" charset="0"/>
              </a:rPr>
              <a:t>sharing</a:t>
            </a:r>
            <a:r>
              <a:rPr lang="en-GB" altLang="fr-FR" dirty="0">
                <a:cs typeface="Arial" panose="020B0604020202020204" pitchFamily="34" charset="0"/>
              </a:rPr>
              <a:t>…  Inappropriate feeding: full grains (staple)</a:t>
            </a:r>
          </a:p>
          <a:p>
            <a:r>
              <a:rPr lang="en-GB" altLang="fr-FR" dirty="0">
                <a:cs typeface="Arial" panose="020B0604020202020204" pitchFamily="34" charset="0"/>
              </a:rPr>
              <a:t>Not hygienically prepared or consume</a:t>
            </a:r>
          </a:p>
          <a:p>
            <a:r>
              <a:rPr lang="en-GB" altLang="fr-FR" b="1" dirty="0">
                <a:cs typeface="Arial" panose="020B0604020202020204" pitchFamily="34" charset="0"/>
              </a:rPr>
              <a:t>Frequent illnesses </a:t>
            </a:r>
            <a:r>
              <a:rPr lang="en-GB" altLang="fr-FR" dirty="0">
                <a:cs typeface="Arial" panose="020B0604020202020204" pitchFamily="34" charset="0"/>
              </a:rPr>
              <a:t>(normal childhood diseases but also new ones due to disaster setting; &gt;1 year: age of walking with more exposure to unhygienic environment)</a:t>
            </a:r>
          </a:p>
          <a:p>
            <a:r>
              <a:rPr lang="en-GB" altLang="fr-FR" dirty="0">
                <a:cs typeface="Arial" panose="020B0604020202020204" pitchFamily="34" charset="0"/>
              </a:rPr>
              <a:t>Access is needed for as long as the child needs it, meaning minimum 6 months to one year. </a:t>
            </a:r>
          </a:p>
          <a:p>
            <a:r>
              <a:rPr lang="en-GB" altLang="fr-FR" dirty="0">
                <a:cs typeface="Arial" panose="020B0604020202020204" pitchFamily="34" charset="0"/>
              </a:rPr>
              <a:t>Example: Syria: no access of the household and no availability on the market in besieged area.  </a:t>
            </a:r>
          </a:p>
          <a:p>
            <a:endParaRPr lang="fr-CH" dirty="0"/>
          </a:p>
        </p:txBody>
      </p:sp>
      <p:sp>
        <p:nvSpPr>
          <p:cNvPr id="4" name="Slide Number Placeholder 3"/>
          <p:cNvSpPr>
            <a:spLocks noGrp="1"/>
          </p:cNvSpPr>
          <p:nvPr>
            <p:ph type="sldNum" sz="quarter" idx="10"/>
          </p:nvPr>
        </p:nvSpPr>
        <p:spPr/>
        <p:txBody>
          <a:bodyPr/>
          <a:lstStyle/>
          <a:p>
            <a:fld id="{12681B1C-8DCB-45E8-9FF1-34546D5E264C}" type="slidenum">
              <a:rPr lang="fr-CH" smtClean="0"/>
              <a:t>18</a:t>
            </a:fld>
            <a:endParaRPr lang="fr-CH"/>
          </a:p>
        </p:txBody>
      </p:sp>
    </p:spTree>
    <p:extLst>
      <p:ext uri="{BB962C8B-B14F-4D97-AF65-F5344CB8AC3E}">
        <p14:creationId xmlns:p14="http://schemas.microsoft.com/office/powerpoint/2010/main" val="26590956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xfrm>
            <a:off x="88900" y="746125"/>
            <a:ext cx="6627813" cy="3729038"/>
          </a:xfrm>
          <a:noFill/>
          <a:ln w="12700"/>
        </p:spPr>
      </p:sp>
      <p:sp>
        <p:nvSpPr>
          <p:cNvPr id="44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a:cs typeface="Arial" panose="020B0604020202020204" pitchFamily="34" charset="0"/>
              </a:rPr>
              <a:t>Black lancet</a:t>
            </a:r>
          </a:p>
        </p:txBody>
      </p:sp>
      <p:sp>
        <p:nvSpPr>
          <p:cNvPr id="44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a:defRPr kumimoji="1" sz="1200">
                <a:solidFill>
                  <a:schemeClr val="tx1"/>
                </a:solidFill>
                <a:latin typeface="Times New Roman" panose="02020603050405020304" pitchFamily="18" charset="0"/>
                <a:cs typeface="Arial" panose="020B0604020202020204" pitchFamily="34" charset="0"/>
              </a:defRPr>
            </a:lvl1pPr>
            <a:lvl2pPr marL="742950" indent="-285750" defTabSz="915988">
              <a:spcBef>
                <a:spcPct val="30000"/>
              </a:spcBef>
              <a:defRPr kumimoji="1" sz="1200">
                <a:solidFill>
                  <a:schemeClr val="tx1"/>
                </a:solidFill>
                <a:latin typeface="Arial Narrow" panose="020B0606020202030204" pitchFamily="34" charset="0"/>
                <a:cs typeface="Arial" panose="020B0604020202020204" pitchFamily="34" charset="0"/>
              </a:defRPr>
            </a:lvl2pPr>
            <a:lvl3pPr marL="1143000" indent="-228600" defTabSz="915988">
              <a:spcBef>
                <a:spcPct val="30000"/>
              </a:spcBef>
              <a:defRPr kumimoji="1" sz="1200">
                <a:solidFill>
                  <a:schemeClr val="tx1"/>
                </a:solidFill>
                <a:latin typeface="Arial Narrow" panose="020B0606020202030204" pitchFamily="34" charset="0"/>
                <a:cs typeface="Arial" panose="020B0604020202020204" pitchFamily="34" charset="0"/>
              </a:defRPr>
            </a:lvl3pPr>
            <a:lvl4pPr marL="1600200" indent="-228600" defTabSz="915988">
              <a:spcBef>
                <a:spcPct val="30000"/>
              </a:spcBef>
              <a:defRPr kumimoji="1" sz="1200">
                <a:solidFill>
                  <a:schemeClr val="tx1"/>
                </a:solidFill>
                <a:latin typeface="Arial Narrow" panose="020B0606020202030204" pitchFamily="34" charset="0"/>
                <a:cs typeface="Arial" panose="020B0604020202020204" pitchFamily="34" charset="0"/>
              </a:defRPr>
            </a:lvl4pPr>
            <a:lvl5pPr marL="2057400" indent="-228600" defTabSz="915988">
              <a:spcBef>
                <a:spcPct val="30000"/>
              </a:spcBef>
              <a:defRPr kumimoji="1" sz="1200">
                <a:solidFill>
                  <a:schemeClr val="tx1"/>
                </a:solidFill>
                <a:latin typeface="Arial Narrow" panose="020B0606020202030204" pitchFamily="34" charset="0"/>
                <a:cs typeface="Arial" panose="020B0604020202020204" pitchFamily="34" charset="0"/>
              </a:defRPr>
            </a:lvl5pPr>
            <a:lvl6pPr marL="2514600" indent="-228600" defTabSz="915988" eaLnBrk="0" fontAlgn="base" hangingPunct="0">
              <a:spcBef>
                <a:spcPct val="30000"/>
              </a:spcBef>
              <a:spcAft>
                <a:spcPct val="0"/>
              </a:spcAft>
              <a:defRPr kumimoji="1" sz="1200">
                <a:solidFill>
                  <a:schemeClr val="tx1"/>
                </a:solidFill>
                <a:latin typeface="Arial Narrow" panose="020B0606020202030204" pitchFamily="34" charset="0"/>
                <a:cs typeface="Arial" panose="020B0604020202020204" pitchFamily="34" charset="0"/>
              </a:defRPr>
            </a:lvl6pPr>
            <a:lvl7pPr marL="2971800" indent="-228600" defTabSz="915988" eaLnBrk="0" fontAlgn="base" hangingPunct="0">
              <a:spcBef>
                <a:spcPct val="30000"/>
              </a:spcBef>
              <a:spcAft>
                <a:spcPct val="0"/>
              </a:spcAft>
              <a:defRPr kumimoji="1" sz="1200">
                <a:solidFill>
                  <a:schemeClr val="tx1"/>
                </a:solidFill>
                <a:latin typeface="Arial Narrow" panose="020B0606020202030204" pitchFamily="34" charset="0"/>
                <a:cs typeface="Arial" panose="020B0604020202020204" pitchFamily="34" charset="0"/>
              </a:defRPr>
            </a:lvl7pPr>
            <a:lvl8pPr marL="3429000" indent="-228600" defTabSz="915988" eaLnBrk="0" fontAlgn="base" hangingPunct="0">
              <a:spcBef>
                <a:spcPct val="30000"/>
              </a:spcBef>
              <a:spcAft>
                <a:spcPct val="0"/>
              </a:spcAft>
              <a:defRPr kumimoji="1" sz="1200">
                <a:solidFill>
                  <a:schemeClr val="tx1"/>
                </a:solidFill>
                <a:latin typeface="Arial Narrow" panose="020B0606020202030204" pitchFamily="34" charset="0"/>
                <a:cs typeface="Arial" panose="020B0604020202020204" pitchFamily="34" charset="0"/>
              </a:defRPr>
            </a:lvl8pPr>
            <a:lvl9pPr marL="3886200" indent="-228600" defTabSz="915988" eaLnBrk="0" fontAlgn="base" hangingPunct="0">
              <a:spcBef>
                <a:spcPct val="30000"/>
              </a:spcBef>
              <a:spcAft>
                <a:spcPct val="0"/>
              </a:spcAft>
              <a:defRPr kumimoji="1" sz="1200">
                <a:solidFill>
                  <a:schemeClr val="tx1"/>
                </a:solidFill>
                <a:latin typeface="Arial Narrow" panose="020B0606020202030204" pitchFamily="34" charset="0"/>
                <a:cs typeface="Arial" panose="020B0604020202020204" pitchFamily="34" charset="0"/>
              </a:defRPr>
            </a:lvl9pPr>
          </a:lstStyle>
          <a:p>
            <a:fld id="{84D64973-C936-4856-8694-D0CC6BE09484}" type="slidenum">
              <a:rPr kumimoji="0" lang="en-US" altLang="en-US" smtClean="0">
                <a:latin typeface="Calibri" panose="020F0502020204030204" pitchFamily="34" charset="0"/>
              </a:rPr>
              <a:pPr/>
              <a:t>19</a:t>
            </a:fld>
            <a:endParaRPr kumimoji="0" lang="en-US" altLang="en-US">
              <a:latin typeface="Calibri" panose="020F0502020204030204" pitchFamily="34" charset="0"/>
            </a:endParaRPr>
          </a:p>
        </p:txBody>
      </p:sp>
    </p:spTree>
    <p:extLst>
      <p:ext uri="{BB962C8B-B14F-4D97-AF65-F5344CB8AC3E}">
        <p14:creationId xmlns:p14="http://schemas.microsoft.com/office/powerpoint/2010/main" val="28623912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5D9E1A2-1A84-462B-82E0-5B2133DA7877}" type="slidenum">
              <a:rPr lang="fr-CH" smtClean="0"/>
              <a:t>2</a:t>
            </a:fld>
            <a:endParaRPr lang="fr-CH"/>
          </a:p>
        </p:txBody>
      </p:sp>
    </p:spTree>
    <p:extLst>
      <p:ext uri="{BB962C8B-B14F-4D97-AF65-F5344CB8AC3E}">
        <p14:creationId xmlns:p14="http://schemas.microsoft.com/office/powerpoint/2010/main" val="40442955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cs typeface="Arial" panose="020B0604020202020204" pitchFamily="34" charset="0"/>
              </a:rPr>
              <a:t>In plenary:</a:t>
            </a:r>
          </a:p>
          <a:p>
            <a:r>
              <a:rPr lang="en-US" altLang="en-US" dirty="0">
                <a:cs typeface="Arial" panose="020B0604020202020204" pitchFamily="34" charset="0"/>
              </a:rPr>
              <a:t>Remember : hazard + vulnerability/ capacity</a:t>
            </a:r>
          </a:p>
          <a:p>
            <a:r>
              <a:rPr lang="en-US" altLang="en-US" dirty="0">
                <a:cs typeface="Arial" panose="020B0604020202020204" pitchFamily="34" charset="0"/>
              </a:rPr>
              <a:t>Coping mechanisms? Consequences at short term for those families?</a:t>
            </a:r>
          </a:p>
        </p:txBody>
      </p:sp>
      <p:sp>
        <p:nvSpPr>
          <p:cNvPr id="4" name="Slide Number Placeholder 3"/>
          <p:cNvSpPr>
            <a:spLocks noGrp="1"/>
          </p:cNvSpPr>
          <p:nvPr>
            <p:ph type="sldNum" sz="quarter" idx="10"/>
          </p:nvPr>
        </p:nvSpPr>
        <p:spPr/>
        <p:txBody>
          <a:bodyPr/>
          <a:lstStyle/>
          <a:p>
            <a:fld id="{12681B1C-8DCB-45E8-9FF1-34546D5E264C}" type="slidenum">
              <a:rPr lang="fr-CH" smtClean="0"/>
              <a:t>20</a:t>
            </a:fld>
            <a:endParaRPr lang="fr-CH"/>
          </a:p>
        </p:txBody>
      </p:sp>
    </p:spTree>
    <p:extLst>
      <p:ext uri="{BB962C8B-B14F-4D97-AF65-F5344CB8AC3E}">
        <p14:creationId xmlns:p14="http://schemas.microsoft.com/office/powerpoint/2010/main" val="41876065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dirty="0">
              <a:cs typeface="Arial" panose="020B0604020202020204" pitchFamily="34" charset="0"/>
            </a:endParaRPr>
          </a:p>
        </p:txBody>
      </p:sp>
      <p:sp>
        <p:nvSpPr>
          <p:cNvPr id="4" name="Slide Number Placeholder 3"/>
          <p:cNvSpPr>
            <a:spLocks noGrp="1"/>
          </p:cNvSpPr>
          <p:nvPr>
            <p:ph type="sldNum" sz="quarter" idx="10"/>
          </p:nvPr>
        </p:nvSpPr>
        <p:spPr/>
        <p:txBody>
          <a:bodyPr/>
          <a:lstStyle/>
          <a:p>
            <a:fld id="{12681B1C-8DCB-45E8-9FF1-34546D5E264C}" type="slidenum">
              <a:rPr lang="fr-CH" smtClean="0"/>
              <a:t>21</a:t>
            </a:fld>
            <a:endParaRPr lang="fr-CH"/>
          </a:p>
        </p:txBody>
      </p:sp>
    </p:spTree>
    <p:extLst>
      <p:ext uri="{BB962C8B-B14F-4D97-AF65-F5344CB8AC3E}">
        <p14:creationId xmlns:p14="http://schemas.microsoft.com/office/powerpoint/2010/main" val="17614674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 eaLnBrk="1" fontAlgn="auto" hangingPunct="1">
              <a:lnSpc>
                <a:spcPct val="115000"/>
              </a:lnSpc>
              <a:spcBef>
                <a:spcPts val="1013"/>
              </a:spcBef>
              <a:spcAft>
                <a:spcPts val="0"/>
              </a:spcAft>
              <a:buFont typeface="Arial" panose="020B0604020202020204" pitchFamily="34" charset="0"/>
              <a:buNone/>
              <a:defRPr/>
            </a:pPr>
            <a:r>
              <a:rPr kumimoji="0" lang="en-GB" dirty="0">
                <a:solidFill>
                  <a:srgbClr val="243F60"/>
                </a:solidFill>
                <a:latin typeface="Cambria" panose="02040503050406030204" pitchFamily="18" charset="0"/>
                <a:ea typeface="SimSun" panose="02010600030101010101" pitchFamily="2" charset="-122"/>
                <a:cs typeface="+mn-cs"/>
              </a:rPr>
              <a:t>The assets and strategies will lead to livelihood outcomes</a:t>
            </a:r>
          </a:p>
          <a:p>
            <a:pPr marL="1168718" lvl="2" indent="-231458" eaLnBrk="1" fontAlgn="auto" hangingPunct="1">
              <a:lnSpc>
                <a:spcPct val="115000"/>
              </a:lnSpc>
              <a:spcBef>
                <a:spcPts val="1013"/>
              </a:spcBef>
              <a:spcAft>
                <a:spcPts val="0"/>
              </a:spcAft>
              <a:buFont typeface="Arial" panose="020B0604020202020204" pitchFamily="34" charset="0"/>
              <a:buChar char=""/>
              <a:defRPr/>
            </a:pPr>
            <a:r>
              <a:rPr kumimoji="0" lang="en-GB" b="1" dirty="0">
                <a:solidFill>
                  <a:srgbClr val="243F60"/>
                </a:solidFill>
                <a:latin typeface="Cambria" panose="02040503050406030204" pitchFamily="18" charset="0"/>
                <a:ea typeface="SimSun" panose="02010600030101010101" pitchFamily="2" charset="-122"/>
                <a:cs typeface="+mn-cs"/>
              </a:rPr>
              <a:t>Nutritional status</a:t>
            </a:r>
            <a:endParaRPr kumimoji="0" lang="fr-CH" b="1" dirty="0">
              <a:solidFill>
                <a:srgbClr val="243F60"/>
              </a:solidFill>
              <a:latin typeface="Cambria" panose="02040503050406030204" pitchFamily="18" charset="0"/>
              <a:ea typeface="SimSun" panose="02010600030101010101" pitchFamily="2" charset="-122"/>
              <a:cs typeface="+mn-cs"/>
            </a:endParaRPr>
          </a:p>
          <a:p>
            <a:pPr eaLnBrk="1" fontAlgn="auto" hangingPunct="1">
              <a:lnSpc>
                <a:spcPct val="115000"/>
              </a:lnSpc>
              <a:spcBef>
                <a:spcPts val="0"/>
              </a:spcBef>
              <a:spcAft>
                <a:spcPts val="1013"/>
              </a:spcAft>
              <a:defRPr/>
            </a:pPr>
            <a:r>
              <a:rPr kumimoji="0" lang="en-GB"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The nutritional status is a key indicator for a person’s physical condition that will be discussed in a later section. It is a very useful outcome to monitor because it reflects directly people’s health and / or food consumption and it informs on people’s ability to work.</a:t>
            </a:r>
            <a:endParaRPr kumimoji="0" lang="fr-CH" dirty="0">
              <a:solidFill>
                <a:prstClr val="black"/>
              </a:solidFill>
              <a:latin typeface="Calibri" panose="020F0502020204030204" pitchFamily="34" charset="0"/>
              <a:ea typeface="Times New Roman" panose="02020603050405020304" pitchFamily="18" charset="0"/>
              <a:cs typeface="Times New Roman" panose="02020603050405020304" pitchFamily="18" charset="0"/>
            </a:endParaRPr>
          </a:p>
          <a:p>
            <a:pPr marL="1168718" lvl="2" indent="-231458" eaLnBrk="1" fontAlgn="auto" hangingPunct="1">
              <a:lnSpc>
                <a:spcPct val="115000"/>
              </a:lnSpc>
              <a:spcBef>
                <a:spcPts val="1013"/>
              </a:spcBef>
              <a:spcAft>
                <a:spcPts val="0"/>
              </a:spcAft>
              <a:buFont typeface="Arial" panose="020B0604020202020204" pitchFamily="34" charset="0"/>
              <a:buChar char=""/>
              <a:defRPr/>
            </a:pPr>
            <a:r>
              <a:rPr kumimoji="0" lang="en-GB" b="1" dirty="0">
                <a:solidFill>
                  <a:srgbClr val="243F60"/>
                </a:solidFill>
                <a:latin typeface="Cambria" panose="02040503050406030204" pitchFamily="18" charset="0"/>
                <a:ea typeface="SimSun" panose="02010600030101010101" pitchFamily="2" charset="-122"/>
                <a:cs typeface="+mn-cs"/>
              </a:rPr>
              <a:t>Health</a:t>
            </a:r>
            <a:endParaRPr kumimoji="0" lang="fr-CH" b="1" dirty="0">
              <a:solidFill>
                <a:srgbClr val="243F60"/>
              </a:solidFill>
              <a:latin typeface="Cambria" panose="02040503050406030204" pitchFamily="18" charset="0"/>
              <a:ea typeface="SimSun" panose="02010600030101010101" pitchFamily="2" charset="-122"/>
              <a:cs typeface="+mn-cs"/>
            </a:endParaRPr>
          </a:p>
          <a:p>
            <a:pPr eaLnBrk="1" fontAlgn="auto" hangingPunct="1">
              <a:lnSpc>
                <a:spcPct val="115000"/>
              </a:lnSpc>
              <a:spcBef>
                <a:spcPts val="0"/>
              </a:spcBef>
              <a:spcAft>
                <a:spcPts val="1013"/>
              </a:spcAft>
              <a:defRPr/>
            </a:pPr>
            <a:r>
              <a:rPr kumimoji="0" lang="en-GB"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A person’s health is closely linked to their food intake, nutritional status and basic living conditions as well as to their behaviour (awareness, attitude, practices) and their access to quality health care. Good health in turn is essential for performing livelihood activities and achieving positive outcomes.</a:t>
            </a:r>
            <a:endParaRPr kumimoji="0" lang="fr-CH" dirty="0">
              <a:solidFill>
                <a:prstClr val="black"/>
              </a:solidFill>
              <a:latin typeface="Calibri" panose="020F0502020204030204" pitchFamily="34" charset="0"/>
              <a:ea typeface="Times New Roman" panose="02020603050405020304" pitchFamily="18" charset="0"/>
              <a:cs typeface="Times New Roman" panose="02020603050405020304" pitchFamily="18" charset="0"/>
            </a:endParaRPr>
          </a:p>
          <a:p>
            <a:pPr marL="1168718" lvl="2" indent="-231458" eaLnBrk="1" fontAlgn="auto" hangingPunct="1">
              <a:lnSpc>
                <a:spcPct val="115000"/>
              </a:lnSpc>
              <a:spcBef>
                <a:spcPts val="1013"/>
              </a:spcBef>
              <a:spcAft>
                <a:spcPts val="0"/>
              </a:spcAft>
              <a:buFont typeface="Arial" panose="020B0604020202020204" pitchFamily="34" charset="0"/>
              <a:buChar char=""/>
              <a:defRPr/>
            </a:pPr>
            <a:r>
              <a:rPr kumimoji="0" lang="en-GB" b="1" dirty="0">
                <a:solidFill>
                  <a:srgbClr val="243F60"/>
                </a:solidFill>
                <a:latin typeface="Cambria" panose="02040503050406030204" pitchFamily="18" charset="0"/>
                <a:ea typeface="SimSun" panose="02010600030101010101" pitchFamily="2" charset="-122"/>
                <a:cs typeface="+mn-cs"/>
              </a:rPr>
              <a:t>Education &amp; capacities</a:t>
            </a:r>
            <a:endParaRPr kumimoji="0" lang="fr-CH" b="1" dirty="0">
              <a:solidFill>
                <a:srgbClr val="243F60"/>
              </a:solidFill>
              <a:latin typeface="Cambria" panose="02040503050406030204" pitchFamily="18" charset="0"/>
              <a:ea typeface="SimSun" panose="02010600030101010101" pitchFamily="2" charset="-122"/>
              <a:cs typeface="+mn-cs"/>
            </a:endParaRPr>
          </a:p>
          <a:p>
            <a:pPr eaLnBrk="1" fontAlgn="auto" hangingPunct="1">
              <a:lnSpc>
                <a:spcPct val="115000"/>
              </a:lnSpc>
              <a:spcBef>
                <a:spcPts val="0"/>
              </a:spcBef>
              <a:spcAft>
                <a:spcPts val="1013"/>
              </a:spcAft>
              <a:defRPr/>
            </a:pPr>
            <a:r>
              <a:rPr kumimoji="0" lang="en-GB"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People’s capacities are crucial. If someone is uneducated and has poor skills, there is a strong risk that the person will only achieve poor livelihood outcomes.</a:t>
            </a:r>
            <a:endParaRPr kumimoji="0" lang="fr-CH" dirty="0">
              <a:solidFill>
                <a:prstClr val="black"/>
              </a:solidFill>
              <a:latin typeface="Calibri" panose="020F0502020204030204" pitchFamily="34" charset="0"/>
              <a:ea typeface="Times New Roman" panose="02020603050405020304" pitchFamily="18" charset="0"/>
              <a:cs typeface="Times New Roman" panose="02020603050405020304" pitchFamily="18" charset="0"/>
            </a:endParaRPr>
          </a:p>
          <a:p>
            <a:pPr marL="1157288" lvl="2" indent="-231458" eaLnBrk="1" fontAlgn="auto" hangingPunct="1">
              <a:lnSpc>
                <a:spcPct val="115000"/>
              </a:lnSpc>
              <a:spcBef>
                <a:spcPts val="1013"/>
              </a:spcBef>
              <a:spcAft>
                <a:spcPts val="0"/>
              </a:spcAft>
              <a:buFont typeface="Arial" panose="020B0604020202020204" pitchFamily="34" charset="0"/>
              <a:buChar char=""/>
              <a:defRPr/>
            </a:pPr>
            <a:r>
              <a:rPr kumimoji="0" lang="en-GB" b="1" dirty="0">
                <a:solidFill>
                  <a:srgbClr val="4F81BD"/>
                </a:solidFill>
                <a:latin typeface="Cambria" panose="02040503050406030204" pitchFamily="18" charset="0"/>
                <a:ea typeface="SimSun" panose="02010600030101010101" pitchFamily="2" charset="-122"/>
                <a:cs typeface="+mn-cs"/>
              </a:rPr>
              <a:t>The economic security core components </a:t>
            </a:r>
          </a:p>
          <a:p>
            <a:pPr marL="11430" eaLnBrk="1" fontAlgn="auto" hangingPunct="1">
              <a:lnSpc>
                <a:spcPct val="115000"/>
              </a:lnSpc>
              <a:spcBef>
                <a:spcPts val="1013"/>
              </a:spcBef>
              <a:spcAft>
                <a:spcPts val="0"/>
              </a:spcAft>
              <a:buFont typeface="Arial" panose="020B0604020202020204" pitchFamily="34" charset="0"/>
              <a:buNone/>
              <a:defRPr/>
            </a:pPr>
            <a:r>
              <a:rPr kumimoji="0" lang="en-GB"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Those that are directly relevant for economic security at HH level:</a:t>
            </a:r>
            <a:endParaRPr kumimoji="0" lang="fr-CH" dirty="0">
              <a:solidFill>
                <a:prstClr val="black"/>
              </a:solidFill>
              <a:latin typeface="Calibri" panose="020F0502020204030204" pitchFamily="34" charset="0"/>
              <a:ea typeface="Times New Roman" panose="02020603050405020304" pitchFamily="18" charset="0"/>
              <a:cs typeface="Times New Roman" panose="02020603050405020304" pitchFamily="18" charset="0"/>
            </a:endParaRPr>
          </a:p>
          <a:p>
            <a:pPr marL="347186" indent="-347186" eaLnBrk="1" fontAlgn="auto" hangingPunct="1">
              <a:lnSpc>
                <a:spcPct val="115000"/>
              </a:lnSpc>
              <a:spcBef>
                <a:spcPts val="0"/>
              </a:spcBef>
              <a:spcAft>
                <a:spcPts val="304"/>
              </a:spcAft>
              <a:buFont typeface="Symbol" panose="05050102010706020507" pitchFamily="18" charset="2"/>
              <a:buChar char=""/>
              <a:defRPr/>
            </a:pPr>
            <a:r>
              <a:rPr kumimoji="0" lang="en-GB"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Food consumption</a:t>
            </a:r>
            <a:endParaRPr kumimoji="0" lang="fr-CH" dirty="0">
              <a:solidFill>
                <a:prstClr val="black"/>
              </a:solidFill>
              <a:latin typeface="Calibri" panose="020F0502020204030204" pitchFamily="34" charset="0"/>
              <a:ea typeface="Times New Roman" panose="02020603050405020304" pitchFamily="18" charset="0"/>
              <a:cs typeface="Times New Roman" panose="02020603050405020304" pitchFamily="18" charset="0"/>
            </a:endParaRPr>
          </a:p>
          <a:p>
            <a:pPr marL="347186" indent="-347186" eaLnBrk="1" fontAlgn="auto" hangingPunct="1">
              <a:lnSpc>
                <a:spcPct val="115000"/>
              </a:lnSpc>
              <a:spcBef>
                <a:spcPts val="0"/>
              </a:spcBef>
              <a:spcAft>
                <a:spcPts val="304"/>
              </a:spcAft>
              <a:buFont typeface="Symbol" panose="05050102010706020507" pitchFamily="18" charset="2"/>
              <a:buChar char=""/>
              <a:defRPr/>
            </a:pPr>
            <a:r>
              <a:rPr kumimoji="0" lang="en-GB"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Food production</a:t>
            </a:r>
            <a:endParaRPr kumimoji="0" lang="fr-CH" dirty="0">
              <a:solidFill>
                <a:prstClr val="black"/>
              </a:solidFill>
              <a:latin typeface="Calibri" panose="020F0502020204030204" pitchFamily="34" charset="0"/>
              <a:ea typeface="Times New Roman" panose="02020603050405020304" pitchFamily="18" charset="0"/>
              <a:cs typeface="Times New Roman" panose="02020603050405020304" pitchFamily="18" charset="0"/>
            </a:endParaRPr>
          </a:p>
          <a:p>
            <a:pPr marL="347186" indent="-347186" eaLnBrk="1" fontAlgn="auto" hangingPunct="1">
              <a:lnSpc>
                <a:spcPct val="115000"/>
              </a:lnSpc>
              <a:spcBef>
                <a:spcPts val="0"/>
              </a:spcBef>
              <a:spcAft>
                <a:spcPts val="304"/>
              </a:spcAft>
              <a:buFont typeface="Symbol" panose="05050102010706020507" pitchFamily="18" charset="2"/>
              <a:buChar char=""/>
              <a:defRPr/>
            </a:pPr>
            <a:r>
              <a:rPr kumimoji="0" lang="en-GB"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Income support; and</a:t>
            </a:r>
            <a:endParaRPr kumimoji="0" lang="fr-CH" dirty="0">
              <a:solidFill>
                <a:prstClr val="black"/>
              </a:solidFill>
              <a:latin typeface="Calibri" panose="020F0502020204030204" pitchFamily="34" charset="0"/>
              <a:ea typeface="Times New Roman" panose="02020603050405020304" pitchFamily="18" charset="0"/>
              <a:cs typeface="Times New Roman" panose="02020603050405020304" pitchFamily="18" charset="0"/>
            </a:endParaRPr>
          </a:p>
          <a:p>
            <a:pPr marL="347186" indent="-347186" eaLnBrk="1" fontAlgn="auto" hangingPunct="1">
              <a:lnSpc>
                <a:spcPct val="115000"/>
              </a:lnSpc>
              <a:spcBef>
                <a:spcPts val="0"/>
              </a:spcBef>
              <a:spcAft>
                <a:spcPts val="304"/>
              </a:spcAft>
              <a:buFont typeface="Symbol" panose="05050102010706020507" pitchFamily="18" charset="2"/>
              <a:buChar char=""/>
              <a:defRPr/>
            </a:pPr>
            <a:r>
              <a:rPr kumimoji="0" lang="en-GB"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Basic living conditions.</a:t>
            </a:r>
            <a:endParaRPr kumimoji="0" lang="fr-CH" dirty="0">
              <a:solidFill>
                <a:prstClr val="black"/>
              </a:solidFill>
              <a:latin typeface="Calibri" panose="020F0502020204030204" pitchFamily="34" charset="0"/>
              <a:ea typeface="Times New Roman" panose="02020603050405020304" pitchFamily="18" charset="0"/>
              <a:cs typeface="Times New Roman" panose="02020603050405020304" pitchFamily="18" charset="0"/>
            </a:endParaRPr>
          </a:p>
          <a:p>
            <a:pPr eaLnBrk="1" fontAlgn="auto" hangingPunct="1">
              <a:spcBef>
                <a:spcPts val="0"/>
              </a:spcBef>
              <a:spcAft>
                <a:spcPts val="0"/>
              </a:spcAft>
              <a:defRPr/>
            </a:pPr>
            <a:r>
              <a:rPr kumimoji="0" lang="en-GB"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It has been demonstrated that the poorer the household, the more of its resources are spent on food.</a:t>
            </a:r>
            <a:endParaRPr kumimoji="0" lang="fr-CH" dirty="0">
              <a:solidFill>
                <a:prstClr val="black"/>
              </a:solidFill>
              <a:latin typeface="Calibri" panose="020F0502020204030204" pitchFamily="34" charset="0"/>
              <a:ea typeface="Times New Roman" panose="02020603050405020304" pitchFamily="18" charset="0"/>
              <a:cs typeface="Times New Roman" panose="02020603050405020304" pitchFamily="18" charset="0"/>
            </a:endParaRPr>
          </a:p>
          <a:p>
            <a:endParaRPr lang="fr-CH" dirty="0"/>
          </a:p>
        </p:txBody>
      </p:sp>
      <p:sp>
        <p:nvSpPr>
          <p:cNvPr id="4" name="Slide Number Placeholder 3"/>
          <p:cNvSpPr>
            <a:spLocks noGrp="1"/>
          </p:cNvSpPr>
          <p:nvPr>
            <p:ph type="sldNum" sz="quarter" idx="10"/>
          </p:nvPr>
        </p:nvSpPr>
        <p:spPr/>
        <p:txBody>
          <a:bodyPr/>
          <a:lstStyle/>
          <a:p>
            <a:fld id="{12681B1C-8DCB-45E8-9FF1-34546D5E264C}" type="slidenum">
              <a:rPr lang="fr-CH" smtClean="0"/>
              <a:t>3</a:t>
            </a:fld>
            <a:endParaRPr lang="fr-CH"/>
          </a:p>
        </p:txBody>
      </p:sp>
    </p:spTree>
    <p:extLst>
      <p:ext uri="{BB962C8B-B14F-4D97-AF65-F5344CB8AC3E}">
        <p14:creationId xmlns:p14="http://schemas.microsoft.com/office/powerpoint/2010/main" val="2272206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fr-FR" noProof="0" dirty="0">
                <a:cs typeface="Arial" panose="020B0604020202020204" pitchFamily="34" charset="0"/>
              </a:rPr>
              <a:t>This process can take a few minutes (tsunami) or a much longer period (political crisis, drought) . </a:t>
            </a:r>
          </a:p>
          <a:p>
            <a:endParaRPr lang="fr-CH" dirty="0"/>
          </a:p>
        </p:txBody>
      </p:sp>
      <p:sp>
        <p:nvSpPr>
          <p:cNvPr id="4" name="Slide Number Placeholder 3"/>
          <p:cNvSpPr>
            <a:spLocks noGrp="1"/>
          </p:cNvSpPr>
          <p:nvPr>
            <p:ph type="sldNum" sz="quarter" idx="10"/>
          </p:nvPr>
        </p:nvSpPr>
        <p:spPr/>
        <p:txBody>
          <a:bodyPr/>
          <a:lstStyle/>
          <a:p>
            <a:fld id="{12681B1C-8DCB-45E8-9FF1-34546D5E264C}" type="slidenum">
              <a:rPr lang="fr-CH" smtClean="0"/>
              <a:t>4</a:t>
            </a:fld>
            <a:endParaRPr lang="fr-CH"/>
          </a:p>
        </p:txBody>
      </p:sp>
    </p:spTree>
    <p:extLst>
      <p:ext uri="{BB962C8B-B14F-4D97-AF65-F5344CB8AC3E}">
        <p14:creationId xmlns:p14="http://schemas.microsoft.com/office/powerpoint/2010/main" val="5086828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sz="1800" dirty="0">
                <a:cs typeface="Arial" panose="020B0604020202020204" pitchFamily="34" charset="0"/>
              </a:rPr>
              <a:t>Are coping strategies always ‘abnormal’ or damaging?</a:t>
            </a:r>
            <a:endParaRPr lang="en-US" altLang="en-US" sz="1800" dirty="0">
              <a:cs typeface="Arial" panose="020B0604020202020204" pitchFamily="34" charset="0"/>
            </a:endParaRPr>
          </a:p>
          <a:p>
            <a:r>
              <a:rPr lang="en-US" altLang="en-US" dirty="0">
                <a:cs typeface="Arial" panose="020B0604020202020204" pitchFamily="34" charset="0"/>
              </a:rPr>
              <a:t>There are different stages of coping. Early coping strategies are not necessarily abnormal: They are reversible and cause no lasting damage. These may include collecting wild foods, selling nonessential assets or sending a family member to work elsewhere. </a:t>
            </a:r>
          </a:p>
          <a:p>
            <a:endParaRPr lang="en-US" altLang="en-US" dirty="0">
              <a:cs typeface="Arial" panose="020B0604020202020204" pitchFamily="34" charset="0"/>
            </a:endParaRPr>
          </a:p>
          <a:p>
            <a:r>
              <a:rPr lang="en-US" altLang="en-US" dirty="0">
                <a:cs typeface="Arial" panose="020B0604020202020204" pitchFamily="34" charset="0"/>
              </a:rPr>
              <a:t>More drastic strategies may permanently undermine a household’s future food security. These may involve the sale of land, distress migration on the part of whole families, or intensive use of wood leading to deforestation.</a:t>
            </a:r>
          </a:p>
          <a:p>
            <a:endParaRPr lang="en-US" altLang="en-US" dirty="0">
              <a:cs typeface="Arial" panose="020B0604020202020204" pitchFamily="34" charset="0"/>
            </a:endParaRPr>
          </a:p>
          <a:p>
            <a:r>
              <a:rPr lang="en-US" altLang="en-US" dirty="0">
                <a:cs typeface="Arial" panose="020B0604020202020204" pitchFamily="34" charset="0"/>
              </a:rPr>
              <a:t>Some coping strategies employed by women and girls, such as prostitution/commercial sex work, tend to expose them to sexual violence, physical harm and higher risk of HIV and other sexual transmitted diseases infection. Migration generally increases the risk of HIV transmission.</a:t>
            </a:r>
          </a:p>
          <a:p>
            <a:endParaRPr lang="en-US" altLang="en-US" dirty="0">
              <a:cs typeface="Arial" panose="020B0604020202020204" pitchFamily="34" charset="0"/>
            </a:endParaRPr>
          </a:p>
          <a:p>
            <a:r>
              <a:rPr lang="en-US" altLang="en-US" dirty="0">
                <a:cs typeface="Arial" panose="020B0604020202020204" pitchFamily="34" charset="0"/>
              </a:rPr>
              <a:t>Coping strategies may also affect the environment, for example through over-exploitation of commonly-owned natural resources. It is important to protect and support food security before people begin using more damaging strategies, having exhausted all other means of coping.</a:t>
            </a:r>
          </a:p>
          <a:p>
            <a:endParaRPr lang="en-GB" altLang="en-US" dirty="0">
              <a:cs typeface="Arial" panose="020B0604020202020204" pitchFamily="34" charset="0"/>
            </a:endParaRPr>
          </a:p>
          <a:p>
            <a:endParaRPr lang="en-GB" altLang="en-US" dirty="0">
              <a:cs typeface="Arial" panose="020B0604020202020204" pitchFamily="34" charset="0"/>
            </a:endParaRPr>
          </a:p>
          <a:p>
            <a:endParaRPr lang="fr-CH" dirty="0"/>
          </a:p>
        </p:txBody>
      </p:sp>
      <p:sp>
        <p:nvSpPr>
          <p:cNvPr id="4" name="Slide Number Placeholder 3"/>
          <p:cNvSpPr>
            <a:spLocks noGrp="1"/>
          </p:cNvSpPr>
          <p:nvPr>
            <p:ph type="sldNum" sz="quarter" idx="10"/>
          </p:nvPr>
        </p:nvSpPr>
        <p:spPr/>
        <p:txBody>
          <a:bodyPr/>
          <a:lstStyle/>
          <a:p>
            <a:fld id="{12681B1C-8DCB-45E8-9FF1-34546D5E264C}" type="slidenum">
              <a:rPr lang="fr-CH" smtClean="0"/>
              <a:t>5</a:t>
            </a:fld>
            <a:endParaRPr lang="fr-CH"/>
          </a:p>
        </p:txBody>
      </p:sp>
    </p:spTree>
    <p:extLst>
      <p:ext uri="{BB962C8B-B14F-4D97-AF65-F5344CB8AC3E}">
        <p14:creationId xmlns:p14="http://schemas.microsoft.com/office/powerpoint/2010/main" val="33973275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dirty="0"/>
          </a:p>
        </p:txBody>
      </p:sp>
      <p:sp>
        <p:nvSpPr>
          <p:cNvPr id="4" name="Slide Number Placeholder 3"/>
          <p:cNvSpPr>
            <a:spLocks noGrp="1"/>
          </p:cNvSpPr>
          <p:nvPr>
            <p:ph type="sldNum" sz="quarter" idx="10"/>
          </p:nvPr>
        </p:nvSpPr>
        <p:spPr/>
        <p:txBody>
          <a:bodyPr/>
          <a:lstStyle/>
          <a:p>
            <a:fld id="{12681B1C-8DCB-45E8-9FF1-34546D5E264C}" type="slidenum">
              <a:rPr lang="fr-CH" smtClean="0"/>
              <a:t>6</a:t>
            </a:fld>
            <a:endParaRPr lang="fr-CH"/>
          </a:p>
        </p:txBody>
      </p:sp>
    </p:spTree>
    <p:extLst>
      <p:ext uri="{BB962C8B-B14F-4D97-AF65-F5344CB8AC3E}">
        <p14:creationId xmlns:p14="http://schemas.microsoft.com/office/powerpoint/2010/main" val="24496218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fr-FR" noProof="0" dirty="0">
                <a:cs typeface="Arial" panose="020B0604020202020204" pitchFamily="34" charset="0"/>
              </a:rPr>
              <a:t>Situation: Earthquake of a magnitude of 9.2 on the Richter scale followed by one of the deadliest tsunami of history. Affected several countries and millions of people.</a:t>
            </a:r>
          </a:p>
          <a:p>
            <a:r>
              <a:rPr lang="en-US" altLang="fr-FR" noProof="0" dirty="0">
                <a:cs typeface="Arial" panose="020B0604020202020204" pitchFamily="34" charset="0"/>
              </a:rPr>
              <a:t>Few contacts with survivors per radio communication, visual assessment of the whole coast using a helicopter, slow decrease of water level, assumption of very high number of deaths.  </a:t>
            </a:r>
          </a:p>
          <a:p>
            <a:r>
              <a:rPr lang="en-US" altLang="fr-FR" noProof="0" dirty="0">
                <a:cs typeface="Arial" panose="020B0604020202020204" pitchFamily="34" charset="0"/>
              </a:rPr>
              <a:t>Were middle class inhabitants of a big village close to the sea </a:t>
            </a:r>
          </a:p>
          <a:p>
            <a:r>
              <a:rPr lang="en-US" altLang="fr-FR" noProof="0" dirty="0">
                <a:cs typeface="Arial" panose="020B0604020202020204" pitchFamily="34" charset="0"/>
              </a:rPr>
              <a:t>Father and two kids died during the events, the baby was born in between. </a:t>
            </a:r>
          </a:p>
          <a:p>
            <a:endParaRPr lang="fr-CH" altLang="fr-FR" dirty="0">
              <a:cs typeface="Arial" panose="020B0604020202020204" pitchFamily="34" charset="0"/>
            </a:endParaRPr>
          </a:p>
          <a:p>
            <a:endParaRPr lang="fr-CH" dirty="0"/>
          </a:p>
        </p:txBody>
      </p:sp>
      <p:sp>
        <p:nvSpPr>
          <p:cNvPr id="4" name="Slide Number Placeholder 3"/>
          <p:cNvSpPr>
            <a:spLocks noGrp="1"/>
          </p:cNvSpPr>
          <p:nvPr>
            <p:ph type="sldNum" sz="quarter" idx="10"/>
          </p:nvPr>
        </p:nvSpPr>
        <p:spPr/>
        <p:txBody>
          <a:bodyPr/>
          <a:lstStyle/>
          <a:p>
            <a:fld id="{12681B1C-8DCB-45E8-9FF1-34546D5E264C}" type="slidenum">
              <a:rPr lang="fr-CH" smtClean="0"/>
              <a:t>7</a:t>
            </a:fld>
            <a:endParaRPr lang="fr-CH"/>
          </a:p>
        </p:txBody>
      </p:sp>
    </p:spTree>
    <p:extLst>
      <p:ext uri="{BB962C8B-B14F-4D97-AF65-F5344CB8AC3E}">
        <p14:creationId xmlns:p14="http://schemas.microsoft.com/office/powerpoint/2010/main" val="36128542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fr-FR" noProof="0" dirty="0">
                <a:cs typeface="Arial" panose="020B0604020202020204" pitchFamily="34" charset="0"/>
              </a:rPr>
              <a:t>Situation: South east Haiti, a place called </a:t>
            </a:r>
            <a:r>
              <a:rPr lang="en-US" altLang="fr-FR" noProof="0" dirty="0" err="1">
                <a:cs typeface="Arial" panose="020B0604020202020204" pitchFamily="34" charset="0"/>
              </a:rPr>
              <a:t>Baie</a:t>
            </a:r>
            <a:r>
              <a:rPr lang="en-US" altLang="fr-FR" noProof="0" dirty="0">
                <a:cs typeface="Arial" panose="020B0604020202020204" pitchFamily="34" charset="0"/>
              </a:rPr>
              <a:t> </a:t>
            </a:r>
            <a:r>
              <a:rPr lang="en-US" altLang="fr-FR" noProof="0" dirty="0" err="1">
                <a:cs typeface="Arial" panose="020B0604020202020204" pitchFamily="34" charset="0"/>
              </a:rPr>
              <a:t>d’Orange</a:t>
            </a:r>
            <a:r>
              <a:rPr lang="en-US" altLang="fr-FR" noProof="0" dirty="0">
                <a:cs typeface="Arial" panose="020B0604020202020204" pitchFamily="34" charset="0"/>
              </a:rPr>
              <a:t>. We were requested to make an assessment because «there is something wrong there». </a:t>
            </a:r>
            <a:r>
              <a:rPr lang="en-US" altLang="fr-FR" noProof="0" dirty="0" err="1">
                <a:cs typeface="Arial" panose="020B0604020202020204" pitchFamily="34" charset="0"/>
              </a:rPr>
              <a:t>Cyclons</a:t>
            </a:r>
            <a:r>
              <a:rPr lang="en-US" altLang="fr-FR" noProof="0" dirty="0">
                <a:cs typeface="Arial" panose="020B0604020202020204" pitchFamily="34" charset="0"/>
              </a:rPr>
              <a:t> 3 months ago (Fay, Gustave and Hannah)</a:t>
            </a:r>
          </a:p>
          <a:p>
            <a:r>
              <a:rPr lang="en-US" altLang="fr-FR" noProof="0" dirty="0">
                <a:cs typeface="Arial" panose="020B0604020202020204" pitchFamily="34" charset="0"/>
              </a:rPr>
              <a:t>access to main city of department cut because of road damage: «much more» cases of acute </a:t>
            </a:r>
            <a:r>
              <a:rPr lang="en-US" altLang="fr-FR" noProof="0" dirty="0" err="1">
                <a:cs typeface="Arial" panose="020B0604020202020204" pitchFamily="34" charset="0"/>
              </a:rPr>
              <a:t>malnutition</a:t>
            </a:r>
            <a:r>
              <a:rPr lang="en-US" altLang="fr-FR" noProof="0" dirty="0">
                <a:cs typeface="Arial" panose="020B0604020202020204" pitchFamily="34" charset="0"/>
              </a:rPr>
              <a:t> than usually.</a:t>
            </a:r>
          </a:p>
          <a:p>
            <a:endParaRPr lang="en-US" altLang="fr-FR" dirty="0">
              <a:cs typeface="Arial" panose="020B0604020202020204" pitchFamily="34" charset="0"/>
            </a:endParaRPr>
          </a:p>
          <a:p>
            <a:endParaRPr lang="fr-CH" dirty="0"/>
          </a:p>
        </p:txBody>
      </p:sp>
      <p:sp>
        <p:nvSpPr>
          <p:cNvPr id="4" name="Slide Number Placeholder 3"/>
          <p:cNvSpPr>
            <a:spLocks noGrp="1"/>
          </p:cNvSpPr>
          <p:nvPr>
            <p:ph type="sldNum" sz="quarter" idx="10"/>
          </p:nvPr>
        </p:nvSpPr>
        <p:spPr/>
        <p:txBody>
          <a:bodyPr/>
          <a:lstStyle/>
          <a:p>
            <a:fld id="{12681B1C-8DCB-45E8-9FF1-34546D5E264C}" type="slidenum">
              <a:rPr lang="fr-CH" smtClean="0"/>
              <a:t>8</a:t>
            </a:fld>
            <a:endParaRPr lang="fr-CH"/>
          </a:p>
        </p:txBody>
      </p:sp>
    </p:spTree>
    <p:extLst>
      <p:ext uri="{BB962C8B-B14F-4D97-AF65-F5344CB8AC3E}">
        <p14:creationId xmlns:p14="http://schemas.microsoft.com/office/powerpoint/2010/main" val="5301923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fr-FR" noProof="0" dirty="0">
                <a:cs typeface="Arial" panose="020B0604020202020204" pitchFamily="34" charset="0"/>
              </a:rPr>
              <a:t>Severe conflict situation since more than 4 years in a lower middle income country. Previously health and education system were </a:t>
            </a:r>
            <a:r>
              <a:rPr lang="en-US" altLang="fr-FR" noProof="0" dirty="0" err="1">
                <a:cs typeface="Arial" panose="020B0604020202020204" pitchFamily="34" charset="0"/>
              </a:rPr>
              <a:t>functionning</a:t>
            </a:r>
            <a:r>
              <a:rPr lang="en-US" altLang="fr-FR" noProof="0" dirty="0">
                <a:cs typeface="Arial" panose="020B0604020202020204" pitchFamily="34" charset="0"/>
              </a:rPr>
              <a:t>. Siege used as a </a:t>
            </a:r>
            <a:r>
              <a:rPr lang="en-US" altLang="fr-FR" noProof="0" dirty="0" err="1">
                <a:cs typeface="Arial" panose="020B0604020202020204" pitchFamily="34" charset="0"/>
              </a:rPr>
              <a:t>warefare</a:t>
            </a:r>
            <a:r>
              <a:rPr lang="en-US" altLang="fr-FR" noProof="0" dirty="0">
                <a:cs typeface="Arial" panose="020B0604020202020204" pitchFamily="34" charset="0"/>
              </a:rPr>
              <a:t> technique. No access possible since 5-6 months (no good nor people movement possible). Most information received through media and social media, few contact with healthcare providers, non quantified but alarming feedback on nutritional situation. Time available on site possibly very short. </a:t>
            </a:r>
          </a:p>
          <a:p>
            <a:r>
              <a:rPr lang="en-US" altLang="fr-FR" noProof="0" dirty="0">
                <a:cs typeface="Arial" panose="020B0604020202020204" pitchFamily="34" charset="0"/>
              </a:rPr>
              <a:t>Father was outside the area for his  work when city was besieged and has no possibility to join them</a:t>
            </a:r>
            <a:r>
              <a:rPr lang="fr-CH" altLang="fr-FR" dirty="0">
                <a:cs typeface="Arial" panose="020B0604020202020204" pitchFamily="34" charset="0"/>
              </a:rPr>
              <a:t>.</a:t>
            </a:r>
          </a:p>
          <a:p>
            <a:endParaRPr lang="fr-CH" dirty="0"/>
          </a:p>
        </p:txBody>
      </p:sp>
      <p:sp>
        <p:nvSpPr>
          <p:cNvPr id="4" name="Slide Number Placeholder 3"/>
          <p:cNvSpPr>
            <a:spLocks noGrp="1"/>
          </p:cNvSpPr>
          <p:nvPr>
            <p:ph type="sldNum" sz="quarter" idx="10"/>
          </p:nvPr>
        </p:nvSpPr>
        <p:spPr/>
        <p:txBody>
          <a:bodyPr/>
          <a:lstStyle/>
          <a:p>
            <a:fld id="{12681B1C-8DCB-45E8-9FF1-34546D5E264C}" type="slidenum">
              <a:rPr lang="fr-CH" smtClean="0"/>
              <a:t>9</a:t>
            </a:fld>
            <a:endParaRPr lang="fr-CH"/>
          </a:p>
        </p:txBody>
      </p:sp>
    </p:spTree>
    <p:extLst>
      <p:ext uri="{BB962C8B-B14F-4D97-AF65-F5344CB8AC3E}">
        <p14:creationId xmlns:p14="http://schemas.microsoft.com/office/powerpoint/2010/main" val="23231229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fr-CH"/>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CH"/>
          </a:p>
        </p:txBody>
      </p:sp>
      <p:sp>
        <p:nvSpPr>
          <p:cNvPr id="4" name="Date Placeholder 3"/>
          <p:cNvSpPr>
            <a:spLocks noGrp="1"/>
          </p:cNvSpPr>
          <p:nvPr>
            <p:ph type="dt" sz="half" idx="10"/>
          </p:nvPr>
        </p:nvSpPr>
        <p:spPr/>
        <p:txBody>
          <a:bodyPr/>
          <a:lstStyle/>
          <a:p>
            <a:fld id="{C3DFB4AC-5BE4-48BC-BD4F-DF7215143D94}" type="datetime1">
              <a:rPr lang="fr-CH" smtClean="0"/>
              <a:t>08.02.2023</a:t>
            </a:fld>
            <a:endParaRPr lang="fr-CH"/>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p:txBody>
          <a:bodyPr/>
          <a:lstStyle/>
          <a:p>
            <a:fld id="{5F9FF89D-54EC-4393-BF8A-5ADA11AD65D0}" type="slidenum">
              <a:rPr lang="fr-CH" smtClean="0"/>
              <a:t>‹Nr.›</a:t>
            </a:fld>
            <a:endParaRPr lang="fr-CH"/>
          </a:p>
        </p:txBody>
      </p:sp>
    </p:spTree>
    <p:extLst>
      <p:ext uri="{BB962C8B-B14F-4D97-AF65-F5344CB8AC3E}">
        <p14:creationId xmlns:p14="http://schemas.microsoft.com/office/powerpoint/2010/main" val="17603577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H"/>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4" name="Date Placeholder 3"/>
          <p:cNvSpPr>
            <a:spLocks noGrp="1"/>
          </p:cNvSpPr>
          <p:nvPr>
            <p:ph type="dt" sz="half" idx="10"/>
          </p:nvPr>
        </p:nvSpPr>
        <p:spPr/>
        <p:txBody>
          <a:bodyPr/>
          <a:lstStyle/>
          <a:p>
            <a:fld id="{B668C8A1-D099-4816-9801-B0186EBB33B5}" type="datetime1">
              <a:rPr lang="fr-CH" smtClean="0"/>
              <a:t>08.02.2023</a:t>
            </a:fld>
            <a:endParaRPr lang="fr-CH"/>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p:txBody>
          <a:bodyPr/>
          <a:lstStyle/>
          <a:p>
            <a:fld id="{5F9FF89D-54EC-4393-BF8A-5ADA11AD65D0}" type="slidenum">
              <a:rPr lang="fr-CH" smtClean="0"/>
              <a:t>‹Nr.›</a:t>
            </a:fld>
            <a:endParaRPr lang="fr-CH"/>
          </a:p>
        </p:txBody>
      </p:sp>
    </p:spTree>
    <p:extLst>
      <p:ext uri="{BB962C8B-B14F-4D97-AF65-F5344CB8AC3E}">
        <p14:creationId xmlns:p14="http://schemas.microsoft.com/office/powerpoint/2010/main" val="18117189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fr-CH"/>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4" name="Date Placeholder 3"/>
          <p:cNvSpPr>
            <a:spLocks noGrp="1"/>
          </p:cNvSpPr>
          <p:nvPr>
            <p:ph type="dt" sz="half" idx="10"/>
          </p:nvPr>
        </p:nvSpPr>
        <p:spPr/>
        <p:txBody>
          <a:bodyPr/>
          <a:lstStyle/>
          <a:p>
            <a:fld id="{6A3D985C-F984-43E5-BA3C-02877FE5DDFB}" type="datetime1">
              <a:rPr lang="fr-CH" smtClean="0"/>
              <a:t>08.02.2023</a:t>
            </a:fld>
            <a:endParaRPr lang="fr-CH"/>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p:txBody>
          <a:bodyPr/>
          <a:lstStyle/>
          <a:p>
            <a:fld id="{5F9FF89D-54EC-4393-BF8A-5ADA11AD65D0}" type="slidenum">
              <a:rPr lang="fr-CH" smtClean="0"/>
              <a:t>‹Nr.›</a:t>
            </a:fld>
            <a:endParaRPr lang="fr-CH"/>
          </a:p>
        </p:txBody>
      </p:sp>
    </p:spTree>
    <p:extLst>
      <p:ext uri="{BB962C8B-B14F-4D97-AF65-F5344CB8AC3E}">
        <p14:creationId xmlns:p14="http://schemas.microsoft.com/office/powerpoint/2010/main" val="17162507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H"/>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4" name="Date Placeholder 3"/>
          <p:cNvSpPr>
            <a:spLocks noGrp="1"/>
          </p:cNvSpPr>
          <p:nvPr>
            <p:ph type="dt" sz="half" idx="10"/>
          </p:nvPr>
        </p:nvSpPr>
        <p:spPr/>
        <p:txBody>
          <a:bodyPr/>
          <a:lstStyle/>
          <a:p>
            <a:fld id="{60B9382F-C302-48BC-BF6F-AC678591F431}" type="datetime1">
              <a:rPr lang="fr-CH" smtClean="0"/>
              <a:t>08.02.2023</a:t>
            </a:fld>
            <a:endParaRPr lang="fr-CH"/>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p:txBody>
          <a:bodyPr/>
          <a:lstStyle/>
          <a:p>
            <a:fld id="{5F9FF89D-54EC-4393-BF8A-5ADA11AD65D0}" type="slidenum">
              <a:rPr lang="fr-CH" smtClean="0"/>
              <a:t>‹Nr.›</a:t>
            </a:fld>
            <a:endParaRPr lang="fr-CH"/>
          </a:p>
        </p:txBody>
      </p:sp>
    </p:spTree>
    <p:extLst>
      <p:ext uri="{BB962C8B-B14F-4D97-AF65-F5344CB8AC3E}">
        <p14:creationId xmlns:p14="http://schemas.microsoft.com/office/powerpoint/2010/main" val="27839970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fr-CH"/>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2FAEA82-5686-47E5-8C60-271299C49556}" type="datetime1">
              <a:rPr lang="fr-CH" smtClean="0"/>
              <a:t>08.02.2023</a:t>
            </a:fld>
            <a:endParaRPr lang="fr-CH"/>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p:txBody>
          <a:bodyPr/>
          <a:lstStyle/>
          <a:p>
            <a:fld id="{5F9FF89D-54EC-4393-BF8A-5ADA11AD65D0}" type="slidenum">
              <a:rPr lang="fr-CH" smtClean="0"/>
              <a:t>‹Nr.›</a:t>
            </a:fld>
            <a:endParaRPr lang="fr-CH"/>
          </a:p>
        </p:txBody>
      </p:sp>
    </p:spTree>
    <p:extLst>
      <p:ext uri="{BB962C8B-B14F-4D97-AF65-F5344CB8AC3E}">
        <p14:creationId xmlns:p14="http://schemas.microsoft.com/office/powerpoint/2010/main" val="41360781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H"/>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5" name="Date Placeholder 4"/>
          <p:cNvSpPr>
            <a:spLocks noGrp="1"/>
          </p:cNvSpPr>
          <p:nvPr>
            <p:ph type="dt" sz="half" idx="10"/>
          </p:nvPr>
        </p:nvSpPr>
        <p:spPr/>
        <p:txBody>
          <a:bodyPr/>
          <a:lstStyle/>
          <a:p>
            <a:fld id="{7CA1681F-6021-46CB-B805-73E565F7E233}" type="datetime1">
              <a:rPr lang="fr-CH" smtClean="0"/>
              <a:t>08.02.2023</a:t>
            </a:fld>
            <a:endParaRPr lang="fr-CH"/>
          </a:p>
        </p:txBody>
      </p:sp>
      <p:sp>
        <p:nvSpPr>
          <p:cNvPr id="6" name="Footer Placeholder 5"/>
          <p:cNvSpPr>
            <a:spLocks noGrp="1"/>
          </p:cNvSpPr>
          <p:nvPr>
            <p:ph type="ftr" sz="quarter" idx="11"/>
          </p:nvPr>
        </p:nvSpPr>
        <p:spPr/>
        <p:txBody>
          <a:bodyPr/>
          <a:lstStyle/>
          <a:p>
            <a:endParaRPr lang="fr-CH"/>
          </a:p>
        </p:txBody>
      </p:sp>
      <p:sp>
        <p:nvSpPr>
          <p:cNvPr id="7" name="Slide Number Placeholder 6"/>
          <p:cNvSpPr>
            <a:spLocks noGrp="1"/>
          </p:cNvSpPr>
          <p:nvPr>
            <p:ph type="sldNum" sz="quarter" idx="12"/>
          </p:nvPr>
        </p:nvSpPr>
        <p:spPr/>
        <p:txBody>
          <a:bodyPr/>
          <a:lstStyle/>
          <a:p>
            <a:fld id="{5F9FF89D-54EC-4393-BF8A-5ADA11AD65D0}" type="slidenum">
              <a:rPr lang="fr-CH" smtClean="0"/>
              <a:t>‹Nr.›</a:t>
            </a:fld>
            <a:endParaRPr lang="fr-CH"/>
          </a:p>
        </p:txBody>
      </p:sp>
    </p:spTree>
    <p:extLst>
      <p:ext uri="{BB962C8B-B14F-4D97-AF65-F5344CB8AC3E}">
        <p14:creationId xmlns:p14="http://schemas.microsoft.com/office/powerpoint/2010/main" val="2676557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fr-CH"/>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7" name="Date Placeholder 6"/>
          <p:cNvSpPr>
            <a:spLocks noGrp="1"/>
          </p:cNvSpPr>
          <p:nvPr>
            <p:ph type="dt" sz="half" idx="10"/>
          </p:nvPr>
        </p:nvSpPr>
        <p:spPr/>
        <p:txBody>
          <a:bodyPr/>
          <a:lstStyle/>
          <a:p>
            <a:fld id="{C3993BE3-C2CD-42E5-B864-1680B6C5E381}" type="datetime1">
              <a:rPr lang="fr-CH" smtClean="0"/>
              <a:t>08.02.2023</a:t>
            </a:fld>
            <a:endParaRPr lang="fr-CH"/>
          </a:p>
        </p:txBody>
      </p:sp>
      <p:sp>
        <p:nvSpPr>
          <p:cNvPr id="8" name="Footer Placeholder 7"/>
          <p:cNvSpPr>
            <a:spLocks noGrp="1"/>
          </p:cNvSpPr>
          <p:nvPr>
            <p:ph type="ftr" sz="quarter" idx="11"/>
          </p:nvPr>
        </p:nvSpPr>
        <p:spPr/>
        <p:txBody>
          <a:bodyPr/>
          <a:lstStyle/>
          <a:p>
            <a:endParaRPr lang="fr-CH"/>
          </a:p>
        </p:txBody>
      </p:sp>
      <p:sp>
        <p:nvSpPr>
          <p:cNvPr id="9" name="Slide Number Placeholder 8"/>
          <p:cNvSpPr>
            <a:spLocks noGrp="1"/>
          </p:cNvSpPr>
          <p:nvPr>
            <p:ph type="sldNum" sz="quarter" idx="12"/>
          </p:nvPr>
        </p:nvSpPr>
        <p:spPr/>
        <p:txBody>
          <a:bodyPr/>
          <a:lstStyle/>
          <a:p>
            <a:fld id="{5F9FF89D-54EC-4393-BF8A-5ADA11AD65D0}" type="slidenum">
              <a:rPr lang="fr-CH" smtClean="0"/>
              <a:t>‹Nr.›</a:t>
            </a:fld>
            <a:endParaRPr lang="fr-CH"/>
          </a:p>
        </p:txBody>
      </p:sp>
    </p:spTree>
    <p:extLst>
      <p:ext uri="{BB962C8B-B14F-4D97-AF65-F5344CB8AC3E}">
        <p14:creationId xmlns:p14="http://schemas.microsoft.com/office/powerpoint/2010/main" val="1531358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H"/>
          </a:p>
        </p:txBody>
      </p:sp>
      <p:sp>
        <p:nvSpPr>
          <p:cNvPr id="3" name="Date Placeholder 2"/>
          <p:cNvSpPr>
            <a:spLocks noGrp="1"/>
          </p:cNvSpPr>
          <p:nvPr>
            <p:ph type="dt" sz="half" idx="10"/>
          </p:nvPr>
        </p:nvSpPr>
        <p:spPr/>
        <p:txBody>
          <a:bodyPr/>
          <a:lstStyle/>
          <a:p>
            <a:fld id="{D632A8A6-74D9-4F40-B5E1-A0264D4B71E5}" type="datetime1">
              <a:rPr lang="fr-CH" smtClean="0"/>
              <a:t>08.02.2023</a:t>
            </a:fld>
            <a:endParaRPr lang="fr-CH"/>
          </a:p>
        </p:txBody>
      </p:sp>
      <p:sp>
        <p:nvSpPr>
          <p:cNvPr id="4" name="Footer Placeholder 3"/>
          <p:cNvSpPr>
            <a:spLocks noGrp="1"/>
          </p:cNvSpPr>
          <p:nvPr>
            <p:ph type="ftr" sz="quarter" idx="11"/>
          </p:nvPr>
        </p:nvSpPr>
        <p:spPr/>
        <p:txBody>
          <a:bodyPr/>
          <a:lstStyle/>
          <a:p>
            <a:endParaRPr lang="fr-CH"/>
          </a:p>
        </p:txBody>
      </p:sp>
      <p:sp>
        <p:nvSpPr>
          <p:cNvPr id="5" name="Slide Number Placeholder 4"/>
          <p:cNvSpPr>
            <a:spLocks noGrp="1"/>
          </p:cNvSpPr>
          <p:nvPr>
            <p:ph type="sldNum" sz="quarter" idx="12"/>
          </p:nvPr>
        </p:nvSpPr>
        <p:spPr/>
        <p:txBody>
          <a:bodyPr/>
          <a:lstStyle/>
          <a:p>
            <a:fld id="{5F9FF89D-54EC-4393-BF8A-5ADA11AD65D0}" type="slidenum">
              <a:rPr lang="fr-CH" smtClean="0"/>
              <a:t>‹Nr.›</a:t>
            </a:fld>
            <a:endParaRPr lang="fr-CH"/>
          </a:p>
        </p:txBody>
      </p:sp>
    </p:spTree>
    <p:extLst>
      <p:ext uri="{BB962C8B-B14F-4D97-AF65-F5344CB8AC3E}">
        <p14:creationId xmlns:p14="http://schemas.microsoft.com/office/powerpoint/2010/main" val="5056902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CAD92C-C0CD-4FEC-8163-B0E3F1109743}" type="datetime1">
              <a:rPr lang="fr-CH" smtClean="0"/>
              <a:t>08.02.2023</a:t>
            </a:fld>
            <a:endParaRPr lang="fr-CH"/>
          </a:p>
        </p:txBody>
      </p:sp>
      <p:sp>
        <p:nvSpPr>
          <p:cNvPr id="3" name="Footer Placeholder 2"/>
          <p:cNvSpPr>
            <a:spLocks noGrp="1"/>
          </p:cNvSpPr>
          <p:nvPr>
            <p:ph type="ftr" sz="quarter" idx="11"/>
          </p:nvPr>
        </p:nvSpPr>
        <p:spPr/>
        <p:txBody>
          <a:bodyPr/>
          <a:lstStyle/>
          <a:p>
            <a:endParaRPr lang="fr-CH"/>
          </a:p>
        </p:txBody>
      </p:sp>
      <p:sp>
        <p:nvSpPr>
          <p:cNvPr id="4" name="Slide Number Placeholder 3"/>
          <p:cNvSpPr>
            <a:spLocks noGrp="1"/>
          </p:cNvSpPr>
          <p:nvPr>
            <p:ph type="sldNum" sz="quarter" idx="12"/>
          </p:nvPr>
        </p:nvSpPr>
        <p:spPr/>
        <p:txBody>
          <a:bodyPr/>
          <a:lstStyle/>
          <a:p>
            <a:fld id="{5F9FF89D-54EC-4393-BF8A-5ADA11AD65D0}" type="slidenum">
              <a:rPr lang="fr-CH" smtClean="0"/>
              <a:t>‹Nr.›</a:t>
            </a:fld>
            <a:endParaRPr lang="fr-CH"/>
          </a:p>
        </p:txBody>
      </p:sp>
    </p:spTree>
    <p:extLst>
      <p:ext uri="{BB962C8B-B14F-4D97-AF65-F5344CB8AC3E}">
        <p14:creationId xmlns:p14="http://schemas.microsoft.com/office/powerpoint/2010/main" val="32719840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CH"/>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B2882E2-3DE0-4F8C-BBF7-F1A0EAA71B88}" type="datetime1">
              <a:rPr lang="fr-CH" smtClean="0"/>
              <a:t>08.02.2023</a:t>
            </a:fld>
            <a:endParaRPr lang="fr-CH"/>
          </a:p>
        </p:txBody>
      </p:sp>
      <p:sp>
        <p:nvSpPr>
          <p:cNvPr id="6" name="Footer Placeholder 5"/>
          <p:cNvSpPr>
            <a:spLocks noGrp="1"/>
          </p:cNvSpPr>
          <p:nvPr>
            <p:ph type="ftr" sz="quarter" idx="11"/>
          </p:nvPr>
        </p:nvSpPr>
        <p:spPr/>
        <p:txBody>
          <a:bodyPr/>
          <a:lstStyle/>
          <a:p>
            <a:endParaRPr lang="fr-CH"/>
          </a:p>
        </p:txBody>
      </p:sp>
      <p:sp>
        <p:nvSpPr>
          <p:cNvPr id="7" name="Slide Number Placeholder 6"/>
          <p:cNvSpPr>
            <a:spLocks noGrp="1"/>
          </p:cNvSpPr>
          <p:nvPr>
            <p:ph type="sldNum" sz="quarter" idx="12"/>
          </p:nvPr>
        </p:nvSpPr>
        <p:spPr/>
        <p:txBody>
          <a:bodyPr/>
          <a:lstStyle/>
          <a:p>
            <a:fld id="{5F9FF89D-54EC-4393-BF8A-5ADA11AD65D0}" type="slidenum">
              <a:rPr lang="fr-CH" smtClean="0"/>
              <a:t>‹Nr.›</a:t>
            </a:fld>
            <a:endParaRPr lang="fr-CH"/>
          </a:p>
        </p:txBody>
      </p:sp>
    </p:spTree>
    <p:extLst>
      <p:ext uri="{BB962C8B-B14F-4D97-AF65-F5344CB8AC3E}">
        <p14:creationId xmlns:p14="http://schemas.microsoft.com/office/powerpoint/2010/main" val="13358727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CH"/>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H"/>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06636AF-792F-4F18-8123-F2FBE3384E10}" type="datetime1">
              <a:rPr lang="fr-CH" smtClean="0"/>
              <a:t>08.02.2023</a:t>
            </a:fld>
            <a:endParaRPr lang="fr-CH"/>
          </a:p>
        </p:txBody>
      </p:sp>
      <p:sp>
        <p:nvSpPr>
          <p:cNvPr id="6" name="Footer Placeholder 5"/>
          <p:cNvSpPr>
            <a:spLocks noGrp="1"/>
          </p:cNvSpPr>
          <p:nvPr>
            <p:ph type="ftr" sz="quarter" idx="11"/>
          </p:nvPr>
        </p:nvSpPr>
        <p:spPr/>
        <p:txBody>
          <a:bodyPr/>
          <a:lstStyle/>
          <a:p>
            <a:endParaRPr lang="fr-CH"/>
          </a:p>
        </p:txBody>
      </p:sp>
      <p:sp>
        <p:nvSpPr>
          <p:cNvPr id="7" name="Slide Number Placeholder 6"/>
          <p:cNvSpPr>
            <a:spLocks noGrp="1"/>
          </p:cNvSpPr>
          <p:nvPr>
            <p:ph type="sldNum" sz="quarter" idx="12"/>
          </p:nvPr>
        </p:nvSpPr>
        <p:spPr/>
        <p:txBody>
          <a:bodyPr/>
          <a:lstStyle/>
          <a:p>
            <a:fld id="{5F9FF89D-54EC-4393-BF8A-5ADA11AD65D0}" type="slidenum">
              <a:rPr lang="fr-CH" smtClean="0"/>
              <a:t>‹Nr.›</a:t>
            </a:fld>
            <a:endParaRPr lang="fr-CH"/>
          </a:p>
        </p:txBody>
      </p:sp>
    </p:spTree>
    <p:extLst>
      <p:ext uri="{BB962C8B-B14F-4D97-AF65-F5344CB8AC3E}">
        <p14:creationId xmlns:p14="http://schemas.microsoft.com/office/powerpoint/2010/main" val="2054506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r-CH"/>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D8D235-09AF-49A5-B6DB-2ADD93710FE5}" type="datetime1">
              <a:rPr lang="fr-CH" smtClean="0"/>
              <a:t>08.02.2023</a:t>
            </a:fld>
            <a:endParaRPr lang="fr-CH"/>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H"/>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9FF89D-54EC-4393-BF8A-5ADA11AD65D0}" type="slidenum">
              <a:rPr lang="fr-CH" smtClean="0"/>
              <a:t>‹Nr.›</a:t>
            </a:fld>
            <a:endParaRPr lang="fr-CH"/>
          </a:p>
        </p:txBody>
      </p:sp>
    </p:spTree>
    <p:extLst>
      <p:ext uri="{BB962C8B-B14F-4D97-AF65-F5344CB8AC3E}">
        <p14:creationId xmlns:p14="http://schemas.microsoft.com/office/powerpoint/2010/main" val="15428585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hyperlink" Target="https://www.google.co.in/url?sa=i&amp;rct=j&amp;q=&amp;esrc=s&amp;source=images&amp;cd=&amp;cad=rja&amp;uact=8&amp;ved=0ahUKEwiy9_CXpZ3PAhUGvI8KHbt1CNQQjRwIBw&amp;url=https://mombloggersforsocialgood.com/save-the-children-info/&amp;psig=AFQjCNES-dlPh1Pm_xq2cxxiJoZbb6kGPA&amp;ust=1474438360905402"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ctrTitle"/>
          </p:nvPr>
        </p:nvSpPr>
        <p:spPr>
          <a:xfrm>
            <a:off x="1867210" y="926345"/>
            <a:ext cx="8713787" cy="1406815"/>
          </a:xfrm>
        </p:spPr>
        <p:txBody>
          <a:bodyPr>
            <a:noAutofit/>
          </a:bodyPr>
          <a:lstStyle/>
          <a:p>
            <a:pPr eaLnBrk="1" fontAlgn="auto" hangingPunct="1">
              <a:spcAft>
                <a:spcPts val="0"/>
              </a:spcAft>
              <a:defRPr/>
            </a:pPr>
            <a:r>
              <a:rPr lang="fr-FR" sz="4400">
                <a:latin typeface="+mn-lt"/>
              </a:rPr>
              <a:t>Nutrition et moyens de subsistance dans les situations de crise humanitaire</a:t>
            </a:r>
          </a:p>
        </p:txBody>
      </p:sp>
      <p:pic>
        <p:nvPicPr>
          <p:cNvPr id="9"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78000" y="2697181"/>
            <a:ext cx="9117013" cy="270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1057" y="0"/>
            <a:ext cx="628650" cy="6858000"/>
          </a:xfrm>
          <a:prstGeom prst="rect">
            <a:avLst/>
          </a:prstGeom>
          <a:solidFill>
            <a:srgbClr val="0070C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a:p>
            <a:pPr algn="ctr"/>
            <a:endParaRPr lang="fr-CH" dirty="0"/>
          </a:p>
        </p:txBody>
      </p:sp>
      <p:sp>
        <p:nvSpPr>
          <p:cNvPr id="15" name="TextBox 14"/>
          <p:cNvSpPr txBox="1"/>
          <p:nvPr/>
        </p:nvSpPr>
        <p:spPr>
          <a:xfrm>
            <a:off x="82435" y="5132084"/>
            <a:ext cx="461665" cy="1440394"/>
          </a:xfrm>
          <a:prstGeom prst="rect">
            <a:avLst/>
          </a:prstGeom>
          <a:noFill/>
        </p:spPr>
        <p:txBody>
          <a:bodyPr vert="vert270"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solidFill>
                  <a:schemeClr val="bg1"/>
                </a:solidFill>
              </a:rPr>
              <a:t>Cours H.E.L.P.</a:t>
            </a:r>
          </a:p>
        </p:txBody>
      </p:sp>
      <p:sp>
        <p:nvSpPr>
          <p:cNvPr id="2" name="Slide Number Placeholder 1"/>
          <p:cNvSpPr>
            <a:spLocks noGrp="1"/>
          </p:cNvSpPr>
          <p:nvPr>
            <p:ph type="sldNum" sz="quarter" idx="12"/>
          </p:nvPr>
        </p:nvSpPr>
        <p:spPr/>
        <p:txBody>
          <a:bodyPr/>
          <a:lstStyle/>
          <a:p>
            <a:fld id="{5F9FF89D-54EC-4393-BF8A-5ADA11AD65D0}" type="slidenum">
              <a:rPr lang="fr-CH" smtClean="0"/>
              <a:t>1</a:t>
            </a:fld>
            <a:endParaRPr lang="fr-CH"/>
          </a:p>
        </p:txBody>
      </p:sp>
      <p:sp>
        <p:nvSpPr>
          <p:cNvPr id="13" name="TextBox 12">
            <a:extLst>
              <a:ext uri="{FF2B5EF4-FFF2-40B4-BE49-F238E27FC236}">
                <a16:creationId xmlns:a16="http://schemas.microsoft.com/office/drawing/2014/main" id="{133C5E76-E296-4B50-AA5B-D1B2CF9E35E1}"/>
              </a:ext>
            </a:extLst>
          </p:cNvPr>
          <p:cNvSpPr txBox="1"/>
          <p:nvPr/>
        </p:nvSpPr>
        <p:spPr>
          <a:xfrm>
            <a:off x="8410341" y="190337"/>
            <a:ext cx="4020524" cy="369332"/>
          </a:xfrm>
          <a:prstGeom prst="rect">
            <a:avLst/>
          </a:prstGeom>
          <a:noFill/>
        </p:spPr>
        <p:txBody>
          <a:bodyPr wrap="none" rtlCol="0">
            <a:spAutoFit/>
          </a:bodyPr>
          <a:lstStyle/>
          <a:p>
            <a:r>
              <a:rPr lang="fr-FR" dirty="0">
                <a:highlight>
                  <a:srgbClr val="FFFF00"/>
                </a:highlight>
              </a:rPr>
              <a:t>Logo de l’organisation de l’</a:t>
            </a:r>
            <a:r>
              <a:rPr lang="fr-FR" dirty="0" err="1">
                <a:highlight>
                  <a:srgbClr val="FFFF00"/>
                </a:highlight>
              </a:rPr>
              <a:t>intervenant·e</a:t>
            </a:r>
            <a:endParaRPr lang="fr-FR" dirty="0">
              <a:highlight>
                <a:srgbClr val="FFFF00"/>
              </a:highlight>
            </a:endParaRPr>
          </a:p>
        </p:txBody>
      </p:sp>
      <p:sp>
        <p:nvSpPr>
          <p:cNvPr id="16" name="TextBox 15">
            <a:extLst>
              <a:ext uri="{FF2B5EF4-FFF2-40B4-BE49-F238E27FC236}">
                <a16:creationId xmlns:a16="http://schemas.microsoft.com/office/drawing/2014/main" id="{84D4FFB4-CBE5-49B1-88D4-E7579EDA0E86}"/>
              </a:ext>
            </a:extLst>
          </p:cNvPr>
          <p:cNvSpPr txBox="1"/>
          <p:nvPr/>
        </p:nvSpPr>
        <p:spPr>
          <a:xfrm>
            <a:off x="7884160" y="6075364"/>
            <a:ext cx="4202304" cy="369332"/>
          </a:xfrm>
          <a:prstGeom prst="rect">
            <a:avLst/>
          </a:prstGeom>
          <a:noFill/>
        </p:spPr>
        <p:txBody>
          <a:bodyPr wrap="none" rtlCol="0">
            <a:spAutoFit/>
          </a:bodyPr>
          <a:lstStyle/>
          <a:p>
            <a:r>
              <a:rPr lang="fr-FR" dirty="0">
                <a:highlight>
                  <a:srgbClr val="FFFF00"/>
                </a:highlight>
              </a:rPr>
              <a:t>Nom(s) de l’</a:t>
            </a:r>
            <a:r>
              <a:rPr lang="fr-FR" dirty="0" err="1">
                <a:highlight>
                  <a:srgbClr val="FFFF00"/>
                </a:highlight>
              </a:rPr>
              <a:t>intervenant·e</a:t>
            </a:r>
            <a:r>
              <a:rPr lang="fr-FR">
                <a:highlight>
                  <a:srgbClr val="FFFF00"/>
                </a:highlight>
              </a:rPr>
              <a:t> + organisation(s)</a:t>
            </a:r>
            <a:endParaRPr lang="fr-FR" dirty="0">
              <a:highlight>
                <a:srgbClr val="FFFF00"/>
              </a:highlight>
            </a:endParaRPr>
          </a:p>
        </p:txBody>
      </p:sp>
      <p:sp>
        <p:nvSpPr>
          <p:cNvPr id="10" name="TextBox 9">
            <a:extLst>
              <a:ext uri="{FF2B5EF4-FFF2-40B4-BE49-F238E27FC236}">
                <a16:creationId xmlns:a16="http://schemas.microsoft.com/office/drawing/2014/main" id="{E3439711-2EB6-43C6-B4DF-6D842409D355}"/>
              </a:ext>
            </a:extLst>
          </p:cNvPr>
          <p:cNvSpPr txBox="1"/>
          <p:nvPr/>
        </p:nvSpPr>
        <p:spPr>
          <a:xfrm>
            <a:off x="913569" y="5897565"/>
            <a:ext cx="3327127" cy="830997"/>
          </a:xfrm>
          <a:prstGeom prst="rect">
            <a:avLst/>
          </a:prstGeom>
          <a:noFill/>
        </p:spPr>
        <p:txBody>
          <a:bodyPr wrap="square" rtlCol="0">
            <a:spAutoFit/>
          </a:bodyPr>
          <a:lstStyle/>
          <a:p>
            <a:pPr algn="r"/>
            <a:r>
              <a:rPr lang="fr-FR" sz="1200">
                <a:solidFill>
                  <a:srgbClr val="0070C0"/>
                </a:solidFill>
              </a:rPr>
              <a:t>Ces supports pédagogiques ont été créés par : </a:t>
            </a:r>
          </a:p>
          <a:p>
            <a:pPr algn="r"/>
            <a:r>
              <a:rPr lang="fr-FR" sz="1200">
                <a:solidFill>
                  <a:srgbClr val="0070C0"/>
                </a:solidFill>
              </a:rPr>
              <a:t>Rachel Lozano, CICR, Valérie Belchior-Bellino, CICR, </a:t>
            </a:r>
          </a:p>
          <a:p>
            <a:pPr algn="r"/>
            <a:r>
              <a:rPr lang="fr-FR" sz="1200">
                <a:solidFill>
                  <a:srgbClr val="0070C0"/>
                </a:solidFill>
              </a:rPr>
              <a:t>Mija Ververs, John Hopkins University/CDC et </a:t>
            </a:r>
          </a:p>
          <a:p>
            <a:pPr algn="r"/>
            <a:r>
              <a:rPr lang="fr-FR" sz="1200">
                <a:solidFill>
                  <a:srgbClr val="0070C0"/>
                </a:solidFill>
              </a:rPr>
              <a:t>Nicole Niederberger, Terre des Hommes</a:t>
            </a:r>
            <a:r>
              <a:rPr lang="fr-FR" sz="1200"/>
              <a:t> </a:t>
            </a:r>
          </a:p>
        </p:txBody>
      </p:sp>
    </p:spTree>
    <p:extLst>
      <p:ext uri="{BB962C8B-B14F-4D97-AF65-F5344CB8AC3E}">
        <p14:creationId xmlns:p14="http://schemas.microsoft.com/office/powerpoint/2010/main" val="21449581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1122472" y="683914"/>
            <a:ext cx="10583973" cy="11430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fr-FR" sz="4400" u="sng" dirty="0">
                <a:latin typeface="+mn-lt"/>
                <a:ea typeface="MS PGothic" panose="020B0600070205080204" pitchFamily="34" charset="-128"/>
              </a:rPr>
              <a:t>La survenue d’une crise humanitaire</a:t>
            </a:r>
          </a:p>
          <a:p>
            <a:pPr>
              <a:defRPr/>
            </a:pPr>
            <a:r>
              <a:rPr lang="fr-FR" sz="4400" u="sng" dirty="0">
                <a:latin typeface="+mn-lt"/>
                <a:ea typeface="MS PGothic" panose="020B0600070205080204" pitchFamily="34" charset="-128"/>
              </a:rPr>
              <a:t>dépend de :</a:t>
            </a:r>
          </a:p>
        </p:txBody>
      </p:sp>
      <p:sp>
        <p:nvSpPr>
          <p:cNvPr id="11" name="Content Placeholder 2" descr="Rectangle: Click to edit Master text styles&#10;Second level&#10;Third level&#10;Fourth level&#10;Fifth level"/>
          <p:cNvSpPr txBox="1">
            <a:spLocks/>
          </p:cNvSpPr>
          <p:nvPr/>
        </p:nvSpPr>
        <p:spPr>
          <a:xfrm>
            <a:off x="2057564" y="2895469"/>
            <a:ext cx="8713787" cy="411480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buFont typeface="Wingdings" panose="05000000000000000000" pitchFamily="2" charset="2"/>
              <a:buNone/>
            </a:pPr>
            <a:r>
              <a:rPr lang="fr-FR" sz="2800" dirty="0">
                <a:ea typeface="MS PGothic" panose="020B0600070205080204" pitchFamily="34" charset="-128"/>
              </a:rPr>
              <a:t>la vulnérabilité et des capacités, mais aussi du type et de l’ampleur du danger</a:t>
            </a:r>
          </a:p>
          <a:p>
            <a:pPr>
              <a:buFont typeface="Wingdings" panose="05000000000000000000" pitchFamily="2" charset="2"/>
              <a:buNone/>
            </a:pPr>
            <a:endParaRPr lang="en-GB" altLang="fr-FR" dirty="0">
              <a:ea typeface="MS PGothic" panose="020B0600070205080204" pitchFamily="34" charset="-128"/>
            </a:endParaRPr>
          </a:p>
          <a:p>
            <a:pPr>
              <a:buFont typeface="Wingdings" panose="05000000000000000000" pitchFamily="2" charset="2"/>
              <a:buNone/>
            </a:pPr>
            <a:endParaRPr lang="en-GB" altLang="fr-FR" b="1" dirty="0">
              <a:ea typeface="MS PGothic" panose="020B0600070205080204" pitchFamily="34" charset="-128"/>
            </a:endParaRPr>
          </a:p>
          <a:p>
            <a:pPr algn="l">
              <a:buFont typeface="Wingdings" panose="05000000000000000000" pitchFamily="2" charset="2"/>
              <a:buNone/>
            </a:pPr>
            <a:r>
              <a:rPr lang="fr-FR" b="1" dirty="0">
                <a:ea typeface="MS PGothic" panose="020B0600070205080204" pitchFamily="34" charset="-128"/>
              </a:rPr>
              <a:t>               (DANGER + VULNÉRABILITÉ)</a:t>
            </a:r>
          </a:p>
          <a:p>
            <a:pPr>
              <a:buFont typeface="Wingdings" panose="05000000000000000000" pitchFamily="2" charset="2"/>
              <a:buNone/>
            </a:pPr>
            <a:r>
              <a:rPr lang="fr-FR" b="1" dirty="0">
                <a:ea typeface="MS PGothic" panose="020B0600070205080204" pitchFamily="34" charset="-128"/>
              </a:rPr>
              <a:t>-----------------------------------------    =     gravité de la CRISE</a:t>
            </a:r>
          </a:p>
          <a:p>
            <a:pPr algn="l">
              <a:buFont typeface="Wingdings" panose="05000000000000000000" pitchFamily="2" charset="2"/>
              <a:buNone/>
            </a:pPr>
            <a:r>
              <a:rPr lang="fr-FR" b="1" dirty="0">
                <a:ea typeface="MS PGothic" panose="020B0600070205080204" pitchFamily="34" charset="-128"/>
              </a:rPr>
              <a:t>                     CAPACITÉS / RESSOURCES</a:t>
            </a:r>
          </a:p>
          <a:p>
            <a:pPr>
              <a:buFont typeface="Wingdings" panose="05000000000000000000" pitchFamily="2" charset="2"/>
              <a:buNone/>
            </a:pPr>
            <a:endParaRPr lang="en-GB" altLang="fr-FR" sz="1800" b="1" dirty="0">
              <a:solidFill>
                <a:srgbClr val="FFFF00"/>
              </a:solidFill>
              <a:ea typeface="MS PGothic" panose="020B0600070205080204" pitchFamily="34" charset="-128"/>
            </a:endParaRPr>
          </a:p>
        </p:txBody>
      </p:sp>
      <p:sp>
        <p:nvSpPr>
          <p:cNvPr id="7" name="Rectangle 6"/>
          <p:cNvSpPr/>
          <p:nvPr/>
        </p:nvSpPr>
        <p:spPr>
          <a:xfrm>
            <a:off x="-1057" y="0"/>
            <a:ext cx="62865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a:p>
            <a:pPr algn="ctr"/>
            <a:endParaRPr lang="fr-CH" dirty="0"/>
          </a:p>
        </p:txBody>
      </p:sp>
      <p:sp>
        <p:nvSpPr>
          <p:cNvPr id="13" name="TextBox 12"/>
          <p:cNvSpPr txBox="1"/>
          <p:nvPr/>
        </p:nvSpPr>
        <p:spPr>
          <a:xfrm>
            <a:off x="82435" y="5132084"/>
            <a:ext cx="461665" cy="1440394"/>
          </a:xfrm>
          <a:prstGeom prst="rect">
            <a:avLst/>
          </a:prstGeom>
          <a:noFill/>
        </p:spPr>
        <p:txBody>
          <a:bodyPr vert="vert270"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solidFill>
                  <a:schemeClr val="bg1"/>
                </a:solidFill>
              </a:rPr>
              <a:t>Cours H.E.L.P.</a:t>
            </a:r>
          </a:p>
        </p:txBody>
      </p:sp>
      <p:sp>
        <p:nvSpPr>
          <p:cNvPr id="2" name="Slide Number Placeholder 1"/>
          <p:cNvSpPr>
            <a:spLocks noGrp="1"/>
          </p:cNvSpPr>
          <p:nvPr>
            <p:ph type="sldNum" sz="quarter" idx="12"/>
          </p:nvPr>
        </p:nvSpPr>
        <p:spPr/>
        <p:txBody>
          <a:bodyPr/>
          <a:lstStyle/>
          <a:p>
            <a:fld id="{5F9FF89D-54EC-4393-BF8A-5ADA11AD65D0}" type="slidenum">
              <a:rPr lang="fr-CH" smtClean="0"/>
              <a:t>10</a:t>
            </a:fld>
            <a:endParaRPr lang="fr-CH"/>
          </a:p>
        </p:txBody>
      </p:sp>
    </p:spTree>
    <p:extLst>
      <p:ext uri="{BB962C8B-B14F-4D97-AF65-F5344CB8AC3E}">
        <p14:creationId xmlns:p14="http://schemas.microsoft.com/office/powerpoint/2010/main" val="11571240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 3"/>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5428" y="-444875"/>
            <a:ext cx="12191999" cy="9128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Espace réservé du contenu 1" descr="Rectangle: Click to edit Master text styles&#10;Second level&#10;Third level&#10;Fourth level&#10;Fifth level"/>
          <p:cNvSpPr txBox="1">
            <a:spLocks/>
          </p:cNvSpPr>
          <p:nvPr/>
        </p:nvSpPr>
        <p:spPr>
          <a:xfrm>
            <a:off x="1274858" y="241406"/>
            <a:ext cx="10078942" cy="125253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buFont typeface="Wingdings" panose="05000000000000000000" pitchFamily="2" charset="2"/>
              <a:buNone/>
            </a:pPr>
            <a:r>
              <a:rPr lang="fr-FR" sz="4000">
                <a:latin typeface="+mn-lt"/>
              </a:rPr>
              <a:t>Indonésie, 2004, tsunami, 400 survivants</a:t>
            </a:r>
          </a:p>
        </p:txBody>
      </p:sp>
      <p:pic>
        <p:nvPicPr>
          <p:cNvPr id="13" name="Picture 7" descr="C:\Users\niederbergern\Desktop\4 HELP course\2016 HELP Nicole New Dehli\Captures\famille roug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4858" y="2180224"/>
            <a:ext cx="2051050"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ZoneTexte 1"/>
          <p:cNvSpPr txBox="1">
            <a:spLocks noChangeArrowheads="1"/>
          </p:cNvSpPr>
          <p:nvPr/>
        </p:nvSpPr>
        <p:spPr bwMode="auto">
          <a:xfrm>
            <a:off x="5300339" y="3734148"/>
            <a:ext cx="5761038" cy="2677656"/>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a:ln>
            <a:noFill/>
          </a:ln>
        </p:spPr>
        <p:txBody>
          <a:bodyPr>
            <a:spAutoFit/>
          </a:bodyPr>
          <a:lstStyle>
            <a:lvl1pPr marL="285750" indent="-285750">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a:buFont typeface="Arial" panose="020B0604020202020204" pitchFamily="34" charset="0"/>
              <a:buChar char="•"/>
            </a:pPr>
            <a:r>
              <a:rPr lang="fr-FR" sz="2400">
                <a:latin typeface="+mn-lt"/>
              </a:rPr>
              <a:t>Énorme danger, zone côtière exposée</a:t>
            </a:r>
          </a:p>
          <a:p>
            <a:pPr>
              <a:buFont typeface="Arial" panose="020B0604020202020204" pitchFamily="34" charset="0"/>
              <a:buChar char="•"/>
            </a:pPr>
            <a:r>
              <a:rPr lang="fr-FR" sz="2400">
                <a:latin typeface="+mn-lt"/>
              </a:rPr>
              <a:t>Pays à revenu intermédiaire</a:t>
            </a:r>
          </a:p>
          <a:p>
            <a:pPr>
              <a:buFont typeface="Arial" panose="020B0604020202020204" pitchFamily="34" charset="0"/>
              <a:buChar char="•"/>
            </a:pPr>
            <a:r>
              <a:rPr lang="fr-FR" sz="2400">
                <a:latin typeface="+mn-lt"/>
              </a:rPr>
              <a:t>Capital humain et biens matériels importants avant la catastrophe</a:t>
            </a:r>
          </a:p>
          <a:p>
            <a:pPr>
              <a:buFont typeface="Arial" panose="020B0604020202020204" pitchFamily="34" charset="0"/>
              <a:buChar char="•"/>
            </a:pPr>
            <a:r>
              <a:rPr lang="fr-FR" sz="2400">
                <a:latin typeface="+mn-lt"/>
              </a:rPr>
              <a:t>Aucune préparation</a:t>
            </a:r>
          </a:p>
          <a:p>
            <a:pPr>
              <a:buFont typeface="Arial" panose="020B0604020202020204" pitchFamily="34" charset="0"/>
              <a:buChar char="•"/>
            </a:pPr>
            <a:r>
              <a:rPr lang="fr-FR" sz="2400">
                <a:latin typeface="+mn-lt"/>
              </a:rPr>
              <a:t>Aide disponible partagée entre des millions de personnes de plusieurs pays </a:t>
            </a:r>
          </a:p>
        </p:txBody>
      </p:sp>
      <p:sp>
        <p:nvSpPr>
          <p:cNvPr id="15" name="Rectangle 3"/>
          <p:cNvSpPr>
            <a:spLocks noChangeArrowheads="1"/>
          </p:cNvSpPr>
          <p:nvPr/>
        </p:nvSpPr>
        <p:spPr bwMode="auto">
          <a:xfrm>
            <a:off x="3973173" y="1893941"/>
            <a:ext cx="8064500" cy="1354137"/>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a:ln>
            <a:noFill/>
          </a:ln>
        </p:spPr>
        <p:txBody>
          <a:bodyPr>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eaLnBrk="1" hangingPunct="1">
              <a:buFont typeface="Wingdings" panose="05000000000000000000" pitchFamily="2" charset="2"/>
              <a:buNone/>
            </a:pPr>
            <a:r>
              <a:rPr lang="fr-FR"/>
              <a:t> </a:t>
            </a:r>
            <a:r>
              <a:rPr lang="fr-FR" sz="2400">
                <a:latin typeface="+mn-lt"/>
                <a:ea typeface="MS PGothic" panose="020B0600070205080204" pitchFamily="34" charset="-128"/>
              </a:rPr>
              <a:t>DANGER</a:t>
            </a:r>
            <a:r>
              <a:rPr lang="fr-FR">
                <a:latin typeface="+mn-lt"/>
                <a:ea typeface="MS PGothic" panose="020B0600070205080204" pitchFamily="34" charset="-128"/>
              </a:rPr>
              <a:t> + VULNÉRABILITÉ</a:t>
            </a:r>
          </a:p>
          <a:p>
            <a:pPr eaLnBrk="1" hangingPunct="1">
              <a:buFont typeface="Wingdings" panose="05000000000000000000" pitchFamily="2" charset="2"/>
              <a:buNone/>
            </a:pPr>
            <a:r>
              <a:rPr lang="fr-FR">
                <a:latin typeface="+mn-lt"/>
                <a:ea typeface="MS PGothic" panose="020B0600070205080204" pitchFamily="34" charset="-128"/>
              </a:rPr>
              <a:t>-----------------------------------------    =     </a:t>
            </a:r>
            <a:r>
              <a:rPr lang="fr-FR" sz="2400">
                <a:latin typeface="+mn-lt"/>
                <a:ea typeface="MS PGothic" panose="020B0600070205080204" pitchFamily="34" charset="-128"/>
              </a:rPr>
              <a:t>gravité de la CRISE</a:t>
            </a:r>
          </a:p>
          <a:p>
            <a:pPr eaLnBrk="1" hangingPunct="1">
              <a:buFont typeface="Wingdings" panose="05000000000000000000" pitchFamily="2" charset="2"/>
              <a:buNone/>
            </a:pPr>
            <a:r>
              <a:rPr lang="fr-FR">
                <a:latin typeface="+mn-lt"/>
                <a:ea typeface="MS PGothic" panose="020B0600070205080204" pitchFamily="34" charset="-128"/>
              </a:rPr>
              <a:t>          </a:t>
            </a:r>
            <a:r>
              <a:rPr lang="fr-FR" sz="1200">
                <a:latin typeface="+mn-lt"/>
                <a:ea typeface="MS PGothic" panose="020B0600070205080204" pitchFamily="34" charset="-128"/>
              </a:rPr>
              <a:t>CAPACITÉS / RESSOURCES</a:t>
            </a:r>
          </a:p>
          <a:p>
            <a:pPr eaLnBrk="1" hangingPunct="1">
              <a:buFont typeface="Wingdings" panose="05000000000000000000" pitchFamily="2" charset="2"/>
              <a:buNone/>
            </a:pPr>
            <a:endParaRPr lang="en-GB" altLang="fr-FR" sz="1600" dirty="0">
              <a:ea typeface="MS PGothic" panose="020B0600070205080204" pitchFamily="34" charset="-128"/>
            </a:endParaRPr>
          </a:p>
        </p:txBody>
      </p:sp>
      <p:sp>
        <p:nvSpPr>
          <p:cNvPr id="11" name="Rectangle 10"/>
          <p:cNvSpPr/>
          <p:nvPr/>
        </p:nvSpPr>
        <p:spPr>
          <a:xfrm>
            <a:off x="-1057" y="0"/>
            <a:ext cx="62865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a:p>
            <a:pPr algn="ctr"/>
            <a:endParaRPr lang="fr-CH" dirty="0"/>
          </a:p>
        </p:txBody>
      </p:sp>
      <p:sp>
        <p:nvSpPr>
          <p:cNvPr id="18" name="TextBox 17"/>
          <p:cNvSpPr txBox="1"/>
          <p:nvPr/>
        </p:nvSpPr>
        <p:spPr>
          <a:xfrm>
            <a:off x="82435" y="5132084"/>
            <a:ext cx="461665" cy="1440394"/>
          </a:xfrm>
          <a:prstGeom prst="rect">
            <a:avLst/>
          </a:prstGeom>
          <a:noFill/>
        </p:spPr>
        <p:txBody>
          <a:bodyPr vert="vert270"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solidFill>
                  <a:schemeClr val="bg1"/>
                </a:solidFill>
              </a:rPr>
              <a:t>Cours H.E.L.P.</a:t>
            </a:r>
          </a:p>
        </p:txBody>
      </p:sp>
      <p:sp>
        <p:nvSpPr>
          <p:cNvPr id="2" name="Slide Number Placeholder 1"/>
          <p:cNvSpPr>
            <a:spLocks noGrp="1"/>
          </p:cNvSpPr>
          <p:nvPr>
            <p:ph type="sldNum" sz="quarter" idx="12"/>
          </p:nvPr>
        </p:nvSpPr>
        <p:spPr/>
        <p:txBody>
          <a:bodyPr/>
          <a:lstStyle/>
          <a:p>
            <a:fld id="{5F9FF89D-54EC-4393-BF8A-5ADA11AD65D0}" type="slidenum">
              <a:rPr lang="fr-CH" smtClean="0"/>
              <a:t>11</a:t>
            </a:fld>
            <a:endParaRPr lang="fr-CH"/>
          </a:p>
        </p:txBody>
      </p:sp>
    </p:spTree>
    <p:extLst>
      <p:ext uri="{BB962C8B-B14F-4D97-AF65-F5344CB8AC3E}">
        <p14:creationId xmlns:p14="http://schemas.microsoft.com/office/powerpoint/2010/main" val="2097262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1000"/>
                                        <p:tgtEl>
                                          <p:spTgt spid="12"/>
                                        </p:tgtEl>
                                      </p:cBhvr>
                                    </p:animEffect>
                                    <p:anim calcmode="lin" valueType="num">
                                      <p:cBhvr>
                                        <p:cTn id="7" dur="1000"/>
                                        <p:tgtEl>
                                          <p:spTgt spid="12"/>
                                        </p:tgtEl>
                                        <p:attrNameLst>
                                          <p:attrName>ppt_x</p:attrName>
                                        </p:attrNameLst>
                                      </p:cBhvr>
                                      <p:tavLst>
                                        <p:tav tm="0">
                                          <p:val>
                                            <p:strVal val="ppt_x"/>
                                          </p:val>
                                        </p:tav>
                                        <p:tav tm="100000">
                                          <p:val>
                                            <p:strVal val="ppt_x"/>
                                          </p:val>
                                        </p:tav>
                                      </p:tavLst>
                                    </p:anim>
                                    <p:anim calcmode="lin" valueType="num">
                                      <p:cBhvr>
                                        <p:cTn id="8" dur="1000"/>
                                        <p:tgtEl>
                                          <p:spTgt spid="12"/>
                                        </p:tgtEl>
                                        <p:attrNameLst>
                                          <p:attrName>ppt_y</p:attrName>
                                        </p:attrNameLst>
                                      </p:cBhvr>
                                      <p:tavLst>
                                        <p:tav tm="0">
                                          <p:val>
                                            <p:strVal val="ppt_y"/>
                                          </p:val>
                                        </p:tav>
                                        <p:tav tm="100000">
                                          <p:val>
                                            <p:strVal val="ppt_y+.1"/>
                                          </p:val>
                                        </p:tav>
                                      </p:tavLst>
                                    </p:anim>
                                    <p:set>
                                      <p:cBhvr>
                                        <p:cTn id="9" dur="1" fill="hold">
                                          <p:stCondLst>
                                            <p:cond delay="999"/>
                                          </p:stCondLst>
                                        </p:cTn>
                                        <p:tgtEl>
                                          <p:spTgt spid="12"/>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descr="C:\Users\niederbergern\Desktop\4 HELP course\2016 HELP Nicole\Images\baie d'orange 026.jpg"/>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27593" y="-1491814"/>
            <a:ext cx="11657960" cy="8682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
          <p:cNvSpPr>
            <a:spLocks noChangeArrowheads="1"/>
          </p:cNvSpPr>
          <p:nvPr/>
        </p:nvSpPr>
        <p:spPr bwMode="auto">
          <a:xfrm>
            <a:off x="1132550" y="293375"/>
            <a:ext cx="10648045"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r>
              <a:rPr lang="fr-FR" sz="4000" b="0">
                <a:latin typeface="+mn-lt"/>
              </a:rPr>
              <a:t>Haïti, 2009, cyclone 3 mois auparavant, aucun accès à la ville principale jusqu’à récemment, 8000 personnes     </a:t>
            </a:r>
          </a:p>
        </p:txBody>
      </p:sp>
      <p:pic>
        <p:nvPicPr>
          <p:cNvPr id="18" name="Picture 10" descr="C:\Users\niederbergern\Desktop\4 HELP course\2016 HELP Nicole New Dehli\Captures\famille - Copi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6963" y="2619375"/>
            <a:ext cx="1930400"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ZoneTexte 1"/>
          <p:cNvSpPr txBox="1">
            <a:spLocks noChangeArrowheads="1"/>
          </p:cNvSpPr>
          <p:nvPr/>
        </p:nvSpPr>
        <p:spPr bwMode="auto">
          <a:xfrm>
            <a:off x="5203778" y="3797002"/>
            <a:ext cx="5381564" cy="2677656"/>
          </a:xfrm>
          <a:prstGeom prst="rect">
            <a:avLst/>
          </a:prstGeom>
          <a:solidFill>
            <a:srgbClr val="F4BEE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a:buFont typeface="Arial" panose="020B0604020202020204" pitchFamily="34" charset="0"/>
              <a:buChar char="•"/>
            </a:pPr>
            <a:r>
              <a:rPr lang="fr-FR" sz="2400" dirty="0">
                <a:latin typeface="+mn-lt"/>
              </a:rPr>
              <a:t>Danger de moyenne portée</a:t>
            </a:r>
          </a:p>
          <a:p>
            <a:pPr>
              <a:buFont typeface="Arial" panose="020B0604020202020204" pitchFamily="34" charset="0"/>
              <a:buChar char="•"/>
            </a:pPr>
            <a:r>
              <a:rPr lang="fr-FR" sz="2400" dirty="0">
                <a:latin typeface="+mn-lt"/>
              </a:rPr>
              <a:t>Pays à faible revenu</a:t>
            </a:r>
          </a:p>
          <a:p>
            <a:pPr>
              <a:buFont typeface="Arial" panose="020B0604020202020204" pitchFamily="34" charset="0"/>
              <a:buChar char="•"/>
            </a:pPr>
            <a:r>
              <a:rPr lang="fr-FR" sz="2400" dirty="0">
                <a:latin typeface="+mn-lt"/>
              </a:rPr>
              <a:t>Familles pauvres, sécurité alimentaire limite</a:t>
            </a:r>
          </a:p>
          <a:p>
            <a:pPr>
              <a:buFont typeface="Arial" panose="020B0604020202020204" pitchFamily="34" charset="0"/>
              <a:buChar char="•"/>
            </a:pPr>
            <a:r>
              <a:rPr lang="fr-FR" sz="2400" dirty="0">
                <a:latin typeface="+mn-lt"/>
              </a:rPr>
              <a:t>Aucune préparation aux catastrophes</a:t>
            </a:r>
          </a:p>
          <a:p>
            <a:pPr>
              <a:buFont typeface="Arial" panose="020B0604020202020204" pitchFamily="34" charset="0"/>
              <a:buChar char="•"/>
            </a:pPr>
            <a:r>
              <a:rPr lang="fr-FR" sz="2400" dirty="0">
                <a:latin typeface="+mn-lt"/>
              </a:rPr>
              <a:t>Pas de stocks de nourriture</a:t>
            </a:r>
          </a:p>
          <a:p>
            <a:pPr>
              <a:buFont typeface="Arial" panose="020B0604020202020204" pitchFamily="34" charset="0"/>
              <a:buChar char="•"/>
            </a:pPr>
            <a:r>
              <a:rPr lang="fr-FR" sz="2400" dirty="0">
                <a:latin typeface="+mn-lt"/>
              </a:rPr>
              <a:t>Très peu, voire aucune aide fournie </a:t>
            </a:r>
          </a:p>
        </p:txBody>
      </p:sp>
      <p:pic>
        <p:nvPicPr>
          <p:cNvPr id="2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36013" y="2158032"/>
            <a:ext cx="7853727" cy="1401762"/>
          </a:xfrm>
          <a:prstGeom prst="rect">
            <a:avLst/>
          </a:prstGeom>
          <a:solidFill>
            <a:srgbClr val="FFCCFF"/>
          </a:solidFill>
          <a:ln>
            <a:noFill/>
          </a:ln>
          <a:effectLst/>
        </p:spPr>
      </p:pic>
      <p:sp>
        <p:nvSpPr>
          <p:cNvPr id="11" name="Rectangle 10"/>
          <p:cNvSpPr/>
          <p:nvPr/>
        </p:nvSpPr>
        <p:spPr>
          <a:xfrm>
            <a:off x="-1057" y="0"/>
            <a:ext cx="62865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a:p>
            <a:pPr algn="ctr"/>
            <a:endParaRPr lang="fr-CH" dirty="0"/>
          </a:p>
        </p:txBody>
      </p:sp>
      <p:sp>
        <p:nvSpPr>
          <p:cNvPr id="14" name="TextBox 13"/>
          <p:cNvSpPr txBox="1"/>
          <p:nvPr/>
        </p:nvSpPr>
        <p:spPr>
          <a:xfrm>
            <a:off x="82435" y="5132084"/>
            <a:ext cx="461665" cy="1440394"/>
          </a:xfrm>
          <a:prstGeom prst="rect">
            <a:avLst/>
          </a:prstGeom>
          <a:noFill/>
        </p:spPr>
        <p:txBody>
          <a:bodyPr vert="vert270"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solidFill>
                  <a:schemeClr val="bg1"/>
                </a:solidFill>
              </a:rPr>
              <a:t>Cours H.E.L.P.</a:t>
            </a:r>
          </a:p>
        </p:txBody>
      </p:sp>
      <p:sp>
        <p:nvSpPr>
          <p:cNvPr id="2" name="Slide Number Placeholder 1"/>
          <p:cNvSpPr>
            <a:spLocks noGrp="1"/>
          </p:cNvSpPr>
          <p:nvPr>
            <p:ph type="sldNum" sz="quarter" idx="12"/>
          </p:nvPr>
        </p:nvSpPr>
        <p:spPr/>
        <p:txBody>
          <a:bodyPr/>
          <a:lstStyle/>
          <a:p>
            <a:fld id="{5F9FF89D-54EC-4393-BF8A-5ADA11AD65D0}" type="slidenum">
              <a:rPr lang="fr-CH" smtClean="0"/>
              <a:t>12</a:t>
            </a:fld>
            <a:endParaRPr lang="fr-CH"/>
          </a:p>
        </p:txBody>
      </p:sp>
    </p:spTree>
    <p:extLst>
      <p:ext uri="{BB962C8B-B14F-4D97-AF65-F5344CB8AC3E}">
        <p14:creationId xmlns:p14="http://schemas.microsoft.com/office/powerpoint/2010/main" val="424244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1000"/>
                                        <p:tgtEl>
                                          <p:spTgt spid="16"/>
                                        </p:tgtEl>
                                      </p:cBhvr>
                                    </p:animEffect>
                                    <p:anim calcmode="lin" valueType="num">
                                      <p:cBhvr>
                                        <p:cTn id="7" dur="1000"/>
                                        <p:tgtEl>
                                          <p:spTgt spid="16"/>
                                        </p:tgtEl>
                                        <p:attrNameLst>
                                          <p:attrName>ppt_x</p:attrName>
                                        </p:attrNameLst>
                                      </p:cBhvr>
                                      <p:tavLst>
                                        <p:tav tm="0">
                                          <p:val>
                                            <p:strVal val="ppt_x"/>
                                          </p:val>
                                        </p:tav>
                                        <p:tav tm="100000">
                                          <p:val>
                                            <p:strVal val="ppt_x"/>
                                          </p:val>
                                        </p:tav>
                                      </p:tavLst>
                                    </p:anim>
                                    <p:anim calcmode="lin" valueType="num">
                                      <p:cBhvr>
                                        <p:cTn id="8" dur="1000"/>
                                        <p:tgtEl>
                                          <p:spTgt spid="16"/>
                                        </p:tgtEl>
                                        <p:attrNameLst>
                                          <p:attrName>ppt_y</p:attrName>
                                        </p:attrNameLst>
                                      </p:cBhvr>
                                      <p:tavLst>
                                        <p:tav tm="0">
                                          <p:val>
                                            <p:strVal val="ppt_y"/>
                                          </p:val>
                                        </p:tav>
                                        <p:tav tm="100000">
                                          <p:val>
                                            <p:strVal val="ppt_y+.1"/>
                                          </p:val>
                                        </p:tav>
                                      </p:tavLst>
                                    </p:anim>
                                    <p:set>
                                      <p:cBhvr>
                                        <p:cTn id="9" dur="1" fill="hold">
                                          <p:stCondLst>
                                            <p:cond delay="999"/>
                                          </p:stCondLst>
                                        </p:cTn>
                                        <p:tgtEl>
                                          <p:spTgt spid="16"/>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1000"/>
                                        <p:tgtEl>
                                          <p:spTgt spid="18"/>
                                        </p:tgtEl>
                                      </p:cBhvr>
                                    </p:animEffect>
                                    <p:anim calcmode="lin" valueType="num">
                                      <p:cBhvr>
                                        <p:cTn id="15" dur="1000" fill="hold"/>
                                        <p:tgtEl>
                                          <p:spTgt spid="18"/>
                                        </p:tgtEl>
                                        <p:attrNameLst>
                                          <p:attrName>ppt_x</p:attrName>
                                        </p:attrNameLst>
                                      </p:cBhvr>
                                      <p:tavLst>
                                        <p:tav tm="0">
                                          <p:val>
                                            <p:strVal val="#ppt_x"/>
                                          </p:val>
                                        </p:tav>
                                        <p:tav tm="100000">
                                          <p:val>
                                            <p:strVal val="#ppt_x"/>
                                          </p:val>
                                        </p:tav>
                                      </p:tavLst>
                                    </p:anim>
                                    <p:anim calcmode="lin" valueType="num">
                                      <p:cBhvr>
                                        <p:cTn id="1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1000"/>
                                        <p:tgtEl>
                                          <p:spTgt spid="19"/>
                                        </p:tgtEl>
                                      </p:cBhvr>
                                    </p:animEffect>
                                    <p:anim calcmode="lin" valueType="num">
                                      <p:cBhvr>
                                        <p:cTn id="22" dur="1000" fill="hold"/>
                                        <p:tgtEl>
                                          <p:spTgt spid="19"/>
                                        </p:tgtEl>
                                        <p:attrNameLst>
                                          <p:attrName>ppt_x</p:attrName>
                                        </p:attrNameLst>
                                      </p:cBhvr>
                                      <p:tavLst>
                                        <p:tav tm="0">
                                          <p:val>
                                            <p:strVal val="#ppt_x"/>
                                          </p:val>
                                        </p:tav>
                                        <p:tav tm="100000">
                                          <p:val>
                                            <p:strVal val="#ppt_x"/>
                                          </p:val>
                                        </p:tav>
                                      </p:tavLst>
                                    </p:anim>
                                    <p:anim calcmode="lin" valueType="num">
                                      <p:cBhvr>
                                        <p:cTn id="23"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1000"/>
                                        <p:tgtEl>
                                          <p:spTgt spid="20"/>
                                        </p:tgtEl>
                                      </p:cBhvr>
                                    </p:animEffect>
                                    <p:anim calcmode="lin" valueType="num">
                                      <p:cBhvr>
                                        <p:cTn id="29" dur="1000" fill="hold"/>
                                        <p:tgtEl>
                                          <p:spTgt spid="20"/>
                                        </p:tgtEl>
                                        <p:attrNameLst>
                                          <p:attrName>ppt_x</p:attrName>
                                        </p:attrNameLst>
                                      </p:cBhvr>
                                      <p:tavLst>
                                        <p:tav tm="0">
                                          <p:val>
                                            <p:strVal val="#ppt_x"/>
                                          </p:val>
                                        </p:tav>
                                        <p:tav tm="100000">
                                          <p:val>
                                            <p:strVal val="#ppt_x"/>
                                          </p:val>
                                        </p:tav>
                                      </p:tavLst>
                                    </p:anim>
                                    <p:anim calcmode="lin" valueType="num">
                                      <p:cBhvr>
                                        <p:cTn id="30"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http://api.rue89.nouvelobs.com/sites/news/files/styles/mobile2-tablette-asset-center/public/assets/image/2016/01/madaya-neige-syrie.jpg"/>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2435" y="-348347"/>
            <a:ext cx="12257311" cy="7355861"/>
          </a:xfrm>
          <a:prstGeom prst="rect">
            <a:avLst/>
          </a:prstGeom>
          <a:solidFill>
            <a:srgbClr val="0070C0"/>
          </a:solidFill>
          <a:ln>
            <a:noFill/>
          </a:ln>
        </p:spPr>
      </p:pic>
      <p:sp>
        <p:nvSpPr>
          <p:cNvPr id="13" name="Titre 1"/>
          <p:cNvSpPr txBox="1">
            <a:spLocks/>
          </p:cNvSpPr>
          <p:nvPr/>
        </p:nvSpPr>
        <p:spPr>
          <a:xfrm>
            <a:off x="1485900" y="156405"/>
            <a:ext cx="9688378" cy="110807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fr-FR" sz="4000" dirty="0">
                <a:solidFill>
                  <a:schemeClr val="tx1">
                    <a:lumMod val="75000"/>
                    <a:lumOff val="25000"/>
                  </a:schemeClr>
                </a:solidFill>
                <a:latin typeface="+mn-lt"/>
              </a:rPr>
              <a:t>Syrie, 2015, ville assiégée depuis 6 mois à la suite d’un conflit armé, 42 000 personnes </a:t>
            </a:r>
          </a:p>
        </p:txBody>
      </p:sp>
      <p:pic>
        <p:nvPicPr>
          <p:cNvPr id="14" name="Picture 2" descr="C:\Users\niederbergern\Desktop\4 HELP course\2016 HELP Nicole New Dehli\Captures\famille bleu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85118" y="2592442"/>
            <a:ext cx="1885950" cy="365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ZoneTexte 1"/>
          <p:cNvSpPr txBox="1">
            <a:spLocks noChangeArrowheads="1"/>
          </p:cNvSpPr>
          <p:nvPr/>
        </p:nvSpPr>
        <p:spPr bwMode="auto">
          <a:xfrm>
            <a:off x="4833673" y="3795882"/>
            <a:ext cx="6340605" cy="2308324"/>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2700000" scaled="1"/>
            <a:tileRect/>
          </a:gradFill>
          <a:ln>
            <a:noFill/>
          </a:ln>
        </p:spPr>
        <p:txBody>
          <a:bodyPr wrap="square">
            <a:spAutoFit/>
          </a:bodyPr>
          <a:lstStyle>
            <a:lvl1pPr marL="285750" indent="-285750">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a:buFont typeface="Arial" panose="020B0604020202020204" pitchFamily="34" charset="0"/>
              <a:buChar char="•"/>
            </a:pPr>
            <a:r>
              <a:rPr lang="fr-FR" sz="2400" dirty="0">
                <a:latin typeface="+mn-lt"/>
              </a:rPr>
              <a:t>Pays à revenu intermédiaire</a:t>
            </a:r>
          </a:p>
          <a:p>
            <a:pPr>
              <a:buFont typeface="Arial" panose="020B0604020202020204" pitchFamily="34" charset="0"/>
              <a:buChar char="•"/>
            </a:pPr>
            <a:r>
              <a:rPr lang="fr-FR" sz="2400" dirty="0">
                <a:latin typeface="+mn-lt"/>
              </a:rPr>
              <a:t>Solide régime de gouvernance, bon système de santé, bon système éducatif</a:t>
            </a:r>
          </a:p>
          <a:p>
            <a:pPr>
              <a:buFont typeface="Arial" panose="020B0604020202020204" pitchFamily="34" charset="0"/>
              <a:buChar char="•"/>
            </a:pPr>
            <a:r>
              <a:rPr lang="fr-FR" sz="2400" dirty="0">
                <a:latin typeface="+mn-lt"/>
              </a:rPr>
              <a:t>Préparation limitée </a:t>
            </a:r>
          </a:p>
          <a:p>
            <a:pPr>
              <a:buFont typeface="Arial" panose="020B0604020202020204" pitchFamily="34" charset="0"/>
              <a:buChar char="•"/>
            </a:pPr>
            <a:r>
              <a:rPr lang="fr-FR" sz="2400" dirty="0">
                <a:latin typeface="+mn-lt"/>
              </a:rPr>
              <a:t>Perte de capital humain essentiel en tant que stratégie au conflit</a:t>
            </a:r>
          </a:p>
        </p:txBody>
      </p:sp>
      <p:sp>
        <p:nvSpPr>
          <p:cNvPr id="11" name="Rectangle 10"/>
          <p:cNvSpPr/>
          <p:nvPr/>
        </p:nvSpPr>
        <p:spPr>
          <a:xfrm>
            <a:off x="-1057" y="0"/>
            <a:ext cx="62865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a:p>
            <a:pPr algn="ctr"/>
            <a:endParaRPr lang="fr-CH" dirty="0"/>
          </a:p>
        </p:txBody>
      </p:sp>
      <p:sp>
        <p:nvSpPr>
          <p:cNvPr id="18" name="TextBox 17"/>
          <p:cNvSpPr txBox="1"/>
          <p:nvPr/>
        </p:nvSpPr>
        <p:spPr>
          <a:xfrm>
            <a:off x="82435" y="5132084"/>
            <a:ext cx="461665" cy="1440394"/>
          </a:xfrm>
          <a:prstGeom prst="rect">
            <a:avLst/>
          </a:prstGeom>
          <a:noFill/>
        </p:spPr>
        <p:txBody>
          <a:bodyPr vert="vert270"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solidFill>
                  <a:schemeClr val="bg1"/>
                </a:solidFill>
              </a:rPr>
              <a:t>Cours H.E.L.P.</a:t>
            </a:r>
          </a:p>
        </p:txBody>
      </p:sp>
      <p:sp>
        <p:nvSpPr>
          <p:cNvPr id="2" name="Slide Number Placeholder 1"/>
          <p:cNvSpPr>
            <a:spLocks noGrp="1"/>
          </p:cNvSpPr>
          <p:nvPr>
            <p:ph type="sldNum" sz="quarter" idx="12"/>
          </p:nvPr>
        </p:nvSpPr>
        <p:spPr/>
        <p:txBody>
          <a:bodyPr/>
          <a:lstStyle/>
          <a:p>
            <a:fld id="{5F9FF89D-54EC-4393-BF8A-5ADA11AD65D0}" type="slidenum">
              <a:rPr lang="fr-CH" smtClean="0"/>
              <a:t>13</a:t>
            </a:fld>
            <a:endParaRPr lang="fr-CH"/>
          </a:p>
        </p:txBody>
      </p:sp>
      <p:sp>
        <p:nvSpPr>
          <p:cNvPr id="17" name="ZoneTexte 1"/>
          <p:cNvSpPr txBox="1">
            <a:spLocks noChangeArrowheads="1"/>
          </p:cNvSpPr>
          <p:nvPr/>
        </p:nvSpPr>
        <p:spPr bwMode="auto">
          <a:xfrm>
            <a:off x="4295457" y="1944589"/>
            <a:ext cx="7825423" cy="1384995"/>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2700000" scaled="1"/>
            <a:tileRect/>
          </a:gradFill>
          <a:ln>
            <a:noFill/>
          </a:ln>
        </p:spPr>
        <p:txBody>
          <a:bodyPr wrap="square">
            <a:spAutoFit/>
          </a:bodyPr>
          <a:lstStyle>
            <a:lvl1pPr marL="285750" indent="-285750">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marL="0" indent="0"/>
            <a:r>
              <a:rPr lang="fr-FR" sz="2400" dirty="0">
                <a:latin typeface="+mn-lt"/>
              </a:rPr>
              <a:t>        </a:t>
            </a:r>
            <a:r>
              <a:rPr lang="fr-FR" sz="2800" dirty="0">
                <a:latin typeface="+mn-lt"/>
              </a:rPr>
              <a:t>DANGER +</a:t>
            </a:r>
            <a:r>
              <a:rPr lang="fr-FR" sz="2400" dirty="0">
                <a:latin typeface="+mn-lt"/>
              </a:rPr>
              <a:t> </a:t>
            </a:r>
            <a:r>
              <a:rPr lang="fr-FR" b="0" dirty="0">
                <a:latin typeface="+mn-lt"/>
              </a:rPr>
              <a:t>VULNÉRABILITÉ</a:t>
            </a:r>
          </a:p>
          <a:p>
            <a:pPr marL="0" indent="0"/>
            <a:r>
              <a:rPr lang="fr-FR" sz="2400" dirty="0">
                <a:latin typeface="+mn-lt"/>
              </a:rPr>
              <a:t>     ----------------------------------------  = </a:t>
            </a:r>
            <a:r>
              <a:rPr lang="fr-FR" sz="2800" dirty="0">
                <a:latin typeface="+mn-lt"/>
              </a:rPr>
              <a:t>gravité de la CRISE</a:t>
            </a:r>
          </a:p>
          <a:p>
            <a:pPr marL="0" indent="0"/>
            <a:r>
              <a:rPr lang="fr-FR" sz="2800" dirty="0">
                <a:latin typeface="+mn-lt"/>
              </a:rPr>
              <a:t>         </a:t>
            </a:r>
            <a:r>
              <a:rPr lang="fr-FR" sz="2400" dirty="0">
                <a:latin typeface="+mn-lt"/>
              </a:rPr>
              <a:t>CAPACITÉS / RESSOURCES</a:t>
            </a:r>
          </a:p>
        </p:txBody>
      </p:sp>
    </p:spTree>
    <p:extLst>
      <p:ext uri="{BB962C8B-B14F-4D97-AF65-F5344CB8AC3E}">
        <p14:creationId xmlns:p14="http://schemas.microsoft.com/office/powerpoint/2010/main" val="183653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1000"/>
                                        <p:tgtEl>
                                          <p:spTgt spid="12"/>
                                        </p:tgtEl>
                                      </p:cBhvr>
                                    </p:animEffect>
                                    <p:anim calcmode="lin" valueType="num">
                                      <p:cBhvr>
                                        <p:cTn id="7" dur="1000"/>
                                        <p:tgtEl>
                                          <p:spTgt spid="12"/>
                                        </p:tgtEl>
                                        <p:attrNameLst>
                                          <p:attrName>ppt_x</p:attrName>
                                        </p:attrNameLst>
                                      </p:cBhvr>
                                      <p:tavLst>
                                        <p:tav tm="0">
                                          <p:val>
                                            <p:strVal val="ppt_x"/>
                                          </p:val>
                                        </p:tav>
                                        <p:tav tm="100000">
                                          <p:val>
                                            <p:strVal val="ppt_x"/>
                                          </p:val>
                                        </p:tav>
                                      </p:tavLst>
                                    </p:anim>
                                    <p:anim calcmode="lin" valueType="num">
                                      <p:cBhvr>
                                        <p:cTn id="8" dur="1000"/>
                                        <p:tgtEl>
                                          <p:spTgt spid="12"/>
                                        </p:tgtEl>
                                        <p:attrNameLst>
                                          <p:attrName>ppt_y</p:attrName>
                                        </p:attrNameLst>
                                      </p:cBhvr>
                                      <p:tavLst>
                                        <p:tav tm="0">
                                          <p:val>
                                            <p:strVal val="ppt_y"/>
                                          </p:val>
                                        </p:tav>
                                        <p:tav tm="100000">
                                          <p:val>
                                            <p:strVal val="ppt_y+.1"/>
                                          </p:val>
                                        </p:tav>
                                      </p:tavLst>
                                    </p:anim>
                                    <p:set>
                                      <p:cBhvr>
                                        <p:cTn id="9" dur="1" fill="hold">
                                          <p:stCondLst>
                                            <p:cond delay="999"/>
                                          </p:stCondLst>
                                        </p:cTn>
                                        <p:tgtEl>
                                          <p:spTgt spid="12"/>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1000"/>
                                        <p:tgtEl>
                                          <p:spTgt spid="21"/>
                                        </p:tgtEl>
                                      </p:cBhvr>
                                    </p:animEffect>
                                    <p:anim calcmode="lin" valueType="num">
                                      <p:cBhvr>
                                        <p:cTn id="22" dur="1000" fill="hold"/>
                                        <p:tgtEl>
                                          <p:spTgt spid="21"/>
                                        </p:tgtEl>
                                        <p:attrNameLst>
                                          <p:attrName>ppt_x</p:attrName>
                                        </p:attrNameLst>
                                      </p:cBhvr>
                                      <p:tavLst>
                                        <p:tav tm="0">
                                          <p:val>
                                            <p:strVal val="#ppt_x"/>
                                          </p:val>
                                        </p:tav>
                                        <p:tav tm="100000">
                                          <p:val>
                                            <p:strVal val="#ppt_x"/>
                                          </p:val>
                                        </p:tav>
                                      </p:tavLst>
                                    </p:anim>
                                    <p:anim calcmode="lin" valueType="num">
                                      <p:cBhvr>
                                        <p:cTn id="2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4"/>
          <p:cNvSpPr txBox="1">
            <a:spLocks/>
          </p:cNvSpPr>
          <p:nvPr/>
        </p:nvSpPr>
        <p:spPr>
          <a:xfrm>
            <a:off x="1474788" y="296139"/>
            <a:ext cx="8964612" cy="144145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fr-FR" sz="4400" u="sng">
                <a:latin typeface="+mn-lt"/>
              </a:rPr>
              <a:t>Situations de crise engendrant une insécurité alimentaire et économique </a:t>
            </a:r>
          </a:p>
        </p:txBody>
      </p:sp>
      <p:sp>
        <p:nvSpPr>
          <p:cNvPr id="12" name="Espace réservé du contenu 5" descr="Rectangle: Click to edit Master text styles&#10;Second level&#10;Third level&#10;Fourth level&#10;Fifth level"/>
          <p:cNvSpPr txBox="1">
            <a:spLocks/>
          </p:cNvSpPr>
          <p:nvPr/>
        </p:nvSpPr>
        <p:spPr>
          <a:xfrm>
            <a:off x="1588836" y="2757716"/>
            <a:ext cx="6663066" cy="2093064"/>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buFont typeface="Wingdings" panose="05000000000000000000" pitchFamily="2" charset="2"/>
              <a:buChar char="Ø"/>
            </a:pPr>
            <a:r>
              <a:rPr lang="fr-FR" sz="2800"/>
              <a:t>Nourriture en quantité et qualité insuffisantes</a:t>
            </a:r>
          </a:p>
          <a:p>
            <a:pPr marL="457200" indent="-457200" algn="l">
              <a:buFont typeface="Wingdings" panose="05000000000000000000" pitchFamily="2" charset="2"/>
              <a:buChar char="Ø"/>
            </a:pPr>
            <a:r>
              <a:rPr lang="fr-FR" sz="2800"/>
              <a:t>Exposition supplémentaire à d’autres facteurs de risques nutritionnels</a:t>
            </a:r>
          </a:p>
          <a:p>
            <a:pPr marL="457200" indent="-457200" algn="l">
              <a:buFont typeface="Wingdings" panose="05000000000000000000" pitchFamily="2" charset="2"/>
              <a:buChar char="Ø"/>
            </a:pPr>
            <a:r>
              <a:rPr lang="fr-FR" sz="2800"/>
              <a:t>Risque de malnutrition</a:t>
            </a:r>
          </a:p>
        </p:txBody>
      </p:sp>
      <p:graphicFrame>
        <p:nvGraphicFramePr>
          <p:cNvPr id="13" name="Objet 6"/>
          <p:cNvGraphicFramePr>
            <a:graphicFrameLocks noGrp="1" noChangeAspect="1"/>
          </p:cNvGraphicFramePr>
          <p:nvPr>
            <p:extLst>
              <p:ext uri="{D42A27DB-BD31-4B8C-83A1-F6EECF244321}">
                <p14:modId xmlns:p14="http://schemas.microsoft.com/office/powerpoint/2010/main" val="790121061"/>
              </p:ext>
            </p:extLst>
          </p:nvPr>
        </p:nvGraphicFramePr>
        <p:xfrm>
          <a:off x="8910084" y="2097157"/>
          <a:ext cx="2267223" cy="3899625"/>
        </p:xfrm>
        <a:graphic>
          <a:graphicData uri="http://schemas.openxmlformats.org/presentationml/2006/ole">
            <mc:AlternateContent xmlns:mc="http://schemas.openxmlformats.org/markup-compatibility/2006">
              <mc:Choice xmlns:v="urn:schemas-microsoft-com:vml" Requires="v">
                <p:oleObj name="Bitmap Image" r:id="rId3" imgW="2886478" imgH="4963218" progId="PBrush">
                  <p:embed/>
                </p:oleObj>
              </mc:Choice>
              <mc:Fallback>
                <p:oleObj name="Bitmap Image" r:id="rId3" imgW="2886478" imgH="4963218" progId="PBrush">
                  <p:embed/>
                  <p:pic>
                    <p:nvPicPr>
                      <p:cNvPr id="0" name=""/>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10084" y="2097157"/>
                        <a:ext cx="2267223" cy="3899625"/>
                      </a:xfrm>
                      <a:prstGeom prst="rect">
                        <a:avLst/>
                      </a:prstGeom>
                      <a:noFill/>
                      <a:ln>
                        <a:noFill/>
                      </a:ln>
                    </p:spPr>
                  </p:pic>
                </p:oleObj>
              </mc:Fallback>
            </mc:AlternateContent>
          </a:graphicData>
        </a:graphic>
      </p:graphicFrame>
      <p:sp>
        <p:nvSpPr>
          <p:cNvPr id="8" name="Rectangle 7"/>
          <p:cNvSpPr/>
          <p:nvPr/>
        </p:nvSpPr>
        <p:spPr>
          <a:xfrm>
            <a:off x="-1057" y="0"/>
            <a:ext cx="62865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a:p>
            <a:pPr algn="ctr"/>
            <a:endParaRPr lang="fr-CH" dirty="0"/>
          </a:p>
        </p:txBody>
      </p:sp>
      <p:sp>
        <p:nvSpPr>
          <p:cNvPr id="9" name="TextBox 8"/>
          <p:cNvSpPr txBox="1"/>
          <p:nvPr/>
        </p:nvSpPr>
        <p:spPr>
          <a:xfrm>
            <a:off x="82435" y="5132084"/>
            <a:ext cx="461665" cy="1440394"/>
          </a:xfrm>
          <a:prstGeom prst="rect">
            <a:avLst/>
          </a:prstGeom>
          <a:noFill/>
        </p:spPr>
        <p:txBody>
          <a:bodyPr vert="vert270"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solidFill>
                  <a:schemeClr val="bg1"/>
                </a:solidFill>
              </a:rPr>
              <a:t>Cours H.E.L.P.</a:t>
            </a:r>
          </a:p>
        </p:txBody>
      </p:sp>
      <p:sp>
        <p:nvSpPr>
          <p:cNvPr id="2" name="Slide Number Placeholder 1"/>
          <p:cNvSpPr>
            <a:spLocks noGrp="1"/>
          </p:cNvSpPr>
          <p:nvPr>
            <p:ph type="sldNum" sz="quarter" idx="12"/>
          </p:nvPr>
        </p:nvSpPr>
        <p:spPr/>
        <p:txBody>
          <a:bodyPr/>
          <a:lstStyle/>
          <a:p>
            <a:fld id="{5F9FF89D-54EC-4393-BF8A-5ADA11AD65D0}" type="slidenum">
              <a:rPr lang="fr-CH" smtClean="0"/>
              <a:t>14</a:t>
            </a:fld>
            <a:endParaRPr lang="fr-CH"/>
          </a:p>
        </p:txBody>
      </p:sp>
    </p:spTree>
    <p:extLst>
      <p:ext uri="{BB962C8B-B14F-4D97-AF65-F5344CB8AC3E}">
        <p14:creationId xmlns:p14="http://schemas.microsoft.com/office/powerpoint/2010/main" val="2051008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1000"/>
                                        <p:tgtEl>
                                          <p:spTgt spid="12">
                                            <p:txEl>
                                              <p:pRg st="0" end="0"/>
                                            </p:txEl>
                                          </p:spTgt>
                                        </p:tgtEl>
                                      </p:cBhvr>
                                    </p:animEffect>
                                    <p:anim calcmode="lin" valueType="num">
                                      <p:cBhvr>
                                        <p:cTn id="8"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xEl>
                                              <p:pRg st="1" end="1"/>
                                            </p:txEl>
                                          </p:spTgt>
                                        </p:tgtEl>
                                        <p:attrNameLst>
                                          <p:attrName>style.visibility</p:attrName>
                                        </p:attrNameLst>
                                      </p:cBhvr>
                                      <p:to>
                                        <p:strVal val="visible"/>
                                      </p:to>
                                    </p:set>
                                    <p:animEffect transition="in" filter="fade">
                                      <p:cBhvr>
                                        <p:cTn id="14" dur="1000"/>
                                        <p:tgtEl>
                                          <p:spTgt spid="12">
                                            <p:txEl>
                                              <p:pRg st="1" end="1"/>
                                            </p:txEl>
                                          </p:spTgt>
                                        </p:tgtEl>
                                      </p:cBhvr>
                                    </p:animEffect>
                                    <p:anim calcmode="lin" valueType="num">
                                      <p:cBhvr>
                                        <p:cTn id="15"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
                                            <p:txEl>
                                              <p:pRg st="2" end="2"/>
                                            </p:txEl>
                                          </p:spTgt>
                                        </p:tgtEl>
                                        <p:attrNameLst>
                                          <p:attrName>style.visibility</p:attrName>
                                        </p:attrNameLst>
                                      </p:cBhvr>
                                      <p:to>
                                        <p:strVal val="visible"/>
                                      </p:to>
                                    </p:set>
                                    <p:animEffect transition="in" filter="fade">
                                      <p:cBhvr>
                                        <p:cTn id="21" dur="1000"/>
                                        <p:tgtEl>
                                          <p:spTgt spid="12">
                                            <p:txEl>
                                              <p:pRg st="2" end="2"/>
                                            </p:txEl>
                                          </p:spTgt>
                                        </p:tgtEl>
                                      </p:cBhvr>
                                    </p:animEffect>
                                    <p:anim calcmode="lin" valueType="num">
                                      <p:cBhvr>
                                        <p:cTn id="22"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re 1"/>
          <p:cNvSpPr txBox="1">
            <a:spLocks/>
          </p:cNvSpPr>
          <p:nvPr/>
        </p:nvSpPr>
        <p:spPr>
          <a:xfrm>
            <a:off x="1661316" y="347494"/>
            <a:ext cx="9001556" cy="125253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fr-FR" sz="4400" u="sng">
                <a:latin typeface="+mn-lt"/>
              </a:rPr>
              <a:t>Le cas particulier des nourrissons et des enfants en bas âge</a:t>
            </a:r>
          </a:p>
        </p:txBody>
      </p:sp>
      <p:pic>
        <p:nvPicPr>
          <p:cNvPr id="15" name="Picture 2" descr="Résultat de recherche d'images pour &quot;IYCF&quot;">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1825" y="1973262"/>
            <a:ext cx="6840538" cy="456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1057" y="0"/>
            <a:ext cx="62865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a:p>
            <a:pPr algn="ctr"/>
            <a:endParaRPr lang="fr-CH" dirty="0"/>
          </a:p>
        </p:txBody>
      </p:sp>
      <p:sp>
        <p:nvSpPr>
          <p:cNvPr id="8" name="TextBox 7"/>
          <p:cNvSpPr txBox="1"/>
          <p:nvPr/>
        </p:nvSpPr>
        <p:spPr>
          <a:xfrm>
            <a:off x="82435" y="5132084"/>
            <a:ext cx="461665" cy="1440394"/>
          </a:xfrm>
          <a:prstGeom prst="rect">
            <a:avLst/>
          </a:prstGeom>
          <a:noFill/>
        </p:spPr>
        <p:txBody>
          <a:bodyPr vert="vert270"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solidFill>
                  <a:schemeClr val="bg1"/>
                </a:solidFill>
              </a:rPr>
              <a:t>Cours H.E.L.P.</a:t>
            </a:r>
          </a:p>
        </p:txBody>
      </p:sp>
      <p:sp>
        <p:nvSpPr>
          <p:cNvPr id="2" name="Slide Number Placeholder 1"/>
          <p:cNvSpPr>
            <a:spLocks noGrp="1"/>
          </p:cNvSpPr>
          <p:nvPr>
            <p:ph type="sldNum" sz="quarter" idx="12"/>
          </p:nvPr>
        </p:nvSpPr>
        <p:spPr/>
        <p:txBody>
          <a:bodyPr/>
          <a:lstStyle/>
          <a:p>
            <a:fld id="{5F9FF89D-54EC-4393-BF8A-5ADA11AD65D0}" type="slidenum">
              <a:rPr lang="fr-CH" smtClean="0"/>
              <a:t>15</a:t>
            </a:fld>
            <a:endParaRPr lang="fr-CH"/>
          </a:p>
        </p:txBody>
      </p:sp>
    </p:spTree>
    <p:extLst>
      <p:ext uri="{BB962C8B-B14F-4D97-AF65-F5344CB8AC3E}">
        <p14:creationId xmlns:p14="http://schemas.microsoft.com/office/powerpoint/2010/main" val="8196183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re 1"/>
          <p:cNvSpPr txBox="1">
            <a:spLocks/>
          </p:cNvSpPr>
          <p:nvPr/>
        </p:nvSpPr>
        <p:spPr>
          <a:xfrm>
            <a:off x="623456" y="193964"/>
            <a:ext cx="11277600" cy="898970"/>
          </a:xfrm>
          <a:prstGeom prst="rect">
            <a:avLst/>
          </a:prstGeom>
        </p:spPr>
        <p:txBody>
          <a:bodyPr vert="horz" lIns="91440" tIns="45720" rIns="91440" bIns="45720" rtlCol="0" anchor="b">
            <a:normAutofit fontScale="85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fr-FR" sz="4400" u="sng">
                <a:latin typeface="+mn-lt"/>
              </a:rPr>
              <a:t>Recommandations pour les enfants de moins de 2 ans</a:t>
            </a:r>
          </a:p>
        </p:txBody>
      </p:sp>
      <p:pic>
        <p:nvPicPr>
          <p:cNvPr id="25" name="Imag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92914" y="1620805"/>
            <a:ext cx="3658189" cy="499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Espace réservé du contenu 2" descr="Rectangle: Click to edit Master text styles&#10;Second level&#10;Third level&#10;Fourth level&#10;Fifth level"/>
          <p:cNvSpPr txBox="1">
            <a:spLocks/>
          </p:cNvSpPr>
          <p:nvPr/>
        </p:nvSpPr>
        <p:spPr>
          <a:xfrm>
            <a:off x="6077440" y="2011510"/>
            <a:ext cx="5685068" cy="4214051"/>
          </a:xfrm>
          <a:prstGeom prst="rect">
            <a:avLst/>
          </a:prstGeom>
        </p:spPr>
        <p:txBody>
          <a:bodyPr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defRPr/>
            </a:pPr>
            <a:r>
              <a:rPr lang="fr-FR" dirty="0"/>
              <a:t>Rôle crucial pour les systèmes de soins de santé, les organisations humanitaires, la communauté et le gouvernement concernant les choix individuels et les pratiques des mères</a:t>
            </a:r>
          </a:p>
          <a:p>
            <a:pPr marL="0" indent="0">
              <a:buNone/>
              <a:defRPr/>
            </a:pPr>
            <a:endParaRPr lang="en-GB" altLang="fr-FR" dirty="0"/>
          </a:p>
          <a:p>
            <a:pPr>
              <a:buFont typeface="Wingdings" panose="05000000000000000000" pitchFamily="2" charset="2"/>
              <a:buChar char="Ø"/>
              <a:defRPr/>
            </a:pPr>
            <a:r>
              <a:rPr lang="fr-FR" dirty="0"/>
              <a:t>Code international de commercialisation des substituts du lait maternel adopté en 1981 Rarement appliqué dans les faits </a:t>
            </a:r>
          </a:p>
          <a:p>
            <a:pPr>
              <a:defRPr/>
            </a:pPr>
            <a:endParaRPr lang="fr-CH" altLang="fr-FR" sz="3200" dirty="0"/>
          </a:p>
        </p:txBody>
      </p:sp>
      <p:sp>
        <p:nvSpPr>
          <p:cNvPr id="6" name="Rectangle 5"/>
          <p:cNvSpPr/>
          <p:nvPr/>
        </p:nvSpPr>
        <p:spPr>
          <a:xfrm>
            <a:off x="-1057" y="0"/>
            <a:ext cx="62865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a:p>
            <a:pPr algn="ctr"/>
            <a:endParaRPr lang="fr-CH" dirty="0"/>
          </a:p>
        </p:txBody>
      </p:sp>
      <p:sp>
        <p:nvSpPr>
          <p:cNvPr id="3" name="TextBox 2"/>
          <p:cNvSpPr txBox="1"/>
          <p:nvPr/>
        </p:nvSpPr>
        <p:spPr>
          <a:xfrm>
            <a:off x="82435" y="5175874"/>
            <a:ext cx="461665" cy="1440394"/>
          </a:xfrm>
          <a:prstGeom prst="rect">
            <a:avLst/>
          </a:prstGeom>
          <a:noFill/>
        </p:spPr>
        <p:txBody>
          <a:bodyPr vert="vert270" wrap="none" rtlCol="0">
            <a:spAutoFit/>
          </a:bodyPr>
          <a:lstStyle/>
          <a:p>
            <a:r>
              <a:rPr lang="fr-FR">
                <a:solidFill>
                  <a:schemeClr val="bg1"/>
                </a:solidFill>
              </a:rPr>
              <a:t>Cours H.E.L.P.</a:t>
            </a:r>
          </a:p>
        </p:txBody>
      </p:sp>
    </p:spTree>
    <p:extLst>
      <p:ext uri="{BB962C8B-B14F-4D97-AF65-F5344CB8AC3E}">
        <p14:creationId xmlns:p14="http://schemas.microsoft.com/office/powerpoint/2010/main" val="3116548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animEffect transition="in" filter="fade">
                                      <p:cBhvr>
                                        <p:cTn id="7" dur="1000"/>
                                        <p:tgtEl>
                                          <p:spTgt spid="26">
                                            <p:txEl>
                                              <p:pRg st="0" end="0"/>
                                            </p:txEl>
                                          </p:spTgt>
                                        </p:tgtEl>
                                      </p:cBhvr>
                                    </p:animEffect>
                                    <p:anim calcmode="lin" valueType="num">
                                      <p:cBhvr>
                                        <p:cTn id="8" dur="10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6">
                                            <p:txEl>
                                              <p:pRg st="2" end="2"/>
                                            </p:txEl>
                                          </p:spTgt>
                                        </p:tgtEl>
                                        <p:attrNameLst>
                                          <p:attrName>style.visibility</p:attrName>
                                        </p:attrNameLst>
                                      </p:cBhvr>
                                      <p:to>
                                        <p:strVal val="visible"/>
                                      </p:to>
                                    </p:set>
                                    <p:animEffect transition="in" filter="fade">
                                      <p:cBhvr>
                                        <p:cTn id="14" dur="1000"/>
                                        <p:tgtEl>
                                          <p:spTgt spid="26">
                                            <p:txEl>
                                              <p:pRg st="2" end="2"/>
                                            </p:txEl>
                                          </p:spTgt>
                                        </p:tgtEl>
                                      </p:cBhvr>
                                    </p:animEffect>
                                    <p:anim calcmode="lin" valueType="num">
                                      <p:cBhvr>
                                        <p:cTn id="15" dur="10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1"/>
          <p:cNvSpPr txBox="1">
            <a:spLocks/>
          </p:cNvSpPr>
          <p:nvPr/>
        </p:nvSpPr>
        <p:spPr>
          <a:xfrm>
            <a:off x="496512" y="237564"/>
            <a:ext cx="8566164" cy="125253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fr-FR" sz="4400" u="sng" dirty="0">
                <a:latin typeface="+mn-lt"/>
              </a:rPr>
              <a:t>Quels sont les problèmes rencontrés lors des situations de crise ?</a:t>
            </a:r>
          </a:p>
        </p:txBody>
      </p:sp>
      <p:pic>
        <p:nvPicPr>
          <p:cNvPr id="11" name="Picture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56159" y="160057"/>
            <a:ext cx="2971800" cy="468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Espace réservé du contenu 2" descr="Rectangle: Click to edit Master text styles&#10;Second level&#10;Third level&#10;Fourth level&#10;Fifth level"/>
          <p:cNvSpPr txBox="1">
            <a:spLocks/>
          </p:cNvSpPr>
          <p:nvPr/>
        </p:nvSpPr>
        <p:spPr>
          <a:xfrm>
            <a:off x="1343586" y="2268976"/>
            <a:ext cx="6374569" cy="1732705"/>
          </a:xfrm>
          <a:prstGeom prst="rect">
            <a:avLst/>
          </a:prstGeom>
        </p:spPr>
        <p:txBody>
          <a:bodyPr vert="horz" lIns="91440" tIns="45720" rIns="91440" bIns="45720" rtlCol="0">
            <a:normAutofit fontScale="8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20000"/>
              </a:lnSpc>
              <a:buFont typeface="Wingdings" panose="05000000000000000000" pitchFamily="2" charset="2"/>
              <a:buNone/>
            </a:pPr>
            <a:r>
              <a:rPr lang="fr-FR" sz="3000" dirty="0"/>
              <a:t>Alors que les enfants allaités de moins de six mois sont bien protégés, les enfants nourris au lait artificiel sont très vulnérables</a:t>
            </a:r>
          </a:p>
          <a:p>
            <a:pPr>
              <a:buFont typeface="Wingdings" panose="05000000000000000000" pitchFamily="2" charset="2"/>
              <a:buNone/>
            </a:pPr>
            <a:r>
              <a:rPr lang="fr-FR" dirty="0">
                <a:solidFill>
                  <a:srgbClr val="005BA4"/>
                </a:solidFill>
              </a:rPr>
              <a:t>    </a:t>
            </a:r>
          </a:p>
        </p:txBody>
      </p:sp>
      <p:sp>
        <p:nvSpPr>
          <p:cNvPr id="16" name="ZoneTexte 4"/>
          <p:cNvSpPr txBox="1">
            <a:spLocks noChangeArrowheads="1"/>
          </p:cNvSpPr>
          <p:nvPr/>
        </p:nvSpPr>
        <p:spPr bwMode="auto">
          <a:xfrm>
            <a:off x="1296371" y="4485323"/>
            <a:ext cx="446175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r>
              <a:rPr lang="fr-FR" sz="2800" b="0" dirty="0">
                <a:latin typeface="+mn-lt"/>
              </a:rPr>
              <a:t>PAS d’eau potable</a:t>
            </a:r>
          </a:p>
          <a:p>
            <a:r>
              <a:rPr lang="fr-FR" sz="2800" b="0" dirty="0">
                <a:latin typeface="+mn-lt"/>
              </a:rPr>
              <a:t>PAS de moyens de préparation sûrs</a:t>
            </a:r>
          </a:p>
          <a:p>
            <a:r>
              <a:rPr lang="fr-FR" sz="2800" b="0" dirty="0">
                <a:latin typeface="+mn-lt"/>
              </a:rPr>
              <a:t>PAS d'accès au lait maternisé </a:t>
            </a:r>
          </a:p>
        </p:txBody>
      </p:sp>
      <p:pic>
        <p:nvPicPr>
          <p:cNvPr id="17" name="Picture 5" descr="IMG_038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4495" y="4437063"/>
            <a:ext cx="3046412" cy="228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Image 1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711684" y="4437063"/>
            <a:ext cx="3460750" cy="228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1057" y="0"/>
            <a:ext cx="62865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a:p>
            <a:pPr algn="ctr"/>
            <a:endParaRPr lang="fr-CH" dirty="0"/>
          </a:p>
        </p:txBody>
      </p:sp>
      <p:sp>
        <p:nvSpPr>
          <p:cNvPr id="15" name="TextBox 14"/>
          <p:cNvSpPr txBox="1"/>
          <p:nvPr/>
        </p:nvSpPr>
        <p:spPr>
          <a:xfrm>
            <a:off x="82435" y="5132084"/>
            <a:ext cx="461665" cy="1440394"/>
          </a:xfrm>
          <a:prstGeom prst="rect">
            <a:avLst/>
          </a:prstGeom>
          <a:noFill/>
        </p:spPr>
        <p:txBody>
          <a:bodyPr vert="vert270"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solidFill>
                  <a:schemeClr val="bg1"/>
                </a:solidFill>
              </a:rPr>
              <a:t>Cours H.E.L.P.</a:t>
            </a:r>
          </a:p>
        </p:txBody>
      </p:sp>
      <p:sp>
        <p:nvSpPr>
          <p:cNvPr id="2" name="Slide Number Placeholder 1"/>
          <p:cNvSpPr>
            <a:spLocks noGrp="1"/>
          </p:cNvSpPr>
          <p:nvPr>
            <p:ph type="sldNum" sz="quarter" idx="12"/>
          </p:nvPr>
        </p:nvSpPr>
        <p:spPr/>
        <p:txBody>
          <a:bodyPr/>
          <a:lstStyle/>
          <a:p>
            <a:fld id="{5F9FF89D-54EC-4393-BF8A-5ADA11AD65D0}" type="slidenum">
              <a:rPr lang="fr-CH" smtClean="0"/>
              <a:t>17</a:t>
            </a:fld>
            <a:endParaRPr lang="fr-CH"/>
          </a:p>
        </p:txBody>
      </p:sp>
    </p:spTree>
    <p:extLst>
      <p:ext uri="{BB962C8B-B14F-4D97-AF65-F5344CB8AC3E}">
        <p14:creationId xmlns:p14="http://schemas.microsoft.com/office/powerpoint/2010/main" val="437413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re 1"/>
          <p:cNvSpPr txBox="1">
            <a:spLocks/>
          </p:cNvSpPr>
          <p:nvPr/>
        </p:nvSpPr>
        <p:spPr>
          <a:xfrm>
            <a:off x="2061071" y="450508"/>
            <a:ext cx="8598134" cy="125253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fr-FR" sz="4400" u="sng">
                <a:latin typeface="+mn-lt"/>
              </a:rPr>
              <a:t>Le cas particulier des nourrissons et des enfants en bas âge</a:t>
            </a:r>
          </a:p>
        </p:txBody>
      </p:sp>
      <p:sp>
        <p:nvSpPr>
          <p:cNvPr id="22" name="Espace réservé du contenu 2" descr="Rectangle: Click to edit Master text styles&#10;Second level&#10;Third level&#10;Fourth level&#10;Fifth level"/>
          <p:cNvSpPr txBox="1">
            <a:spLocks/>
          </p:cNvSpPr>
          <p:nvPr/>
        </p:nvSpPr>
        <p:spPr>
          <a:xfrm>
            <a:off x="1394733" y="2666608"/>
            <a:ext cx="10237285" cy="1079500"/>
          </a:xfrm>
          <a:prstGeom prst="rect">
            <a:avLst/>
          </a:prstGeom>
        </p:spPr>
        <p:txBody>
          <a:bodyPr vert="horz" lIns="91440" tIns="45720" rIns="91440" bIns="45720" rtlCol="0">
            <a:normAutofit fontScale="2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buFont typeface="Wingdings" panose="05000000000000000000" pitchFamily="2" charset="2"/>
              <a:buNone/>
              <a:defRPr/>
            </a:pPr>
            <a:r>
              <a:rPr lang="fr-FR" sz="9800" dirty="0"/>
              <a:t>La diversification de 6 à 23 mois peut également être problématique</a:t>
            </a:r>
          </a:p>
          <a:p>
            <a:pPr>
              <a:buFont typeface="Wingdings" panose="05000000000000000000" pitchFamily="2" charset="2"/>
              <a:buNone/>
              <a:defRPr/>
            </a:pPr>
            <a:endParaRPr lang="fr-CH" altLang="fr-FR" dirty="0">
              <a:solidFill>
                <a:schemeClr val="tx1">
                  <a:lumMod val="75000"/>
                  <a:lumOff val="25000"/>
                </a:schemeClr>
              </a:solidFill>
            </a:endParaRPr>
          </a:p>
          <a:p>
            <a:pPr>
              <a:buFont typeface="Wingdings" panose="05000000000000000000" pitchFamily="2" charset="2"/>
              <a:buNone/>
              <a:defRPr/>
            </a:pPr>
            <a:r>
              <a:rPr lang="fr-FR" dirty="0">
                <a:solidFill>
                  <a:schemeClr val="tx1">
                    <a:lumMod val="75000"/>
                    <a:lumOff val="25000"/>
                  </a:schemeClr>
                </a:solidFill>
              </a:rPr>
              <a:t>    </a:t>
            </a:r>
          </a:p>
        </p:txBody>
      </p:sp>
      <p:sp>
        <p:nvSpPr>
          <p:cNvPr id="23" name="ZoneTexte 4"/>
          <p:cNvSpPr txBox="1">
            <a:spLocks noChangeArrowheads="1"/>
          </p:cNvSpPr>
          <p:nvPr/>
        </p:nvSpPr>
        <p:spPr bwMode="auto">
          <a:xfrm>
            <a:off x="2061071" y="3746108"/>
            <a:ext cx="8927227" cy="2923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r>
              <a:rPr lang="fr-FR" sz="2800" b="0" dirty="0">
                <a:latin typeface="+mn-lt"/>
              </a:rPr>
              <a:t>PAS de nourriture de consistance et de qualité adéquates </a:t>
            </a:r>
          </a:p>
          <a:p>
            <a:r>
              <a:rPr lang="fr-FR" sz="2800" b="0" dirty="0">
                <a:latin typeface="+mn-lt"/>
              </a:rPr>
              <a:t>PAS de fréquence des repas adaptée</a:t>
            </a:r>
          </a:p>
          <a:p>
            <a:r>
              <a:rPr lang="fr-FR" sz="2800" b="0" dirty="0">
                <a:latin typeface="+mn-lt"/>
              </a:rPr>
              <a:t>PAS d’eau potable</a:t>
            </a:r>
          </a:p>
          <a:p>
            <a:r>
              <a:rPr lang="fr-FR" sz="2800" b="0" dirty="0">
                <a:latin typeface="+mn-lt"/>
              </a:rPr>
              <a:t>PAS de moyens de préparation sûrs</a:t>
            </a:r>
          </a:p>
          <a:p>
            <a:pPr>
              <a:buFont typeface="Wingdings" panose="05000000000000000000" pitchFamily="2" charset="2"/>
              <a:buNone/>
            </a:pPr>
            <a:r>
              <a:rPr lang="fr-FR" sz="2800" b="0" dirty="0">
                <a:latin typeface="+mn-lt"/>
              </a:rPr>
              <a:t>Maladies fréquentes </a:t>
            </a:r>
            <a:r>
              <a:rPr lang="fr-FR" sz="2000" b="0" dirty="0">
                <a:latin typeface="+mn-lt"/>
              </a:rPr>
              <a:t>(dues à l’environnement et liées au développement de l’enfant)</a:t>
            </a:r>
          </a:p>
          <a:p>
            <a:endParaRPr lang="fr-CH" altLang="fr-FR" sz="2400" dirty="0"/>
          </a:p>
        </p:txBody>
      </p:sp>
      <p:sp>
        <p:nvSpPr>
          <p:cNvPr id="28" name="ZoneTexte 13"/>
          <p:cNvSpPr txBox="1"/>
          <p:nvPr/>
        </p:nvSpPr>
        <p:spPr>
          <a:xfrm rot="20262337">
            <a:off x="1455837" y="3879721"/>
            <a:ext cx="10091904" cy="523220"/>
          </a:xfrm>
          <a:prstGeom prst="rect">
            <a:avLst/>
          </a:prstGeom>
          <a:solidFill>
            <a:schemeClr val="accent2">
              <a:lumMod val="20000"/>
              <a:lumOff val="80000"/>
            </a:schemeClr>
          </a:solidFill>
          <a:ln>
            <a:solidFill>
              <a:schemeClr val="accent1"/>
            </a:solidFill>
          </a:ln>
        </p:spPr>
        <p:txBody>
          <a:bodyPr wrap="square">
            <a:spAutoFit/>
          </a:bodyPr>
          <a:lstStyle/>
          <a:p>
            <a:pPr algn="ctr">
              <a:defRPr/>
            </a:pPr>
            <a:r>
              <a:rPr lang="fr-FR" sz="2800" b="1"/>
              <a:t>Risque accru de malnutrition et de mortalité infantile</a:t>
            </a:r>
          </a:p>
        </p:txBody>
      </p:sp>
      <p:sp>
        <p:nvSpPr>
          <p:cNvPr id="13" name="Rectangle 12"/>
          <p:cNvSpPr/>
          <p:nvPr/>
        </p:nvSpPr>
        <p:spPr>
          <a:xfrm>
            <a:off x="-1057" y="0"/>
            <a:ext cx="62865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a:p>
            <a:pPr algn="ctr"/>
            <a:endParaRPr lang="fr-CH" dirty="0"/>
          </a:p>
        </p:txBody>
      </p:sp>
      <p:sp>
        <p:nvSpPr>
          <p:cNvPr id="14" name="TextBox 13"/>
          <p:cNvSpPr txBox="1"/>
          <p:nvPr/>
        </p:nvSpPr>
        <p:spPr>
          <a:xfrm>
            <a:off x="82435" y="5132084"/>
            <a:ext cx="461665" cy="1440394"/>
          </a:xfrm>
          <a:prstGeom prst="rect">
            <a:avLst/>
          </a:prstGeom>
          <a:noFill/>
        </p:spPr>
        <p:txBody>
          <a:bodyPr vert="vert270"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solidFill>
                  <a:schemeClr val="bg1"/>
                </a:solidFill>
              </a:rPr>
              <a:t>Cours H.E.L.P.</a:t>
            </a:r>
          </a:p>
        </p:txBody>
      </p:sp>
    </p:spTree>
    <p:extLst>
      <p:ext uri="{BB962C8B-B14F-4D97-AF65-F5344CB8AC3E}">
        <p14:creationId xmlns:p14="http://schemas.microsoft.com/office/powerpoint/2010/main" val="2081233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1000" fill="hold"/>
                                        <p:tgtEl>
                                          <p:spTgt spid="28"/>
                                        </p:tgtEl>
                                        <p:attrNameLst>
                                          <p:attrName>ppt_w</p:attrName>
                                        </p:attrNameLst>
                                      </p:cBhvr>
                                      <p:tavLst>
                                        <p:tav tm="0">
                                          <p:val>
                                            <p:fltVal val="0"/>
                                          </p:val>
                                        </p:tav>
                                        <p:tav tm="100000">
                                          <p:val>
                                            <p:strVal val="#ppt_w"/>
                                          </p:val>
                                        </p:tav>
                                      </p:tavLst>
                                    </p:anim>
                                    <p:anim calcmode="lin" valueType="num">
                                      <p:cBhvr>
                                        <p:cTn id="8" dur="1000" fill="hold"/>
                                        <p:tgtEl>
                                          <p:spTgt spid="28"/>
                                        </p:tgtEl>
                                        <p:attrNameLst>
                                          <p:attrName>ppt_h</p:attrName>
                                        </p:attrNameLst>
                                      </p:cBhvr>
                                      <p:tavLst>
                                        <p:tav tm="0">
                                          <p:val>
                                            <p:fltVal val="0"/>
                                          </p:val>
                                        </p:tav>
                                        <p:tav tm="100000">
                                          <p:val>
                                            <p:strVal val="#ppt_h"/>
                                          </p:val>
                                        </p:tav>
                                      </p:tavLst>
                                    </p:anim>
                                    <p:anim calcmode="lin" valueType="num">
                                      <p:cBhvr>
                                        <p:cTn id="9" dur="1000" fill="hold"/>
                                        <p:tgtEl>
                                          <p:spTgt spid="28"/>
                                        </p:tgtEl>
                                        <p:attrNameLst>
                                          <p:attrName>style.rotation</p:attrName>
                                        </p:attrNameLst>
                                      </p:cBhvr>
                                      <p:tavLst>
                                        <p:tav tm="0">
                                          <p:val>
                                            <p:fltVal val="90"/>
                                          </p:val>
                                        </p:tav>
                                        <p:tav tm="100000">
                                          <p:val>
                                            <p:fltVal val="0"/>
                                          </p:val>
                                        </p:tav>
                                      </p:tavLst>
                                    </p:anim>
                                    <p:animEffect transition="in" filter="fade">
                                      <p:cBhvr>
                                        <p:cTn id="10"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Placeholder 2" descr="Rectangle: Click to edit Master text styles&#10;Second level&#10;Third level&#10;Fourth level&#10;Fifth level"/>
          <p:cNvSpPr>
            <a:spLocks noGrp="1"/>
          </p:cNvSpPr>
          <p:nvPr>
            <p:ph type="body" idx="1"/>
          </p:nvPr>
        </p:nvSpPr>
        <p:spPr>
          <a:xfrm>
            <a:off x="5608638" y="2932113"/>
            <a:ext cx="3429000" cy="1454150"/>
          </a:xfrm>
        </p:spPr>
        <p:txBody>
          <a:bodyPr/>
          <a:lstStyle/>
          <a:p>
            <a:pPr eaLnBrk="1" hangingPunct="1"/>
            <a:endParaRPr lang="en-GB" altLang="en-US">
              <a:solidFill>
                <a:srgbClr val="2B241F"/>
              </a:solidFill>
            </a:endParaRPr>
          </a:p>
        </p:txBody>
      </p:sp>
      <p:pic>
        <p:nvPicPr>
          <p:cNvPr id="4301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0614" y="469901"/>
            <a:ext cx="7381875" cy="6048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ZoneTexte 2"/>
          <p:cNvSpPr txBox="1"/>
          <p:nvPr/>
        </p:nvSpPr>
        <p:spPr>
          <a:xfrm rot="20126449">
            <a:off x="622604" y="2487406"/>
            <a:ext cx="10737304" cy="461665"/>
          </a:xfrm>
          <a:prstGeom prst="rect">
            <a:avLst/>
          </a:prstGeom>
          <a:solidFill>
            <a:schemeClr val="accent2">
              <a:lumMod val="20000"/>
              <a:lumOff val="80000"/>
            </a:schemeClr>
          </a:solidFill>
        </p:spPr>
        <p:txBody>
          <a:bodyPr wrap="square">
            <a:spAutoFit/>
          </a:bodyPr>
          <a:lstStyle/>
          <a:p>
            <a:pPr>
              <a:defRPr/>
            </a:pPr>
            <a:r>
              <a:rPr lang="fr-FR" sz="2400" b="1"/>
              <a:t>Perte des bénéfices de l’allaitement maternel (du point de vue immunologique, nutritionnel, psychoaffectif...)</a:t>
            </a:r>
          </a:p>
        </p:txBody>
      </p:sp>
      <p:sp>
        <p:nvSpPr>
          <p:cNvPr id="5" name="ZoneTexte 4"/>
          <p:cNvSpPr txBox="1"/>
          <p:nvPr/>
        </p:nvSpPr>
        <p:spPr>
          <a:xfrm rot="20162852">
            <a:off x="1665917" y="3428356"/>
            <a:ext cx="9758759" cy="461665"/>
          </a:xfrm>
          <a:prstGeom prst="rect">
            <a:avLst/>
          </a:prstGeom>
          <a:solidFill>
            <a:schemeClr val="accent2">
              <a:lumMod val="20000"/>
              <a:lumOff val="80000"/>
            </a:schemeClr>
          </a:solidFill>
        </p:spPr>
        <p:txBody>
          <a:bodyPr wrap="square">
            <a:spAutoFit/>
          </a:bodyPr>
          <a:lstStyle/>
          <a:p>
            <a:pPr>
              <a:defRPr/>
            </a:pPr>
            <a:r>
              <a:rPr lang="fr-FR" sz="2400" b="1"/>
              <a:t>Et risques additionnels dus à l’absence d’allaitement maternel (hygiène, achats, qualité,...)</a:t>
            </a:r>
          </a:p>
        </p:txBody>
      </p:sp>
      <p:sp>
        <p:nvSpPr>
          <p:cNvPr id="9" name="Rectangle 8"/>
          <p:cNvSpPr/>
          <p:nvPr/>
        </p:nvSpPr>
        <p:spPr>
          <a:xfrm>
            <a:off x="-1058" y="0"/>
            <a:ext cx="637759"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a:p>
            <a:pPr algn="ctr"/>
            <a:endParaRPr lang="fr-CH" dirty="0"/>
          </a:p>
        </p:txBody>
      </p:sp>
      <p:sp>
        <p:nvSpPr>
          <p:cNvPr id="10" name="TextBox 9"/>
          <p:cNvSpPr txBox="1"/>
          <p:nvPr/>
        </p:nvSpPr>
        <p:spPr>
          <a:xfrm>
            <a:off x="82435" y="5132084"/>
            <a:ext cx="461665" cy="1440394"/>
          </a:xfrm>
          <a:prstGeom prst="rect">
            <a:avLst/>
          </a:prstGeom>
          <a:noFill/>
        </p:spPr>
        <p:txBody>
          <a:bodyPr vert="vert270"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solidFill>
                  <a:schemeClr val="bg1"/>
                </a:solidFill>
              </a:rPr>
              <a:t>Cours H.E.L.P.</a:t>
            </a:r>
          </a:p>
        </p:txBody>
      </p:sp>
      <p:sp>
        <p:nvSpPr>
          <p:cNvPr id="2" name="Slide Number Placeholder 1"/>
          <p:cNvSpPr>
            <a:spLocks noGrp="1"/>
          </p:cNvSpPr>
          <p:nvPr>
            <p:ph type="sldNum" sz="quarter" idx="12"/>
          </p:nvPr>
        </p:nvSpPr>
        <p:spPr/>
        <p:txBody>
          <a:bodyPr/>
          <a:lstStyle/>
          <a:p>
            <a:fld id="{5F9FF89D-54EC-4393-BF8A-5ADA11AD65D0}" type="slidenum">
              <a:rPr lang="fr-CH" smtClean="0"/>
              <a:t>19</a:t>
            </a:fld>
            <a:endParaRPr lang="fr-CH"/>
          </a:p>
        </p:txBody>
      </p:sp>
    </p:spTree>
    <p:extLst>
      <p:ext uri="{BB962C8B-B14F-4D97-AF65-F5344CB8AC3E}">
        <p14:creationId xmlns:p14="http://schemas.microsoft.com/office/powerpoint/2010/main" val="2066801741"/>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fltVal val="0"/>
                                          </p:val>
                                        </p:tav>
                                        <p:tav tm="100000">
                                          <p:val>
                                            <p:strVal val="#ppt_w"/>
                                          </p:val>
                                        </p:tav>
                                      </p:tavLst>
                                    </p:anim>
                                    <p:anim calcmode="lin" valueType="num">
                                      <p:cBhvr>
                                        <p:cTn id="16" dur="1000" fill="hold"/>
                                        <p:tgtEl>
                                          <p:spTgt spid="5"/>
                                        </p:tgtEl>
                                        <p:attrNameLst>
                                          <p:attrName>ppt_h</p:attrName>
                                        </p:attrNameLst>
                                      </p:cBhvr>
                                      <p:tavLst>
                                        <p:tav tm="0">
                                          <p:val>
                                            <p:fltVal val="0"/>
                                          </p:val>
                                        </p:tav>
                                        <p:tav tm="100000">
                                          <p:val>
                                            <p:strVal val="#ppt_h"/>
                                          </p:val>
                                        </p:tav>
                                      </p:tavLst>
                                    </p:anim>
                                    <p:anim calcmode="lin" valueType="num">
                                      <p:cBhvr>
                                        <p:cTn id="17" dur="1000" fill="hold"/>
                                        <p:tgtEl>
                                          <p:spTgt spid="5"/>
                                        </p:tgtEl>
                                        <p:attrNameLst>
                                          <p:attrName>style.rotation</p:attrName>
                                        </p:attrNameLst>
                                      </p:cBhvr>
                                      <p:tavLst>
                                        <p:tav tm="0">
                                          <p:val>
                                            <p:fltVal val="90"/>
                                          </p:val>
                                        </p:tav>
                                        <p:tav tm="100000">
                                          <p:val>
                                            <p:fltVal val="0"/>
                                          </p:val>
                                        </p:tav>
                                      </p:tavLst>
                                    </p:anim>
                                    <p:animEffect transition="in" filter="fade">
                                      <p:cBhvr>
                                        <p:cTn id="18"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ctrTitle"/>
          </p:nvPr>
        </p:nvSpPr>
        <p:spPr>
          <a:xfrm>
            <a:off x="1911569" y="296908"/>
            <a:ext cx="8713787" cy="1566334"/>
          </a:xfrm>
        </p:spPr>
        <p:txBody>
          <a:bodyPr>
            <a:noAutofit/>
          </a:bodyPr>
          <a:lstStyle/>
          <a:p>
            <a:pPr eaLnBrk="1" fontAlgn="auto" hangingPunct="1">
              <a:spcAft>
                <a:spcPts val="0"/>
              </a:spcAft>
              <a:defRPr/>
            </a:pPr>
            <a:r>
              <a:rPr lang="fr-FR" sz="4400" u="sng">
                <a:latin typeface="+mn-lt"/>
              </a:rPr>
              <a:t>Objectifs</a:t>
            </a:r>
            <a:br>
              <a:rPr lang="fr-FR" sz="4400">
                <a:latin typeface="+mn-lt"/>
              </a:rPr>
            </a:br>
            <a:endParaRPr lang="fr-FR" sz="4400">
              <a:latin typeface="+mn-lt"/>
            </a:endParaRPr>
          </a:p>
        </p:txBody>
      </p:sp>
      <p:sp>
        <p:nvSpPr>
          <p:cNvPr id="11" name="Content Placeholder 3"/>
          <p:cNvSpPr txBox="1">
            <a:spLocks/>
          </p:cNvSpPr>
          <p:nvPr/>
        </p:nvSpPr>
        <p:spPr>
          <a:xfrm>
            <a:off x="1981200" y="2562622"/>
            <a:ext cx="8229600" cy="1853262"/>
          </a:xfrm>
          <a:prstGeom prst="rect">
            <a:avLst/>
          </a:prstGeom>
          <a:noFill/>
          <a:ln>
            <a:miter lim="800000"/>
            <a:headEnd/>
            <a:tailEnd/>
          </a:ln>
          <a:scene3d>
            <a:camera prst="orthographicFront">
              <a:rot lat="0" lon="0" rev="0"/>
            </a:camera>
            <a:lightRig rig="glow" dir="t">
              <a:rot lat="0" lon="0" rev="14100000"/>
            </a:lightRig>
          </a:scene3d>
          <a:sp3d prstMaterial="softEdge">
            <a:bevelT w="127000" prst="artDeco"/>
          </a:sp3d>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buFont typeface="Wingdings" panose="05000000000000000000" pitchFamily="2" charset="2"/>
              <a:buNone/>
              <a:defRPr/>
            </a:pPr>
            <a:r>
              <a:rPr lang="fr-FR" b="1" dirty="0">
                <a:solidFill>
                  <a:srgbClr val="0000FF"/>
                </a:solidFill>
              </a:rPr>
              <a:t>Être en mesure</a:t>
            </a:r>
          </a:p>
          <a:p>
            <a:pPr marL="342900" indent="-342900" algn="l">
              <a:buFont typeface="Arial" panose="020B0604020202020204" pitchFamily="34" charset="0"/>
              <a:buChar char="•"/>
              <a:defRPr/>
            </a:pPr>
            <a:r>
              <a:rPr lang="fr-FR" dirty="0"/>
              <a:t>d’identifier des groupes de population présentant de hauts risques de malnutrition et leurs besoins spécifiques </a:t>
            </a:r>
          </a:p>
          <a:p>
            <a:pPr marL="342900" indent="-342900" algn="l">
              <a:buFont typeface="Arial" panose="020B0604020202020204" pitchFamily="34" charset="0"/>
              <a:buChar char="•"/>
              <a:defRPr/>
            </a:pPr>
            <a:r>
              <a:rPr lang="fr-FR" dirty="0"/>
              <a:t>de décrire les étapes d’une crise et les différentes situations de crise</a:t>
            </a:r>
          </a:p>
          <a:p>
            <a:pPr marL="342900" indent="-342900" algn="l">
              <a:buFont typeface="Arial" panose="020B0604020202020204" pitchFamily="34" charset="0"/>
              <a:buChar char="•"/>
              <a:defRPr/>
            </a:pPr>
            <a:endParaRPr lang="en-US" dirty="0"/>
          </a:p>
          <a:p>
            <a:pPr>
              <a:defRPr/>
            </a:pPr>
            <a:endParaRPr lang="en-US" dirty="0">
              <a:solidFill>
                <a:schemeClr val="bg2">
                  <a:lumMod val="75000"/>
                </a:schemeClr>
              </a:solidFill>
            </a:endParaRPr>
          </a:p>
        </p:txBody>
      </p:sp>
      <p:sp>
        <p:nvSpPr>
          <p:cNvPr id="13" name="Rectangle 12"/>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14" name="TextBox 13"/>
          <p:cNvSpPr txBox="1"/>
          <p:nvPr/>
        </p:nvSpPr>
        <p:spPr>
          <a:xfrm>
            <a:off x="83492" y="5132084"/>
            <a:ext cx="461665" cy="1440394"/>
          </a:xfrm>
          <a:prstGeom prst="rect">
            <a:avLst/>
          </a:prstGeom>
          <a:noFill/>
        </p:spPr>
        <p:txBody>
          <a:bodyPr vert="vert270" wrap="none" rtlCol="0">
            <a:spAutoFit/>
          </a:bodyPr>
          <a:lstStyle/>
          <a:p>
            <a:r>
              <a:rPr lang="fr-FR">
                <a:solidFill>
                  <a:schemeClr val="bg1"/>
                </a:solidFill>
              </a:rPr>
              <a:t>Cours H.E.L.P.</a:t>
            </a:r>
          </a:p>
        </p:txBody>
      </p:sp>
      <p:sp>
        <p:nvSpPr>
          <p:cNvPr id="2" name="Slide Number Placeholder 1"/>
          <p:cNvSpPr>
            <a:spLocks noGrp="1"/>
          </p:cNvSpPr>
          <p:nvPr>
            <p:ph type="sldNum" sz="quarter" idx="12"/>
          </p:nvPr>
        </p:nvSpPr>
        <p:spPr/>
        <p:txBody>
          <a:bodyPr/>
          <a:lstStyle/>
          <a:p>
            <a:fld id="{4F227420-E05D-43BA-9DAF-DAB1CA8679FC}" type="slidenum">
              <a:rPr lang="fr-CH" smtClean="0"/>
              <a:t>2</a:t>
            </a:fld>
            <a:endParaRPr lang="fr-CH"/>
          </a:p>
        </p:txBody>
      </p:sp>
    </p:spTree>
    <p:extLst>
      <p:ext uri="{BB962C8B-B14F-4D97-AF65-F5344CB8AC3E}">
        <p14:creationId xmlns:p14="http://schemas.microsoft.com/office/powerpoint/2010/main" val="37099055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 descr="Rectangle: Click to edit Master text styles&#10;Second level&#10;Third level&#10;Fourth level&#10;Fifth level"/>
          <p:cNvSpPr txBox="1">
            <a:spLocks/>
          </p:cNvSpPr>
          <p:nvPr/>
        </p:nvSpPr>
        <p:spPr>
          <a:xfrm>
            <a:off x="1360967" y="272277"/>
            <a:ext cx="9678780" cy="201453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buFont typeface="Wingdings" panose="05000000000000000000" pitchFamily="2" charset="2"/>
              <a:buNone/>
              <a:defRPr/>
            </a:pPr>
            <a:r>
              <a:rPr lang="fr-FR" sz="4400">
                <a:ea typeface="+mj-ea"/>
                <a:cs typeface="+mj-cs"/>
              </a:rPr>
              <a:t>Quel peut être l’impact d’une crise sur la consommation alimentaire de ces familles ?</a:t>
            </a:r>
          </a:p>
        </p:txBody>
      </p:sp>
      <p:pic>
        <p:nvPicPr>
          <p:cNvPr id="1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5632" y="0"/>
            <a:ext cx="10369450" cy="6822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1057" y="0"/>
            <a:ext cx="62865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a:p>
            <a:pPr algn="ctr"/>
            <a:endParaRPr lang="fr-CH" dirty="0"/>
          </a:p>
        </p:txBody>
      </p:sp>
      <p:sp>
        <p:nvSpPr>
          <p:cNvPr id="13" name="TextBox 12"/>
          <p:cNvSpPr txBox="1"/>
          <p:nvPr/>
        </p:nvSpPr>
        <p:spPr>
          <a:xfrm>
            <a:off x="82435" y="5132084"/>
            <a:ext cx="461665" cy="1440394"/>
          </a:xfrm>
          <a:prstGeom prst="rect">
            <a:avLst/>
          </a:prstGeom>
          <a:noFill/>
        </p:spPr>
        <p:txBody>
          <a:bodyPr vert="vert270"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solidFill>
                  <a:schemeClr val="bg1"/>
                </a:solidFill>
              </a:rPr>
              <a:t>Cours H.E.L.P.</a:t>
            </a:r>
          </a:p>
        </p:txBody>
      </p:sp>
      <p:sp>
        <p:nvSpPr>
          <p:cNvPr id="2" name="Slide Number Placeholder 1"/>
          <p:cNvSpPr>
            <a:spLocks noGrp="1"/>
          </p:cNvSpPr>
          <p:nvPr>
            <p:ph type="sldNum" sz="quarter" idx="12"/>
          </p:nvPr>
        </p:nvSpPr>
        <p:spPr/>
        <p:txBody>
          <a:bodyPr/>
          <a:lstStyle/>
          <a:p>
            <a:fld id="{5F9FF89D-54EC-4393-BF8A-5ADA11AD65D0}" type="slidenum">
              <a:rPr lang="fr-CH" smtClean="0"/>
              <a:t>20</a:t>
            </a:fld>
            <a:endParaRPr lang="fr-CH"/>
          </a:p>
        </p:txBody>
      </p:sp>
    </p:spTree>
    <p:extLst>
      <p:ext uri="{BB962C8B-B14F-4D97-AF65-F5344CB8AC3E}">
        <p14:creationId xmlns:p14="http://schemas.microsoft.com/office/powerpoint/2010/main" val="2715855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
          <p:cNvSpPr txBox="1">
            <a:spLocks/>
          </p:cNvSpPr>
          <p:nvPr/>
        </p:nvSpPr>
        <p:spPr>
          <a:xfrm>
            <a:off x="2701194" y="2101498"/>
            <a:ext cx="7777163" cy="2097088"/>
          </a:xfrm>
          <a:prstGeom prst="rect">
            <a:avLst/>
          </a:prstGeom>
        </p:spPr>
        <p:txBody>
          <a:bodyPr vert="horz" lIns="91440" tIns="45720" rIns="91440" bIns="45720" rtlCol="0" anchor="b">
            <a:normAutofit fontScale="7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fr-FR" sz="5700" dirty="0">
                <a:latin typeface="+mn-lt"/>
              </a:rPr>
              <a:t>Lors de la prochaine séance, nous étudierons les causes de la malnutrition </a:t>
            </a:r>
            <a:br>
              <a:rPr lang="fr-FR" dirty="0">
                <a:solidFill>
                  <a:srgbClr val="FFFF00"/>
                </a:solidFill>
              </a:rPr>
            </a:br>
            <a:endParaRPr lang="fr-FR" dirty="0">
              <a:solidFill>
                <a:srgbClr val="FFFF00"/>
              </a:solidFill>
            </a:endParaRPr>
          </a:p>
        </p:txBody>
      </p:sp>
      <p:sp>
        <p:nvSpPr>
          <p:cNvPr id="6" name="Rectangle 5"/>
          <p:cNvSpPr/>
          <p:nvPr/>
        </p:nvSpPr>
        <p:spPr>
          <a:xfrm>
            <a:off x="-1057"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a:p>
            <a:pPr algn="ctr"/>
            <a:endParaRPr lang="fr-CH" dirty="0"/>
          </a:p>
        </p:txBody>
      </p:sp>
      <p:sp>
        <p:nvSpPr>
          <p:cNvPr id="7" name="TextBox 6"/>
          <p:cNvSpPr txBox="1"/>
          <p:nvPr/>
        </p:nvSpPr>
        <p:spPr>
          <a:xfrm>
            <a:off x="82435" y="5132084"/>
            <a:ext cx="461665" cy="1440394"/>
          </a:xfrm>
          <a:prstGeom prst="rect">
            <a:avLst/>
          </a:prstGeom>
          <a:noFill/>
        </p:spPr>
        <p:txBody>
          <a:bodyPr vert="vert270"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solidFill>
                  <a:schemeClr val="bg1"/>
                </a:solidFill>
              </a:rPr>
              <a:t>Cours H.E.L.P.</a:t>
            </a:r>
          </a:p>
        </p:txBody>
      </p:sp>
      <p:sp>
        <p:nvSpPr>
          <p:cNvPr id="2" name="Slide Number Placeholder 1"/>
          <p:cNvSpPr>
            <a:spLocks noGrp="1"/>
          </p:cNvSpPr>
          <p:nvPr>
            <p:ph type="sldNum" sz="quarter" idx="12"/>
          </p:nvPr>
        </p:nvSpPr>
        <p:spPr/>
        <p:txBody>
          <a:bodyPr/>
          <a:lstStyle/>
          <a:p>
            <a:fld id="{5F9FF89D-54EC-4393-BF8A-5ADA11AD65D0}" type="slidenum">
              <a:rPr lang="fr-CH" smtClean="0"/>
              <a:t>21</a:t>
            </a:fld>
            <a:endParaRPr lang="fr-CH"/>
          </a:p>
        </p:txBody>
      </p:sp>
    </p:spTree>
    <p:extLst>
      <p:ext uri="{BB962C8B-B14F-4D97-AF65-F5344CB8AC3E}">
        <p14:creationId xmlns:p14="http://schemas.microsoft.com/office/powerpoint/2010/main" val="22369376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Freeform 23"/>
          <p:cNvSpPr>
            <a:spLocks/>
          </p:cNvSpPr>
          <p:nvPr/>
        </p:nvSpPr>
        <p:spPr bwMode="auto">
          <a:xfrm>
            <a:off x="6228926" y="1757630"/>
            <a:ext cx="3784600" cy="3795713"/>
          </a:xfrm>
          <a:custGeom>
            <a:avLst/>
            <a:gdLst>
              <a:gd name="T0" fmla="*/ 2147483646 w 534"/>
              <a:gd name="T1" fmla="*/ 2147483646 h 535"/>
              <a:gd name="T2" fmla="*/ 0 w 534"/>
              <a:gd name="T3" fmla="*/ 2147483646 h 535"/>
              <a:gd name="T4" fmla="*/ 2147483646 w 534"/>
              <a:gd name="T5" fmla="*/ 2147483646 h 535"/>
              <a:gd name="T6" fmla="*/ 2147483646 w 534"/>
              <a:gd name="T7" fmla="*/ 0 h 535"/>
              <a:gd name="T8" fmla="*/ 2147483646 w 534"/>
              <a:gd name="T9" fmla="*/ 2147483646 h 535"/>
              <a:gd name="T10" fmla="*/ 2147483646 w 534"/>
              <a:gd name="T11" fmla="*/ 2147483646 h 535"/>
              <a:gd name="T12" fmla="*/ 2147483646 w 534"/>
              <a:gd name="T13" fmla="*/ 2147483646 h 535"/>
              <a:gd name="T14" fmla="*/ 2147483646 w 534"/>
              <a:gd name="T15" fmla="*/ 2147483646 h 535"/>
              <a:gd name="T16" fmla="*/ 2147483646 w 534"/>
              <a:gd name="T17" fmla="*/ 2147483646 h 5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34" h="535">
                <a:moveTo>
                  <a:pt x="78" y="457"/>
                </a:moveTo>
                <a:cubicBezTo>
                  <a:pt x="26" y="405"/>
                  <a:pt x="0" y="336"/>
                  <a:pt x="0" y="268"/>
                </a:cubicBezTo>
                <a:cubicBezTo>
                  <a:pt x="0" y="199"/>
                  <a:pt x="26" y="131"/>
                  <a:pt x="78" y="79"/>
                </a:cubicBezTo>
                <a:cubicBezTo>
                  <a:pt x="130" y="27"/>
                  <a:pt x="199" y="0"/>
                  <a:pt x="267" y="0"/>
                </a:cubicBezTo>
                <a:cubicBezTo>
                  <a:pt x="336" y="0"/>
                  <a:pt x="404" y="26"/>
                  <a:pt x="456" y="79"/>
                </a:cubicBezTo>
                <a:cubicBezTo>
                  <a:pt x="508" y="131"/>
                  <a:pt x="534" y="199"/>
                  <a:pt x="534" y="268"/>
                </a:cubicBezTo>
                <a:cubicBezTo>
                  <a:pt x="534" y="336"/>
                  <a:pt x="508" y="404"/>
                  <a:pt x="456" y="457"/>
                </a:cubicBezTo>
                <a:cubicBezTo>
                  <a:pt x="404" y="509"/>
                  <a:pt x="335" y="535"/>
                  <a:pt x="267" y="535"/>
                </a:cubicBezTo>
                <a:cubicBezTo>
                  <a:pt x="198" y="535"/>
                  <a:pt x="130" y="509"/>
                  <a:pt x="78" y="457"/>
                </a:cubicBezTo>
                <a:close/>
              </a:path>
            </a:pathLst>
          </a:custGeom>
          <a:solidFill>
            <a:srgbClr val="F6FAF8"/>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126" name="Oval 21"/>
          <p:cNvSpPr>
            <a:spLocks noChangeArrowheads="1"/>
          </p:cNvSpPr>
          <p:nvPr/>
        </p:nvSpPr>
        <p:spPr bwMode="auto">
          <a:xfrm>
            <a:off x="6378151" y="2105293"/>
            <a:ext cx="3027362" cy="3028950"/>
          </a:xfrm>
          <a:prstGeom prst="ellipse">
            <a:avLst/>
          </a:prstGeom>
          <a:solidFill>
            <a:srgbClr val="EDF6F2"/>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endParaRPr lang="fr-CH" altLang="fr-FR">
              <a:solidFill>
                <a:srgbClr val="000000"/>
              </a:solidFill>
            </a:endParaRPr>
          </a:p>
        </p:txBody>
      </p:sp>
      <p:sp>
        <p:nvSpPr>
          <p:cNvPr id="127" name="Oval 22"/>
          <p:cNvSpPr>
            <a:spLocks noChangeArrowheads="1"/>
          </p:cNvSpPr>
          <p:nvPr/>
        </p:nvSpPr>
        <p:spPr bwMode="auto">
          <a:xfrm>
            <a:off x="6378151" y="2467243"/>
            <a:ext cx="2303462" cy="2305050"/>
          </a:xfrm>
          <a:prstGeom prst="ellipse">
            <a:avLst/>
          </a:prstGeom>
          <a:solidFill>
            <a:srgbClr val="DCEDE5"/>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endParaRPr lang="fr-CH" altLang="fr-FR">
              <a:solidFill>
                <a:srgbClr val="000000"/>
              </a:solidFill>
            </a:endParaRPr>
          </a:p>
        </p:txBody>
      </p:sp>
      <p:grpSp>
        <p:nvGrpSpPr>
          <p:cNvPr id="128" name="Group 81"/>
          <p:cNvGrpSpPr>
            <a:grpSpLocks/>
          </p:cNvGrpSpPr>
          <p:nvPr/>
        </p:nvGrpSpPr>
        <p:grpSpPr bwMode="auto">
          <a:xfrm>
            <a:off x="7508451" y="3378468"/>
            <a:ext cx="57150" cy="455612"/>
            <a:chOff x="7488239" y="3073401"/>
            <a:chExt cx="76200" cy="606425"/>
          </a:xfrm>
        </p:grpSpPr>
        <p:sp>
          <p:nvSpPr>
            <p:cNvPr id="129" name="Freeform 292"/>
            <p:cNvSpPr>
              <a:spLocks/>
            </p:cNvSpPr>
            <p:nvPr/>
          </p:nvSpPr>
          <p:spPr bwMode="auto">
            <a:xfrm>
              <a:off x="7507289" y="3111501"/>
              <a:ext cx="57150" cy="530225"/>
            </a:xfrm>
            <a:custGeom>
              <a:avLst/>
              <a:gdLst>
                <a:gd name="T0" fmla="*/ 2147483646 w 6"/>
                <a:gd name="T1" fmla="*/ 2147483646 h 56"/>
                <a:gd name="T2" fmla="*/ 2147483646 w 6"/>
                <a:gd name="T3" fmla="*/ 2147483646 h 56"/>
                <a:gd name="T4" fmla="*/ 0 w 6"/>
                <a:gd name="T5" fmla="*/ 0 h 56"/>
                <a:gd name="T6" fmla="*/ 0 60000 65536"/>
                <a:gd name="T7" fmla="*/ 0 60000 65536"/>
                <a:gd name="T8" fmla="*/ 0 60000 65536"/>
              </a:gdLst>
              <a:ahLst/>
              <a:cxnLst>
                <a:cxn ang="T6">
                  <a:pos x="T0" y="T1"/>
                </a:cxn>
                <a:cxn ang="T7">
                  <a:pos x="T2" y="T3"/>
                </a:cxn>
                <a:cxn ang="T8">
                  <a:pos x="T4" y="T5"/>
                </a:cxn>
              </a:cxnLst>
              <a:rect l="0" t="0" r="r" b="b"/>
              <a:pathLst>
                <a:path w="6" h="56">
                  <a:moveTo>
                    <a:pt x="1" y="56"/>
                  </a:moveTo>
                  <a:cubicBezTo>
                    <a:pt x="4" y="47"/>
                    <a:pt x="6" y="38"/>
                    <a:pt x="6" y="29"/>
                  </a:cubicBezTo>
                  <a:cubicBezTo>
                    <a:pt x="6" y="19"/>
                    <a:pt x="4" y="9"/>
                    <a:pt x="0" y="0"/>
                  </a:cubicBezTo>
                </a:path>
              </a:pathLst>
            </a:custGeom>
            <a:noFill/>
            <a:ln w="28575" cap="flat">
              <a:solidFill>
                <a:srgbClr val="51A67C"/>
              </a:solidFill>
              <a:prstDash val="solid"/>
              <a:miter lim="800000"/>
              <a:headEnd/>
              <a:tailEnd/>
            </a:ln>
            <a:extLst>
              <a:ext uri="{909E8E84-426E-40DD-AFC4-6F175D3DCCD1}">
                <a14:hiddenFill xmlns:a14="http://schemas.microsoft.com/office/drawing/2010/main">
                  <a:solidFill>
                    <a:srgbClr val="FFFFFF"/>
                  </a:solidFill>
                </a14:hiddenFill>
              </a:ext>
            </a:extLst>
          </p:spPr>
          <p:txBody>
            <a:bodyPr lIns="68580" tIns="34290" rIns="68580" bIns="34290"/>
            <a:lstStyle/>
            <a:p>
              <a:endParaRPr lang="fr-CH"/>
            </a:p>
          </p:txBody>
        </p:sp>
        <p:sp>
          <p:nvSpPr>
            <p:cNvPr id="130" name="Freeform 293"/>
            <p:cNvSpPr>
              <a:spLocks/>
            </p:cNvSpPr>
            <p:nvPr/>
          </p:nvSpPr>
          <p:spPr bwMode="auto">
            <a:xfrm>
              <a:off x="7488239" y="3622676"/>
              <a:ext cx="57150" cy="57150"/>
            </a:xfrm>
            <a:custGeom>
              <a:avLst/>
              <a:gdLst>
                <a:gd name="T0" fmla="*/ 2147483646 w 36"/>
                <a:gd name="T1" fmla="*/ 2147483646 h 36"/>
                <a:gd name="T2" fmla="*/ 2147483646 w 36"/>
                <a:gd name="T3" fmla="*/ 2147483646 h 36"/>
                <a:gd name="T4" fmla="*/ 0 w 36"/>
                <a:gd name="T5" fmla="*/ 0 h 36"/>
                <a:gd name="T6" fmla="*/ 2147483646 w 36"/>
                <a:gd name="T7" fmla="*/ 2147483646 h 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 h="36">
                  <a:moveTo>
                    <a:pt x="36" y="12"/>
                  </a:moveTo>
                  <a:lnTo>
                    <a:pt x="6" y="36"/>
                  </a:lnTo>
                  <a:lnTo>
                    <a:pt x="0" y="0"/>
                  </a:lnTo>
                  <a:lnTo>
                    <a:pt x="36" y="12"/>
                  </a:lnTo>
                  <a:close/>
                </a:path>
              </a:pathLst>
            </a:custGeom>
            <a:solidFill>
              <a:srgbClr val="51A67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131" name="Freeform 294"/>
            <p:cNvSpPr>
              <a:spLocks/>
            </p:cNvSpPr>
            <p:nvPr/>
          </p:nvSpPr>
          <p:spPr bwMode="auto">
            <a:xfrm>
              <a:off x="7488239" y="3073401"/>
              <a:ext cx="57150" cy="57150"/>
            </a:xfrm>
            <a:custGeom>
              <a:avLst/>
              <a:gdLst>
                <a:gd name="T0" fmla="*/ 2147483646 w 36"/>
                <a:gd name="T1" fmla="*/ 2147483646 h 36"/>
                <a:gd name="T2" fmla="*/ 2147483646 w 36"/>
                <a:gd name="T3" fmla="*/ 0 h 36"/>
                <a:gd name="T4" fmla="*/ 0 w 36"/>
                <a:gd name="T5" fmla="*/ 2147483646 h 36"/>
                <a:gd name="T6" fmla="*/ 2147483646 w 36"/>
                <a:gd name="T7" fmla="*/ 2147483646 h 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 h="36">
                  <a:moveTo>
                    <a:pt x="36" y="24"/>
                  </a:moveTo>
                  <a:lnTo>
                    <a:pt x="6" y="0"/>
                  </a:lnTo>
                  <a:lnTo>
                    <a:pt x="0" y="36"/>
                  </a:lnTo>
                  <a:lnTo>
                    <a:pt x="36" y="24"/>
                  </a:lnTo>
                  <a:close/>
                </a:path>
              </a:pathLst>
            </a:custGeom>
            <a:solidFill>
              <a:srgbClr val="51A67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grpSp>
      <p:sp>
        <p:nvSpPr>
          <p:cNvPr id="132" name="Line 295"/>
          <p:cNvSpPr>
            <a:spLocks noChangeShapeType="1"/>
          </p:cNvSpPr>
          <p:nvPr/>
        </p:nvSpPr>
        <p:spPr bwMode="auto">
          <a:xfrm>
            <a:off x="9770638" y="3613418"/>
            <a:ext cx="0" cy="0"/>
          </a:xfrm>
          <a:prstGeom prst="line">
            <a:avLst/>
          </a:prstGeom>
          <a:noFill/>
          <a:ln w="9525">
            <a:solidFill>
              <a:srgbClr val="51A67C"/>
            </a:solidFill>
            <a:miter lim="800000"/>
            <a:headEnd/>
            <a:tailEnd/>
          </a:ln>
          <a:extLst>
            <a:ext uri="{909E8E84-426E-40DD-AFC4-6F175D3DCCD1}">
              <a14:hiddenFill xmlns:a14="http://schemas.microsoft.com/office/drawing/2010/main">
                <a:noFill/>
              </a14:hiddenFill>
            </a:ext>
          </a:extLst>
        </p:spPr>
        <p:txBody>
          <a:bodyPr lIns="68580" tIns="34290" rIns="68580" bIns="34290"/>
          <a:lstStyle/>
          <a:p>
            <a:endParaRPr lang="fr-CH"/>
          </a:p>
        </p:txBody>
      </p:sp>
      <p:grpSp>
        <p:nvGrpSpPr>
          <p:cNvPr id="133" name="Group 92"/>
          <p:cNvGrpSpPr>
            <a:grpSpLocks/>
          </p:cNvGrpSpPr>
          <p:nvPr/>
        </p:nvGrpSpPr>
        <p:grpSpPr bwMode="auto">
          <a:xfrm>
            <a:off x="6381326" y="3613418"/>
            <a:ext cx="709612" cy="333375"/>
            <a:chOff x="5984876" y="3386138"/>
            <a:chExt cx="946150" cy="444500"/>
          </a:xfrm>
        </p:grpSpPr>
        <p:sp>
          <p:nvSpPr>
            <p:cNvPr id="134" name="Line 306"/>
            <p:cNvSpPr>
              <a:spLocks noChangeShapeType="1"/>
            </p:cNvSpPr>
            <p:nvPr/>
          </p:nvSpPr>
          <p:spPr bwMode="auto">
            <a:xfrm>
              <a:off x="5984876" y="3386138"/>
              <a:ext cx="908050" cy="425450"/>
            </a:xfrm>
            <a:prstGeom prst="line">
              <a:avLst/>
            </a:prstGeom>
            <a:noFill/>
            <a:ln w="28575">
              <a:solidFill>
                <a:srgbClr val="51A67C"/>
              </a:solidFill>
              <a:miter lim="800000"/>
              <a:headEnd/>
              <a:tailEnd/>
            </a:ln>
            <a:extLst>
              <a:ext uri="{909E8E84-426E-40DD-AFC4-6F175D3DCCD1}">
                <a14:hiddenFill xmlns:a14="http://schemas.microsoft.com/office/drawing/2010/main">
                  <a:noFill/>
                </a14:hiddenFill>
              </a:ext>
            </a:extLst>
          </p:spPr>
          <p:txBody>
            <a:bodyPr lIns="68580" tIns="34290" rIns="68580" bIns="34290"/>
            <a:lstStyle/>
            <a:p>
              <a:endParaRPr lang="fr-CH"/>
            </a:p>
          </p:txBody>
        </p:sp>
        <p:sp>
          <p:nvSpPr>
            <p:cNvPr id="135" name="Freeform 307"/>
            <p:cNvSpPr>
              <a:spLocks/>
            </p:cNvSpPr>
            <p:nvPr/>
          </p:nvSpPr>
          <p:spPr bwMode="auto">
            <a:xfrm>
              <a:off x="6873876" y="3773488"/>
              <a:ext cx="57150" cy="57150"/>
            </a:xfrm>
            <a:custGeom>
              <a:avLst/>
              <a:gdLst>
                <a:gd name="T0" fmla="*/ 0 w 36"/>
                <a:gd name="T1" fmla="*/ 2147483646 h 36"/>
                <a:gd name="T2" fmla="*/ 2147483646 w 36"/>
                <a:gd name="T3" fmla="*/ 2147483646 h 36"/>
                <a:gd name="T4" fmla="*/ 2147483646 w 36"/>
                <a:gd name="T5" fmla="*/ 0 h 36"/>
                <a:gd name="T6" fmla="*/ 0 w 36"/>
                <a:gd name="T7" fmla="*/ 2147483646 h 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 h="36">
                  <a:moveTo>
                    <a:pt x="0" y="36"/>
                  </a:moveTo>
                  <a:lnTo>
                    <a:pt x="36" y="36"/>
                  </a:lnTo>
                  <a:lnTo>
                    <a:pt x="12" y="0"/>
                  </a:lnTo>
                  <a:lnTo>
                    <a:pt x="0" y="36"/>
                  </a:lnTo>
                  <a:close/>
                </a:path>
              </a:pathLst>
            </a:custGeom>
            <a:solidFill>
              <a:srgbClr val="51A67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grpSp>
      <p:grpSp>
        <p:nvGrpSpPr>
          <p:cNvPr id="136" name="Group 98"/>
          <p:cNvGrpSpPr>
            <a:grpSpLocks/>
          </p:cNvGrpSpPr>
          <p:nvPr/>
        </p:nvGrpSpPr>
        <p:grpSpPr bwMode="auto">
          <a:xfrm>
            <a:off x="6381326" y="3272105"/>
            <a:ext cx="723900" cy="341313"/>
            <a:chOff x="5984876" y="2932113"/>
            <a:chExt cx="965200" cy="454025"/>
          </a:xfrm>
        </p:grpSpPr>
        <p:sp>
          <p:nvSpPr>
            <p:cNvPr id="137" name="Line 314"/>
            <p:cNvSpPr>
              <a:spLocks noChangeShapeType="1"/>
            </p:cNvSpPr>
            <p:nvPr/>
          </p:nvSpPr>
          <p:spPr bwMode="auto">
            <a:xfrm flipV="1">
              <a:off x="5984876" y="2951163"/>
              <a:ext cx="917575" cy="434975"/>
            </a:xfrm>
            <a:prstGeom prst="line">
              <a:avLst/>
            </a:prstGeom>
            <a:noFill/>
            <a:ln w="28575">
              <a:solidFill>
                <a:srgbClr val="51A67C"/>
              </a:solidFill>
              <a:miter lim="800000"/>
              <a:headEnd/>
              <a:tailEnd/>
            </a:ln>
            <a:extLst>
              <a:ext uri="{909E8E84-426E-40DD-AFC4-6F175D3DCCD1}">
                <a14:hiddenFill xmlns:a14="http://schemas.microsoft.com/office/drawing/2010/main">
                  <a:noFill/>
                </a14:hiddenFill>
              </a:ext>
            </a:extLst>
          </p:spPr>
          <p:txBody>
            <a:bodyPr lIns="68580" tIns="34290" rIns="68580" bIns="34290"/>
            <a:lstStyle/>
            <a:p>
              <a:endParaRPr lang="fr-CH"/>
            </a:p>
          </p:txBody>
        </p:sp>
        <p:sp>
          <p:nvSpPr>
            <p:cNvPr id="138" name="Freeform 315"/>
            <p:cNvSpPr>
              <a:spLocks/>
            </p:cNvSpPr>
            <p:nvPr/>
          </p:nvSpPr>
          <p:spPr bwMode="auto">
            <a:xfrm>
              <a:off x="6883401" y="2932113"/>
              <a:ext cx="66675" cy="57150"/>
            </a:xfrm>
            <a:custGeom>
              <a:avLst/>
              <a:gdLst>
                <a:gd name="T0" fmla="*/ 2147483646 w 42"/>
                <a:gd name="T1" fmla="*/ 2147483646 h 36"/>
                <a:gd name="T2" fmla="*/ 2147483646 w 42"/>
                <a:gd name="T3" fmla="*/ 0 h 36"/>
                <a:gd name="T4" fmla="*/ 0 w 42"/>
                <a:gd name="T5" fmla="*/ 0 h 36"/>
                <a:gd name="T6" fmla="*/ 2147483646 w 42"/>
                <a:gd name="T7" fmla="*/ 2147483646 h 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2" h="36">
                  <a:moveTo>
                    <a:pt x="18" y="36"/>
                  </a:moveTo>
                  <a:lnTo>
                    <a:pt x="42" y="0"/>
                  </a:lnTo>
                  <a:lnTo>
                    <a:pt x="0" y="0"/>
                  </a:lnTo>
                  <a:lnTo>
                    <a:pt x="18" y="36"/>
                  </a:lnTo>
                  <a:close/>
                </a:path>
              </a:pathLst>
            </a:custGeom>
            <a:solidFill>
              <a:srgbClr val="51A67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grpSp>
      <p:grpSp>
        <p:nvGrpSpPr>
          <p:cNvPr id="139" name="Group 101"/>
          <p:cNvGrpSpPr>
            <a:grpSpLocks/>
          </p:cNvGrpSpPr>
          <p:nvPr/>
        </p:nvGrpSpPr>
        <p:grpSpPr bwMode="auto">
          <a:xfrm>
            <a:off x="7281438" y="2989530"/>
            <a:ext cx="992188" cy="1247775"/>
            <a:chOff x="7185026" y="2554288"/>
            <a:chExt cx="1323975" cy="1663700"/>
          </a:xfrm>
        </p:grpSpPr>
        <p:grpSp>
          <p:nvGrpSpPr>
            <p:cNvPr id="140" name="Group 102"/>
            <p:cNvGrpSpPr>
              <a:grpSpLocks/>
            </p:cNvGrpSpPr>
            <p:nvPr/>
          </p:nvGrpSpPr>
          <p:grpSpPr bwMode="auto">
            <a:xfrm>
              <a:off x="8348664" y="2686051"/>
              <a:ext cx="160337" cy="331787"/>
              <a:chOff x="8348664" y="2686051"/>
              <a:chExt cx="160337" cy="331787"/>
            </a:xfrm>
          </p:grpSpPr>
          <p:sp>
            <p:nvSpPr>
              <p:cNvPr id="157" name="Freeform 286"/>
              <p:cNvSpPr>
                <a:spLocks/>
              </p:cNvSpPr>
              <p:nvPr/>
            </p:nvSpPr>
            <p:spPr bwMode="auto">
              <a:xfrm>
                <a:off x="8358189" y="2705101"/>
                <a:ext cx="131763" cy="293688"/>
              </a:xfrm>
              <a:custGeom>
                <a:avLst/>
                <a:gdLst>
                  <a:gd name="T0" fmla="*/ 2147483646 w 14"/>
                  <a:gd name="T1" fmla="*/ 2147483646 h 31"/>
                  <a:gd name="T2" fmla="*/ 0 w 14"/>
                  <a:gd name="T3" fmla="*/ 0 h 31"/>
                  <a:gd name="T4" fmla="*/ 0 60000 65536"/>
                  <a:gd name="T5" fmla="*/ 0 60000 65536"/>
                </a:gdLst>
                <a:ahLst/>
                <a:cxnLst>
                  <a:cxn ang="T4">
                    <a:pos x="T0" y="T1"/>
                  </a:cxn>
                  <a:cxn ang="T5">
                    <a:pos x="T2" y="T3"/>
                  </a:cxn>
                </a:cxnLst>
                <a:rect l="0" t="0" r="r" b="b"/>
                <a:pathLst>
                  <a:path w="14" h="31">
                    <a:moveTo>
                      <a:pt x="14" y="31"/>
                    </a:moveTo>
                    <a:cubicBezTo>
                      <a:pt x="11" y="20"/>
                      <a:pt x="6" y="9"/>
                      <a:pt x="0" y="0"/>
                    </a:cubicBezTo>
                  </a:path>
                </a:pathLst>
              </a:custGeom>
              <a:noFill/>
              <a:ln w="9525" cap="flat">
                <a:solidFill>
                  <a:srgbClr val="51A67C"/>
                </a:solidFill>
                <a:prstDash val="solid"/>
                <a:miter lim="800000"/>
                <a:headEnd/>
                <a:tailEnd/>
              </a:ln>
              <a:extLst>
                <a:ext uri="{909E8E84-426E-40DD-AFC4-6F175D3DCCD1}">
                  <a14:hiddenFill xmlns:a14="http://schemas.microsoft.com/office/drawing/2010/main">
                    <a:solidFill>
                      <a:srgbClr val="FFFFFF"/>
                    </a:solidFill>
                  </a14:hiddenFill>
                </a:ext>
              </a:extLst>
            </p:spPr>
            <p:txBody>
              <a:bodyPr lIns="68580" tIns="34290" rIns="68580" bIns="34290"/>
              <a:lstStyle/>
              <a:p>
                <a:endParaRPr lang="fr-CH"/>
              </a:p>
            </p:txBody>
          </p:sp>
          <p:sp>
            <p:nvSpPr>
              <p:cNvPr id="158" name="Freeform 287"/>
              <p:cNvSpPr>
                <a:spLocks/>
              </p:cNvSpPr>
              <p:nvPr/>
            </p:nvSpPr>
            <p:spPr bwMode="auto">
              <a:xfrm>
                <a:off x="8480426" y="2989263"/>
                <a:ext cx="28575" cy="28575"/>
              </a:xfrm>
              <a:custGeom>
                <a:avLst/>
                <a:gdLst>
                  <a:gd name="T0" fmla="*/ 2147483646 w 18"/>
                  <a:gd name="T1" fmla="*/ 0 h 18"/>
                  <a:gd name="T2" fmla="*/ 2147483646 w 18"/>
                  <a:gd name="T3" fmla="*/ 2147483646 h 18"/>
                  <a:gd name="T4" fmla="*/ 0 w 18"/>
                  <a:gd name="T5" fmla="*/ 2147483646 h 18"/>
                  <a:gd name="T6" fmla="*/ 2147483646 w 18"/>
                  <a:gd name="T7" fmla="*/ 0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 h="18">
                    <a:moveTo>
                      <a:pt x="18" y="0"/>
                    </a:moveTo>
                    <a:lnTo>
                      <a:pt x="12" y="18"/>
                    </a:lnTo>
                    <a:lnTo>
                      <a:pt x="0" y="6"/>
                    </a:lnTo>
                    <a:lnTo>
                      <a:pt x="18" y="0"/>
                    </a:lnTo>
                    <a:close/>
                  </a:path>
                </a:pathLst>
              </a:custGeom>
              <a:solidFill>
                <a:srgbClr val="51A67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159" name="Freeform 288"/>
              <p:cNvSpPr>
                <a:spLocks/>
              </p:cNvSpPr>
              <p:nvPr/>
            </p:nvSpPr>
            <p:spPr bwMode="auto">
              <a:xfrm>
                <a:off x="8348664" y="2686051"/>
                <a:ext cx="19050" cy="28575"/>
              </a:xfrm>
              <a:custGeom>
                <a:avLst/>
                <a:gdLst>
                  <a:gd name="T0" fmla="*/ 2147483646 w 12"/>
                  <a:gd name="T1" fmla="*/ 2147483646 h 18"/>
                  <a:gd name="T2" fmla="*/ 0 w 12"/>
                  <a:gd name="T3" fmla="*/ 0 h 18"/>
                  <a:gd name="T4" fmla="*/ 0 w 12"/>
                  <a:gd name="T5" fmla="*/ 2147483646 h 18"/>
                  <a:gd name="T6" fmla="*/ 2147483646 w 12"/>
                  <a:gd name="T7" fmla="*/ 2147483646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18">
                    <a:moveTo>
                      <a:pt x="12" y="6"/>
                    </a:moveTo>
                    <a:lnTo>
                      <a:pt x="0" y="0"/>
                    </a:lnTo>
                    <a:lnTo>
                      <a:pt x="0" y="18"/>
                    </a:lnTo>
                    <a:lnTo>
                      <a:pt x="12" y="6"/>
                    </a:lnTo>
                    <a:close/>
                  </a:path>
                </a:pathLst>
              </a:custGeom>
              <a:solidFill>
                <a:srgbClr val="51A67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grpSp>
        <p:grpSp>
          <p:nvGrpSpPr>
            <p:cNvPr id="141" name="Group 103"/>
            <p:cNvGrpSpPr>
              <a:grpSpLocks/>
            </p:cNvGrpSpPr>
            <p:nvPr/>
          </p:nvGrpSpPr>
          <p:grpSpPr bwMode="auto">
            <a:xfrm>
              <a:off x="8339139" y="3754438"/>
              <a:ext cx="169862" cy="350838"/>
              <a:chOff x="8339139" y="3754438"/>
              <a:chExt cx="169862" cy="350838"/>
            </a:xfrm>
          </p:grpSpPr>
          <p:sp>
            <p:nvSpPr>
              <p:cNvPr id="154" name="Freeform 289"/>
              <p:cNvSpPr>
                <a:spLocks/>
              </p:cNvSpPr>
              <p:nvPr/>
            </p:nvSpPr>
            <p:spPr bwMode="auto">
              <a:xfrm>
                <a:off x="8348664" y="3773488"/>
                <a:ext cx="150813" cy="312738"/>
              </a:xfrm>
              <a:custGeom>
                <a:avLst/>
                <a:gdLst>
                  <a:gd name="T0" fmla="*/ 0 w 16"/>
                  <a:gd name="T1" fmla="*/ 2147483646 h 33"/>
                  <a:gd name="T2" fmla="*/ 2147483646 w 16"/>
                  <a:gd name="T3" fmla="*/ 0 h 33"/>
                  <a:gd name="T4" fmla="*/ 0 60000 65536"/>
                  <a:gd name="T5" fmla="*/ 0 60000 65536"/>
                </a:gdLst>
                <a:ahLst/>
                <a:cxnLst>
                  <a:cxn ang="T4">
                    <a:pos x="T0" y="T1"/>
                  </a:cxn>
                  <a:cxn ang="T5">
                    <a:pos x="T2" y="T3"/>
                  </a:cxn>
                </a:cxnLst>
                <a:rect l="0" t="0" r="r" b="b"/>
                <a:pathLst>
                  <a:path w="16" h="33">
                    <a:moveTo>
                      <a:pt x="0" y="33"/>
                    </a:moveTo>
                    <a:cubicBezTo>
                      <a:pt x="6" y="23"/>
                      <a:pt x="12" y="12"/>
                      <a:pt x="16" y="0"/>
                    </a:cubicBezTo>
                  </a:path>
                </a:pathLst>
              </a:custGeom>
              <a:noFill/>
              <a:ln w="9525" cap="flat">
                <a:solidFill>
                  <a:srgbClr val="51A67C"/>
                </a:solidFill>
                <a:prstDash val="solid"/>
                <a:miter lim="800000"/>
                <a:headEnd/>
                <a:tailEnd/>
              </a:ln>
              <a:extLst>
                <a:ext uri="{909E8E84-426E-40DD-AFC4-6F175D3DCCD1}">
                  <a14:hiddenFill xmlns:a14="http://schemas.microsoft.com/office/drawing/2010/main">
                    <a:solidFill>
                      <a:srgbClr val="FFFFFF"/>
                    </a:solidFill>
                  </a14:hiddenFill>
                </a:ext>
              </a:extLst>
            </p:spPr>
            <p:txBody>
              <a:bodyPr lIns="68580" tIns="34290" rIns="68580" bIns="34290"/>
              <a:lstStyle/>
              <a:p>
                <a:endParaRPr lang="fr-CH"/>
              </a:p>
            </p:txBody>
          </p:sp>
          <p:sp>
            <p:nvSpPr>
              <p:cNvPr id="155" name="Freeform 290"/>
              <p:cNvSpPr>
                <a:spLocks/>
              </p:cNvSpPr>
              <p:nvPr/>
            </p:nvSpPr>
            <p:spPr bwMode="auto">
              <a:xfrm>
                <a:off x="8339139" y="4067176"/>
                <a:ext cx="19050" cy="38100"/>
              </a:xfrm>
              <a:custGeom>
                <a:avLst/>
                <a:gdLst>
                  <a:gd name="T0" fmla="*/ 2147483646 w 12"/>
                  <a:gd name="T1" fmla="*/ 2147483646 h 24"/>
                  <a:gd name="T2" fmla="*/ 0 w 12"/>
                  <a:gd name="T3" fmla="*/ 2147483646 h 24"/>
                  <a:gd name="T4" fmla="*/ 0 w 12"/>
                  <a:gd name="T5" fmla="*/ 0 h 24"/>
                  <a:gd name="T6" fmla="*/ 2147483646 w 12"/>
                  <a:gd name="T7" fmla="*/ 2147483646 h 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24">
                    <a:moveTo>
                      <a:pt x="12" y="12"/>
                    </a:moveTo>
                    <a:lnTo>
                      <a:pt x="0" y="24"/>
                    </a:lnTo>
                    <a:lnTo>
                      <a:pt x="0" y="0"/>
                    </a:lnTo>
                    <a:lnTo>
                      <a:pt x="12" y="12"/>
                    </a:lnTo>
                    <a:close/>
                  </a:path>
                </a:pathLst>
              </a:custGeom>
              <a:solidFill>
                <a:srgbClr val="51A67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156" name="Freeform 291"/>
              <p:cNvSpPr>
                <a:spLocks/>
              </p:cNvSpPr>
              <p:nvPr/>
            </p:nvSpPr>
            <p:spPr bwMode="auto">
              <a:xfrm>
                <a:off x="8480426" y="3754438"/>
                <a:ext cx="28575" cy="28575"/>
              </a:xfrm>
              <a:custGeom>
                <a:avLst/>
                <a:gdLst>
                  <a:gd name="T0" fmla="*/ 2147483646 w 18"/>
                  <a:gd name="T1" fmla="*/ 2147483646 h 18"/>
                  <a:gd name="T2" fmla="*/ 2147483646 w 18"/>
                  <a:gd name="T3" fmla="*/ 0 h 18"/>
                  <a:gd name="T4" fmla="*/ 0 w 18"/>
                  <a:gd name="T5" fmla="*/ 2147483646 h 18"/>
                  <a:gd name="T6" fmla="*/ 2147483646 w 18"/>
                  <a:gd name="T7" fmla="*/ 2147483646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 h="18">
                    <a:moveTo>
                      <a:pt x="18" y="18"/>
                    </a:moveTo>
                    <a:lnTo>
                      <a:pt x="12" y="0"/>
                    </a:lnTo>
                    <a:lnTo>
                      <a:pt x="0" y="12"/>
                    </a:lnTo>
                    <a:lnTo>
                      <a:pt x="18" y="18"/>
                    </a:lnTo>
                    <a:close/>
                  </a:path>
                </a:pathLst>
              </a:custGeom>
              <a:solidFill>
                <a:srgbClr val="51A67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grpSp>
        <p:grpSp>
          <p:nvGrpSpPr>
            <p:cNvPr id="142" name="Group 104"/>
            <p:cNvGrpSpPr>
              <a:grpSpLocks/>
            </p:cNvGrpSpPr>
            <p:nvPr/>
          </p:nvGrpSpPr>
          <p:grpSpPr bwMode="auto">
            <a:xfrm>
              <a:off x="7213601" y="3962401"/>
              <a:ext cx="549275" cy="255587"/>
              <a:chOff x="7213601" y="3962401"/>
              <a:chExt cx="549275" cy="255587"/>
            </a:xfrm>
          </p:grpSpPr>
          <p:sp>
            <p:nvSpPr>
              <p:cNvPr id="152" name="Line 304"/>
              <p:cNvSpPr>
                <a:spLocks noChangeShapeType="1"/>
              </p:cNvSpPr>
              <p:nvPr/>
            </p:nvSpPr>
            <p:spPr bwMode="auto">
              <a:xfrm>
                <a:off x="7213601" y="3962401"/>
                <a:ext cx="530225" cy="246063"/>
              </a:xfrm>
              <a:prstGeom prst="line">
                <a:avLst/>
              </a:prstGeom>
              <a:noFill/>
              <a:ln w="9525">
                <a:solidFill>
                  <a:srgbClr val="51A67C"/>
                </a:solidFill>
                <a:miter lim="800000"/>
                <a:headEnd/>
                <a:tailEnd/>
              </a:ln>
              <a:extLst>
                <a:ext uri="{909E8E84-426E-40DD-AFC4-6F175D3DCCD1}">
                  <a14:hiddenFill xmlns:a14="http://schemas.microsoft.com/office/drawing/2010/main">
                    <a:noFill/>
                  </a14:hiddenFill>
                </a:ext>
              </a:extLst>
            </p:spPr>
            <p:txBody>
              <a:bodyPr lIns="68580" tIns="34290" rIns="68580" bIns="34290"/>
              <a:lstStyle/>
              <a:p>
                <a:endParaRPr lang="fr-CH"/>
              </a:p>
            </p:txBody>
          </p:sp>
          <p:sp>
            <p:nvSpPr>
              <p:cNvPr id="153" name="Freeform 305"/>
              <p:cNvSpPr>
                <a:spLocks/>
              </p:cNvSpPr>
              <p:nvPr/>
            </p:nvSpPr>
            <p:spPr bwMode="auto">
              <a:xfrm>
                <a:off x="7734301" y="4189413"/>
                <a:ext cx="28575" cy="28575"/>
              </a:xfrm>
              <a:custGeom>
                <a:avLst/>
                <a:gdLst>
                  <a:gd name="T0" fmla="*/ 0 w 18"/>
                  <a:gd name="T1" fmla="*/ 2147483646 h 18"/>
                  <a:gd name="T2" fmla="*/ 2147483646 w 18"/>
                  <a:gd name="T3" fmla="*/ 2147483646 h 18"/>
                  <a:gd name="T4" fmla="*/ 2147483646 w 18"/>
                  <a:gd name="T5" fmla="*/ 0 h 18"/>
                  <a:gd name="T6" fmla="*/ 0 w 18"/>
                  <a:gd name="T7" fmla="*/ 2147483646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 h="18">
                    <a:moveTo>
                      <a:pt x="0" y="18"/>
                    </a:moveTo>
                    <a:lnTo>
                      <a:pt x="18" y="18"/>
                    </a:lnTo>
                    <a:lnTo>
                      <a:pt x="6" y="0"/>
                    </a:lnTo>
                    <a:lnTo>
                      <a:pt x="0" y="18"/>
                    </a:lnTo>
                    <a:close/>
                  </a:path>
                </a:pathLst>
              </a:custGeom>
              <a:solidFill>
                <a:srgbClr val="51A67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grpSp>
        <p:grpSp>
          <p:nvGrpSpPr>
            <p:cNvPr id="143" name="Group 105"/>
            <p:cNvGrpSpPr>
              <a:grpSpLocks/>
            </p:cNvGrpSpPr>
            <p:nvPr/>
          </p:nvGrpSpPr>
          <p:grpSpPr bwMode="auto">
            <a:xfrm>
              <a:off x="7185026" y="2554288"/>
              <a:ext cx="577850" cy="263525"/>
              <a:chOff x="7185026" y="2554288"/>
              <a:chExt cx="577850" cy="263525"/>
            </a:xfrm>
          </p:grpSpPr>
          <p:sp>
            <p:nvSpPr>
              <p:cNvPr id="150" name="Line 312"/>
              <p:cNvSpPr>
                <a:spLocks noChangeShapeType="1"/>
              </p:cNvSpPr>
              <p:nvPr/>
            </p:nvSpPr>
            <p:spPr bwMode="auto">
              <a:xfrm flipV="1">
                <a:off x="7185026" y="2563813"/>
                <a:ext cx="558800" cy="254000"/>
              </a:xfrm>
              <a:prstGeom prst="line">
                <a:avLst/>
              </a:prstGeom>
              <a:noFill/>
              <a:ln w="9525">
                <a:solidFill>
                  <a:srgbClr val="51A67C"/>
                </a:solidFill>
                <a:miter lim="800000"/>
                <a:headEnd/>
                <a:tailEnd/>
              </a:ln>
              <a:extLst>
                <a:ext uri="{909E8E84-426E-40DD-AFC4-6F175D3DCCD1}">
                  <a14:hiddenFill xmlns:a14="http://schemas.microsoft.com/office/drawing/2010/main">
                    <a:noFill/>
                  </a14:hiddenFill>
                </a:ext>
              </a:extLst>
            </p:spPr>
            <p:txBody>
              <a:bodyPr lIns="68580" tIns="34290" rIns="68580" bIns="34290"/>
              <a:lstStyle/>
              <a:p>
                <a:endParaRPr lang="fr-CH"/>
              </a:p>
            </p:txBody>
          </p:sp>
          <p:sp>
            <p:nvSpPr>
              <p:cNvPr id="151" name="Freeform 313"/>
              <p:cNvSpPr>
                <a:spLocks/>
              </p:cNvSpPr>
              <p:nvPr/>
            </p:nvSpPr>
            <p:spPr bwMode="auto">
              <a:xfrm>
                <a:off x="7724776" y="2554288"/>
                <a:ext cx="38100" cy="26988"/>
              </a:xfrm>
              <a:custGeom>
                <a:avLst/>
                <a:gdLst>
                  <a:gd name="T0" fmla="*/ 2147483646 w 24"/>
                  <a:gd name="T1" fmla="*/ 2147483646 h 17"/>
                  <a:gd name="T2" fmla="*/ 2147483646 w 24"/>
                  <a:gd name="T3" fmla="*/ 0 h 17"/>
                  <a:gd name="T4" fmla="*/ 0 w 24"/>
                  <a:gd name="T5" fmla="*/ 0 h 17"/>
                  <a:gd name="T6" fmla="*/ 2147483646 w 24"/>
                  <a:gd name="T7" fmla="*/ 2147483646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 h="17">
                    <a:moveTo>
                      <a:pt x="12" y="17"/>
                    </a:moveTo>
                    <a:lnTo>
                      <a:pt x="24" y="0"/>
                    </a:lnTo>
                    <a:lnTo>
                      <a:pt x="0" y="0"/>
                    </a:lnTo>
                    <a:lnTo>
                      <a:pt x="12" y="17"/>
                    </a:lnTo>
                    <a:close/>
                  </a:path>
                </a:pathLst>
              </a:custGeom>
              <a:solidFill>
                <a:srgbClr val="51A67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grpSp>
        <p:grpSp>
          <p:nvGrpSpPr>
            <p:cNvPr id="144" name="Group 106"/>
            <p:cNvGrpSpPr>
              <a:grpSpLocks/>
            </p:cNvGrpSpPr>
            <p:nvPr/>
          </p:nvGrpSpPr>
          <p:grpSpPr bwMode="auto">
            <a:xfrm>
              <a:off x="7289801" y="2800351"/>
              <a:ext cx="927100" cy="425450"/>
              <a:chOff x="7289801" y="2800351"/>
              <a:chExt cx="927100" cy="425450"/>
            </a:xfrm>
          </p:grpSpPr>
          <p:sp>
            <p:nvSpPr>
              <p:cNvPr id="148" name="Line 316"/>
              <p:cNvSpPr>
                <a:spLocks noChangeShapeType="1"/>
              </p:cNvSpPr>
              <p:nvPr/>
            </p:nvSpPr>
            <p:spPr bwMode="auto">
              <a:xfrm flipH="1" flipV="1">
                <a:off x="7289801" y="2800351"/>
                <a:ext cx="908050" cy="415925"/>
              </a:xfrm>
              <a:prstGeom prst="line">
                <a:avLst/>
              </a:prstGeom>
              <a:noFill/>
              <a:ln w="9525">
                <a:solidFill>
                  <a:srgbClr val="51A67C"/>
                </a:solidFill>
                <a:miter lim="800000"/>
                <a:headEnd/>
                <a:tailEnd/>
              </a:ln>
              <a:extLst>
                <a:ext uri="{909E8E84-426E-40DD-AFC4-6F175D3DCCD1}">
                  <a14:hiddenFill xmlns:a14="http://schemas.microsoft.com/office/drawing/2010/main">
                    <a:noFill/>
                  </a14:hiddenFill>
                </a:ext>
              </a:extLst>
            </p:spPr>
            <p:txBody>
              <a:bodyPr lIns="68580" tIns="34290" rIns="68580" bIns="34290"/>
              <a:lstStyle/>
              <a:p>
                <a:endParaRPr lang="fr-CH"/>
              </a:p>
            </p:txBody>
          </p:sp>
          <p:sp>
            <p:nvSpPr>
              <p:cNvPr id="149" name="Freeform 317"/>
              <p:cNvSpPr>
                <a:spLocks/>
              </p:cNvSpPr>
              <p:nvPr/>
            </p:nvSpPr>
            <p:spPr bwMode="auto">
              <a:xfrm>
                <a:off x="8188326" y="3197226"/>
                <a:ext cx="28575" cy="28575"/>
              </a:xfrm>
              <a:custGeom>
                <a:avLst/>
                <a:gdLst>
                  <a:gd name="T0" fmla="*/ 2147483646 w 18"/>
                  <a:gd name="T1" fmla="*/ 0 h 18"/>
                  <a:gd name="T2" fmla="*/ 2147483646 w 18"/>
                  <a:gd name="T3" fmla="*/ 2147483646 h 18"/>
                  <a:gd name="T4" fmla="*/ 0 w 18"/>
                  <a:gd name="T5" fmla="*/ 2147483646 h 18"/>
                  <a:gd name="T6" fmla="*/ 2147483646 w 18"/>
                  <a:gd name="T7" fmla="*/ 0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 h="18">
                    <a:moveTo>
                      <a:pt x="6" y="0"/>
                    </a:moveTo>
                    <a:lnTo>
                      <a:pt x="18" y="18"/>
                    </a:lnTo>
                    <a:lnTo>
                      <a:pt x="0" y="18"/>
                    </a:lnTo>
                    <a:lnTo>
                      <a:pt x="6" y="0"/>
                    </a:lnTo>
                    <a:close/>
                  </a:path>
                </a:pathLst>
              </a:custGeom>
              <a:solidFill>
                <a:srgbClr val="51A67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grpSp>
        <p:grpSp>
          <p:nvGrpSpPr>
            <p:cNvPr id="145" name="Group 107"/>
            <p:cNvGrpSpPr>
              <a:grpSpLocks/>
            </p:cNvGrpSpPr>
            <p:nvPr/>
          </p:nvGrpSpPr>
          <p:grpSpPr bwMode="auto">
            <a:xfrm>
              <a:off x="7270751" y="3536951"/>
              <a:ext cx="946150" cy="434975"/>
              <a:chOff x="7270751" y="3536951"/>
              <a:chExt cx="946150" cy="434975"/>
            </a:xfrm>
          </p:grpSpPr>
          <p:sp>
            <p:nvSpPr>
              <p:cNvPr id="146" name="Line 319"/>
              <p:cNvSpPr>
                <a:spLocks noChangeShapeType="1"/>
              </p:cNvSpPr>
              <p:nvPr/>
            </p:nvSpPr>
            <p:spPr bwMode="auto">
              <a:xfrm flipV="1">
                <a:off x="7270751" y="3546476"/>
                <a:ext cx="927100" cy="425450"/>
              </a:xfrm>
              <a:prstGeom prst="line">
                <a:avLst/>
              </a:prstGeom>
              <a:noFill/>
              <a:ln w="9525">
                <a:solidFill>
                  <a:srgbClr val="51A67C"/>
                </a:solidFill>
                <a:miter lim="800000"/>
                <a:headEnd/>
                <a:tailEnd/>
              </a:ln>
              <a:extLst>
                <a:ext uri="{909E8E84-426E-40DD-AFC4-6F175D3DCCD1}">
                  <a14:hiddenFill xmlns:a14="http://schemas.microsoft.com/office/drawing/2010/main">
                    <a:noFill/>
                  </a14:hiddenFill>
                </a:ext>
              </a:extLst>
            </p:spPr>
            <p:txBody>
              <a:bodyPr lIns="68580" tIns="34290" rIns="68580" bIns="34290"/>
              <a:lstStyle/>
              <a:p>
                <a:endParaRPr lang="fr-CH"/>
              </a:p>
            </p:txBody>
          </p:sp>
          <p:sp>
            <p:nvSpPr>
              <p:cNvPr id="147" name="Freeform 320"/>
              <p:cNvSpPr>
                <a:spLocks/>
              </p:cNvSpPr>
              <p:nvPr/>
            </p:nvSpPr>
            <p:spPr bwMode="auto">
              <a:xfrm>
                <a:off x="8188326" y="3536951"/>
                <a:ext cx="28575" cy="28575"/>
              </a:xfrm>
              <a:custGeom>
                <a:avLst/>
                <a:gdLst>
                  <a:gd name="T0" fmla="*/ 2147483646 w 18"/>
                  <a:gd name="T1" fmla="*/ 2147483646 h 18"/>
                  <a:gd name="T2" fmla="*/ 2147483646 w 18"/>
                  <a:gd name="T3" fmla="*/ 0 h 18"/>
                  <a:gd name="T4" fmla="*/ 0 w 18"/>
                  <a:gd name="T5" fmla="*/ 0 h 18"/>
                  <a:gd name="T6" fmla="*/ 2147483646 w 18"/>
                  <a:gd name="T7" fmla="*/ 2147483646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 h="18">
                    <a:moveTo>
                      <a:pt x="6" y="18"/>
                    </a:moveTo>
                    <a:lnTo>
                      <a:pt x="18" y="0"/>
                    </a:lnTo>
                    <a:lnTo>
                      <a:pt x="0" y="0"/>
                    </a:lnTo>
                    <a:lnTo>
                      <a:pt x="6" y="18"/>
                    </a:lnTo>
                    <a:close/>
                  </a:path>
                </a:pathLst>
              </a:custGeom>
              <a:solidFill>
                <a:srgbClr val="51A67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grpSp>
      </p:grpSp>
      <p:sp>
        <p:nvSpPr>
          <p:cNvPr id="160" name="Oval 341"/>
          <p:cNvSpPr>
            <a:spLocks noChangeArrowheads="1"/>
          </p:cNvSpPr>
          <p:nvPr/>
        </p:nvSpPr>
        <p:spPr bwMode="auto">
          <a:xfrm>
            <a:off x="8330776" y="4392880"/>
            <a:ext cx="511175" cy="51117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endParaRPr lang="fr-CH" altLang="fr-FR">
              <a:solidFill>
                <a:srgbClr val="000000"/>
              </a:solidFill>
            </a:endParaRPr>
          </a:p>
        </p:txBody>
      </p:sp>
      <p:grpSp>
        <p:nvGrpSpPr>
          <p:cNvPr id="161" name="Group 145"/>
          <p:cNvGrpSpPr>
            <a:grpSpLocks/>
          </p:cNvGrpSpPr>
          <p:nvPr/>
        </p:nvGrpSpPr>
        <p:grpSpPr bwMode="auto">
          <a:xfrm>
            <a:off x="6971876" y="3337193"/>
            <a:ext cx="233362" cy="530225"/>
            <a:chOff x="6732589" y="3017838"/>
            <a:chExt cx="311150" cy="708026"/>
          </a:xfrm>
        </p:grpSpPr>
        <p:sp>
          <p:nvSpPr>
            <p:cNvPr id="162" name="Freeform 357"/>
            <p:cNvSpPr>
              <a:spLocks noEditPoints="1"/>
            </p:cNvSpPr>
            <p:nvPr/>
          </p:nvSpPr>
          <p:spPr bwMode="auto">
            <a:xfrm>
              <a:off x="6732589" y="3082926"/>
              <a:ext cx="74613" cy="66675"/>
            </a:xfrm>
            <a:custGeom>
              <a:avLst/>
              <a:gdLst>
                <a:gd name="T0" fmla="*/ 2147483646 w 8"/>
                <a:gd name="T1" fmla="*/ 2147483646 h 7"/>
                <a:gd name="T2" fmla="*/ 2147483646 w 8"/>
                <a:gd name="T3" fmla="*/ 2147483646 h 7"/>
                <a:gd name="T4" fmla="*/ 2147483646 w 8"/>
                <a:gd name="T5" fmla="*/ 2147483646 h 7"/>
                <a:gd name="T6" fmla="*/ 2147483646 w 8"/>
                <a:gd name="T7" fmla="*/ 2147483646 h 7"/>
                <a:gd name="T8" fmla="*/ 2147483646 w 8"/>
                <a:gd name="T9" fmla="*/ 2147483646 h 7"/>
                <a:gd name="T10" fmla="*/ 2147483646 w 8"/>
                <a:gd name="T11" fmla="*/ 2147483646 h 7"/>
                <a:gd name="T12" fmla="*/ 0 w 8"/>
                <a:gd name="T13" fmla="*/ 2147483646 h 7"/>
                <a:gd name="T14" fmla="*/ 0 w 8"/>
                <a:gd name="T15" fmla="*/ 2147483646 h 7"/>
                <a:gd name="T16" fmla="*/ 0 w 8"/>
                <a:gd name="T17" fmla="*/ 2147483646 h 7"/>
                <a:gd name="T18" fmla="*/ 2147483646 w 8"/>
                <a:gd name="T19" fmla="*/ 2147483646 h 7"/>
                <a:gd name="T20" fmla="*/ 2147483646 w 8"/>
                <a:gd name="T21" fmla="*/ 0 h 7"/>
                <a:gd name="T22" fmla="*/ 2147483646 w 8"/>
                <a:gd name="T23" fmla="*/ 0 h 7"/>
                <a:gd name="T24" fmla="*/ 2147483646 w 8"/>
                <a:gd name="T25" fmla="*/ 0 h 7"/>
                <a:gd name="T26" fmla="*/ 2147483646 w 8"/>
                <a:gd name="T27" fmla="*/ 2147483646 h 7"/>
                <a:gd name="T28" fmla="*/ 2147483646 w 8"/>
                <a:gd name="T29" fmla="*/ 2147483646 h 7"/>
                <a:gd name="T30" fmla="*/ 2147483646 w 8"/>
                <a:gd name="T31" fmla="*/ 2147483646 h 7"/>
                <a:gd name="T32" fmla="*/ 2147483646 w 8"/>
                <a:gd name="T33" fmla="*/ 2147483646 h 7"/>
                <a:gd name="T34" fmla="*/ 2147483646 w 8"/>
                <a:gd name="T35" fmla="*/ 2147483646 h 7"/>
                <a:gd name="T36" fmla="*/ 2147483646 w 8"/>
                <a:gd name="T37" fmla="*/ 2147483646 h 7"/>
                <a:gd name="T38" fmla="*/ 2147483646 w 8"/>
                <a:gd name="T39" fmla="*/ 2147483646 h 7"/>
                <a:gd name="T40" fmla="*/ 2147483646 w 8"/>
                <a:gd name="T41" fmla="*/ 2147483646 h 7"/>
                <a:gd name="T42" fmla="*/ 2147483646 w 8"/>
                <a:gd name="T43" fmla="*/ 2147483646 h 7"/>
                <a:gd name="T44" fmla="*/ 2147483646 w 8"/>
                <a:gd name="T45" fmla="*/ 2147483646 h 7"/>
                <a:gd name="T46" fmla="*/ 2147483646 w 8"/>
                <a:gd name="T47" fmla="*/ 2147483646 h 7"/>
                <a:gd name="T48" fmla="*/ 2147483646 w 8"/>
                <a:gd name="T49" fmla="*/ 2147483646 h 7"/>
                <a:gd name="T50" fmla="*/ 2147483646 w 8"/>
                <a:gd name="T51" fmla="*/ 2147483646 h 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8" h="7">
                  <a:moveTo>
                    <a:pt x="8" y="5"/>
                  </a:moveTo>
                  <a:cubicBezTo>
                    <a:pt x="8" y="5"/>
                    <a:pt x="7" y="5"/>
                    <a:pt x="7" y="6"/>
                  </a:cubicBezTo>
                  <a:cubicBezTo>
                    <a:pt x="6" y="6"/>
                    <a:pt x="6" y="6"/>
                    <a:pt x="5" y="7"/>
                  </a:cubicBezTo>
                  <a:cubicBezTo>
                    <a:pt x="5" y="7"/>
                    <a:pt x="4" y="7"/>
                    <a:pt x="4" y="7"/>
                  </a:cubicBezTo>
                  <a:cubicBezTo>
                    <a:pt x="3" y="7"/>
                    <a:pt x="3" y="7"/>
                    <a:pt x="2" y="7"/>
                  </a:cubicBezTo>
                  <a:cubicBezTo>
                    <a:pt x="2" y="7"/>
                    <a:pt x="1" y="6"/>
                    <a:pt x="1" y="6"/>
                  </a:cubicBezTo>
                  <a:cubicBezTo>
                    <a:pt x="1" y="6"/>
                    <a:pt x="1" y="5"/>
                    <a:pt x="0" y="5"/>
                  </a:cubicBezTo>
                  <a:cubicBezTo>
                    <a:pt x="0" y="4"/>
                    <a:pt x="0" y="4"/>
                    <a:pt x="0" y="3"/>
                  </a:cubicBezTo>
                  <a:cubicBezTo>
                    <a:pt x="0" y="3"/>
                    <a:pt x="0" y="2"/>
                    <a:pt x="0" y="2"/>
                  </a:cubicBezTo>
                  <a:cubicBezTo>
                    <a:pt x="1" y="1"/>
                    <a:pt x="1" y="1"/>
                    <a:pt x="1" y="1"/>
                  </a:cubicBezTo>
                  <a:cubicBezTo>
                    <a:pt x="2" y="0"/>
                    <a:pt x="2" y="0"/>
                    <a:pt x="3" y="0"/>
                  </a:cubicBezTo>
                  <a:cubicBezTo>
                    <a:pt x="4" y="0"/>
                    <a:pt x="4" y="0"/>
                    <a:pt x="5" y="0"/>
                  </a:cubicBezTo>
                  <a:cubicBezTo>
                    <a:pt x="5" y="0"/>
                    <a:pt x="6" y="0"/>
                    <a:pt x="6" y="0"/>
                  </a:cubicBezTo>
                  <a:cubicBezTo>
                    <a:pt x="7" y="0"/>
                    <a:pt x="7" y="0"/>
                    <a:pt x="7" y="1"/>
                  </a:cubicBezTo>
                  <a:cubicBezTo>
                    <a:pt x="8" y="1"/>
                    <a:pt x="8" y="1"/>
                    <a:pt x="8" y="2"/>
                  </a:cubicBezTo>
                  <a:cubicBezTo>
                    <a:pt x="8" y="2"/>
                    <a:pt x="8" y="3"/>
                    <a:pt x="8" y="3"/>
                  </a:cubicBezTo>
                  <a:cubicBezTo>
                    <a:pt x="8" y="4"/>
                    <a:pt x="8" y="4"/>
                    <a:pt x="8" y="5"/>
                  </a:cubicBezTo>
                  <a:close/>
                  <a:moveTo>
                    <a:pt x="5" y="6"/>
                  </a:moveTo>
                  <a:cubicBezTo>
                    <a:pt x="6" y="5"/>
                    <a:pt x="7" y="5"/>
                    <a:pt x="7" y="4"/>
                  </a:cubicBezTo>
                  <a:cubicBezTo>
                    <a:pt x="7" y="4"/>
                    <a:pt x="7" y="3"/>
                    <a:pt x="7" y="2"/>
                  </a:cubicBezTo>
                  <a:cubicBezTo>
                    <a:pt x="7" y="1"/>
                    <a:pt x="6" y="1"/>
                    <a:pt x="6" y="1"/>
                  </a:cubicBezTo>
                  <a:cubicBezTo>
                    <a:pt x="5" y="0"/>
                    <a:pt x="4" y="1"/>
                    <a:pt x="3" y="1"/>
                  </a:cubicBezTo>
                  <a:cubicBezTo>
                    <a:pt x="2" y="1"/>
                    <a:pt x="2" y="2"/>
                    <a:pt x="1" y="2"/>
                  </a:cubicBezTo>
                  <a:cubicBezTo>
                    <a:pt x="1" y="3"/>
                    <a:pt x="1" y="4"/>
                    <a:pt x="1" y="4"/>
                  </a:cubicBezTo>
                  <a:cubicBezTo>
                    <a:pt x="1" y="5"/>
                    <a:pt x="2" y="6"/>
                    <a:pt x="3" y="6"/>
                  </a:cubicBezTo>
                  <a:cubicBezTo>
                    <a:pt x="3" y="6"/>
                    <a:pt x="4" y="6"/>
                    <a:pt x="5" y="6"/>
                  </a:cubicBezTo>
                  <a:close/>
                </a:path>
              </a:pathLst>
            </a:custGeom>
            <a:solidFill>
              <a:srgbClr val="51A67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163" name="Freeform 358"/>
            <p:cNvSpPr>
              <a:spLocks/>
            </p:cNvSpPr>
            <p:nvPr/>
          </p:nvSpPr>
          <p:spPr bwMode="auto">
            <a:xfrm>
              <a:off x="6761164" y="3159126"/>
              <a:ext cx="74613" cy="66675"/>
            </a:xfrm>
            <a:custGeom>
              <a:avLst/>
              <a:gdLst>
                <a:gd name="T0" fmla="*/ 2147483646 w 8"/>
                <a:gd name="T1" fmla="*/ 2147483646 h 7"/>
                <a:gd name="T2" fmla="*/ 2147483646 w 8"/>
                <a:gd name="T3" fmla="*/ 2147483646 h 7"/>
                <a:gd name="T4" fmla="*/ 2147483646 w 8"/>
                <a:gd name="T5" fmla="*/ 2147483646 h 7"/>
                <a:gd name="T6" fmla="*/ 0 w 8"/>
                <a:gd name="T7" fmla="*/ 2147483646 h 7"/>
                <a:gd name="T8" fmla="*/ 0 w 8"/>
                <a:gd name="T9" fmla="*/ 2147483646 h 7"/>
                <a:gd name="T10" fmla="*/ 0 w 8"/>
                <a:gd name="T11" fmla="*/ 2147483646 h 7"/>
                <a:gd name="T12" fmla="*/ 0 w 8"/>
                <a:gd name="T13" fmla="*/ 2147483646 h 7"/>
                <a:gd name="T14" fmla="*/ 2147483646 w 8"/>
                <a:gd name="T15" fmla="*/ 2147483646 h 7"/>
                <a:gd name="T16" fmla="*/ 2147483646 w 8"/>
                <a:gd name="T17" fmla="*/ 2147483646 h 7"/>
                <a:gd name="T18" fmla="*/ 2147483646 w 8"/>
                <a:gd name="T19" fmla="*/ 0 h 7"/>
                <a:gd name="T20" fmla="*/ 2147483646 w 8"/>
                <a:gd name="T21" fmla="*/ 2147483646 h 7"/>
                <a:gd name="T22" fmla="*/ 2147483646 w 8"/>
                <a:gd name="T23" fmla="*/ 2147483646 h 7"/>
                <a:gd name="T24" fmla="*/ 2147483646 w 8"/>
                <a:gd name="T25" fmla="*/ 2147483646 h 7"/>
                <a:gd name="T26" fmla="*/ 2147483646 w 8"/>
                <a:gd name="T27" fmla="*/ 2147483646 h 7"/>
                <a:gd name="T28" fmla="*/ 2147483646 w 8"/>
                <a:gd name="T29" fmla="*/ 2147483646 h 7"/>
                <a:gd name="T30" fmla="*/ 2147483646 w 8"/>
                <a:gd name="T31" fmla="*/ 2147483646 h 7"/>
                <a:gd name="T32" fmla="*/ 2147483646 w 8"/>
                <a:gd name="T33" fmla="*/ 2147483646 h 7"/>
                <a:gd name="T34" fmla="*/ 2147483646 w 8"/>
                <a:gd name="T35" fmla="*/ 2147483646 h 7"/>
                <a:gd name="T36" fmla="*/ 2147483646 w 8"/>
                <a:gd name="T37" fmla="*/ 2147483646 h 7"/>
                <a:gd name="T38" fmla="*/ 2147483646 w 8"/>
                <a:gd name="T39" fmla="*/ 2147483646 h 7"/>
                <a:gd name="T40" fmla="*/ 2147483646 w 8"/>
                <a:gd name="T41" fmla="*/ 2147483646 h 7"/>
                <a:gd name="T42" fmla="*/ 2147483646 w 8"/>
                <a:gd name="T43" fmla="*/ 2147483646 h 7"/>
                <a:gd name="T44" fmla="*/ 2147483646 w 8"/>
                <a:gd name="T45" fmla="*/ 2147483646 h 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8" h="7">
                  <a:moveTo>
                    <a:pt x="4" y="7"/>
                  </a:moveTo>
                  <a:cubicBezTo>
                    <a:pt x="3" y="7"/>
                    <a:pt x="3" y="7"/>
                    <a:pt x="2" y="7"/>
                  </a:cubicBezTo>
                  <a:cubicBezTo>
                    <a:pt x="2" y="7"/>
                    <a:pt x="1" y="7"/>
                    <a:pt x="1" y="7"/>
                  </a:cubicBezTo>
                  <a:cubicBezTo>
                    <a:pt x="1" y="6"/>
                    <a:pt x="0" y="6"/>
                    <a:pt x="0" y="6"/>
                  </a:cubicBezTo>
                  <a:cubicBezTo>
                    <a:pt x="0" y="6"/>
                    <a:pt x="0" y="5"/>
                    <a:pt x="0" y="5"/>
                  </a:cubicBezTo>
                  <a:cubicBezTo>
                    <a:pt x="0" y="4"/>
                    <a:pt x="0" y="4"/>
                    <a:pt x="0" y="3"/>
                  </a:cubicBezTo>
                  <a:cubicBezTo>
                    <a:pt x="0" y="3"/>
                    <a:pt x="0" y="3"/>
                    <a:pt x="0" y="2"/>
                  </a:cubicBezTo>
                  <a:cubicBezTo>
                    <a:pt x="0" y="2"/>
                    <a:pt x="1" y="2"/>
                    <a:pt x="1" y="2"/>
                  </a:cubicBezTo>
                  <a:cubicBezTo>
                    <a:pt x="1" y="1"/>
                    <a:pt x="2" y="1"/>
                    <a:pt x="2" y="1"/>
                  </a:cubicBezTo>
                  <a:cubicBezTo>
                    <a:pt x="7" y="0"/>
                    <a:pt x="7" y="0"/>
                    <a:pt x="7" y="0"/>
                  </a:cubicBezTo>
                  <a:cubicBezTo>
                    <a:pt x="7" y="1"/>
                    <a:pt x="7" y="1"/>
                    <a:pt x="7" y="1"/>
                  </a:cubicBezTo>
                  <a:cubicBezTo>
                    <a:pt x="2" y="2"/>
                    <a:pt x="2" y="2"/>
                    <a:pt x="2" y="2"/>
                  </a:cubicBezTo>
                  <a:cubicBezTo>
                    <a:pt x="2" y="2"/>
                    <a:pt x="2" y="2"/>
                    <a:pt x="2" y="2"/>
                  </a:cubicBezTo>
                  <a:cubicBezTo>
                    <a:pt x="1" y="2"/>
                    <a:pt x="1" y="3"/>
                    <a:pt x="1" y="3"/>
                  </a:cubicBezTo>
                  <a:cubicBezTo>
                    <a:pt x="1" y="3"/>
                    <a:pt x="1" y="3"/>
                    <a:pt x="1" y="3"/>
                  </a:cubicBezTo>
                  <a:cubicBezTo>
                    <a:pt x="1" y="4"/>
                    <a:pt x="1" y="4"/>
                    <a:pt x="1" y="4"/>
                  </a:cubicBezTo>
                  <a:cubicBezTo>
                    <a:pt x="1" y="5"/>
                    <a:pt x="1" y="5"/>
                    <a:pt x="1" y="5"/>
                  </a:cubicBezTo>
                  <a:cubicBezTo>
                    <a:pt x="1" y="6"/>
                    <a:pt x="1" y="6"/>
                    <a:pt x="2" y="6"/>
                  </a:cubicBezTo>
                  <a:cubicBezTo>
                    <a:pt x="2" y="6"/>
                    <a:pt x="2" y="6"/>
                    <a:pt x="2" y="6"/>
                  </a:cubicBezTo>
                  <a:cubicBezTo>
                    <a:pt x="3" y="6"/>
                    <a:pt x="3" y="6"/>
                    <a:pt x="3" y="6"/>
                  </a:cubicBezTo>
                  <a:cubicBezTo>
                    <a:pt x="8" y="5"/>
                    <a:pt x="8" y="5"/>
                    <a:pt x="8" y="5"/>
                  </a:cubicBezTo>
                  <a:cubicBezTo>
                    <a:pt x="8" y="6"/>
                    <a:pt x="8" y="6"/>
                    <a:pt x="8" y="6"/>
                  </a:cubicBezTo>
                  <a:lnTo>
                    <a:pt x="4" y="7"/>
                  </a:lnTo>
                  <a:close/>
                </a:path>
              </a:pathLst>
            </a:custGeom>
            <a:solidFill>
              <a:srgbClr val="51A67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164" name="Freeform 359"/>
            <p:cNvSpPr>
              <a:spLocks/>
            </p:cNvSpPr>
            <p:nvPr/>
          </p:nvSpPr>
          <p:spPr bwMode="auto">
            <a:xfrm>
              <a:off x="6769101" y="3235326"/>
              <a:ext cx="85725" cy="55563"/>
            </a:xfrm>
            <a:custGeom>
              <a:avLst/>
              <a:gdLst>
                <a:gd name="T0" fmla="*/ 2147483646 w 54"/>
                <a:gd name="T1" fmla="*/ 2147483646 h 35"/>
                <a:gd name="T2" fmla="*/ 2147483646 w 54"/>
                <a:gd name="T3" fmla="*/ 2147483646 h 35"/>
                <a:gd name="T4" fmla="*/ 0 w 54"/>
                <a:gd name="T5" fmla="*/ 2147483646 h 35"/>
                <a:gd name="T6" fmla="*/ 0 w 54"/>
                <a:gd name="T7" fmla="*/ 2147483646 h 35"/>
                <a:gd name="T8" fmla="*/ 2147483646 w 54"/>
                <a:gd name="T9" fmla="*/ 2147483646 h 35"/>
                <a:gd name="T10" fmla="*/ 2147483646 w 54"/>
                <a:gd name="T11" fmla="*/ 0 h 35"/>
                <a:gd name="T12" fmla="*/ 2147483646 w 54"/>
                <a:gd name="T13" fmla="*/ 0 h 35"/>
                <a:gd name="T14" fmla="*/ 2147483646 w 54"/>
                <a:gd name="T15" fmla="*/ 2147483646 h 35"/>
                <a:gd name="T16" fmla="*/ 2147483646 w 54"/>
                <a:gd name="T17" fmla="*/ 2147483646 h 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4" h="35">
                  <a:moveTo>
                    <a:pt x="48" y="35"/>
                  </a:moveTo>
                  <a:lnTo>
                    <a:pt x="42" y="23"/>
                  </a:lnTo>
                  <a:lnTo>
                    <a:pt x="0" y="29"/>
                  </a:lnTo>
                  <a:lnTo>
                    <a:pt x="0" y="23"/>
                  </a:lnTo>
                  <a:lnTo>
                    <a:pt x="42" y="17"/>
                  </a:lnTo>
                  <a:lnTo>
                    <a:pt x="42" y="0"/>
                  </a:lnTo>
                  <a:lnTo>
                    <a:pt x="48" y="0"/>
                  </a:lnTo>
                  <a:lnTo>
                    <a:pt x="54" y="35"/>
                  </a:lnTo>
                  <a:lnTo>
                    <a:pt x="48" y="35"/>
                  </a:lnTo>
                  <a:close/>
                </a:path>
              </a:pathLst>
            </a:custGeom>
            <a:solidFill>
              <a:srgbClr val="51A67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165" name="Freeform 360"/>
            <p:cNvSpPr>
              <a:spLocks/>
            </p:cNvSpPr>
            <p:nvPr/>
          </p:nvSpPr>
          <p:spPr bwMode="auto">
            <a:xfrm>
              <a:off x="6778626" y="3309938"/>
              <a:ext cx="76200" cy="57150"/>
            </a:xfrm>
            <a:custGeom>
              <a:avLst/>
              <a:gdLst>
                <a:gd name="T0" fmla="*/ 2147483646 w 8"/>
                <a:gd name="T1" fmla="*/ 2147483646 h 6"/>
                <a:gd name="T2" fmla="*/ 2147483646 w 8"/>
                <a:gd name="T3" fmla="*/ 2147483646 h 6"/>
                <a:gd name="T4" fmla="*/ 0 w 8"/>
                <a:gd name="T5" fmla="*/ 2147483646 h 6"/>
                <a:gd name="T6" fmla="*/ 0 w 8"/>
                <a:gd name="T7" fmla="*/ 2147483646 h 6"/>
                <a:gd name="T8" fmla="*/ 0 w 8"/>
                <a:gd name="T9" fmla="*/ 2147483646 h 6"/>
                <a:gd name="T10" fmla="*/ 0 w 8"/>
                <a:gd name="T11" fmla="*/ 2147483646 h 6"/>
                <a:gd name="T12" fmla="*/ 2147483646 w 8"/>
                <a:gd name="T13" fmla="*/ 2147483646 h 6"/>
                <a:gd name="T14" fmla="*/ 2147483646 w 8"/>
                <a:gd name="T15" fmla="*/ 0 h 6"/>
                <a:gd name="T16" fmla="*/ 2147483646 w 8"/>
                <a:gd name="T17" fmla="*/ 0 h 6"/>
                <a:gd name="T18" fmla="*/ 2147483646 w 8"/>
                <a:gd name="T19" fmla="*/ 0 h 6"/>
                <a:gd name="T20" fmla="*/ 2147483646 w 8"/>
                <a:gd name="T21" fmla="*/ 2147483646 h 6"/>
                <a:gd name="T22" fmla="*/ 2147483646 w 8"/>
                <a:gd name="T23" fmla="*/ 2147483646 h 6"/>
                <a:gd name="T24" fmla="*/ 2147483646 w 8"/>
                <a:gd name="T25" fmla="*/ 2147483646 h 6"/>
                <a:gd name="T26" fmla="*/ 2147483646 w 8"/>
                <a:gd name="T27" fmla="*/ 2147483646 h 6"/>
                <a:gd name="T28" fmla="*/ 2147483646 w 8"/>
                <a:gd name="T29" fmla="*/ 2147483646 h 6"/>
                <a:gd name="T30" fmla="*/ 2147483646 w 8"/>
                <a:gd name="T31" fmla="*/ 2147483646 h 6"/>
                <a:gd name="T32" fmla="*/ 2147483646 w 8"/>
                <a:gd name="T33" fmla="*/ 2147483646 h 6"/>
                <a:gd name="T34" fmla="*/ 2147483646 w 8"/>
                <a:gd name="T35" fmla="*/ 2147483646 h 6"/>
                <a:gd name="T36" fmla="*/ 2147483646 w 8"/>
                <a:gd name="T37" fmla="*/ 2147483646 h 6"/>
                <a:gd name="T38" fmla="*/ 2147483646 w 8"/>
                <a:gd name="T39" fmla="*/ 2147483646 h 6"/>
                <a:gd name="T40" fmla="*/ 2147483646 w 8"/>
                <a:gd name="T41" fmla="*/ 2147483646 h 6"/>
                <a:gd name="T42" fmla="*/ 2147483646 w 8"/>
                <a:gd name="T43" fmla="*/ 2147483646 h 6"/>
                <a:gd name="T44" fmla="*/ 2147483646 w 8"/>
                <a:gd name="T45" fmla="*/ 2147483646 h 6"/>
                <a:gd name="T46" fmla="*/ 2147483646 w 8"/>
                <a:gd name="T47" fmla="*/ 2147483646 h 6"/>
                <a:gd name="T48" fmla="*/ 2147483646 w 8"/>
                <a:gd name="T49" fmla="*/ 2147483646 h 6"/>
                <a:gd name="T50" fmla="*/ 2147483646 w 8"/>
                <a:gd name="T51" fmla="*/ 2147483646 h 6"/>
                <a:gd name="T52" fmla="*/ 2147483646 w 8"/>
                <a:gd name="T53" fmla="*/ 2147483646 h 6"/>
                <a:gd name="T54" fmla="*/ 2147483646 w 8"/>
                <a:gd name="T55" fmla="*/ 2147483646 h 6"/>
                <a:gd name="T56" fmla="*/ 2147483646 w 8"/>
                <a:gd name="T57" fmla="*/ 2147483646 h 6"/>
                <a:gd name="T58" fmla="*/ 2147483646 w 8"/>
                <a:gd name="T59" fmla="*/ 2147483646 h 6"/>
                <a:gd name="T60" fmla="*/ 2147483646 w 8"/>
                <a:gd name="T61" fmla="*/ 2147483646 h 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8" h="6">
                  <a:moveTo>
                    <a:pt x="1" y="6"/>
                  </a:moveTo>
                  <a:cubicBezTo>
                    <a:pt x="1" y="6"/>
                    <a:pt x="1" y="6"/>
                    <a:pt x="1" y="6"/>
                  </a:cubicBezTo>
                  <a:cubicBezTo>
                    <a:pt x="1" y="6"/>
                    <a:pt x="0" y="6"/>
                    <a:pt x="0" y="5"/>
                  </a:cubicBezTo>
                  <a:cubicBezTo>
                    <a:pt x="0" y="5"/>
                    <a:pt x="0" y="5"/>
                    <a:pt x="0" y="5"/>
                  </a:cubicBezTo>
                  <a:cubicBezTo>
                    <a:pt x="0" y="4"/>
                    <a:pt x="0" y="4"/>
                    <a:pt x="0" y="4"/>
                  </a:cubicBezTo>
                  <a:cubicBezTo>
                    <a:pt x="0" y="3"/>
                    <a:pt x="0" y="3"/>
                    <a:pt x="0" y="2"/>
                  </a:cubicBezTo>
                  <a:cubicBezTo>
                    <a:pt x="0" y="2"/>
                    <a:pt x="1" y="1"/>
                    <a:pt x="1" y="1"/>
                  </a:cubicBezTo>
                  <a:cubicBezTo>
                    <a:pt x="1" y="1"/>
                    <a:pt x="2" y="0"/>
                    <a:pt x="2" y="0"/>
                  </a:cubicBezTo>
                  <a:cubicBezTo>
                    <a:pt x="3" y="0"/>
                    <a:pt x="3" y="0"/>
                    <a:pt x="4" y="0"/>
                  </a:cubicBezTo>
                  <a:cubicBezTo>
                    <a:pt x="4" y="0"/>
                    <a:pt x="5" y="0"/>
                    <a:pt x="6" y="0"/>
                  </a:cubicBezTo>
                  <a:cubicBezTo>
                    <a:pt x="6" y="0"/>
                    <a:pt x="7" y="0"/>
                    <a:pt x="7" y="1"/>
                  </a:cubicBezTo>
                  <a:cubicBezTo>
                    <a:pt x="7" y="1"/>
                    <a:pt x="8" y="1"/>
                    <a:pt x="8" y="2"/>
                  </a:cubicBezTo>
                  <a:cubicBezTo>
                    <a:pt x="8" y="2"/>
                    <a:pt x="8" y="3"/>
                    <a:pt x="8" y="3"/>
                  </a:cubicBezTo>
                  <a:cubicBezTo>
                    <a:pt x="8" y="4"/>
                    <a:pt x="8" y="4"/>
                    <a:pt x="8" y="5"/>
                  </a:cubicBezTo>
                  <a:cubicBezTo>
                    <a:pt x="8" y="5"/>
                    <a:pt x="8" y="6"/>
                    <a:pt x="8" y="6"/>
                  </a:cubicBezTo>
                  <a:cubicBezTo>
                    <a:pt x="6" y="6"/>
                    <a:pt x="6" y="6"/>
                    <a:pt x="6" y="6"/>
                  </a:cubicBezTo>
                  <a:cubicBezTo>
                    <a:pt x="6" y="6"/>
                    <a:pt x="6" y="6"/>
                    <a:pt x="6" y="6"/>
                  </a:cubicBezTo>
                  <a:cubicBezTo>
                    <a:pt x="7" y="6"/>
                    <a:pt x="7" y="5"/>
                    <a:pt x="7" y="5"/>
                  </a:cubicBezTo>
                  <a:cubicBezTo>
                    <a:pt x="7" y="4"/>
                    <a:pt x="7" y="4"/>
                    <a:pt x="7" y="3"/>
                  </a:cubicBezTo>
                  <a:cubicBezTo>
                    <a:pt x="7" y="3"/>
                    <a:pt x="7" y="3"/>
                    <a:pt x="7" y="2"/>
                  </a:cubicBezTo>
                  <a:cubicBezTo>
                    <a:pt x="7" y="2"/>
                    <a:pt x="7" y="2"/>
                    <a:pt x="6" y="2"/>
                  </a:cubicBezTo>
                  <a:cubicBezTo>
                    <a:pt x="6" y="1"/>
                    <a:pt x="6" y="1"/>
                    <a:pt x="5" y="1"/>
                  </a:cubicBezTo>
                  <a:cubicBezTo>
                    <a:pt x="5" y="1"/>
                    <a:pt x="4" y="1"/>
                    <a:pt x="4" y="1"/>
                  </a:cubicBezTo>
                  <a:cubicBezTo>
                    <a:pt x="3" y="1"/>
                    <a:pt x="3" y="1"/>
                    <a:pt x="3" y="1"/>
                  </a:cubicBezTo>
                  <a:cubicBezTo>
                    <a:pt x="2" y="1"/>
                    <a:pt x="2" y="2"/>
                    <a:pt x="2" y="2"/>
                  </a:cubicBezTo>
                  <a:cubicBezTo>
                    <a:pt x="1" y="2"/>
                    <a:pt x="1" y="2"/>
                    <a:pt x="1" y="3"/>
                  </a:cubicBezTo>
                  <a:cubicBezTo>
                    <a:pt x="1" y="3"/>
                    <a:pt x="1" y="3"/>
                    <a:pt x="1" y="4"/>
                  </a:cubicBezTo>
                  <a:cubicBezTo>
                    <a:pt x="1" y="4"/>
                    <a:pt x="1" y="5"/>
                    <a:pt x="1" y="5"/>
                  </a:cubicBezTo>
                  <a:cubicBezTo>
                    <a:pt x="1" y="6"/>
                    <a:pt x="2" y="6"/>
                    <a:pt x="2" y="6"/>
                  </a:cubicBezTo>
                  <a:cubicBezTo>
                    <a:pt x="2" y="6"/>
                    <a:pt x="2" y="6"/>
                    <a:pt x="2" y="6"/>
                  </a:cubicBezTo>
                  <a:lnTo>
                    <a:pt x="1" y="6"/>
                  </a:lnTo>
                  <a:close/>
                </a:path>
              </a:pathLst>
            </a:custGeom>
            <a:solidFill>
              <a:srgbClr val="51A67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166" name="Freeform 361"/>
            <p:cNvSpPr>
              <a:spLocks noEditPoints="1"/>
            </p:cNvSpPr>
            <p:nvPr/>
          </p:nvSpPr>
          <p:spPr bwMode="auto">
            <a:xfrm>
              <a:off x="6778626" y="3386138"/>
              <a:ext cx="76200" cy="66675"/>
            </a:xfrm>
            <a:custGeom>
              <a:avLst/>
              <a:gdLst>
                <a:gd name="T0" fmla="*/ 2147483646 w 8"/>
                <a:gd name="T1" fmla="*/ 2147483646 h 7"/>
                <a:gd name="T2" fmla="*/ 2147483646 w 8"/>
                <a:gd name="T3" fmla="*/ 2147483646 h 7"/>
                <a:gd name="T4" fmla="*/ 2147483646 w 8"/>
                <a:gd name="T5" fmla="*/ 2147483646 h 7"/>
                <a:gd name="T6" fmla="*/ 2147483646 w 8"/>
                <a:gd name="T7" fmla="*/ 2147483646 h 7"/>
                <a:gd name="T8" fmla="*/ 2147483646 w 8"/>
                <a:gd name="T9" fmla="*/ 2147483646 h 7"/>
                <a:gd name="T10" fmla="*/ 0 w 8"/>
                <a:gd name="T11" fmla="*/ 2147483646 h 7"/>
                <a:gd name="T12" fmla="*/ 0 w 8"/>
                <a:gd name="T13" fmla="*/ 2147483646 h 7"/>
                <a:gd name="T14" fmla="*/ 0 w 8"/>
                <a:gd name="T15" fmla="*/ 2147483646 h 7"/>
                <a:gd name="T16" fmla="*/ 2147483646 w 8"/>
                <a:gd name="T17" fmla="*/ 2147483646 h 7"/>
                <a:gd name="T18" fmla="*/ 2147483646 w 8"/>
                <a:gd name="T19" fmla="*/ 0 h 7"/>
                <a:gd name="T20" fmla="*/ 2147483646 w 8"/>
                <a:gd name="T21" fmla="*/ 0 h 7"/>
                <a:gd name="T22" fmla="*/ 2147483646 w 8"/>
                <a:gd name="T23" fmla="*/ 0 h 7"/>
                <a:gd name="T24" fmla="*/ 2147483646 w 8"/>
                <a:gd name="T25" fmla="*/ 2147483646 h 7"/>
                <a:gd name="T26" fmla="*/ 2147483646 w 8"/>
                <a:gd name="T27" fmla="*/ 2147483646 h 7"/>
                <a:gd name="T28" fmla="*/ 2147483646 w 8"/>
                <a:gd name="T29" fmla="*/ 2147483646 h 7"/>
                <a:gd name="T30" fmla="*/ 2147483646 w 8"/>
                <a:gd name="T31" fmla="*/ 2147483646 h 7"/>
                <a:gd name="T32" fmla="*/ 2147483646 w 8"/>
                <a:gd name="T33" fmla="*/ 2147483646 h 7"/>
                <a:gd name="T34" fmla="*/ 2147483646 w 8"/>
                <a:gd name="T35" fmla="*/ 2147483646 h 7"/>
                <a:gd name="T36" fmla="*/ 2147483646 w 8"/>
                <a:gd name="T37" fmla="*/ 2147483646 h 7"/>
                <a:gd name="T38" fmla="*/ 2147483646 w 8"/>
                <a:gd name="T39" fmla="*/ 2147483646 h 7"/>
                <a:gd name="T40" fmla="*/ 2147483646 w 8"/>
                <a:gd name="T41" fmla="*/ 2147483646 h 7"/>
                <a:gd name="T42" fmla="*/ 2147483646 w 8"/>
                <a:gd name="T43" fmla="*/ 2147483646 h 7"/>
                <a:gd name="T44" fmla="*/ 2147483646 w 8"/>
                <a:gd name="T45" fmla="*/ 2147483646 h 7"/>
                <a:gd name="T46" fmla="*/ 2147483646 w 8"/>
                <a:gd name="T47" fmla="*/ 2147483646 h 7"/>
                <a:gd name="T48" fmla="*/ 2147483646 w 8"/>
                <a:gd name="T49" fmla="*/ 2147483646 h 7"/>
                <a:gd name="T50" fmla="*/ 2147483646 w 8"/>
                <a:gd name="T51" fmla="*/ 2147483646 h 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8" h="7">
                  <a:moveTo>
                    <a:pt x="7" y="6"/>
                  </a:moveTo>
                  <a:cubicBezTo>
                    <a:pt x="7" y="7"/>
                    <a:pt x="6" y="7"/>
                    <a:pt x="6" y="7"/>
                  </a:cubicBezTo>
                  <a:cubicBezTo>
                    <a:pt x="5" y="7"/>
                    <a:pt x="5" y="7"/>
                    <a:pt x="4" y="7"/>
                  </a:cubicBezTo>
                  <a:cubicBezTo>
                    <a:pt x="3" y="7"/>
                    <a:pt x="3" y="7"/>
                    <a:pt x="2" y="7"/>
                  </a:cubicBezTo>
                  <a:cubicBezTo>
                    <a:pt x="2" y="7"/>
                    <a:pt x="1" y="6"/>
                    <a:pt x="1" y="6"/>
                  </a:cubicBezTo>
                  <a:cubicBezTo>
                    <a:pt x="1" y="6"/>
                    <a:pt x="0" y="5"/>
                    <a:pt x="0" y="5"/>
                  </a:cubicBezTo>
                  <a:cubicBezTo>
                    <a:pt x="0" y="4"/>
                    <a:pt x="0" y="4"/>
                    <a:pt x="0" y="3"/>
                  </a:cubicBezTo>
                  <a:cubicBezTo>
                    <a:pt x="0" y="3"/>
                    <a:pt x="0" y="2"/>
                    <a:pt x="0" y="2"/>
                  </a:cubicBezTo>
                  <a:cubicBezTo>
                    <a:pt x="1" y="2"/>
                    <a:pt x="1" y="1"/>
                    <a:pt x="1" y="1"/>
                  </a:cubicBezTo>
                  <a:cubicBezTo>
                    <a:pt x="2" y="1"/>
                    <a:pt x="2" y="0"/>
                    <a:pt x="3" y="0"/>
                  </a:cubicBezTo>
                  <a:cubicBezTo>
                    <a:pt x="3" y="0"/>
                    <a:pt x="4" y="0"/>
                    <a:pt x="4" y="0"/>
                  </a:cubicBezTo>
                  <a:cubicBezTo>
                    <a:pt x="5" y="0"/>
                    <a:pt x="5" y="0"/>
                    <a:pt x="6" y="0"/>
                  </a:cubicBezTo>
                  <a:cubicBezTo>
                    <a:pt x="6" y="0"/>
                    <a:pt x="7" y="1"/>
                    <a:pt x="7" y="1"/>
                  </a:cubicBezTo>
                  <a:cubicBezTo>
                    <a:pt x="8" y="1"/>
                    <a:pt x="8" y="2"/>
                    <a:pt x="8" y="2"/>
                  </a:cubicBezTo>
                  <a:cubicBezTo>
                    <a:pt x="8" y="3"/>
                    <a:pt x="8" y="3"/>
                    <a:pt x="8" y="4"/>
                  </a:cubicBezTo>
                  <a:cubicBezTo>
                    <a:pt x="8" y="4"/>
                    <a:pt x="8" y="5"/>
                    <a:pt x="8" y="5"/>
                  </a:cubicBezTo>
                  <a:cubicBezTo>
                    <a:pt x="8" y="6"/>
                    <a:pt x="7" y="6"/>
                    <a:pt x="7" y="6"/>
                  </a:cubicBezTo>
                  <a:close/>
                  <a:moveTo>
                    <a:pt x="4" y="6"/>
                  </a:moveTo>
                  <a:cubicBezTo>
                    <a:pt x="5" y="6"/>
                    <a:pt x="6" y="6"/>
                    <a:pt x="6" y="6"/>
                  </a:cubicBezTo>
                  <a:cubicBezTo>
                    <a:pt x="7" y="5"/>
                    <a:pt x="7" y="4"/>
                    <a:pt x="7" y="4"/>
                  </a:cubicBezTo>
                  <a:cubicBezTo>
                    <a:pt x="7" y="3"/>
                    <a:pt x="7" y="2"/>
                    <a:pt x="7" y="2"/>
                  </a:cubicBezTo>
                  <a:cubicBezTo>
                    <a:pt x="6" y="1"/>
                    <a:pt x="5" y="1"/>
                    <a:pt x="4" y="1"/>
                  </a:cubicBezTo>
                  <a:cubicBezTo>
                    <a:pt x="3" y="1"/>
                    <a:pt x="2" y="1"/>
                    <a:pt x="2" y="2"/>
                  </a:cubicBezTo>
                  <a:cubicBezTo>
                    <a:pt x="1" y="2"/>
                    <a:pt x="1" y="3"/>
                    <a:pt x="1" y="3"/>
                  </a:cubicBezTo>
                  <a:cubicBezTo>
                    <a:pt x="1" y="4"/>
                    <a:pt x="1" y="5"/>
                    <a:pt x="2" y="5"/>
                  </a:cubicBezTo>
                  <a:cubicBezTo>
                    <a:pt x="2" y="6"/>
                    <a:pt x="3" y="6"/>
                    <a:pt x="4" y="6"/>
                  </a:cubicBezTo>
                  <a:close/>
                </a:path>
              </a:pathLst>
            </a:custGeom>
            <a:solidFill>
              <a:srgbClr val="51A67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167" name="Freeform 362"/>
            <p:cNvSpPr>
              <a:spLocks/>
            </p:cNvSpPr>
            <p:nvPr/>
          </p:nvSpPr>
          <p:spPr bwMode="auto">
            <a:xfrm>
              <a:off x="6769101" y="3471863"/>
              <a:ext cx="85725" cy="74613"/>
            </a:xfrm>
            <a:custGeom>
              <a:avLst/>
              <a:gdLst>
                <a:gd name="T0" fmla="*/ 0 w 54"/>
                <a:gd name="T1" fmla="*/ 2147483646 h 47"/>
                <a:gd name="T2" fmla="*/ 0 w 54"/>
                <a:gd name="T3" fmla="*/ 2147483646 h 47"/>
                <a:gd name="T4" fmla="*/ 2147483646 w 54"/>
                <a:gd name="T5" fmla="*/ 2147483646 h 47"/>
                <a:gd name="T6" fmla="*/ 2147483646 w 54"/>
                <a:gd name="T7" fmla="*/ 2147483646 h 47"/>
                <a:gd name="T8" fmla="*/ 2147483646 w 54"/>
                <a:gd name="T9" fmla="*/ 2147483646 h 47"/>
                <a:gd name="T10" fmla="*/ 2147483646 w 54"/>
                <a:gd name="T11" fmla="*/ 2147483646 h 47"/>
                <a:gd name="T12" fmla="*/ 2147483646 w 54"/>
                <a:gd name="T13" fmla="*/ 2147483646 h 47"/>
                <a:gd name="T14" fmla="*/ 2147483646 w 54"/>
                <a:gd name="T15" fmla="*/ 0 h 47"/>
                <a:gd name="T16" fmla="*/ 2147483646 w 54"/>
                <a:gd name="T17" fmla="*/ 2147483646 h 47"/>
                <a:gd name="T18" fmla="*/ 2147483646 w 54"/>
                <a:gd name="T19" fmla="*/ 2147483646 h 47"/>
                <a:gd name="T20" fmla="*/ 2147483646 w 54"/>
                <a:gd name="T21" fmla="*/ 2147483646 h 47"/>
                <a:gd name="T22" fmla="*/ 2147483646 w 54"/>
                <a:gd name="T23" fmla="*/ 2147483646 h 47"/>
                <a:gd name="T24" fmla="*/ 2147483646 w 54"/>
                <a:gd name="T25" fmla="*/ 2147483646 h 47"/>
                <a:gd name="T26" fmla="*/ 0 w 54"/>
                <a:gd name="T27" fmla="*/ 2147483646 h 4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4" h="47">
                  <a:moveTo>
                    <a:pt x="0" y="41"/>
                  </a:moveTo>
                  <a:lnTo>
                    <a:pt x="0" y="35"/>
                  </a:lnTo>
                  <a:lnTo>
                    <a:pt x="42" y="41"/>
                  </a:lnTo>
                  <a:lnTo>
                    <a:pt x="18" y="23"/>
                  </a:lnTo>
                  <a:lnTo>
                    <a:pt x="18" y="17"/>
                  </a:lnTo>
                  <a:lnTo>
                    <a:pt x="42" y="11"/>
                  </a:lnTo>
                  <a:lnTo>
                    <a:pt x="6" y="5"/>
                  </a:lnTo>
                  <a:lnTo>
                    <a:pt x="6" y="0"/>
                  </a:lnTo>
                  <a:lnTo>
                    <a:pt x="54" y="5"/>
                  </a:lnTo>
                  <a:lnTo>
                    <a:pt x="48" y="17"/>
                  </a:lnTo>
                  <a:lnTo>
                    <a:pt x="24" y="23"/>
                  </a:lnTo>
                  <a:lnTo>
                    <a:pt x="48" y="41"/>
                  </a:lnTo>
                  <a:lnTo>
                    <a:pt x="48" y="47"/>
                  </a:lnTo>
                  <a:lnTo>
                    <a:pt x="0" y="41"/>
                  </a:lnTo>
                  <a:close/>
                </a:path>
              </a:pathLst>
            </a:custGeom>
            <a:solidFill>
              <a:srgbClr val="51A67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168" name="Freeform 363"/>
            <p:cNvSpPr>
              <a:spLocks/>
            </p:cNvSpPr>
            <p:nvPr/>
          </p:nvSpPr>
          <p:spPr bwMode="auto">
            <a:xfrm>
              <a:off x="6751639" y="3556001"/>
              <a:ext cx="84138" cy="66675"/>
            </a:xfrm>
            <a:custGeom>
              <a:avLst/>
              <a:gdLst>
                <a:gd name="T0" fmla="*/ 0 w 53"/>
                <a:gd name="T1" fmla="*/ 2147483646 h 42"/>
                <a:gd name="T2" fmla="*/ 2147483646 w 53"/>
                <a:gd name="T3" fmla="*/ 0 h 42"/>
                <a:gd name="T4" fmla="*/ 2147483646 w 53"/>
                <a:gd name="T5" fmla="*/ 2147483646 h 42"/>
                <a:gd name="T6" fmla="*/ 2147483646 w 53"/>
                <a:gd name="T7" fmla="*/ 2147483646 h 42"/>
                <a:gd name="T8" fmla="*/ 2147483646 w 53"/>
                <a:gd name="T9" fmla="*/ 2147483646 h 42"/>
                <a:gd name="T10" fmla="*/ 2147483646 w 53"/>
                <a:gd name="T11" fmla="*/ 2147483646 h 42"/>
                <a:gd name="T12" fmla="*/ 2147483646 w 53"/>
                <a:gd name="T13" fmla="*/ 2147483646 h 42"/>
                <a:gd name="T14" fmla="*/ 2147483646 w 53"/>
                <a:gd name="T15" fmla="*/ 2147483646 h 42"/>
                <a:gd name="T16" fmla="*/ 2147483646 w 53"/>
                <a:gd name="T17" fmla="*/ 2147483646 h 42"/>
                <a:gd name="T18" fmla="*/ 2147483646 w 53"/>
                <a:gd name="T19" fmla="*/ 2147483646 h 42"/>
                <a:gd name="T20" fmla="*/ 2147483646 w 53"/>
                <a:gd name="T21" fmla="*/ 2147483646 h 42"/>
                <a:gd name="T22" fmla="*/ 2147483646 w 53"/>
                <a:gd name="T23" fmla="*/ 2147483646 h 42"/>
                <a:gd name="T24" fmla="*/ 0 w 53"/>
                <a:gd name="T25" fmla="*/ 2147483646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3" h="42">
                  <a:moveTo>
                    <a:pt x="0" y="30"/>
                  </a:moveTo>
                  <a:lnTo>
                    <a:pt x="6" y="0"/>
                  </a:lnTo>
                  <a:lnTo>
                    <a:pt x="53" y="12"/>
                  </a:lnTo>
                  <a:lnTo>
                    <a:pt x="47" y="42"/>
                  </a:lnTo>
                  <a:lnTo>
                    <a:pt x="41" y="42"/>
                  </a:lnTo>
                  <a:lnTo>
                    <a:pt x="47" y="18"/>
                  </a:lnTo>
                  <a:lnTo>
                    <a:pt x="35" y="12"/>
                  </a:lnTo>
                  <a:lnTo>
                    <a:pt x="29" y="36"/>
                  </a:lnTo>
                  <a:lnTo>
                    <a:pt x="23" y="36"/>
                  </a:lnTo>
                  <a:lnTo>
                    <a:pt x="29" y="12"/>
                  </a:lnTo>
                  <a:lnTo>
                    <a:pt x="11" y="6"/>
                  </a:lnTo>
                  <a:lnTo>
                    <a:pt x="6" y="30"/>
                  </a:lnTo>
                  <a:lnTo>
                    <a:pt x="0" y="30"/>
                  </a:lnTo>
                  <a:close/>
                </a:path>
              </a:pathLst>
            </a:custGeom>
            <a:solidFill>
              <a:srgbClr val="51A67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169" name="Freeform 364"/>
            <p:cNvSpPr>
              <a:spLocks/>
            </p:cNvSpPr>
            <p:nvPr/>
          </p:nvSpPr>
          <p:spPr bwMode="auto">
            <a:xfrm>
              <a:off x="6732589" y="3622676"/>
              <a:ext cx="74613" cy="76200"/>
            </a:xfrm>
            <a:custGeom>
              <a:avLst/>
              <a:gdLst>
                <a:gd name="T0" fmla="*/ 2147483646 w 8"/>
                <a:gd name="T1" fmla="*/ 2147483646 h 8"/>
                <a:gd name="T2" fmla="*/ 2147483646 w 8"/>
                <a:gd name="T3" fmla="*/ 2147483646 h 8"/>
                <a:gd name="T4" fmla="*/ 2147483646 w 8"/>
                <a:gd name="T5" fmla="*/ 2147483646 h 8"/>
                <a:gd name="T6" fmla="*/ 0 w 8"/>
                <a:gd name="T7" fmla="*/ 2147483646 h 8"/>
                <a:gd name="T8" fmla="*/ 2147483646 w 8"/>
                <a:gd name="T9" fmla="*/ 2147483646 h 8"/>
                <a:gd name="T10" fmla="*/ 2147483646 w 8"/>
                <a:gd name="T11" fmla="*/ 2147483646 h 8"/>
                <a:gd name="T12" fmla="*/ 2147483646 w 8"/>
                <a:gd name="T13" fmla="*/ 0 h 8"/>
                <a:gd name="T14" fmla="*/ 2147483646 w 8"/>
                <a:gd name="T15" fmla="*/ 0 h 8"/>
                <a:gd name="T16" fmla="*/ 2147483646 w 8"/>
                <a:gd name="T17" fmla="*/ 0 h 8"/>
                <a:gd name="T18" fmla="*/ 2147483646 w 8"/>
                <a:gd name="T19" fmla="*/ 2147483646 h 8"/>
                <a:gd name="T20" fmla="*/ 2147483646 w 8"/>
                <a:gd name="T21" fmla="*/ 2147483646 h 8"/>
                <a:gd name="T22" fmla="*/ 2147483646 w 8"/>
                <a:gd name="T23" fmla="*/ 2147483646 h 8"/>
                <a:gd name="T24" fmla="*/ 2147483646 w 8"/>
                <a:gd name="T25" fmla="*/ 2147483646 h 8"/>
                <a:gd name="T26" fmla="*/ 2147483646 w 8"/>
                <a:gd name="T27" fmla="*/ 2147483646 h 8"/>
                <a:gd name="T28" fmla="*/ 2147483646 w 8"/>
                <a:gd name="T29" fmla="*/ 2147483646 h 8"/>
                <a:gd name="T30" fmla="*/ 2147483646 w 8"/>
                <a:gd name="T31" fmla="*/ 2147483646 h 8"/>
                <a:gd name="T32" fmla="*/ 2147483646 w 8"/>
                <a:gd name="T33" fmla="*/ 2147483646 h 8"/>
                <a:gd name="T34" fmla="*/ 2147483646 w 8"/>
                <a:gd name="T35" fmla="*/ 2147483646 h 8"/>
                <a:gd name="T36" fmla="*/ 2147483646 w 8"/>
                <a:gd name="T37" fmla="*/ 2147483646 h 8"/>
                <a:gd name="T38" fmla="*/ 2147483646 w 8"/>
                <a:gd name="T39" fmla="*/ 2147483646 h 8"/>
                <a:gd name="T40" fmla="*/ 2147483646 w 8"/>
                <a:gd name="T41" fmla="*/ 2147483646 h 8"/>
                <a:gd name="T42" fmla="*/ 2147483646 w 8"/>
                <a:gd name="T43" fmla="*/ 2147483646 h 8"/>
                <a:gd name="T44" fmla="*/ 2147483646 w 8"/>
                <a:gd name="T45" fmla="*/ 2147483646 h 8"/>
                <a:gd name="T46" fmla="*/ 2147483646 w 8"/>
                <a:gd name="T47" fmla="*/ 2147483646 h 8"/>
                <a:gd name="T48" fmla="*/ 2147483646 w 8"/>
                <a:gd name="T49" fmla="*/ 2147483646 h 8"/>
                <a:gd name="T50" fmla="*/ 2147483646 w 8"/>
                <a:gd name="T51" fmla="*/ 2147483646 h 8"/>
                <a:gd name="T52" fmla="*/ 2147483646 w 8"/>
                <a:gd name="T53" fmla="*/ 2147483646 h 8"/>
                <a:gd name="T54" fmla="*/ 2147483646 w 8"/>
                <a:gd name="T55" fmla="*/ 2147483646 h 8"/>
                <a:gd name="T56" fmla="*/ 2147483646 w 8"/>
                <a:gd name="T57" fmla="*/ 2147483646 h 8"/>
                <a:gd name="T58" fmla="*/ 2147483646 w 8"/>
                <a:gd name="T59" fmla="*/ 2147483646 h 8"/>
                <a:gd name="T60" fmla="*/ 2147483646 w 8"/>
                <a:gd name="T61" fmla="*/ 2147483646 h 8"/>
                <a:gd name="T62" fmla="*/ 2147483646 w 8"/>
                <a:gd name="T63" fmla="*/ 2147483646 h 8"/>
                <a:gd name="T64" fmla="*/ 2147483646 w 8"/>
                <a:gd name="T65" fmla="*/ 2147483646 h 8"/>
                <a:gd name="T66" fmla="*/ 2147483646 w 8"/>
                <a:gd name="T67" fmla="*/ 2147483646 h 8"/>
                <a:gd name="T68" fmla="*/ 2147483646 w 8"/>
                <a:gd name="T69" fmla="*/ 2147483646 h 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8" h="8">
                  <a:moveTo>
                    <a:pt x="2" y="6"/>
                  </a:moveTo>
                  <a:cubicBezTo>
                    <a:pt x="2" y="6"/>
                    <a:pt x="1" y="6"/>
                    <a:pt x="1" y="6"/>
                  </a:cubicBezTo>
                  <a:cubicBezTo>
                    <a:pt x="1" y="5"/>
                    <a:pt x="1" y="5"/>
                    <a:pt x="1" y="5"/>
                  </a:cubicBezTo>
                  <a:cubicBezTo>
                    <a:pt x="0" y="4"/>
                    <a:pt x="0" y="4"/>
                    <a:pt x="0" y="4"/>
                  </a:cubicBezTo>
                  <a:cubicBezTo>
                    <a:pt x="0" y="3"/>
                    <a:pt x="0" y="3"/>
                    <a:pt x="1" y="2"/>
                  </a:cubicBezTo>
                  <a:cubicBezTo>
                    <a:pt x="1" y="2"/>
                    <a:pt x="1" y="1"/>
                    <a:pt x="1" y="1"/>
                  </a:cubicBezTo>
                  <a:cubicBezTo>
                    <a:pt x="2" y="1"/>
                    <a:pt x="2" y="0"/>
                    <a:pt x="2" y="0"/>
                  </a:cubicBezTo>
                  <a:cubicBezTo>
                    <a:pt x="3" y="0"/>
                    <a:pt x="3" y="0"/>
                    <a:pt x="3" y="0"/>
                  </a:cubicBezTo>
                  <a:cubicBezTo>
                    <a:pt x="3" y="0"/>
                    <a:pt x="3" y="0"/>
                    <a:pt x="3" y="0"/>
                  </a:cubicBezTo>
                  <a:cubicBezTo>
                    <a:pt x="3" y="1"/>
                    <a:pt x="3" y="1"/>
                    <a:pt x="2" y="1"/>
                  </a:cubicBezTo>
                  <a:cubicBezTo>
                    <a:pt x="2" y="2"/>
                    <a:pt x="2" y="2"/>
                    <a:pt x="1" y="3"/>
                  </a:cubicBezTo>
                  <a:cubicBezTo>
                    <a:pt x="1" y="3"/>
                    <a:pt x="1" y="4"/>
                    <a:pt x="1" y="4"/>
                  </a:cubicBezTo>
                  <a:cubicBezTo>
                    <a:pt x="1" y="5"/>
                    <a:pt x="2" y="5"/>
                    <a:pt x="2" y="5"/>
                  </a:cubicBezTo>
                  <a:cubicBezTo>
                    <a:pt x="2" y="5"/>
                    <a:pt x="3" y="5"/>
                    <a:pt x="3" y="5"/>
                  </a:cubicBezTo>
                  <a:cubicBezTo>
                    <a:pt x="3" y="5"/>
                    <a:pt x="3" y="5"/>
                    <a:pt x="3" y="4"/>
                  </a:cubicBezTo>
                  <a:cubicBezTo>
                    <a:pt x="4" y="4"/>
                    <a:pt x="4" y="4"/>
                    <a:pt x="4" y="4"/>
                  </a:cubicBezTo>
                  <a:cubicBezTo>
                    <a:pt x="4" y="3"/>
                    <a:pt x="4" y="3"/>
                    <a:pt x="4" y="3"/>
                  </a:cubicBezTo>
                  <a:cubicBezTo>
                    <a:pt x="5" y="2"/>
                    <a:pt x="5" y="2"/>
                    <a:pt x="6" y="2"/>
                  </a:cubicBezTo>
                  <a:cubicBezTo>
                    <a:pt x="6" y="1"/>
                    <a:pt x="7" y="1"/>
                    <a:pt x="7" y="2"/>
                  </a:cubicBezTo>
                  <a:cubicBezTo>
                    <a:pt x="8" y="2"/>
                    <a:pt x="8" y="2"/>
                    <a:pt x="8" y="3"/>
                  </a:cubicBezTo>
                  <a:cubicBezTo>
                    <a:pt x="8" y="4"/>
                    <a:pt x="8" y="4"/>
                    <a:pt x="8" y="5"/>
                  </a:cubicBezTo>
                  <a:cubicBezTo>
                    <a:pt x="8" y="6"/>
                    <a:pt x="8" y="6"/>
                    <a:pt x="8" y="7"/>
                  </a:cubicBezTo>
                  <a:cubicBezTo>
                    <a:pt x="7" y="7"/>
                    <a:pt x="7" y="7"/>
                    <a:pt x="7" y="8"/>
                  </a:cubicBezTo>
                  <a:cubicBezTo>
                    <a:pt x="6" y="7"/>
                    <a:pt x="6" y="7"/>
                    <a:pt x="6" y="7"/>
                  </a:cubicBezTo>
                  <a:cubicBezTo>
                    <a:pt x="6" y="7"/>
                    <a:pt x="6" y="7"/>
                    <a:pt x="6" y="7"/>
                  </a:cubicBezTo>
                  <a:cubicBezTo>
                    <a:pt x="6" y="7"/>
                    <a:pt x="6" y="7"/>
                    <a:pt x="7" y="6"/>
                  </a:cubicBezTo>
                  <a:cubicBezTo>
                    <a:pt x="7" y="6"/>
                    <a:pt x="7" y="5"/>
                    <a:pt x="7" y="5"/>
                  </a:cubicBezTo>
                  <a:cubicBezTo>
                    <a:pt x="8" y="4"/>
                    <a:pt x="8" y="4"/>
                    <a:pt x="7" y="3"/>
                  </a:cubicBezTo>
                  <a:cubicBezTo>
                    <a:pt x="7" y="3"/>
                    <a:pt x="7" y="3"/>
                    <a:pt x="7" y="3"/>
                  </a:cubicBezTo>
                  <a:cubicBezTo>
                    <a:pt x="6" y="3"/>
                    <a:pt x="6" y="3"/>
                    <a:pt x="6" y="3"/>
                  </a:cubicBezTo>
                  <a:cubicBezTo>
                    <a:pt x="6" y="3"/>
                    <a:pt x="6" y="3"/>
                    <a:pt x="5" y="3"/>
                  </a:cubicBezTo>
                  <a:cubicBezTo>
                    <a:pt x="5" y="4"/>
                    <a:pt x="5" y="4"/>
                    <a:pt x="5" y="4"/>
                  </a:cubicBezTo>
                  <a:cubicBezTo>
                    <a:pt x="5" y="5"/>
                    <a:pt x="4" y="5"/>
                    <a:pt x="4" y="5"/>
                  </a:cubicBezTo>
                  <a:cubicBezTo>
                    <a:pt x="4" y="6"/>
                    <a:pt x="4" y="6"/>
                    <a:pt x="3" y="6"/>
                  </a:cubicBezTo>
                  <a:cubicBezTo>
                    <a:pt x="3" y="6"/>
                    <a:pt x="2" y="6"/>
                    <a:pt x="2" y="6"/>
                  </a:cubicBezTo>
                  <a:close/>
                </a:path>
              </a:pathLst>
            </a:custGeom>
            <a:solidFill>
              <a:srgbClr val="51A67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170" name="Freeform 365"/>
            <p:cNvSpPr>
              <a:spLocks/>
            </p:cNvSpPr>
            <p:nvPr/>
          </p:nvSpPr>
          <p:spPr bwMode="auto">
            <a:xfrm>
              <a:off x="6892926" y="3017838"/>
              <a:ext cx="84138" cy="65088"/>
            </a:xfrm>
            <a:custGeom>
              <a:avLst/>
              <a:gdLst>
                <a:gd name="T0" fmla="*/ 2147483646 w 9"/>
                <a:gd name="T1" fmla="*/ 2147483646 h 7"/>
                <a:gd name="T2" fmla="*/ 2147483646 w 9"/>
                <a:gd name="T3" fmla="*/ 2147483646 h 7"/>
                <a:gd name="T4" fmla="*/ 2147483646 w 9"/>
                <a:gd name="T5" fmla="*/ 2147483646 h 7"/>
                <a:gd name="T6" fmla="*/ 2147483646 w 9"/>
                <a:gd name="T7" fmla="*/ 2147483646 h 7"/>
                <a:gd name="T8" fmla="*/ 2147483646 w 9"/>
                <a:gd name="T9" fmla="*/ 2147483646 h 7"/>
                <a:gd name="T10" fmla="*/ 0 w 9"/>
                <a:gd name="T11" fmla="*/ 2147483646 h 7"/>
                <a:gd name="T12" fmla="*/ 0 w 9"/>
                <a:gd name="T13" fmla="*/ 2147483646 h 7"/>
                <a:gd name="T14" fmla="*/ 2147483646 w 9"/>
                <a:gd name="T15" fmla="*/ 2147483646 h 7"/>
                <a:gd name="T16" fmla="*/ 2147483646 w 9"/>
                <a:gd name="T17" fmla="*/ 2147483646 h 7"/>
                <a:gd name="T18" fmla="*/ 2147483646 w 9"/>
                <a:gd name="T19" fmla="*/ 2147483646 h 7"/>
                <a:gd name="T20" fmla="*/ 2147483646 w 9"/>
                <a:gd name="T21" fmla="*/ 2147483646 h 7"/>
                <a:gd name="T22" fmla="*/ 2147483646 w 9"/>
                <a:gd name="T23" fmla="*/ 2147483646 h 7"/>
                <a:gd name="T24" fmla="*/ 2147483646 w 9"/>
                <a:gd name="T25" fmla="*/ 2147483646 h 7"/>
                <a:gd name="T26" fmla="*/ 2147483646 w 9"/>
                <a:gd name="T27" fmla="*/ 2147483646 h 7"/>
                <a:gd name="T28" fmla="*/ 2147483646 w 9"/>
                <a:gd name="T29" fmla="*/ 2147483646 h 7"/>
                <a:gd name="T30" fmla="*/ 2147483646 w 9"/>
                <a:gd name="T31" fmla="*/ 2147483646 h 7"/>
                <a:gd name="T32" fmla="*/ 2147483646 w 9"/>
                <a:gd name="T33" fmla="*/ 2147483646 h 7"/>
                <a:gd name="T34" fmla="*/ 2147483646 w 9"/>
                <a:gd name="T35" fmla="*/ 2147483646 h 7"/>
                <a:gd name="T36" fmla="*/ 2147483646 w 9"/>
                <a:gd name="T37" fmla="*/ 0 h 7"/>
                <a:gd name="T38" fmla="*/ 2147483646 w 9"/>
                <a:gd name="T39" fmla="*/ 0 h 7"/>
                <a:gd name="T40" fmla="*/ 2147483646 w 9"/>
                <a:gd name="T41" fmla="*/ 2147483646 h 7"/>
                <a:gd name="T42" fmla="*/ 2147483646 w 9"/>
                <a:gd name="T43" fmla="*/ 2147483646 h 7"/>
                <a:gd name="T44" fmla="*/ 2147483646 w 9"/>
                <a:gd name="T45" fmla="*/ 2147483646 h 7"/>
                <a:gd name="T46" fmla="*/ 2147483646 w 9"/>
                <a:gd name="T47" fmla="*/ 2147483646 h 7"/>
                <a:gd name="T48" fmla="*/ 2147483646 w 9"/>
                <a:gd name="T49" fmla="*/ 2147483646 h 7"/>
                <a:gd name="T50" fmla="*/ 2147483646 w 9"/>
                <a:gd name="T51" fmla="*/ 2147483646 h 7"/>
                <a:gd name="T52" fmla="*/ 2147483646 w 9"/>
                <a:gd name="T53" fmla="*/ 2147483646 h 7"/>
                <a:gd name="T54" fmla="*/ 2147483646 w 9"/>
                <a:gd name="T55" fmla="*/ 2147483646 h 7"/>
                <a:gd name="T56" fmla="*/ 2147483646 w 9"/>
                <a:gd name="T57" fmla="*/ 2147483646 h 7"/>
                <a:gd name="T58" fmla="*/ 2147483646 w 9"/>
                <a:gd name="T59" fmla="*/ 2147483646 h 7"/>
                <a:gd name="T60" fmla="*/ 2147483646 w 9"/>
                <a:gd name="T61" fmla="*/ 2147483646 h 7"/>
                <a:gd name="T62" fmla="*/ 2147483646 w 9"/>
                <a:gd name="T63" fmla="*/ 2147483646 h 7"/>
                <a:gd name="T64" fmla="*/ 2147483646 w 9"/>
                <a:gd name="T65" fmla="*/ 2147483646 h 7"/>
                <a:gd name="T66" fmla="*/ 2147483646 w 9"/>
                <a:gd name="T67" fmla="*/ 2147483646 h 7"/>
                <a:gd name="T68" fmla="*/ 2147483646 w 9"/>
                <a:gd name="T69" fmla="*/ 2147483646 h 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9" h="7">
                  <a:moveTo>
                    <a:pt x="4" y="7"/>
                  </a:moveTo>
                  <a:cubicBezTo>
                    <a:pt x="4" y="7"/>
                    <a:pt x="4" y="7"/>
                    <a:pt x="3" y="7"/>
                  </a:cubicBezTo>
                  <a:cubicBezTo>
                    <a:pt x="3" y="7"/>
                    <a:pt x="3" y="7"/>
                    <a:pt x="2" y="7"/>
                  </a:cubicBezTo>
                  <a:cubicBezTo>
                    <a:pt x="2" y="7"/>
                    <a:pt x="2" y="7"/>
                    <a:pt x="1" y="6"/>
                  </a:cubicBezTo>
                  <a:cubicBezTo>
                    <a:pt x="1" y="6"/>
                    <a:pt x="1" y="6"/>
                    <a:pt x="1" y="5"/>
                  </a:cubicBezTo>
                  <a:cubicBezTo>
                    <a:pt x="1" y="5"/>
                    <a:pt x="0" y="4"/>
                    <a:pt x="0" y="4"/>
                  </a:cubicBezTo>
                  <a:cubicBezTo>
                    <a:pt x="0" y="3"/>
                    <a:pt x="0" y="3"/>
                    <a:pt x="0" y="2"/>
                  </a:cubicBezTo>
                  <a:cubicBezTo>
                    <a:pt x="1" y="2"/>
                    <a:pt x="1" y="2"/>
                    <a:pt x="1" y="2"/>
                  </a:cubicBezTo>
                  <a:cubicBezTo>
                    <a:pt x="1" y="2"/>
                    <a:pt x="1" y="2"/>
                    <a:pt x="1" y="2"/>
                  </a:cubicBezTo>
                  <a:cubicBezTo>
                    <a:pt x="1" y="2"/>
                    <a:pt x="1" y="3"/>
                    <a:pt x="1" y="3"/>
                  </a:cubicBezTo>
                  <a:cubicBezTo>
                    <a:pt x="1" y="4"/>
                    <a:pt x="1" y="4"/>
                    <a:pt x="2" y="5"/>
                  </a:cubicBezTo>
                  <a:cubicBezTo>
                    <a:pt x="2" y="5"/>
                    <a:pt x="2" y="6"/>
                    <a:pt x="3" y="6"/>
                  </a:cubicBezTo>
                  <a:cubicBezTo>
                    <a:pt x="3" y="6"/>
                    <a:pt x="3" y="6"/>
                    <a:pt x="4" y="6"/>
                  </a:cubicBezTo>
                  <a:cubicBezTo>
                    <a:pt x="4" y="6"/>
                    <a:pt x="4" y="6"/>
                    <a:pt x="4" y="6"/>
                  </a:cubicBezTo>
                  <a:cubicBezTo>
                    <a:pt x="4" y="5"/>
                    <a:pt x="4" y="5"/>
                    <a:pt x="4" y="5"/>
                  </a:cubicBezTo>
                  <a:cubicBezTo>
                    <a:pt x="4" y="4"/>
                    <a:pt x="4" y="4"/>
                    <a:pt x="4" y="4"/>
                  </a:cubicBezTo>
                  <a:cubicBezTo>
                    <a:pt x="4" y="4"/>
                    <a:pt x="4" y="3"/>
                    <a:pt x="4" y="3"/>
                  </a:cubicBezTo>
                  <a:cubicBezTo>
                    <a:pt x="4" y="2"/>
                    <a:pt x="4" y="2"/>
                    <a:pt x="4" y="1"/>
                  </a:cubicBezTo>
                  <a:cubicBezTo>
                    <a:pt x="4" y="1"/>
                    <a:pt x="4" y="0"/>
                    <a:pt x="5" y="0"/>
                  </a:cubicBezTo>
                  <a:cubicBezTo>
                    <a:pt x="6" y="0"/>
                    <a:pt x="6" y="0"/>
                    <a:pt x="7" y="0"/>
                  </a:cubicBezTo>
                  <a:cubicBezTo>
                    <a:pt x="7" y="1"/>
                    <a:pt x="8" y="1"/>
                    <a:pt x="8" y="2"/>
                  </a:cubicBezTo>
                  <a:cubicBezTo>
                    <a:pt x="8" y="3"/>
                    <a:pt x="9" y="3"/>
                    <a:pt x="9" y="3"/>
                  </a:cubicBezTo>
                  <a:cubicBezTo>
                    <a:pt x="9" y="4"/>
                    <a:pt x="9" y="4"/>
                    <a:pt x="9" y="5"/>
                  </a:cubicBezTo>
                  <a:cubicBezTo>
                    <a:pt x="8" y="5"/>
                    <a:pt x="8" y="5"/>
                    <a:pt x="8" y="5"/>
                  </a:cubicBezTo>
                  <a:cubicBezTo>
                    <a:pt x="8" y="5"/>
                    <a:pt x="8" y="5"/>
                    <a:pt x="8" y="5"/>
                  </a:cubicBezTo>
                  <a:cubicBezTo>
                    <a:pt x="8" y="5"/>
                    <a:pt x="8" y="4"/>
                    <a:pt x="8" y="4"/>
                  </a:cubicBezTo>
                  <a:cubicBezTo>
                    <a:pt x="8" y="3"/>
                    <a:pt x="8" y="3"/>
                    <a:pt x="7" y="2"/>
                  </a:cubicBezTo>
                  <a:cubicBezTo>
                    <a:pt x="7" y="2"/>
                    <a:pt x="7" y="2"/>
                    <a:pt x="7" y="1"/>
                  </a:cubicBezTo>
                  <a:cubicBezTo>
                    <a:pt x="6" y="1"/>
                    <a:pt x="6" y="1"/>
                    <a:pt x="6" y="1"/>
                  </a:cubicBezTo>
                  <a:cubicBezTo>
                    <a:pt x="5" y="1"/>
                    <a:pt x="5" y="2"/>
                    <a:pt x="5" y="2"/>
                  </a:cubicBezTo>
                  <a:cubicBezTo>
                    <a:pt x="5" y="2"/>
                    <a:pt x="5" y="2"/>
                    <a:pt x="5" y="3"/>
                  </a:cubicBezTo>
                  <a:cubicBezTo>
                    <a:pt x="5" y="3"/>
                    <a:pt x="5" y="3"/>
                    <a:pt x="5" y="4"/>
                  </a:cubicBezTo>
                  <a:cubicBezTo>
                    <a:pt x="5" y="4"/>
                    <a:pt x="5" y="4"/>
                    <a:pt x="5" y="5"/>
                  </a:cubicBezTo>
                  <a:cubicBezTo>
                    <a:pt x="5" y="5"/>
                    <a:pt x="5" y="6"/>
                    <a:pt x="5" y="6"/>
                  </a:cubicBezTo>
                  <a:cubicBezTo>
                    <a:pt x="5" y="7"/>
                    <a:pt x="5" y="7"/>
                    <a:pt x="4" y="7"/>
                  </a:cubicBezTo>
                  <a:close/>
                </a:path>
              </a:pathLst>
            </a:custGeom>
            <a:solidFill>
              <a:srgbClr val="51A67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171" name="Freeform 366"/>
            <p:cNvSpPr>
              <a:spLocks/>
            </p:cNvSpPr>
            <p:nvPr/>
          </p:nvSpPr>
          <p:spPr bwMode="auto">
            <a:xfrm>
              <a:off x="6921501" y="3082926"/>
              <a:ext cx="84138" cy="76200"/>
            </a:xfrm>
            <a:custGeom>
              <a:avLst/>
              <a:gdLst>
                <a:gd name="T0" fmla="*/ 2147483646 w 53"/>
                <a:gd name="T1" fmla="*/ 2147483646 h 48"/>
                <a:gd name="T2" fmla="*/ 2147483646 w 53"/>
                <a:gd name="T3" fmla="*/ 2147483646 h 48"/>
                <a:gd name="T4" fmla="*/ 2147483646 w 53"/>
                <a:gd name="T5" fmla="*/ 2147483646 h 48"/>
                <a:gd name="T6" fmla="*/ 2147483646 w 53"/>
                <a:gd name="T7" fmla="*/ 2147483646 h 48"/>
                <a:gd name="T8" fmla="*/ 0 w 53"/>
                <a:gd name="T9" fmla="*/ 2147483646 h 48"/>
                <a:gd name="T10" fmla="*/ 0 w 53"/>
                <a:gd name="T11" fmla="*/ 2147483646 h 48"/>
                <a:gd name="T12" fmla="*/ 2147483646 w 53"/>
                <a:gd name="T13" fmla="*/ 0 h 48"/>
                <a:gd name="T14" fmla="*/ 2147483646 w 53"/>
                <a:gd name="T15" fmla="*/ 2147483646 h 48"/>
                <a:gd name="T16" fmla="*/ 2147483646 w 53"/>
                <a:gd name="T17" fmla="*/ 2147483646 h 48"/>
                <a:gd name="T18" fmla="*/ 2147483646 w 53"/>
                <a:gd name="T19" fmla="*/ 2147483646 h 48"/>
                <a:gd name="T20" fmla="*/ 2147483646 w 53"/>
                <a:gd name="T21" fmla="*/ 2147483646 h 48"/>
                <a:gd name="T22" fmla="*/ 2147483646 w 53"/>
                <a:gd name="T23" fmla="*/ 2147483646 h 48"/>
                <a:gd name="T24" fmla="*/ 2147483646 w 53"/>
                <a:gd name="T25" fmla="*/ 2147483646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3" h="48">
                  <a:moveTo>
                    <a:pt x="12" y="48"/>
                  </a:moveTo>
                  <a:lnTo>
                    <a:pt x="6" y="48"/>
                  </a:lnTo>
                  <a:lnTo>
                    <a:pt x="30" y="36"/>
                  </a:lnTo>
                  <a:lnTo>
                    <a:pt x="24" y="18"/>
                  </a:lnTo>
                  <a:lnTo>
                    <a:pt x="0" y="24"/>
                  </a:lnTo>
                  <a:lnTo>
                    <a:pt x="0" y="18"/>
                  </a:lnTo>
                  <a:lnTo>
                    <a:pt x="41" y="0"/>
                  </a:lnTo>
                  <a:lnTo>
                    <a:pt x="47" y="6"/>
                  </a:lnTo>
                  <a:lnTo>
                    <a:pt x="30" y="12"/>
                  </a:lnTo>
                  <a:lnTo>
                    <a:pt x="35" y="36"/>
                  </a:lnTo>
                  <a:lnTo>
                    <a:pt x="53" y="30"/>
                  </a:lnTo>
                  <a:lnTo>
                    <a:pt x="53" y="36"/>
                  </a:lnTo>
                  <a:lnTo>
                    <a:pt x="12" y="48"/>
                  </a:lnTo>
                  <a:close/>
                </a:path>
              </a:pathLst>
            </a:custGeom>
            <a:solidFill>
              <a:srgbClr val="51A67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172" name="Freeform 367"/>
            <p:cNvSpPr>
              <a:spLocks noEditPoints="1"/>
            </p:cNvSpPr>
            <p:nvPr/>
          </p:nvSpPr>
          <p:spPr bwMode="auto">
            <a:xfrm>
              <a:off x="6950076" y="3168651"/>
              <a:ext cx="74613" cy="76200"/>
            </a:xfrm>
            <a:custGeom>
              <a:avLst/>
              <a:gdLst>
                <a:gd name="T0" fmla="*/ 2147483646 w 8"/>
                <a:gd name="T1" fmla="*/ 2147483646 h 8"/>
                <a:gd name="T2" fmla="*/ 2147483646 w 8"/>
                <a:gd name="T3" fmla="*/ 2147483646 h 8"/>
                <a:gd name="T4" fmla="*/ 2147483646 w 8"/>
                <a:gd name="T5" fmla="*/ 2147483646 h 8"/>
                <a:gd name="T6" fmla="*/ 2147483646 w 8"/>
                <a:gd name="T7" fmla="*/ 2147483646 h 8"/>
                <a:gd name="T8" fmla="*/ 2147483646 w 8"/>
                <a:gd name="T9" fmla="*/ 2147483646 h 8"/>
                <a:gd name="T10" fmla="*/ 0 w 8"/>
                <a:gd name="T11" fmla="*/ 2147483646 h 8"/>
                <a:gd name="T12" fmla="*/ 0 w 8"/>
                <a:gd name="T13" fmla="*/ 2147483646 h 8"/>
                <a:gd name="T14" fmla="*/ 0 w 8"/>
                <a:gd name="T15" fmla="*/ 2147483646 h 8"/>
                <a:gd name="T16" fmla="*/ 0 w 8"/>
                <a:gd name="T17" fmla="*/ 2147483646 h 8"/>
                <a:gd name="T18" fmla="*/ 2147483646 w 8"/>
                <a:gd name="T19" fmla="*/ 2147483646 h 8"/>
                <a:gd name="T20" fmla="*/ 2147483646 w 8"/>
                <a:gd name="T21" fmla="*/ 2147483646 h 8"/>
                <a:gd name="T22" fmla="*/ 2147483646 w 8"/>
                <a:gd name="T23" fmla="*/ 0 h 8"/>
                <a:gd name="T24" fmla="*/ 2147483646 w 8"/>
                <a:gd name="T25" fmla="*/ 2147483646 h 8"/>
                <a:gd name="T26" fmla="*/ 2147483646 w 8"/>
                <a:gd name="T27" fmla="*/ 2147483646 h 8"/>
                <a:gd name="T28" fmla="*/ 2147483646 w 8"/>
                <a:gd name="T29" fmla="*/ 2147483646 h 8"/>
                <a:gd name="T30" fmla="*/ 2147483646 w 8"/>
                <a:gd name="T31" fmla="*/ 2147483646 h 8"/>
                <a:gd name="T32" fmla="*/ 2147483646 w 8"/>
                <a:gd name="T33" fmla="*/ 2147483646 h 8"/>
                <a:gd name="T34" fmla="*/ 2147483646 w 8"/>
                <a:gd name="T35" fmla="*/ 2147483646 h 8"/>
                <a:gd name="T36" fmla="*/ 2147483646 w 8"/>
                <a:gd name="T37" fmla="*/ 2147483646 h 8"/>
                <a:gd name="T38" fmla="*/ 2147483646 w 8"/>
                <a:gd name="T39" fmla="*/ 2147483646 h 8"/>
                <a:gd name="T40" fmla="*/ 2147483646 w 8"/>
                <a:gd name="T41" fmla="*/ 2147483646 h 8"/>
                <a:gd name="T42" fmla="*/ 2147483646 w 8"/>
                <a:gd name="T43" fmla="*/ 2147483646 h 8"/>
                <a:gd name="T44" fmla="*/ 2147483646 w 8"/>
                <a:gd name="T45" fmla="*/ 2147483646 h 8"/>
                <a:gd name="T46" fmla="*/ 2147483646 w 8"/>
                <a:gd name="T47" fmla="*/ 2147483646 h 8"/>
                <a:gd name="T48" fmla="*/ 2147483646 w 8"/>
                <a:gd name="T49" fmla="*/ 2147483646 h 8"/>
                <a:gd name="T50" fmla="*/ 2147483646 w 8"/>
                <a:gd name="T51" fmla="*/ 2147483646 h 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8" h="8">
                  <a:moveTo>
                    <a:pt x="7" y="6"/>
                  </a:moveTo>
                  <a:cubicBezTo>
                    <a:pt x="7" y="6"/>
                    <a:pt x="7" y="7"/>
                    <a:pt x="6" y="7"/>
                  </a:cubicBezTo>
                  <a:cubicBezTo>
                    <a:pt x="6" y="7"/>
                    <a:pt x="5" y="8"/>
                    <a:pt x="5" y="8"/>
                  </a:cubicBezTo>
                  <a:cubicBezTo>
                    <a:pt x="4" y="8"/>
                    <a:pt x="3" y="8"/>
                    <a:pt x="3" y="8"/>
                  </a:cubicBezTo>
                  <a:cubicBezTo>
                    <a:pt x="2" y="8"/>
                    <a:pt x="2" y="8"/>
                    <a:pt x="1" y="7"/>
                  </a:cubicBezTo>
                  <a:cubicBezTo>
                    <a:pt x="1" y="7"/>
                    <a:pt x="1" y="7"/>
                    <a:pt x="0" y="6"/>
                  </a:cubicBezTo>
                  <a:cubicBezTo>
                    <a:pt x="0" y="6"/>
                    <a:pt x="0" y="5"/>
                    <a:pt x="0" y="5"/>
                  </a:cubicBezTo>
                  <a:cubicBezTo>
                    <a:pt x="0" y="4"/>
                    <a:pt x="0" y="4"/>
                    <a:pt x="0" y="3"/>
                  </a:cubicBezTo>
                  <a:cubicBezTo>
                    <a:pt x="0" y="3"/>
                    <a:pt x="0" y="3"/>
                    <a:pt x="0" y="2"/>
                  </a:cubicBezTo>
                  <a:cubicBezTo>
                    <a:pt x="1" y="2"/>
                    <a:pt x="1" y="1"/>
                    <a:pt x="1" y="1"/>
                  </a:cubicBezTo>
                  <a:cubicBezTo>
                    <a:pt x="2" y="1"/>
                    <a:pt x="2" y="1"/>
                    <a:pt x="3" y="1"/>
                  </a:cubicBezTo>
                  <a:cubicBezTo>
                    <a:pt x="4" y="0"/>
                    <a:pt x="4" y="0"/>
                    <a:pt x="5" y="0"/>
                  </a:cubicBezTo>
                  <a:cubicBezTo>
                    <a:pt x="5" y="1"/>
                    <a:pt x="6" y="1"/>
                    <a:pt x="6" y="1"/>
                  </a:cubicBezTo>
                  <a:cubicBezTo>
                    <a:pt x="7" y="1"/>
                    <a:pt x="7" y="1"/>
                    <a:pt x="7" y="2"/>
                  </a:cubicBezTo>
                  <a:cubicBezTo>
                    <a:pt x="7" y="2"/>
                    <a:pt x="8" y="3"/>
                    <a:pt x="8" y="3"/>
                  </a:cubicBezTo>
                  <a:cubicBezTo>
                    <a:pt x="8" y="4"/>
                    <a:pt x="8" y="4"/>
                    <a:pt x="8" y="5"/>
                  </a:cubicBezTo>
                  <a:cubicBezTo>
                    <a:pt x="8" y="5"/>
                    <a:pt x="7" y="6"/>
                    <a:pt x="7" y="6"/>
                  </a:cubicBezTo>
                  <a:close/>
                  <a:moveTo>
                    <a:pt x="4" y="7"/>
                  </a:moveTo>
                  <a:cubicBezTo>
                    <a:pt x="5" y="6"/>
                    <a:pt x="6" y="6"/>
                    <a:pt x="6" y="5"/>
                  </a:cubicBezTo>
                  <a:cubicBezTo>
                    <a:pt x="7" y="5"/>
                    <a:pt x="7" y="4"/>
                    <a:pt x="7" y="3"/>
                  </a:cubicBezTo>
                  <a:cubicBezTo>
                    <a:pt x="7" y="3"/>
                    <a:pt x="6" y="2"/>
                    <a:pt x="6" y="2"/>
                  </a:cubicBezTo>
                  <a:cubicBezTo>
                    <a:pt x="5" y="1"/>
                    <a:pt x="4" y="1"/>
                    <a:pt x="3" y="2"/>
                  </a:cubicBezTo>
                  <a:cubicBezTo>
                    <a:pt x="2" y="2"/>
                    <a:pt x="2" y="2"/>
                    <a:pt x="1" y="3"/>
                  </a:cubicBezTo>
                  <a:cubicBezTo>
                    <a:pt x="1" y="3"/>
                    <a:pt x="1" y="4"/>
                    <a:pt x="1" y="5"/>
                  </a:cubicBezTo>
                  <a:cubicBezTo>
                    <a:pt x="1" y="6"/>
                    <a:pt x="1" y="6"/>
                    <a:pt x="2" y="6"/>
                  </a:cubicBezTo>
                  <a:cubicBezTo>
                    <a:pt x="2" y="7"/>
                    <a:pt x="3" y="7"/>
                    <a:pt x="4" y="7"/>
                  </a:cubicBezTo>
                  <a:close/>
                </a:path>
              </a:pathLst>
            </a:custGeom>
            <a:solidFill>
              <a:srgbClr val="51A67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173" name="Freeform 368"/>
            <p:cNvSpPr>
              <a:spLocks noEditPoints="1"/>
            </p:cNvSpPr>
            <p:nvPr/>
          </p:nvSpPr>
          <p:spPr bwMode="auto">
            <a:xfrm>
              <a:off x="6959601" y="3262313"/>
              <a:ext cx="74613" cy="66675"/>
            </a:xfrm>
            <a:custGeom>
              <a:avLst/>
              <a:gdLst>
                <a:gd name="T0" fmla="*/ 2147483646 w 8"/>
                <a:gd name="T1" fmla="*/ 2147483646 h 7"/>
                <a:gd name="T2" fmla="*/ 2147483646 w 8"/>
                <a:gd name="T3" fmla="*/ 2147483646 h 7"/>
                <a:gd name="T4" fmla="*/ 2147483646 w 8"/>
                <a:gd name="T5" fmla="*/ 2147483646 h 7"/>
                <a:gd name="T6" fmla="*/ 2147483646 w 8"/>
                <a:gd name="T7" fmla="*/ 2147483646 h 7"/>
                <a:gd name="T8" fmla="*/ 0 w 8"/>
                <a:gd name="T9" fmla="*/ 2147483646 h 7"/>
                <a:gd name="T10" fmla="*/ 0 w 8"/>
                <a:gd name="T11" fmla="*/ 0 h 7"/>
                <a:gd name="T12" fmla="*/ 2147483646 w 8"/>
                <a:gd name="T13" fmla="*/ 0 h 7"/>
                <a:gd name="T14" fmla="*/ 2147483646 w 8"/>
                <a:gd name="T15" fmla="*/ 2147483646 h 7"/>
                <a:gd name="T16" fmla="*/ 2147483646 w 8"/>
                <a:gd name="T17" fmla="*/ 2147483646 h 7"/>
                <a:gd name="T18" fmla="*/ 2147483646 w 8"/>
                <a:gd name="T19" fmla="*/ 2147483646 h 7"/>
                <a:gd name="T20" fmla="*/ 2147483646 w 8"/>
                <a:gd name="T21" fmla="*/ 2147483646 h 7"/>
                <a:gd name="T22" fmla="*/ 2147483646 w 8"/>
                <a:gd name="T23" fmla="*/ 2147483646 h 7"/>
                <a:gd name="T24" fmla="*/ 2147483646 w 8"/>
                <a:gd name="T25" fmla="*/ 2147483646 h 7"/>
                <a:gd name="T26" fmla="*/ 2147483646 w 8"/>
                <a:gd name="T27" fmla="*/ 2147483646 h 7"/>
                <a:gd name="T28" fmla="*/ 2147483646 w 8"/>
                <a:gd name="T29" fmla="*/ 2147483646 h 7"/>
                <a:gd name="T30" fmla="*/ 2147483646 w 8"/>
                <a:gd name="T31" fmla="*/ 2147483646 h 7"/>
                <a:gd name="T32" fmla="*/ 2147483646 w 8"/>
                <a:gd name="T33" fmla="*/ 2147483646 h 7"/>
                <a:gd name="T34" fmla="*/ 2147483646 w 8"/>
                <a:gd name="T35" fmla="*/ 2147483646 h 7"/>
                <a:gd name="T36" fmla="*/ 2147483646 w 8"/>
                <a:gd name="T37" fmla="*/ 2147483646 h 7"/>
                <a:gd name="T38" fmla="*/ 2147483646 w 8"/>
                <a:gd name="T39" fmla="*/ 2147483646 h 7"/>
                <a:gd name="T40" fmla="*/ 2147483646 w 8"/>
                <a:gd name="T41" fmla="*/ 2147483646 h 7"/>
                <a:gd name="T42" fmla="*/ 2147483646 w 8"/>
                <a:gd name="T43" fmla="*/ 2147483646 h 7"/>
                <a:gd name="T44" fmla="*/ 2147483646 w 8"/>
                <a:gd name="T45" fmla="*/ 2147483646 h 7"/>
                <a:gd name="T46" fmla="*/ 2147483646 w 8"/>
                <a:gd name="T47" fmla="*/ 2147483646 h 7"/>
                <a:gd name="T48" fmla="*/ 2147483646 w 8"/>
                <a:gd name="T49" fmla="*/ 2147483646 h 7"/>
                <a:gd name="T50" fmla="*/ 2147483646 w 8"/>
                <a:gd name="T51" fmla="*/ 2147483646 h 7"/>
                <a:gd name="T52" fmla="*/ 2147483646 w 8"/>
                <a:gd name="T53" fmla="*/ 2147483646 h 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8" h="7">
                  <a:moveTo>
                    <a:pt x="1" y="7"/>
                  </a:moveTo>
                  <a:cubicBezTo>
                    <a:pt x="1" y="5"/>
                    <a:pt x="1" y="5"/>
                    <a:pt x="1" y="5"/>
                  </a:cubicBezTo>
                  <a:cubicBezTo>
                    <a:pt x="3" y="3"/>
                    <a:pt x="3" y="3"/>
                    <a:pt x="3" y="3"/>
                  </a:cubicBezTo>
                  <a:cubicBezTo>
                    <a:pt x="3" y="1"/>
                    <a:pt x="3" y="1"/>
                    <a:pt x="3" y="1"/>
                  </a:cubicBezTo>
                  <a:cubicBezTo>
                    <a:pt x="0" y="1"/>
                    <a:pt x="0" y="1"/>
                    <a:pt x="0" y="1"/>
                  </a:cubicBezTo>
                  <a:cubicBezTo>
                    <a:pt x="0" y="0"/>
                    <a:pt x="0" y="0"/>
                    <a:pt x="0" y="0"/>
                  </a:cubicBezTo>
                  <a:cubicBezTo>
                    <a:pt x="8" y="0"/>
                    <a:pt x="8" y="0"/>
                    <a:pt x="8" y="0"/>
                  </a:cubicBezTo>
                  <a:cubicBezTo>
                    <a:pt x="8" y="2"/>
                    <a:pt x="8" y="2"/>
                    <a:pt x="8" y="2"/>
                  </a:cubicBezTo>
                  <a:cubicBezTo>
                    <a:pt x="8" y="2"/>
                    <a:pt x="8" y="3"/>
                    <a:pt x="8" y="3"/>
                  </a:cubicBezTo>
                  <a:cubicBezTo>
                    <a:pt x="8" y="3"/>
                    <a:pt x="8" y="4"/>
                    <a:pt x="8" y="4"/>
                  </a:cubicBezTo>
                  <a:cubicBezTo>
                    <a:pt x="8" y="4"/>
                    <a:pt x="7" y="4"/>
                    <a:pt x="7" y="5"/>
                  </a:cubicBezTo>
                  <a:cubicBezTo>
                    <a:pt x="7" y="5"/>
                    <a:pt x="7" y="5"/>
                    <a:pt x="6" y="5"/>
                  </a:cubicBezTo>
                  <a:cubicBezTo>
                    <a:pt x="6" y="5"/>
                    <a:pt x="5" y="5"/>
                    <a:pt x="5" y="5"/>
                  </a:cubicBezTo>
                  <a:cubicBezTo>
                    <a:pt x="4" y="4"/>
                    <a:pt x="4" y="4"/>
                    <a:pt x="4" y="4"/>
                  </a:cubicBezTo>
                  <a:lnTo>
                    <a:pt x="1" y="7"/>
                  </a:lnTo>
                  <a:close/>
                  <a:moveTo>
                    <a:pt x="6" y="4"/>
                  </a:moveTo>
                  <a:cubicBezTo>
                    <a:pt x="6" y="4"/>
                    <a:pt x="6" y="4"/>
                    <a:pt x="7" y="4"/>
                  </a:cubicBezTo>
                  <a:cubicBezTo>
                    <a:pt x="7" y="4"/>
                    <a:pt x="7" y="3"/>
                    <a:pt x="7" y="3"/>
                  </a:cubicBezTo>
                  <a:cubicBezTo>
                    <a:pt x="7" y="3"/>
                    <a:pt x="7" y="3"/>
                    <a:pt x="7" y="3"/>
                  </a:cubicBezTo>
                  <a:cubicBezTo>
                    <a:pt x="7" y="2"/>
                    <a:pt x="7" y="2"/>
                    <a:pt x="7" y="2"/>
                  </a:cubicBezTo>
                  <a:cubicBezTo>
                    <a:pt x="7" y="1"/>
                    <a:pt x="7" y="1"/>
                    <a:pt x="7" y="1"/>
                  </a:cubicBezTo>
                  <a:cubicBezTo>
                    <a:pt x="4" y="1"/>
                    <a:pt x="4" y="1"/>
                    <a:pt x="4" y="1"/>
                  </a:cubicBezTo>
                  <a:cubicBezTo>
                    <a:pt x="4" y="2"/>
                    <a:pt x="4" y="2"/>
                    <a:pt x="4" y="2"/>
                  </a:cubicBezTo>
                  <a:cubicBezTo>
                    <a:pt x="4" y="2"/>
                    <a:pt x="4" y="3"/>
                    <a:pt x="4" y="3"/>
                  </a:cubicBezTo>
                  <a:cubicBezTo>
                    <a:pt x="4" y="3"/>
                    <a:pt x="5" y="3"/>
                    <a:pt x="5" y="3"/>
                  </a:cubicBezTo>
                  <a:cubicBezTo>
                    <a:pt x="5" y="4"/>
                    <a:pt x="5" y="4"/>
                    <a:pt x="5" y="4"/>
                  </a:cubicBezTo>
                  <a:cubicBezTo>
                    <a:pt x="5" y="4"/>
                    <a:pt x="6" y="4"/>
                    <a:pt x="6" y="4"/>
                  </a:cubicBezTo>
                  <a:close/>
                </a:path>
              </a:pathLst>
            </a:custGeom>
            <a:solidFill>
              <a:srgbClr val="51A67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174" name="Freeform 369"/>
            <p:cNvSpPr>
              <a:spLocks/>
            </p:cNvSpPr>
            <p:nvPr/>
          </p:nvSpPr>
          <p:spPr bwMode="auto">
            <a:xfrm>
              <a:off x="6969126" y="3328988"/>
              <a:ext cx="74613" cy="57150"/>
            </a:xfrm>
            <a:custGeom>
              <a:avLst/>
              <a:gdLst>
                <a:gd name="T0" fmla="*/ 2147483646 w 47"/>
                <a:gd name="T1" fmla="*/ 2147483646 h 36"/>
                <a:gd name="T2" fmla="*/ 2147483646 w 47"/>
                <a:gd name="T3" fmla="*/ 2147483646 h 36"/>
                <a:gd name="T4" fmla="*/ 0 w 47"/>
                <a:gd name="T5" fmla="*/ 2147483646 h 36"/>
                <a:gd name="T6" fmla="*/ 0 w 47"/>
                <a:gd name="T7" fmla="*/ 2147483646 h 36"/>
                <a:gd name="T8" fmla="*/ 2147483646 w 47"/>
                <a:gd name="T9" fmla="*/ 2147483646 h 36"/>
                <a:gd name="T10" fmla="*/ 2147483646 w 47"/>
                <a:gd name="T11" fmla="*/ 0 h 36"/>
                <a:gd name="T12" fmla="*/ 2147483646 w 47"/>
                <a:gd name="T13" fmla="*/ 0 h 36"/>
                <a:gd name="T14" fmla="*/ 2147483646 w 47"/>
                <a:gd name="T15" fmla="*/ 2147483646 h 36"/>
                <a:gd name="T16" fmla="*/ 2147483646 w 47"/>
                <a:gd name="T17" fmla="*/ 2147483646 h 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7" h="36">
                  <a:moveTo>
                    <a:pt x="41" y="36"/>
                  </a:moveTo>
                  <a:lnTo>
                    <a:pt x="41" y="18"/>
                  </a:lnTo>
                  <a:lnTo>
                    <a:pt x="0" y="24"/>
                  </a:lnTo>
                  <a:lnTo>
                    <a:pt x="0" y="18"/>
                  </a:lnTo>
                  <a:lnTo>
                    <a:pt x="41" y="12"/>
                  </a:lnTo>
                  <a:lnTo>
                    <a:pt x="35" y="0"/>
                  </a:lnTo>
                  <a:lnTo>
                    <a:pt x="41" y="0"/>
                  </a:lnTo>
                  <a:lnTo>
                    <a:pt x="47" y="36"/>
                  </a:lnTo>
                  <a:lnTo>
                    <a:pt x="41" y="36"/>
                  </a:lnTo>
                  <a:close/>
                </a:path>
              </a:pathLst>
            </a:custGeom>
            <a:solidFill>
              <a:srgbClr val="51A67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175" name="Freeform 370"/>
            <p:cNvSpPr>
              <a:spLocks/>
            </p:cNvSpPr>
            <p:nvPr/>
          </p:nvSpPr>
          <p:spPr bwMode="auto">
            <a:xfrm>
              <a:off x="6996114" y="3395663"/>
              <a:ext cx="9525" cy="28575"/>
            </a:xfrm>
            <a:custGeom>
              <a:avLst/>
              <a:gdLst>
                <a:gd name="T0" fmla="*/ 0 w 6"/>
                <a:gd name="T1" fmla="*/ 2147483646 h 18"/>
                <a:gd name="T2" fmla="*/ 0 w 6"/>
                <a:gd name="T3" fmla="*/ 0 h 18"/>
                <a:gd name="T4" fmla="*/ 2147483646 w 6"/>
                <a:gd name="T5" fmla="*/ 0 h 18"/>
                <a:gd name="T6" fmla="*/ 0 w 6"/>
                <a:gd name="T7" fmla="*/ 2147483646 h 18"/>
                <a:gd name="T8" fmla="*/ 0 w 6"/>
                <a:gd name="T9" fmla="*/ 2147483646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18">
                  <a:moveTo>
                    <a:pt x="0" y="18"/>
                  </a:moveTo>
                  <a:lnTo>
                    <a:pt x="0" y="0"/>
                  </a:lnTo>
                  <a:lnTo>
                    <a:pt x="6" y="0"/>
                  </a:lnTo>
                  <a:lnTo>
                    <a:pt x="0" y="18"/>
                  </a:lnTo>
                  <a:close/>
                </a:path>
              </a:pathLst>
            </a:custGeom>
            <a:solidFill>
              <a:srgbClr val="51A67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176" name="Freeform 371"/>
            <p:cNvSpPr>
              <a:spLocks/>
            </p:cNvSpPr>
            <p:nvPr/>
          </p:nvSpPr>
          <p:spPr bwMode="auto">
            <a:xfrm>
              <a:off x="6959601" y="3433763"/>
              <a:ext cx="74613" cy="65088"/>
            </a:xfrm>
            <a:custGeom>
              <a:avLst/>
              <a:gdLst>
                <a:gd name="T0" fmla="*/ 2147483646 w 47"/>
                <a:gd name="T1" fmla="*/ 2147483646 h 41"/>
                <a:gd name="T2" fmla="*/ 2147483646 w 47"/>
                <a:gd name="T3" fmla="*/ 2147483646 h 41"/>
                <a:gd name="T4" fmla="*/ 0 w 47"/>
                <a:gd name="T5" fmla="*/ 2147483646 h 41"/>
                <a:gd name="T6" fmla="*/ 0 w 47"/>
                <a:gd name="T7" fmla="*/ 2147483646 h 41"/>
                <a:gd name="T8" fmla="*/ 2147483646 w 47"/>
                <a:gd name="T9" fmla="*/ 2147483646 h 41"/>
                <a:gd name="T10" fmla="*/ 2147483646 w 47"/>
                <a:gd name="T11" fmla="*/ 0 h 41"/>
                <a:gd name="T12" fmla="*/ 2147483646 w 47"/>
                <a:gd name="T13" fmla="*/ 0 h 41"/>
                <a:gd name="T14" fmla="*/ 2147483646 w 47"/>
                <a:gd name="T15" fmla="*/ 2147483646 h 41"/>
                <a:gd name="T16" fmla="*/ 2147483646 w 47"/>
                <a:gd name="T17" fmla="*/ 2147483646 h 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7" h="41">
                  <a:moveTo>
                    <a:pt x="41" y="41"/>
                  </a:moveTo>
                  <a:lnTo>
                    <a:pt x="41" y="24"/>
                  </a:lnTo>
                  <a:lnTo>
                    <a:pt x="0" y="18"/>
                  </a:lnTo>
                  <a:lnTo>
                    <a:pt x="0" y="12"/>
                  </a:lnTo>
                  <a:lnTo>
                    <a:pt x="41" y="18"/>
                  </a:lnTo>
                  <a:lnTo>
                    <a:pt x="41" y="0"/>
                  </a:lnTo>
                  <a:lnTo>
                    <a:pt x="47" y="0"/>
                  </a:lnTo>
                  <a:lnTo>
                    <a:pt x="47" y="41"/>
                  </a:lnTo>
                  <a:lnTo>
                    <a:pt x="41" y="41"/>
                  </a:lnTo>
                  <a:close/>
                </a:path>
              </a:pathLst>
            </a:custGeom>
            <a:solidFill>
              <a:srgbClr val="51A67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177" name="Freeform 372"/>
            <p:cNvSpPr>
              <a:spLocks/>
            </p:cNvSpPr>
            <p:nvPr/>
          </p:nvSpPr>
          <p:spPr bwMode="auto">
            <a:xfrm>
              <a:off x="6950076" y="3498851"/>
              <a:ext cx="74613" cy="66675"/>
            </a:xfrm>
            <a:custGeom>
              <a:avLst/>
              <a:gdLst>
                <a:gd name="T0" fmla="*/ 0 w 47"/>
                <a:gd name="T1" fmla="*/ 2147483646 h 42"/>
                <a:gd name="T2" fmla="*/ 2147483646 w 47"/>
                <a:gd name="T3" fmla="*/ 0 h 42"/>
                <a:gd name="T4" fmla="*/ 2147483646 w 47"/>
                <a:gd name="T5" fmla="*/ 2147483646 h 42"/>
                <a:gd name="T6" fmla="*/ 2147483646 w 47"/>
                <a:gd name="T7" fmla="*/ 2147483646 h 42"/>
                <a:gd name="T8" fmla="*/ 2147483646 w 47"/>
                <a:gd name="T9" fmla="*/ 2147483646 h 42"/>
                <a:gd name="T10" fmla="*/ 2147483646 w 47"/>
                <a:gd name="T11" fmla="*/ 2147483646 h 42"/>
                <a:gd name="T12" fmla="*/ 2147483646 w 47"/>
                <a:gd name="T13" fmla="*/ 2147483646 h 42"/>
                <a:gd name="T14" fmla="*/ 2147483646 w 47"/>
                <a:gd name="T15" fmla="*/ 2147483646 h 42"/>
                <a:gd name="T16" fmla="*/ 2147483646 w 47"/>
                <a:gd name="T17" fmla="*/ 2147483646 h 42"/>
                <a:gd name="T18" fmla="*/ 2147483646 w 47"/>
                <a:gd name="T19" fmla="*/ 2147483646 h 42"/>
                <a:gd name="T20" fmla="*/ 2147483646 w 47"/>
                <a:gd name="T21" fmla="*/ 2147483646 h 42"/>
                <a:gd name="T22" fmla="*/ 2147483646 w 47"/>
                <a:gd name="T23" fmla="*/ 2147483646 h 42"/>
                <a:gd name="T24" fmla="*/ 0 w 47"/>
                <a:gd name="T25" fmla="*/ 2147483646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7" h="42">
                  <a:moveTo>
                    <a:pt x="0" y="30"/>
                  </a:moveTo>
                  <a:lnTo>
                    <a:pt x="6" y="0"/>
                  </a:lnTo>
                  <a:lnTo>
                    <a:pt x="47" y="12"/>
                  </a:lnTo>
                  <a:lnTo>
                    <a:pt x="41" y="42"/>
                  </a:lnTo>
                  <a:lnTo>
                    <a:pt x="35" y="42"/>
                  </a:lnTo>
                  <a:lnTo>
                    <a:pt x="41" y="18"/>
                  </a:lnTo>
                  <a:lnTo>
                    <a:pt x="29" y="12"/>
                  </a:lnTo>
                  <a:lnTo>
                    <a:pt x="23" y="36"/>
                  </a:lnTo>
                  <a:lnTo>
                    <a:pt x="17" y="36"/>
                  </a:lnTo>
                  <a:lnTo>
                    <a:pt x="23" y="12"/>
                  </a:lnTo>
                  <a:lnTo>
                    <a:pt x="6" y="12"/>
                  </a:lnTo>
                  <a:lnTo>
                    <a:pt x="6" y="36"/>
                  </a:lnTo>
                  <a:lnTo>
                    <a:pt x="0" y="30"/>
                  </a:lnTo>
                  <a:close/>
                </a:path>
              </a:pathLst>
            </a:custGeom>
            <a:solidFill>
              <a:srgbClr val="51A67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178" name="Freeform 373"/>
            <p:cNvSpPr>
              <a:spLocks noEditPoints="1"/>
            </p:cNvSpPr>
            <p:nvPr/>
          </p:nvSpPr>
          <p:spPr bwMode="auto">
            <a:xfrm>
              <a:off x="6921501" y="3565526"/>
              <a:ext cx="93663" cy="66675"/>
            </a:xfrm>
            <a:custGeom>
              <a:avLst/>
              <a:gdLst>
                <a:gd name="T0" fmla="*/ 0 w 10"/>
                <a:gd name="T1" fmla="*/ 2147483646 h 7"/>
                <a:gd name="T2" fmla="*/ 2147483646 w 10"/>
                <a:gd name="T3" fmla="*/ 2147483646 h 7"/>
                <a:gd name="T4" fmla="*/ 2147483646 w 10"/>
                <a:gd name="T5" fmla="*/ 2147483646 h 7"/>
                <a:gd name="T6" fmla="*/ 2147483646 w 10"/>
                <a:gd name="T7" fmla="*/ 2147483646 h 7"/>
                <a:gd name="T8" fmla="*/ 2147483646 w 10"/>
                <a:gd name="T9" fmla="*/ 2147483646 h 7"/>
                <a:gd name="T10" fmla="*/ 2147483646 w 10"/>
                <a:gd name="T11" fmla="*/ 0 h 7"/>
                <a:gd name="T12" fmla="*/ 2147483646 w 10"/>
                <a:gd name="T13" fmla="*/ 2147483646 h 7"/>
                <a:gd name="T14" fmla="*/ 2147483646 w 10"/>
                <a:gd name="T15" fmla="*/ 2147483646 h 7"/>
                <a:gd name="T16" fmla="*/ 2147483646 w 10"/>
                <a:gd name="T17" fmla="*/ 2147483646 h 7"/>
                <a:gd name="T18" fmla="*/ 2147483646 w 10"/>
                <a:gd name="T19" fmla="*/ 2147483646 h 7"/>
                <a:gd name="T20" fmla="*/ 2147483646 w 10"/>
                <a:gd name="T21" fmla="*/ 2147483646 h 7"/>
                <a:gd name="T22" fmla="*/ 2147483646 w 10"/>
                <a:gd name="T23" fmla="*/ 2147483646 h 7"/>
                <a:gd name="T24" fmla="*/ 2147483646 w 10"/>
                <a:gd name="T25" fmla="*/ 2147483646 h 7"/>
                <a:gd name="T26" fmla="*/ 2147483646 w 10"/>
                <a:gd name="T27" fmla="*/ 2147483646 h 7"/>
                <a:gd name="T28" fmla="*/ 0 w 10"/>
                <a:gd name="T29" fmla="*/ 2147483646 h 7"/>
                <a:gd name="T30" fmla="*/ 2147483646 w 10"/>
                <a:gd name="T31" fmla="*/ 2147483646 h 7"/>
                <a:gd name="T32" fmla="*/ 2147483646 w 10"/>
                <a:gd name="T33" fmla="*/ 2147483646 h 7"/>
                <a:gd name="T34" fmla="*/ 2147483646 w 10"/>
                <a:gd name="T35" fmla="*/ 2147483646 h 7"/>
                <a:gd name="T36" fmla="*/ 2147483646 w 10"/>
                <a:gd name="T37" fmla="*/ 2147483646 h 7"/>
                <a:gd name="T38" fmla="*/ 2147483646 w 10"/>
                <a:gd name="T39" fmla="*/ 2147483646 h 7"/>
                <a:gd name="T40" fmla="*/ 2147483646 w 10"/>
                <a:gd name="T41" fmla="*/ 2147483646 h 7"/>
                <a:gd name="T42" fmla="*/ 2147483646 w 10"/>
                <a:gd name="T43" fmla="*/ 2147483646 h 7"/>
                <a:gd name="T44" fmla="*/ 2147483646 w 10"/>
                <a:gd name="T45" fmla="*/ 2147483646 h 7"/>
                <a:gd name="T46" fmla="*/ 2147483646 w 10"/>
                <a:gd name="T47" fmla="*/ 2147483646 h 7"/>
                <a:gd name="T48" fmla="*/ 2147483646 w 10"/>
                <a:gd name="T49" fmla="*/ 2147483646 h 7"/>
                <a:gd name="T50" fmla="*/ 2147483646 w 10"/>
                <a:gd name="T51" fmla="*/ 2147483646 h 7"/>
                <a:gd name="T52" fmla="*/ 2147483646 w 10"/>
                <a:gd name="T53" fmla="*/ 2147483646 h 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0" h="7">
                  <a:moveTo>
                    <a:pt x="0" y="7"/>
                  </a:moveTo>
                  <a:cubicBezTo>
                    <a:pt x="1" y="5"/>
                    <a:pt x="1" y="5"/>
                    <a:pt x="1" y="5"/>
                  </a:cubicBezTo>
                  <a:cubicBezTo>
                    <a:pt x="5" y="4"/>
                    <a:pt x="5" y="4"/>
                    <a:pt x="5" y="4"/>
                  </a:cubicBezTo>
                  <a:cubicBezTo>
                    <a:pt x="5" y="2"/>
                    <a:pt x="5" y="2"/>
                    <a:pt x="5" y="2"/>
                  </a:cubicBezTo>
                  <a:cubicBezTo>
                    <a:pt x="2" y="1"/>
                    <a:pt x="2" y="1"/>
                    <a:pt x="2" y="1"/>
                  </a:cubicBezTo>
                  <a:cubicBezTo>
                    <a:pt x="2" y="0"/>
                    <a:pt x="2" y="0"/>
                    <a:pt x="2" y="0"/>
                  </a:cubicBezTo>
                  <a:cubicBezTo>
                    <a:pt x="10" y="3"/>
                    <a:pt x="10" y="3"/>
                    <a:pt x="10" y="3"/>
                  </a:cubicBezTo>
                  <a:cubicBezTo>
                    <a:pt x="9" y="5"/>
                    <a:pt x="9" y="5"/>
                    <a:pt x="9" y="5"/>
                  </a:cubicBezTo>
                  <a:cubicBezTo>
                    <a:pt x="9" y="5"/>
                    <a:pt x="9" y="5"/>
                    <a:pt x="9" y="6"/>
                  </a:cubicBezTo>
                  <a:cubicBezTo>
                    <a:pt x="9" y="6"/>
                    <a:pt x="8" y="6"/>
                    <a:pt x="8" y="6"/>
                  </a:cubicBezTo>
                  <a:cubicBezTo>
                    <a:pt x="8" y="7"/>
                    <a:pt x="8" y="7"/>
                    <a:pt x="7" y="7"/>
                  </a:cubicBezTo>
                  <a:cubicBezTo>
                    <a:pt x="7" y="7"/>
                    <a:pt x="7" y="7"/>
                    <a:pt x="6" y="7"/>
                  </a:cubicBezTo>
                  <a:cubicBezTo>
                    <a:pt x="6" y="7"/>
                    <a:pt x="5" y="6"/>
                    <a:pt x="5" y="6"/>
                  </a:cubicBezTo>
                  <a:cubicBezTo>
                    <a:pt x="5" y="6"/>
                    <a:pt x="5" y="5"/>
                    <a:pt x="5" y="5"/>
                  </a:cubicBezTo>
                  <a:lnTo>
                    <a:pt x="0" y="7"/>
                  </a:lnTo>
                  <a:close/>
                  <a:moveTo>
                    <a:pt x="6" y="6"/>
                  </a:moveTo>
                  <a:cubicBezTo>
                    <a:pt x="7" y="6"/>
                    <a:pt x="7" y="6"/>
                    <a:pt x="7" y="6"/>
                  </a:cubicBezTo>
                  <a:cubicBezTo>
                    <a:pt x="7" y="6"/>
                    <a:pt x="7" y="6"/>
                    <a:pt x="8" y="6"/>
                  </a:cubicBezTo>
                  <a:cubicBezTo>
                    <a:pt x="8" y="5"/>
                    <a:pt x="8" y="5"/>
                    <a:pt x="8" y="5"/>
                  </a:cubicBezTo>
                  <a:cubicBezTo>
                    <a:pt x="8" y="5"/>
                    <a:pt x="8" y="5"/>
                    <a:pt x="8" y="4"/>
                  </a:cubicBezTo>
                  <a:cubicBezTo>
                    <a:pt x="9" y="3"/>
                    <a:pt x="9" y="3"/>
                    <a:pt x="9" y="3"/>
                  </a:cubicBezTo>
                  <a:cubicBezTo>
                    <a:pt x="6" y="2"/>
                    <a:pt x="6" y="2"/>
                    <a:pt x="6" y="2"/>
                  </a:cubicBezTo>
                  <a:cubicBezTo>
                    <a:pt x="5" y="4"/>
                    <a:pt x="5" y="4"/>
                    <a:pt x="5" y="4"/>
                  </a:cubicBezTo>
                  <a:cubicBezTo>
                    <a:pt x="5" y="4"/>
                    <a:pt x="5" y="4"/>
                    <a:pt x="5" y="4"/>
                  </a:cubicBezTo>
                  <a:cubicBezTo>
                    <a:pt x="5" y="5"/>
                    <a:pt x="5" y="5"/>
                    <a:pt x="5" y="5"/>
                  </a:cubicBezTo>
                  <a:cubicBezTo>
                    <a:pt x="6" y="5"/>
                    <a:pt x="6" y="5"/>
                    <a:pt x="6" y="6"/>
                  </a:cubicBezTo>
                  <a:cubicBezTo>
                    <a:pt x="6" y="6"/>
                    <a:pt x="6" y="6"/>
                    <a:pt x="6" y="6"/>
                  </a:cubicBezTo>
                  <a:close/>
                </a:path>
              </a:pathLst>
            </a:custGeom>
            <a:solidFill>
              <a:srgbClr val="51A67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179" name="Freeform 374"/>
            <p:cNvSpPr>
              <a:spLocks/>
            </p:cNvSpPr>
            <p:nvPr/>
          </p:nvSpPr>
          <p:spPr bwMode="auto">
            <a:xfrm>
              <a:off x="6892926" y="3641726"/>
              <a:ext cx="93663" cy="84138"/>
            </a:xfrm>
            <a:custGeom>
              <a:avLst/>
              <a:gdLst>
                <a:gd name="T0" fmla="*/ 0 w 59"/>
                <a:gd name="T1" fmla="*/ 2147483646 h 53"/>
                <a:gd name="T2" fmla="*/ 2147483646 w 59"/>
                <a:gd name="T3" fmla="*/ 2147483646 h 53"/>
                <a:gd name="T4" fmla="*/ 2147483646 w 59"/>
                <a:gd name="T5" fmla="*/ 2147483646 h 53"/>
                <a:gd name="T6" fmla="*/ 2147483646 w 59"/>
                <a:gd name="T7" fmla="*/ 2147483646 h 53"/>
                <a:gd name="T8" fmla="*/ 2147483646 w 59"/>
                <a:gd name="T9" fmla="*/ 2147483646 h 53"/>
                <a:gd name="T10" fmla="*/ 2147483646 w 59"/>
                <a:gd name="T11" fmla="*/ 2147483646 h 53"/>
                <a:gd name="T12" fmla="*/ 2147483646 w 59"/>
                <a:gd name="T13" fmla="*/ 2147483646 h 53"/>
                <a:gd name="T14" fmla="*/ 2147483646 w 59"/>
                <a:gd name="T15" fmla="*/ 0 h 53"/>
                <a:gd name="T16" fmla="*/ 2147483646 w 59"/>
                <a:gd name="T17" fmla="*/ 2147483646 h 53"/>
                <a:gd name="T18" fmla="*/ 2147483646 w 59"/>
                <a:gd name="T19" fmla="*/ 2147483646 h 53"/>
                <a:gd name="T20" fmla="*/ 2147483646 w 59"/>
                <a:gd name="T21" fmla="*/ 2147483646 h 53"/>
                <a:gd name="T22" fmla="*/ 2147483646 w 59"/>
                <a:gd name="T23" fmla="*/ 2147483646 h 53"/>
                <a:gd name="T24" fmla="*/ 2147483646 w 59"/>
                <a:gd name="T25" fmla="*/ 2147483646 h 53"/>
                <a:gd name="T26" fmla="*/ 0 w 59"/>
                <a:gd name="T27" fmla="*/ 2147483646 h 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9" h="53">
                  <a:moveTo>
                    <a:pt x="0" y="36"/>
                  </a:moveTo>
                  <a:lnTo>
                    <a:pt x="6" y="30"/>
                  </a:lnTo>
                  <a:lnTo>
                    <a:pt x="42" y="47"/>
                  </a:lnTo>
                  <a:lnTo>
                    <a:pt x="24" y="24"/>
                  </a:lnTo>
                  <a:lnTo>
                    <a:pt x="53" y="18"/>
                  </a:lnTo>
                  <a:lnTo>
                    <a:pt x="18" y="6"/>
                  </a:lnTo>
                  <a:lnTo>
                    <a:pt x="18" y="0"/>
                  </a:lnTo>
                  <a:lnTo>
                    <a:pt x="59" y="18"/>
                  </a:lnTo>
                  <a:lnTo>
                    <a:pt x="59" y="24"/>
                  </a:lnTo>
                  <a:lnTo>
                    <a:pt x="30" y="24"/>
                  </a:lnTo>
                  <a:lnTo>
                    <a:pt x="48" y="47"/>
                  </a:lnTo>
                  <a:lnTo>
                    <a:pt x="48" y="53"/>
                  </a:lnTo>
                  <a:lnTo>
                    <a:pt x="0" y="36"/>
                  </a:lnTo>
                  <a:close/>
                </a:path>
              </a:pathLst>
            </a:custGeom>
            <a:solidFill>
              <a:srgbClr val="51A67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grpSp>
      <p:grpSp>
        <p:nvGrpSpPr>
          <p:cNvPr id="180" name="Group 182"/>
          <p:cNvGrpSpPr>
            <a:grpSpLocks/>
          </p:cNvGrpSpPr>
          <p:nvPr/>
        </p:nvGrpSpPr>
        <p:grpSpPr bwMode="auto">
          <a:xfrm>
            <a:off x="8529213" y="2903805"/>
            <a:ext cx="269875" cy="1296988"/>
            <a:chOff x="8850314" y="2439988"/>
            <a:chExt cx="358775" cy="1730376"/>
          </a:xfrm>
        </p:grpSpPr>
        <p:sp>
          <p:nvSpPr>
            <p:cNvPr id="181" name="Freeform 392"/>
            <p:cNvSpPr>
              <a:spLocks/>
            </p:cNvSpPr>
            <p:nvPr/>
          </p:nvSpPr>
          <p:spPr bwMode="auto">
            <a:xfrm>
              <a:off x="8850314" y="2439988"/>
              <a:ext cx="93663" cy="95250"/>
            </a:xfrm>
            <a:custGeom>
              <a:avLst/>
              <a:gdLst>
                <a:gd name="T0" fmla="*/ 2147483646 w 59"/>
                <a:gd name="T1" fmla="*/ 2147483646 h 60"/>
                <a:gd name="T2" fmla="*/ 2147483646 w 59"/>
                <a:gd name="T3" fmla="*/ 2147483646 h 60"/>
                <a:gd name="T4" fmla="*/ 2147483646 w 59"/>
                <a:gd name="T5" fmla="*/ 2147483646 h 60"/>
                <a:gd name="T6" fmla="*/ 2147483646 w 59"/>
                <a:gd name="T7" fmla="*/ 2147483646 h 60"/>
                <a:gd name="T8" fmla="*/ 2147483646 w 59"/>
                <a:gd name="T9" fmla="*/ 2147483646 h 60"/>
                <a:gd name="T10" fmla="*/ 2147483646 w 59"/>
                <a:gd name="T11" fmla="*/ 2147483646 h 60"/>
                <a:gd name="T12" fmla="*/ 0 w 59"/>
                <a:gd name="T13" fmla="*/ 2147483646 h 60"/>
                <a:gd name="T14" fmla="*/ 0 w 59"/>
                <a:gd name="T15" fmla="*/ 2147483646 h 60"/>
                <a:gd name="T16" fmla="*/ 2147483646 w 59"/>
                <a:gd name="T17" fmla="*/ 0 h 60"/>
                <a:gd name="T18" fmla="*/ 2147483646 w 59"/>
                <a:gd name="T19" fmla="*/ 2147483646 h 60"/>
                <a:gd name="T20" fmla="*/ 2147483646 w 59"/>
                <a:gd name="T21" fmla="*/ 2147483646 h 60"/>
                <a:gd name="T22" fmla="*/ 2147483646 w 59"/>
                <a:gd name="T23" fmla="*/ 2147483646 h 60"/>
                <a:gd name="T24" fmla="*/ 2147483646 w 59"/>
                <a:gd name="T25" fmla="*/ 2147483646 h 60"/>
                <a:gd name="T26" fmla="*/ 2147483646 w 59"/>
                <a:gd name="T27" fmla="*/ 2147483646 h 6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9" h="60">
                  <a:moveTo>
                    <a:pt x="23" y="60"/>
                  </a:moveTo>
                  <a:lnTo>
                    <a:pt x="17" y="54"/>
                  </a:lnTo>
                  <a:lnTo>
                    <a:pt x="53" y="30"/>
                  </a:lnTo>
                  <a:lnTo>
                    <a:pt x="23" y="36"/>
                  </a:lnTo>
                  <a:lnTo>
                    <a:pt x="17" y="30"/>
                  </a:lnTo>
                  <a:lnTo>
                    <a:pt x="35" y="6"/>
                  </a:lnTo>
                  <a:lnTo>
                    <a:pt x="0" y="30"/>
                  </a:lnTo>
                  <a:lnTo>
                    <a:pt x="0" y="24"/>
                  </a:lnTo>
                  <a:lnTo>
                    <a:pt x="35" y="0"/>
                  </a:lnTo>
                  <a:lnTo>
                    <a:pt x="41" y="6"/>
                  </a:lnTo>
                  <a:lnTo>
                    <a:pt x="23" y="30"/>
                  </a:lnTo>
                  <a:lnTo>
                    <a:pt x="53" y="24"/>
                  </a:lnTo>
                  <a:lnTo>
                    <a:pt x="59" y="30"/>
                  </a:lnTo>
                  <a:lnTo>
                    <a:pt x="23" y="60"/>
                  </a:lnTo>
                  <a:close/>
                </a:path>
              </a:pathLst>
            </a:custGeom>
            <a:solidFill>
              <a:srgbClr val="51A67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182" name="Freeform 393"/>
            <p:cNvSpPr>
              <a:spLocks/>
            </p:cNvSpPr>
            <p:nvPr/>
          </p:nvSpPr>
          <p:spPr bwMode="auto">
            <a:xfrm>
              <a:off x="8905876" y="2525713"/>
              <a:ext cx="85725" cy="84138"/>
            </a:xfrm>
            <a:custGeom>
              <a:avLst/>
              <a:gdLst>
                <a:gd name="T0" fmla="*/ 2147483646 w 54"/>
                <a:gd name="T1" fmla="*/ 2147483646 h 53"/>
                <a:gd name="T2" fmla="*/ 0 w 54"/>
                <a:gd name="T3" fmla="*/ 2147483646 h 53"/>
                <a:gd name="T4" fmla="*/ 2147483646 w 54"/>
                <a:gd name="T5" fmla="*/ 0 h 53"/>
                <a:gd name="T6" fmla="*/ 2147483646 w 54"/>
                <a:gd name="T7" fmla="*/ 2147483646 h 53"/>
                <a:gd name="T8" fmla="*/ 2147483646 w 54"/>
                <a:gd name="T9" fmla="*/ 2147483646 h 53"/>
                <a:gd name="T10" fmla="*/ 2147483646 w 54"/>
                <a:gd name="T11" fmla="*/ 2147483646 h 53"/>
                <a:gd name="T12" fmla="*/ 2147483646 w 54"/>
                <a:gd name="T13" fmla="*/ 2147483646 h 53"/>
                <a:gd name="T14" fmla="*/ 2147483646 w 54"/>
                <a:gd name="T15" fmla="*/ 2147483646 h 53"/>
                <a:gd name="T16" fmla="*/ 2147483646 w 54"/>
                <a:gd name="T17" fmla="*/ 2147483646 h 53"/>
                <a:gd name="T18" fmla="*/ 2147483646 w 54"/>
                <a:gd name="T19" fmla="*/ 2147483646 h 53"/>
                <a:gd name="T20" fmla="*/ 2147483646 w 54"/>
                <a:gd name="T21" fmla="*/ 2147483646 h 53"/>
                <a:gd name="T22" fmla="*/ 2147483646 w 54"/>
                <a:gd name="T23" fmla="*/ 2147483646 h 53"/>
                <a:gd name="T24" fmla="*/ 2147483646 w 54"/>
                <a:gd name="T25" fmla="*/ 2147483646 h 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4" h="53">
                  <a:moveTo>
                    <a:pt x="12" y="53"/>
                  </a:moveTo>
                  <a:lnTo>
                    <a:pt x="0" y="24"/>
                  </a:lnTo>
                  <a:lnTo>
                    <a:pt x="36" y="0"/>
                  </a:lnTo>
                  <a:lnTo>
                    <a:pt x="54" y="30"/>
                  </a:lnTo>
                  <a:lnTo>
                    <a:pt x="48" y="30"/>
                  </a:lnTo>
                  <a:lnTo>
                    <a:pt x="36" y="12"/>
                  </a:lnTo>
                  <a:lnTo>
                    <a:pt x="24" y="18"/>
                  </a:lnTo>
                  <a:lnTo>
                    <a:pt x="36" y="35"/>
                  </a:lnTo>
                  <a:lnTo>
                    <a:pt x="36" y="41"/>
                  </a:lnTo>
                  <a:lnTo>
                    <a:pt x="24" y="18"/>
                  </a:lnTo>
                  <a:lnTo>
                    <a:pt x="6" y="30"/>
                  </a:lnTo>
                  <a:lnTo>
                    <a:pt x="18" y="47"/>
                  </a:lnTo>
                  <a:lnTo>
                    <a:pt x="12" y="53"/>
                  </a:lnTo>
                  <a:close/>
                </a:path>
              </a:pathLst>
            </a:custGeom>
            <a:solidFill>
              <a:srgbClr val="51A67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183" name="Freeform 394"/>
            <p:cNvSpPr>
              <a:spLocks noEditPoints="1"/>
            </p:cNvSpPr>
            <p:nvPr/>
          </p:nvSpPr>
          <p:spPr bwMode="auto">
            <a:xfrm>
              <a:off x="8943976" y="2600326"/>
              <a:ext cx="85725" cy="76200"/>
            </a:xfrm>
            <a:custGeom>
              <a:avLst/>
              <a:gdLst>
                <a:gd name="T0" fmla="*/ 2147483646 w 9"/>
                <a:gd name="T1" fmla="*/ 2147483646 h 8"/>
                <a:gd name="T2" fmla="*/ 2147483646 w 9"/>
                <a:gd name="T3" fmla="*/ 2147483646 h 8"/>
                <a:gd name="T4" fmla="*/ 2147483646 w 9"/>
                <a:gd name="T5" fmla="*/ 2147483646 h 8"/>
                <a:gd name="T6" fmla="*/ 2147483646 w 9"/>
                <a:gd name="T7" fmla="*/ 2147483646 h 8"/>
                <a:gd name="T8" fmla="*/ 2147483646 w 9"/>
                <a:gd name="T9" fmla="*/ 2147483646 h 8"/>
                <a:gd name="T10" fmla="*/ 0 w 9"/>
                <a:gd name="T11" fmla="*/ 2147483646 h 8"/>
                <a:gd name="T12" fmla="*/ 2147483646 w 9"/>
                <a:gd name="T13" fmla="*/ 0 h 8"/>
                <a:gd name="T14" fmla="*/ 2147483646 w 9"/>
                <a:gd name="T15" fmla="*/ 2147483646 h 8"/>
                <a:gd name="T16" fmla="*/ 2147483646 w 9"/>
                <a:gd name="T17" fmla="*/ 2147483646 h 8"/>
                <a:gd name="T18" fmla="*/ 2147483646 w 9"/>
                <a:gd name="T19" fmla="*/ 2147483646 h 8"/>
                <a:gd name="T20" fmla="*/ 2147483646 w 9"/>
                <a:gd name="T21" fmla="*/ 2147483646 h 8"/>
                <a:gd name="T22" fmla="*/ 2147483646 w 9"/>
                <a:gd name="T23" fmla="*/ 2147483646 h 8"/>
                <a:gd name="T24" fmla="*/ 2147483646 w 9"/>
                <a:gd name="T25" fmla="*/ 2147483646 h 8"/>
                <a:gd name="T26" fmla="*/ 2147483646 w 9"/>
                <a:gd name="T27" fmla="*/ 2147483646 h 8"/>
                <a:gd name="T28" fmla="*/ 2147483646 w 9"/>
                <a:gd name="T29" fmla="*/ 2147483646 h 8"/>
                <a:gd name="T30" fmla="*/ 2147483646 w 9"/>
                <a:gd name="T31" fmla="*/ 2147483646 h 8"/>
                <a:gd name="T32" fmla="*/ 2147483646 w 9"/>
                <a:gd name="T33" fmla="*/ 2147483646 h 8"/>
                <a:gd name="T34" fmla="*/ 2147483646 w 9"/>
                <a:gd name="T35" fmla="*/ 2147483646 h 8"/>
                <a:gd name="T36" fmla="*/ 2147483646 w 9"/>
                <a:gd name="T37" fmla="*/ 2147483646 h 8"/>
                <a:gd name="T38" fmla="*/ 2147483646 w 9"/>
                <a:gd name="T39" fmla="*/ 2147483646 h 8"/>
                <a:gd name="T40" fmla="*/ 2147483646 w 9"/>
                <a:gd name="T41" fmla="*/ 2147483646 h 8"/>
                <a:gd name="T42" fmla="*/ 2147483646 w 9"/>
                <a:gd name="T43" fmla="*/ 2147483646 h 8"/>
                <a:gd name="T44" fmla="*/ 2147483646 w 9"/>
                <a:gd name="T45" fmla="*/ 2147483646 h 8"/>
                <a:gd name="T46" fmla="*/ 2147483646 w 9"/>
                <a:gd name="T47" fmla="*/ 2147483646 h 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9" h="8">
                  <a:moveTo>
                    <a:pt x="7" y="8"/>
                  </a:moveTo>
                  <a:cubicBezTo>
                    <a:pt x="6" y="8"/>
                    <a:pt x="5" y="8"/>
                    <a:pt x="5" y="8"/>
                  </a:cubicBezTo>
                  <a:cubicBezTo>
                    <a:pt x="4" y="8"/>
                    <a:pt x="3" y="8"/>
                    <a:pt x="3" y="8"/>
                  </a:cubicBezTo>
                  <a:cubicBezTo>
                    <a:pt x="3" y="8"/>
                    <a:pt x="2" y="7"/>
                    <a:pt x="2" y="7"/>
                  </a:cubicBezTo>
                  <a:cubicBezTo>
                    <a:pt x="2" y="7"/>
                    <a:pt x="1" y="6"/>
                    <a:pt x="1" y="5"/>
                  </a:cubicBezTo>
                  <a:cubicBezTo>
                    <a:pt x="0" y="4"/>
                    <a:pt x="0" y="4"/>
                    <a:pt x="0" y="4"/>
                  </a:cubicBezTo>
                  <a:cubicBezTo>
                    <a:pt x="7" y="0"/>
                    <a:pt x="7" y="0"/>
                    <a:pt x="7" y="0"/>
                  </a:cubicBezTo>
                  <a:cubicBezTo>
                    <a:pt x="8" y="2"/>
                    <a:pt x="8" y="2"/>
                    <a:pt x="8" y="2"/>
                  </a:cubicBezTo>
                  <a:cubicBezTo>
                    <a:pt x="8" y="3"/>
                    <a:pt x="8" y="3"/>
                    <a:pt x="9" y="4"/>
                  </a:cubicBezTo>
                  <a:cubicBezTo>
                    <a:pt x="9" y="4"/>
                    <a:pt x="9" y="4"/>
                    <a:pt x="9" y="5"/>
                  </a:cubicBezTo>
                  <a:cubicBezTo>
                    <a:pt x="9" y="5"/>
                    <a:pt x="8" y="6"/>
                    <a:pt x="8" y="6"/>
                  </a:cubicBezTo>
                  <a:cubicBezTo>
                    <a:pt x="8" y="7"/>
                    <a:pt x="7" y="7"/>
                    <a:pt x="7" y="8"/>
                  </a:cubicBezTo>
                  <a:close/>
                  <a:moveTo>
                    <a:pt x="6" y="7"/>
                  </a:moveTo>
                  <a:cubicBezTo>
                    <a:pt x="7" y="7"/>
                    <a:pt x="7" y="6"/>
                    <a:pt x="7" y="6"/>
                  </a:cubicBezTo>
                  <a:cubicBezTo>
                    <a:pt x="8" y="5"/>
                    <a:pt x="8" y="5"/>
                    <a:pt x="8" y="5"/>
                  </a:cubicBezTo>
                  <a:cubicBezTo>
                    <a:pt x="8" y="4"/>
                    <a:pt x="8" y="4"/>
                    <a:pt x="8" y="3"/>
                  </a:cubicBezTo>
                  <a:cubicBezTo>
                    <a:pt x="7" y="3"/>
                    <a:pt x="7" y="3"/>
                    <a:pt x="7" y="2"/>
                  </a:cubicBezTo>
                  <a:cubicBezTo>
                    <a:pt x="7" y="1"/>
                    <a:pt x="7" y="1"/>
                    <a:pt x="7" y="1"/>
                  </a:cubicBezTo>
                  <a:cubicBezTo>
                    <a:pt x="1" y="4"/>
                    <a:pt x="1" y="4"/>
                    <a:pt x="1" y="4"/>
                  </a:cubicBezTo>
                  <a:cubicBezTo>
                    <a:pt x="2" y="5"/>
                    <a:pt x="2" y="5"/>
                    <a:pt x="2" y="5"/>
                  </a:cubicBezTo>
                  <a:cubicBezTo>
                    <a:pt x="2" y="6"/>
                    <a:pt x="2" y="6"/>
                    <a:pt x="2" y="6"/>
                  </a:cubicBezTo>
                  <a:cubicBezTo>
                    <a:pt x="3" y="6"/>
                    <a:pt x="3" y="7"/>
                    <a:pt x="3" y="7"/>
                  </a:cubicBezTo>
                  <a:cubicBezTo>
                    <a:pt x="4" y="7"/>
                    <a:pt x="4" y="7"/>
                    <a:pt x="5" y="7"/>
                  </a:cubicBezTo>
                  <a:cubicBezTo>
                    <a:pt x="5" y="7"/>
                    <a:pt x="6" y="7"/>
                    <a:pt x="6" y="7"/>
                  </a:cubicBezTo>
                  <a:close/>
                </a:path>
              </a:pathLst>
            </a:custGeom>
            <a:solidFill>
              <a:srgbClr val="51A67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184" name="Freeform 395"/>
            <p:cNvSpPr>
              <a:spLocks/>
            </p:cNvSpPr>
            <p:nvPr/>
          </p:nvSpPr>
          <p:spPr bwMode="auto">
            <a:xfrm>
              <a:off x="8991601" y="2686051"/>
              <a:ext cx="74613" cy="57150"/>
            </a:xfrm>
            <a:custGeom>
              <a:avLst/>
              <a:gdLst>
                <a:gd name="T0" fmla="*/ 2147483646 w 47"/>
                <a:gd name="T1" fmla="*/ 2147483646 h 36"/>
                <a:gd name="T2" fmla="*/ 0 w 47"/>
                <a:gd name="T3" fmla="*/ 2147483646 h 36"/>
                <a:gd name="T4" fmla="*/ 0 w 47"/>
                <a:gd name="T5" fmla="*/ 2147483646 h 36"/>
                <a:gd name="T6" fmla="*/ 2147483646 w 47"/>
                <a:gd name="T7" fmla="*/ 2147483646 h 36"/>
                <a:gd name="T8" fmla="*/ 2147483646 w 47"/>
                <a:gd name="T9" fmla="*/ 2147483646 h 36"/>
                <a:gd name="T10" fmla="*/ 2147483646 w 47"/>
                <a:gd name="T11" fmla="*/ 2147483646 h 36"/>
                <a:gd name="T12" fmla="*/ 2147483646 w 47"/>
                <a:gd name="T13" fmla="*/ 0 h 36"/>
                <a:gd name="T14" fmla="*/ 2147483646 w 47"/>
                <a:gd name="T15" fmla="*/ 2147483646 h 36"/>
                <a:gd name="T16" fmla="*/ 2147483646 w 47"/>
                <a:gd name="T17" fmla="*/ 2147483646 h 36"/>
                <a:gd name="T18" fmla="*/ 2147483646 w 47"/>
                <a:gd name="T19" fmla="*/ 2147483646 h 36"/>
                <a:gd name="T20" fmla="*/ 2147483646 w 47"/>
                <a:gd name="T21" fmla="*/ 2147483646 h 36"/>
                <a:gd name="T22" fmla="*/ 2147483646 w 47"/>
                <a:gd name="T23" fmla="*/ 2147483646 h 36"/>
                <a:gd name="T24" fmla="*/ 2147483646 w 47"/>
                <a:gd name="T25" fmla="*/ 2147483646 h 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7" h="36">
                  <a:moveTo>
                    <a:pt x="6" y="36"/>
                  </a:moveTo>
                  <a:lnTo>
                    <a:pt x="0" y="24"/>
                  </a:lnTo>
                  <a:lnTo>
                    <a:pt x="0" y="18"/>
                  </a:lnTo>
                  <a:lnTo>
                    <a:pt x="6" y="24"/>
                  </a:lnTo>
                  <a:lnTo>
                    <a:pt x="36" y="12"/>
                  </a:lnTo>
                  <a:lnTo>
                    <a:pt x="36" y="6"/>
                  </a:lnTo>
                  <a:lnTo>
                    <a:pt x="42" y="0"/>
                  </a:lnTo>
                  <a:lnTo>
                    <a:pt x="47" y="18"/>
                  </a:lnTo>
                  <a:lnTo>
                    <a:pt x="42" y="18"/>
                  </a:lnTo>
                  <a:lnTo>
                    <a:pt x="6" y="30"/>
                  </a:lnTo>
                  <a:lnTo>
                    <a:pt x="6" y="36"/>
                  </a:lnTo>
                  <a:close/>
                </a:path>
              </a:pathLst>
            </a:custGeom>
            <a:solidFill>
              <a:srgbClr val="51A67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185" name="Freeform 396"/>
            <p:cNvSpPr>
              <a:spLocks/>
            </p:cNvSpPr>
            <p:nvPr/>
          </p:nvSpPr>
          <p:spPr bwMode="auto">
            <a:xfrm>
              <a:off x="9020176" y="2752726"/>
              <a:ext cx="84138" cy="65088"/>
            </a:xfrm>
            <a:custGeom>
              <a:avLst/>
              <a:gdLst>
                <a:gd name="T0" fmla="*/ 2147483646 w 9"/>
                <a:gd name="T1" fmla="*/ 2147483646 h 7"/>
                <a:gd name="T2" fmla="*/ 2147483646 w 9"/>
                <a:gd name="T3" fmla="*/ 2147483646 h 7"/>
                <a:gd name="T4" fmla="*/ 2147483646 w 9"/>
                <a:gd name="T5" fmla="*/ 2147483646 h 7"/>
                <a:gd name="T6" fmla="*/ 2147483646 w 9"/>
                <a:gd name="T7" fmla="*/ 2147483646 h 7"/>
                <a:gd name="T8" fmla="*/ 0 w 9"/>
                <a:gd name="T9" fmla="*/ 2147483646 h 7"/>
                <a:gd name="T10" fmla="*/ 0 w 9"/>
                <a:gd name="T11" fmla="*/ 2147483646 h 7"/>
                <a:gd name="T12" fmla="*/ 0 w 9"/>
                <a:gd name="T13" fmla="*/ 2147483646 h 7"/>
                <a:gd name="T14" fmla="*/ 2147483646 w 9"/>
                <a:gd name="T15" fmla="*/ 2147483646 h 7"/>
                <a:gd name="T16" fmla="*/ 2147483646 w 9"/>
                <a:gd name="T17" fmla="*/ 2147483646 h 7"/>
                <a:gd name="T18" fmla="*/ 2147483646 w 9"/>
                <a:gd name="T19" fmla="*/ 0 h 7"/>
                <a:gd name="T20" fmla="*/ 2147483646 w 9"/>
                <a:gd name="T21" fmla="*/ 2147483646 h 7"/>
                <a:gd name="T22" fmla="*/ 2147483646 w 9"/>
                <a:gd name="T23" fmla="*/ 2147483646 h 7"/>
                <a:gd name="T24" fmla="*/ 2147483646 w 9"/>
                <a:gd name="T25" fmla="*/ 2147483646 h 7"/>
                <a:gd name="T26" fmla="*/ 2147483646 w 9"/>
                <a:gd name="T27" fmla="*/ 2147483646 h 7"/>
                <a:gd name="T28" fmla="*/ 2147483646 w 9"/>
                <a:gd name="T29" fmla="*/ 2147483646 h 7"/>
                <a:gd name="T30" fmla="*/ 2147483646 w 9"/>
                <a:gd name="T31" fmla="*/ 2147483646 h 7"/>
                <a:gd name="T32" fmla="*/ 2147483646 w 9"/>
                <a:gd name="T33" fmla="*/ 2147483646 h 7"/>
                <a:gd name="T34" fmla="*/ 2147483646 w 9"/>
                <a:gd name="T35" fmla="*/ 2147483646 h 7"/>
                <a:gd name="T36" fmla="*/ 2147483646 w 9"/>
                <a:gd name="T37" fmla="*/ 2147483646 h 7"/>
                <a:gd name="T38" fmla="*/ 2147483646 w 9"/>
                <a:gd name="T39" fmla="*/ 2147483646 h 7"/>
                <a:gd name="T40" fmla="*/ 2147483646 w 9"/>
                <a:gd name="T41" fmla="*/ 2147483646 h 7"/>
                <a:gd name="T42" fmla="*/ 2147483646 w 9"/>
                <a:gd name="T43" fmla="*/ 2147483646 h 7"/>
                <a:gd name="T44" fmla="*/ 2147483646 w 9"/>
                <a:gd name="T45" fmla="*/ 2147483646 h 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9" h="7">
                  <a:moveTo>
                    <a:pt x="4" y="7"/>
                  </a:moveTo>
                  <a:cubicBezTo>
                    <a:pt x="4" y="7"/>
                    <a:pt x="3" y="7"/>
                    <a:pt x="3" y="7"/>
                  </a:cubicBezTo>
                  <a:cubicBezTo>
                    <a:pt x="2" y="7"/>
                    <a:pt x="2" y="7"/>
                    <a:pt x="2" y="7"/>
                  </a:cubicBezTo>
                  <a:cubicBezTo>
                    <a:pt x="1" y="7"/>
                    <a:pt x="1" y="7"/>
                    <a:pt x="1" y="7"/>
                  </a:cubicBezTo>
                  <a:cubicBezTo>
                    <a:pt x="1" y="6"/>
                    <a:pt x="0" y="6"/>
                    <a:pt x="0" y="5"/>
                  </a:cubicBezTo>
                  <a:cubicBezTo>
                    <a:pt x="0" y="5"/>
                    <a:pt x="0" y="5"/>
                    <a:pt x="0" y="4"/>
                  </a:cubicBezTo>
                  <a:cubicBezTo>
                    <a:pt x="0" y="4"/>
                    <a:pt x="0" y="3"/>
                    <a:pt x="0" y="3"/>
                  </a:cubicBezTo>
                  <a:cubicBezTo>
                    <a:pt x="0" y="3"/>
                    <a:pt x="0" y="2"/>
                    <a:pt x="1" y="2"/>
                  </a:cubicBezTo>
                  <a:cubicBezTo>
                    <a:pt x="1" y="2"/>
                    <a:pt x="2" y="2"/>
                    <a:pt x="2" y="1"/>
                  </a:cubicBezTo>
                  <a:cubicBezTo>
                    <a:pt x="6" y="0"/>
                    <a:pt x="6" y="0"/>
                    <a:pt x="6" y="0"/>
                  </a:cubicBezTo>
                  <a:cubicBezTo>
                    <a:pt x="7" y="1"/>
                    <a:pt x="7" y="1"/>
                    <a:pt x="7" y="1"/>
                  </a:cubicBezTo>
                  <a:cubicBezTo>
                    <a:pt x="2" y="2"/>
                    <a:pt x="2" y="2"/>
                    <a:pt x="2" y="2"/>
                  </a:cubicBezTo>
                  <a:cubicBezTo>
                    <a:pt x="2" y="3"/>
                    <a:pt x="2" y="3"/>
                    <a:pt x="2" y="3"/>
                  </a:cubicBezTo>
                  <a:cubicBezTo>
                    <a:pt x="1" y="3"/>
                    <a:pt x="1" y="3"/>
                    <a:pt x="1" y="3"/>
                  </a:cubicBezTo>
                  <a:cubicBezTo>
                    <a:pt x="1" y="4"/>
                    <a:pt x="1" y="4"/>
                    <a:pt x="1" y="4"/>
                  </a:cubicBezTo>
                  <a:cubicBezTo>
                    <a:pt x="1" y="4"/>
                    <a:pt x="1" y="5"/>
                    <a:pt x="1" y="5"/>
                  </a:cubicBezTo>
                  <a:cubicBezTo>
                    <a:pt x="1" y="5"/>
                    <a:pt x="1" y="6"/>
                    <a:pt x="1" y="6"/>
                  </a:cubicBezTo>
                  <a:cubicBezTo>
                    <a:pt x="2" y="6"/>
                    <a:pt x="2" y="6"/>
                    <a:pt x="2" y="6"/>
                  </a:cubicBezTo>
                  <a:cubicBezTo>
                    <a:pt x="2" y="6"/>
                    <a:pt x="3" y="6"/>
                    <a:pt x="3" y="6"/>
                  </a:cubicBezTo>
                  <a:cubicBezTo>
                    <a:pt x="3" y="6"/>
                    <a:pt x="4" y="6"/>
                    <a:pt x="4" y="6"/>
                  </a:cubicBezTo>
                  <a:cubicBezTo>
                    <a:pt x="8" y="4"/>
                    <a:pt x="8" y="4"/>
                    <a:pt x="8" y="4"/>
                  </a:cubicBezTo>
                  <a:cubicBezTo>
                    <a:pt x="9" y="5"/>
                    <a:pt x="9" y="5"/>
                    <a:pt x="9" y="5"/>
                  </a:cubicBezTo>
                  <a:lnTo>
                    <a:pt x="4" y="7"/>
                  </a:lnTo>
                  <a:close/>
                </a:path>
              </a:pathLst>
            </a:custGeom>
            <a:solidFill>
              <a:srgbClr val="51A67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186" name="Freeform 397"/>
            <p:cNvSpPr>
              <a:spLocks/>
            </p:cNvSpPr>
            <p:nvPr/>
          </p:nvSpPr>
          <p:spPr bwMode="auto">
            <a:xfrm>
              <a:off x="9048751" y="2846388"/>
              <a:ext cx="84138" cy="76200"/>
            </a:xfrm>
            <a:custGeom>
              <a:avLst/>
              <a:gdLst>
                <a:gd name="T0" fmla="*/ 2147483646 w 53"/>
                <a:gd name="T1" fmla="*/ 2147483646 h 48"/>
                <a:gd name="T2" fmla="*/ 2147483646 w 53"/>
                <a:gd name="T3" fmla="*/ 2147483646 h 48"/>
                <a:gd name="T4" fmla="*/ 2147483646 w 53"/>
                <a:gd name="T5" fmla="*/ 2147483646 h 48"/>
                <a:gd name="T6" fmla="*/ 2147483646 w 53"/>
                <a:gd name="T7" fmla="*/ 2147483646 h 48"/>
                <a:gd name="T8" fmla="*/ 2147483646 w 53"/>
                <a:gd name="T9" fmla="*/ 2147483646 h 48"/>
                <a:gd name="T10" fmla="*/ 2147483646 w 53"/>
                <a:gd name="T11" fmla="*/ 2147483646 h 48"/>
                <a:gd name="T12" fmla="*/ 0 w 53"/>
                <a:gd name="T13" fmla="*/ 2147483646 h 48"/>
                <a:gd name="T14" fmla="*/ 0 w 53"/>
                <a:gd name="T15" fmla="*/ 2147483646 h 48"/>
                <a:gd name="T16" fmla="*/ 2147483646 w 53"/>
                <a:gd name="T17" fmla="*/ 0 h 48"/>
                <a:gd name="T18" fmla="*/ 2147483646 w 53"/>
                <a:gd name="T19" fmla="*/ 2147483646 h 48"/>
                <a:gd name="T20" fmla="*/ 2147483646 w 53"/>
                <a:gd name="T21" fmla="*/ 2147483646 h 48"/>
                <a:gd name="T22" fmla="*/ 2147483646 w 53"/>
                <a:gd name="T23" fmla="*/ 2147483646 h 48"/>
                <a:gd name="T24" fmla="*/ 2147483646 w 53"/>
                <a:gd name="T25" fmla="*/ 2147483646 h 48"/>
                <a:gd name="T26" fmla="*/ 2147483646 w 53"/>
                <a:gd name="T27" fmla="*/ 2147483646 h 4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3" h="48">
                  <a:moveTo>
                    <a:pt x="11" y="48"/>
                  </a:moveTo>
                  <a:lnTo>
                    <a:pt x="11" y="42"/>
                  </a:lnTo>
                  <a:lnTo>
                    <a:pt x="47" y="30"/>
                  </a:lnTo>
                  <a:lnTo>
                    <a:pt x="17" y="30"/>
                  </a:lnTo>
                  <a:lnTo>
                    <a:pt x="17" y="24"/>
                  </a:lnTo>
                  <a:lnTo>
                    <a:pt x="35" y="6"/>
                  </a:lnTo>
                  <a:lnTo>
                    <a:pt x="0" y="18"/>
                  </a:lnTo>
                  <a:lnTo>
                    <a:pt x="0" y="12"/>
                  </a:lnTo>
                  <a:lnTo>
                    <a:pt x="41" y="0"/>
                  </a:lnTo>
                  <a:lnTo>
                    <a:pt x="47" y="6"/>
                  </a:lnTo>
                  <a:lnTo>
                    <a:pt x="23" y="24"/>
                  </a:lnTo>
                  <a:lnTo>
                    <a:pt x="53" y="30"/>
                  </a:lnTo>
                  <a:lnTo>
                    <a:pt x="53" y="36"/>
                  </a:lnTo>
                  <a:lnTo>
                    <a:pt x="11" y="48"/>
                  </a:lnTo>
                  <a:close/>
                </a:path>
              </a:pathLst>
            </a:custGeom>
            <a:solidFill>
              <a:srgbClr val="51A67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187" name="Freeform 398"/>
            <p:cNvSpPr>
              <a:spLocks/>
            </p:cNvSpPr>
            <p:nvPr/>
          </p:nvSpPr>
          <p:spPr bwMode="auto">
            <a:xfrm>
              <a:off x="9104314" y="2951163"/>
              <a:ext cx="19050" cy="38100"/>
            </a:xfrm>
            <a:custGeom>
              <a:avLst/>
              <a:gdLst>
                <a:gd name="T0" fmla="*/ 2147483646 w 12"/>
                <a:gd name="T1" fmla="*/ 2147483646 h 24"/>
                <a:gd name="T2" fmla="*/ 0 w 12"/>
                <a:gd name="T3" fmla="*/ 0 h 24"/>
                <a:gd name="T4" fmla="*/ 2147483646 w 12"/>
                <a:gd name="T5" fmla="*/ 0 h 24"/>
                <a:gd name="T6" fmla="*/ 2147483646 w 12"/>
                <a:gd name="T7" fmla="*/ 2147483646 h 24"/>
                <a:gd name="T8" fmla="*/ 2147483646 w 12"/>
                <a:gd name="T9" fmla="*/ 2147483646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24">
                  <a:moveTo>
                    <a:pt x="6" y="24"/>
                  </a:moveTo>
                  <a:lnTo>
                    <a:pt x="0" y="0"/>
                  </a:lnTo>
                  <a:lnTo>
                    <a:pt x="6" y="0"/>
                  </a:lnTo>
                  <a:lnTo>
                    <a:pt x="12" y="18"/>
                  </a:lnTo>
                  <a:lnTo>
                    <a:pt x="6" y="24"/>
                  </a:lnTo>
                  <a:close/>
                </a:path>
              </a:pathLst>
            </a:custGeom>
            <a:solidFill>
              <a:srgbClr val="51A67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188" name="Freeform 399"/>
            <p:cNvSpPr>
              <a:spLocks/>
            </p:cNvSpPr>
            <p:nvPr/>
          </p:nvSpPr>
          <p:spPr bwMode="auto">
            <a:xfrm>
              <a:off x="9094789" y="2998788"/>
              <a:ext cx="76200" cy="55563"/>
            </a:xfrm>
            <a:custGeom>
              <a:avLst/>
              <a:gdLst>
                <a:gd name="T0" fmla="*/ 2147483646 w 48"/>
                <a:gd name="T1" fmla="*/ 2147483646 h 35"/>
                <a:gd name="T2" fmla="*/ 2147483646 w 48"/>
                <a:gd name="T3" fmla="*/ 2147483646 h 35"/>
                <a:gd name="T4" fmla="*/ 0 w 48"/>
                <a:gd name="T5" fmla="*/ 2147483646 h 35"/>
                <a:gd name="T6" fmla="*/ 0 w 48"/>
                <a:gd name="T7" fmla="*/ 2147483646 h 35"/>
                <a:gd name="T8" fmla="*/ 2147483646 w 48"/>
                <a:gd name="T9" fmla="*/ 2147483646 h 35"/>
                <a:gd name="T10" fmla="*/ 2147483646 w 48"/>
                <a:gd name="T11" fmla="*/ 0 h 35"/>
                <a:gd name="T12" fmla="*/ 2147483646 w 48"/>
                <a:gd name="T13" fmla="*/ 0 h 35"/>
                <a:gd name="T14" fmla="*/ 2147483646 w 48"/>
                <a:gd name="T15" fmla="*/ 2147483646 h 35"/>
                <a:gd name="T16" fmla="*/ 2147483646 w 48"/>
                <a:gd name="T17" fmla="*/ 2147483646 h 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8" h="35">
                  <a:moveTo>
                    <a:pt x="42" y="35"/>
                  </a:moveTo>
                  <a:lnTo>
                    <a:pt x="42" y="18"/>
                  </a:lnTo>
                  <a:lnTo>
                    <a:pt x="0" y="29"/>
                  </a:lnTo>
                  <a:lnTo>
                    <a:pt x="0" y="23"/>
                  </a:lnTo>
                  <a:lnTo>
                    <a:pt x="42" y="12"/>
                  </a:lnTo>
                  <a:lnTo>
                    <a:pt x="36" y="0"/>
                  </a:lnTo>
                  <a:lnTo>
                    <a:pt x="42" y="0"/>
                  </a:lnTo>
                  <a:lnTo>
                    <a:pt x="48" y="35"/>
                  </a:lnTo>
                  <a:lnTo>
                    <a:pt x="42" y="35"/>
                  </a:lnTo>
                  <a:close/>
                </a:path>
              </a:pathLst>
            </a:custGeom>
            <a:solidFill>
              <a:srgbClr val="51A67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189" name="Freeform 400"/>
            <p:cNvSpPr>
              <a:spLocks/>
            </p:cNvSpPr>
            <p:nvPr/>
          </p:nvSpPr>
          <p:spPr bwMode="auto">
            <a:xfrm>
              <a:off x="9104314" y="3082926"/>
              <a:ext cx="85725" cy="66675"/>
            </a:xfrm>
            <a:custGeom>
              <a:avLst/>
              <a:gdLst>
                <a:gd name="T0" fmla="*/ 2147483646 w 54"/>
                <a:gd name="T1" fmla="*/ 2147483646 h 42"/>
                <a:gd name="T2" fmla="*/ 0 w 54"/>
                <a:gd name="T3" fmla="*/ 2147483646 h 42"/>
                <a:gd name="T4" fmla="*/ 2147483646 w 54"/>
                <a:gd name="T5" fmla="*/ 0 h 42"/>
                <a:gd name="T6" fmla="*/ 2147483646 w 54"/>
                <a:gd name="T7" fmla="*/ 2147483646 h 42"/>
                <a:gd name="T8" fmla="*/ 2147483646 w 54"/>
                <a:gd name="T9" fmla="*/ 2147483646 h 42"/>
                <a:gd name="T10" fmla="*/ 2147483646 w 54"/>
                <a:gd name="T11" fmla="*/ 2147483646 h 42"/>
                <a:gd name="T12" fmla="*/ 2147483646 w 54"/>
                <a:gd name="T13" fmla="*/ 2147483646 h 42"/>
                <a:gd name="T14" fmla="*/ 2147483646 w 54"/>
                <a:gd name="T15" fmla="*/ 2147483646 h 42"/>
                <a:gd name="T16" fmla="*/ 2147483646 w 54"/>
                <a:gd name="T17" fmla="*/ 2147483646 h 42"/>
                <a:gd name="T18" fmla="*/ 2147483646 w 54"/>
                <a:gd name="T19" fmla="*/ 2147483646 h 42"/>
                <a:gd name="T20" fmla="*/ 2147483646 w 54"/>
                <a:gd name="T21" fmla="*/ 2147483646 h 42"/>
                <a:gd name="T22" fmla="*/ 2147483646 w 54"/>
                <a:gd name="T23" fmla="*/ 2147483646 h 42"/>
                <a:gd name="T24" fmla="*/ 2147483646 w 54"/>
                <a:gd name="T25" fmla="*/ 2147483646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4" h="42">
                  <a:moveTo>
                    <a:pt x="6" y="42"/>
                  </a:moveTo>
                  <a:lnTo>
                    <a:pt x="0" y="12"/>
                  </a:lnTo>
                  <a:lnTo>
                    <a:pt x="48" y="0"/>
                  </a:lnTo>
                  <a:lnTo>
                    <a:pt x="54" y="30"/>
                  </a:lnTo>
                  <a:lnTo>
                    <a:pt x="48" y="30"/>
                  </a:lnTo>
                  <a:lnTo>
                    <a:pt x="42" y="6"/>
                  </a:lnTo>
                  <a:lnTo>
                    <a:pt x="30" y="12"/>
                  </a:lnTo>
                  <a:lnTo>
                    <a:pt x="36" y="36"/>
                  </a:lnTo>
                  <a:lnTo>
                    <a:pt x="30" y="36"/>
                  </a:lnTo>
                  <a:lnTo>
                    <a:pt x="24" y="12"/>
                  </a:lnTo>
                  <a:lnTo>
                    <a:pt x="6" y="12"/>
                  </a:lnTo>
                  <a:lnTo>
                    <a:pt x="12" y="36"/>
                  </a:lnTo>
                  <a:lnTo>
                    <a:pt x="6" y="42"/>
                  </a:lnTo>
                  <a:close/>
                </a:path>
              </a:pathLst>
            </a:custGeom>
            <a:solidFill>
              <a:srgbClr val="51A67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190" name="Freeform 401"/>
            <p:cNvSpPr>
              <a:spLocks noEditPoints="1"/>
            </p:cNvSpPr>
            <p:nvPr/>
          </p:nvSpPr>
          <p:spPr bwMode="auto">
            <a:xfrm>
              <a:off x="9123364" y="3168651"/>
              <a:ext cx="76200" cy="76200"/>
            </a:xfrm>
            <a:custGeom>
              <a:avLst/>
              <a:gdLst>
                <a:gd name="T0" fmla="*/ 0 w 8"/>
                <a:gd name="T1" fmla="*/ 2147483646 h 8"/>
                <a:gd name="T2" fmla="*/ 0 w 8"/>
                <a:gd name="T3" fmla="*/ 2147483646 h 8"/>
                <a:gd name="T4" fmla="*/ 2147483646 w 8"/>
                <a:gd name="T5" fmla="*/ 2147483646 h 8"/>
                <a:gd name="T6" fmla="*/ 2147483646 w 8"/>
                <a:gd name="T7" fmla="*/ 2147483646 h 8"/>
                <a:gd name="T8" fmla="*/ 0 w 8"/>
                <a:gd name="T9" fmla="*/ 2147483646 h 8"/>
                <a:gd name="T10" fmla="*/ 0 w 8"/>
                <a:gd name="T11" fmla="*/ 2147483646 h 8"/>
                <a:gd name="T12" fmla="*/ 2147483646 w 8"/>
                <a:gd name="T13" fmla="*/ 0 h 8"/>
                <a:gd name="T14" fmla="*/ 2147483646 w 8"/>
                <a:gd name="T15" fmla="*/ 2147483646 h 8"/>
                <a:gd name="T16" fmla="*/ 2147483646 w 8"/>
                <a:gd name="T17" fmla="*/ 2147483646 h 8"/>
                <a:gd name="T18" fmla="*/ 2147483646 w 8"/>
                <a:gd name="T19" fmla="*/ 2147483646 h 8"/>
                <a:gd name="T20" fmla="*/ 2147483646 w 8"/>
                <a:gd name="T21" fmla="*/ 2147483646 h 8"/>
                <a:gd name="T22" fmla="*/ 2147483646 w 8"/>
                <a:gd name="T23" fmla="*/ 2147483646 h 8"/>
                <a:gd name="T24" fmla="*/ 2147483646 w 8"/>
                <a:gd name="T25" fmla="*/ 2147483646 h 8"/>
                <a:gd name="T26" fmla="*/ 2147483646 w 8"/>
                <a:gd name="T27" fmla="*/ 2147483646 h 8"/>
                <a:gd name="T28" fmla="*/ 0 w 8"/>
                <a:gd name="T29" fmla="*/ 2147483646 h 8"/>
                <a:gd name="T30" fmla="*/ 2147483646 w 8"/>
                <a:gd name="T31" fmla="*/ 2147483646 h 8"/>
                <a:gd name="T32" fmla="*/ 2147483646 w 8"/>
                <a:gd name="T33" fmla="*/ 2147483646 h 8"/>
                <a:gd name="T34" fmla="*/ 2147483646 w 8"/>
                <a:gd name="T35" fmla="*/ 2147483646 h 8"/>
                <a:gd name="T36" fmla="*/ 2147483646 w 8"/>
                <a:gd name="T37" fmla="*/ 2147483646 h 8"/>
                <a:gd name="T38" fmla="*/ 2147483646 w 8"/>
                <a:gd name="T39" fmla="*/ 2147483646 h 8"/>
                <a:gd name="T40" fmla="*/ 2147483646 w 8"/>
                <a:gd name="T41" fmla="*/ 2147483646 h 8"/>
                <a:gd name="T42" fmla="*/ 2147483646 w 8"/>
                <a:gd name="T43" fmla="*/ 2147483646 h 8"/>
                <a:gd name="T44" fmla="*/ 2147483646 w 8"/>
                <a:gd name="T45" fmla="*/ 2147483646 h 8"/>
                <a:gd name="T46" fmla="*/ 2147483646 w 8"/>
                <a:gd name="T47" fmla="*/ 2147483646 h 8"/>
                <a:gd name="T48" fmla="*/ 2147483646 w 8"/>
                <a:gd name="T49" fmla="*/ 2147483646 h 8"/>
                <a:gd name="T50" fmla="*/ 2147483646 w 8"/>
                <a:gd name="T51" fmla="*/ 2147483646 h 8"/>
                <a:gd name="T52" fmla="*/ 2147483646 w 8"/>
                <a:gd name="T53" fmla="*/ 2147483646 h 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8" h="8">
                  <a:moveTo>
                    <a:pt x="0" y="8"/>
                  </a:moveTo>
                  <a:cubicBezTo>
                    <a:pt x="0" y="6"/>
                    <a:pt x="0" y="6"/>
                    <a:pt x="0" y="6"/>
                  </a:cubicBezTo>
                  <a:cubicBezTo>
                    <a:pt x="3" y="3"/>
                    <a:pt x="3" y="3"/>
                    <a:pt x="3" y="3"/>
                  </a:cubicBezTo>
                  <a:cubicBezTo>
                    <a:pt x="3" y="2"/>
                    <a:pt x="3" y="2"/>
                    <a:pt x="3" y="2"/>
                  </a:cubicBezTo>
                  <a:cubicBezTo>
                    <a:pt x="0" y="2"/>
                    <a:pt x="0" y="2"/>
                    <a:pt x="0" y="2"/>
                  </a:cubicBezTo>
                  <a:cubicBezTo>
                    <a:pt x="0" y="1"/>
                    <a:pt x="0" y="1"/>
                    <a:pt x="0" y="1"/>
                  </a:cubicBezTo>
                  <a:cubicBezTo>
                    <a:pt x="7" y="0"/>
                    <a:pt x="7" y="0"/>
                    <a:pt x="7" y="0"/>
                  </a:cubicBezTo>
                  <a:cubicBezTo>
                    <a:pt x="8" y="3"/>
                    <a:pt x="8" y="3"/>
                    <a:pt x="8" y="3"/>
                  </a:cubicBezTo>
                  <a:cubicBezTo>
                    <a:pt x="8" y="3"/>
                    <a:pt x="8" y="3"/>
                    <a:pt x="8" y="4"/>
                  </a:cubicBezTo>
                  <a:cubicBezTo>
                    <a:pt x="8" y="4"/>
                    <a:pt x="8" y="4"/>
                    <a:pt x="7" y="5"/>
                  </a:cubicBezTo>
                  <a:cubicBezTo>
                    <a:pt x="7" y="5"/>
                    <a:pt x="7" y="5"/>
                    <a:pt x="7" y="5"/>
                  </a:cubicBezTo>
                  <a:cubicBezTo>
                    <a:pt x="7" y="5"/>
                    <a:pt x="6" y="6"/>
                    <a:pt x="6" y="6"/>
                  </a:cubicBezTo>
                  <a:cubicBezTo>
                    <a:pt x="5" y="6"/>
                    <a:pt x="5" y="6"/>
                    <a:pt x="4" y="5"/>
                  </a:cubicBezTo>
                  <a:cubicBezTo>
                    <a:pt x="4" y="5"/>
                    <a:pt x="4" y="5"/>
                    <a:pt x="3" y="4"/>
                  </a:cubicBezTo>
                  <a:lnTo>
                    <a:pt x="0" y="8"/>
                  </a:lnTo>
                  <a:close/>
                  <a:moveTo>
                    <a:pt x="6" y="5"/>
                  </a:moveTo>
                  <a:cubicBezTo>
                    <a:pt x="6" y="5"/>
                    <a:pt x="6" y="4"/>
                    <a:pt x="6" y="4"/>
                  </a:cubicBezTo>
                  <a:cubicBezTo>
                    <a:pt x="6" y="4"/>
                    <a:pt x="7" y="4"/>
                    <a:pt x="7" y="4"/>
                  </a:cubicBezTo>
                  <a:cubicBezTo>
                    <a:pt x="7" y="4"/>
                    <a:pt x="7" y="4"/>
                    <a:pt x="7" y="3"/>
                  </a:cubicBezTo>
                  <a:cubicBezTo>
                    <a:pt x="7" y="3"/>
                    <a:pt x="7" y="3"/>
                    <a:pt x="7" y="3"/>
                  </a:cubicBezTo>
                  <a:cubicBezTo>
                    <a:pt x="7" y="1"/>
                    <a:pt x="7" y="1"/>
                    <a:pt x="7" y="1"/>
                  </a:cubicBezTo>
                  <a:cubicBezTo>
                    <a:pt x="4" y="2"/>
                    <a:pt x="4" y="2"/>
                    <a:pt x="4" y="2"/>
                  </a:cubicBezTo>
                  <a:cubicBezTo>
                    <a:pt x="4" y="3"/>
                    <a:pt x="4" y="3"/>
                    <a:pt x="4" y="3"/>
                  </a:cubicBezTo>
                  <a:cubicBezTo>
                    <a:pt x="4" y="3"/>
                    <a:pt x="4" y="3"/>
                    <a:pt x="4" y="4"/>
                  </a:cubicBezTo>
                  <a:cubicBezTo>
                    <a:pt x="4" y="4"/>
                    <a:pt x="4" y="4"/>
                    <a:pt x="4" y="4"/>
                  </a:cubicBezTo>
                  <a:cubicBezTo>
                    <a:pt x="5" y="4"/>
                    <a:pt x="5" y="4"/>
                    <a:pt x="5" y="5"/>
                  </a:cubicBezTo>
                  <a:cubicBezTo>
                    <a:pt x="5" y="5"/>
                    <a:pt x="5" y="5"/>
                    <a:pt x="6" y="5"/>
                  </a:cubicBezTo>
                  <a:close/>
                </a:path>
              </a:pathLst>
            </a:custGeom>
            <a:solidFill>
              <a:srgbClr val="51A67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191" name="Freeform 402"/>
            <p:cNvSpPr>
              <a:spLocks/>
            </p:cNvSpPr>
            <p:nvPr/>
          </p:nvSpPr>
          <p:spPr bwMode="auto">
            <a:xfrm>
              <a:off x="9132889" y="3262313"/>
              <a:ext cx="76200" cy="66675"/>
            </a:xfrm>
            <a:custGeom>
              <a:avLst/>
              <a:gdLst>
                <a:gd name="T0" fmla="*/ 0 w 48"/>
                <a:gd name="T1" fmla="*/ 2147483646 h 42"/>
                <a:gd name="T2" fmla="*/ 0 w 48"/>
                <a:gd name="T3" fmla="*/ 2147483646 h 42"/>
                <a:gd name="T4" fmla="*/ 2147483646 w 48"/>
                <a:gd name="T5" fmla="*/ 2147483646 h 42"/>
                <a:gd name="T6" fmla="*/ 2147483646 w 48"/>
                <a:gd name="T7" fmla="*/ 2147483646 h 42"/>
                <a:gd name="T8" fmla="*/ 2147483646 w 48"/>
                <a:gd name="T9" fmla="*/ 2147483646 h 42"/>
                <a:gd name="T10" fmla="*/ 2147483646 w 48"/>
                <a:gd name="T11" fmla="*/ 2147483646 h 42"/>
                <a:gd name="T12" fmla="*/ 0 w 48"/>
                <a:gd name="T13" fmla="*/ 2147483646 h 42"/>
                <a:gd name="T14" fmla="*/ 0 w 48"/>
                <a:gd name="T15" fmla="*/ 2147483646 h 42"/>
                <a:gd name="T16" fmla="*/ 2147483646 w 48"/>
                <a:gd name="T17" fmla="*/ 0 h 42"/>
                <a:gd name="T18" fmla="*/ 2147483646 w 48"/>
                <a:gd name="T19" fmla="*/ 2147483646 h 42"/>
                <a:gd name="T20" fmla="*/ 2147483646 w 48"/>
                <a:gd name="T21" fmla="*/ 2147483646 h 42"/>
                <a:gd name="T22" fmla="*/ 2147483646 w 48"/>
                <a:gd name="T23" fmla="*/ 2147483646 h 42"/>
                <a:gd name="T24" fmla="*/ 2147483646 w 48"/>
                <a:gd name="T25" fmla="*/ 2147483646 h 42"/>
                <a:gd name="T26" fmla="*/ 0 w 48"/>
                <a:gd name="T27" fmla="*/ 2147483646 h 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8" h="42">
                  <a:moveTo>
                    <a:pt x="0" y="42"/>
                  </a:moveTo>
                  <a:lnTo>
                    <a:pt x="0" y="36"/>
                  </a:lnTo>
                  <a:lnTo>
                    <a:pt x="42" y="36"/>
                  </a:lnTo>
                  <a:lnTo>
                    <a:pt x="12" y="24"/>
                  </a:lnTo>
                  <a:lnTo>
                    <a:pt x="36" y="6"/>
                  </a:lnTo>
                  <a:lnTo>
                    <a:pt x="0" y="12"/>
                  </a:lnTo>
                  <a:lnTo>
                    <a:pt x="0" y="6"/>
                  </a:lnTo>
                  <a:lnTo>
                    <a:pt x="42" y="0"/>
                  </a:lnTo>
                  <a:lnTo>
                    <a:pt x="42" y="12"/>
                  </a:lnTo>
                  <a:lnTo>
                    <a:pt x="18" y="24"/>
                  </a:lnTo>
                  <a:lnTo>
                    <a:pt x="48" y="36"/>
                  </a:lnTo>
                  <a:lnTo>
                    <a:pt x="48" y="42"/>
                  </a:lnTo>
                  <a:lnTo>
                    <a:pt x="0" y="42"/>
                  </a:lnTo>
                  <a:close/>
                </a:path>
              </a:pathLst>
            </a:custGeom>
            <a:solidFill>
              <a:srgbClr val="51A67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192" name="Freeform 403"/>
            <p:cNvSpPr>
              <a:spLocks noEditPoints="1"/>
            </p:cNvSpPr>
            <p:nvPr/>
          </p:nvSpPr>
          <p:spPr bwMode="auto">
            <a:xfrm>
              <a:off x="9123364" y="3471863"/>
              <a:ext cx="76200" cy="65088"/>
            </a:xfrm>
            <a:custGeom>
              <a:avLst/>
              <a:gdLst>
                <a:gd name="T0" fmla="*/ 2147483646 w 8"/>
                <a:gd name="T1" fmla="*/ 2147483646 h 7"/>
                <a:gd name="T2" fmla="*/ 2147483646 w 8"/>
                <a:gd name="T3" fmla="*/ 2147483646 h 7"/>
                <a:gd name="T4" fmla="*/ 2147483646 w 8"/>
                <a:gd name="T5" fmla="*/ 2147483646 h 7"/>
                <a:gd name="T6" fmla="*/ 2147483646 w 8"/>
                <a:gd name="T7" fmla="*/ 2147483646 h 7"/>
                <a:gd name="T8" fmla="*/ 2147483646 w 8"/>
                <a:gd name="T9" fmla="*/ 2147483646 h 7"/>
                <a:gd name="T10" fmla="*/ 2147483646 w 8"/>
                <a:gd name="T11" fmla="*/ 2147483646 h 7"/>
                <a:gd name="T12" fmla="*/ 0 w 8"/>
                <a:gd name="T13" fmla="*/ 2147483646 h 7"/>
                <a:gd name="T14" fmla="*/ 2147483646 w 8"/>
                <a:gd name="T15" fmla="*/ 2147483646 h 7"/>
                <a:gd name="T16" fmla="*/ 2147483646 w 8"/>
                <a:gd name="T17" fmla="*/ 2147483646 h 7"/>
                <a:gd name="T18" fmla="*/ 2147483646 w 8"/>
                <a:gd name="T19" fmla="*/ 0 h 7"/>
                <a:gd name="T20" fmla="*/ 2147483646 w 8"/>
                <a:gd name="T21" fmla="*/ 0 h 7"/>
                <a:gd name="T22" fmla="*/ 2147483646 w 8"/>
                <a:gd name="T23" fmla="*/ 2147483646 h 7"/>
                <a:gd name="T24" fmla="*/ 2147483646 w 8"/>
                <a:gd name="T25" fmla="*/ 2147483646 h 7"/>
                <a:gd name="T26" fmla="*/ 2147483646 w 8"/>
                <a:gd name="T27" fmla="*/ 2147483646 h 7"/>
                <a:gd name="T28" fmla="*/ 2147483646 w 8"/>
                <a:gd name="T29" fmla="*/ 2147483646 h 7"/>
                <a:gd name="T30" fmla="*/ 2147483646 w 8"/>
                <a:gd name="T31" fmla="*/ 2147483646 h 7"/>
                <a:gd name="T32" fmla="*/ 2147483646 w 8"/>
                <a:gd name="T33" fmla="*/ 2147483646 h 7"/>
                <a:gd name="T34" fmla="*/ 2147483646 w 8"/>
                <a:gd name="T35" fmla="*/ 2147483646 h 7"/>
                <a:gd name="T36" fmla="*/ 2147483646 w 8"/>
                <a:gd name="T37" fmla="*/ 2147483646 h 7"/>
                <a:gd name="T38" fmla="*/ 2147483646 w 8"/>
                <a:gd name="T39" fmla="*/ 2147483646 h 7"/>
                <a:gd name="T40" fmla="*/ 2147483646 w 8"/>
                <a:gd name="T41" fmla="*/ 2147483646 h 7"/>
                <a:gd name="T42" fmla="*/ 2147483646 w 8"/>
                <a:gd name="T43" fmla="*/ 2147483646 h 7"/>
                <a:gd name="T44" fmla="*/ 2147483646 w 8"/>
                <a:gd name="T45" fmla="*/ 2147483646 h 7"/>
                <a:gd name="T46" fmla="*/ 2147483646 w 8"/>
                <a:gd name="T47" fmla="*/ 2147483646 h 7"/>
                <a:gd name="T48" fmla="*/ 2147483646 w 8"/>
                <a:gd name="T49" fmla="*/ 2147483646 h 7"/>
                <a:gd name="T50" fmla="*/ 2147483646 w 8"/>
                <a:gd name="T51" fmla="*/ 2147483646 h 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8" h="7">
                  <a:moveTo>
                    <a:pt x="7" y="7"/>
                  </a:moveTo>
                  <a:cubicBezTo>
                    <a:pt x="7" y="7"/>
                    <a:pt x="6" y="7"/>
                    <a:pt x="6" y="7"/>
                  </a:cubicBezTo>
                  <a:cubicBezTo>
                    <a:pt x="5" y="7"/>
                    <a:pt x="5" y="7"/>
                    <a:pt x="4" y="7"/>
                  </a:cubicBezTo>
                  <a:cubicBezTo>
                    <a:pt x="4" y="7"/>
                    <a:pt x="3" y="7"/>
                    <a:pt x="2" y="7"/>
                  </a:cubicBezTo>
                  <a:cubicBezTo>
                    <a:pt x="2" y="7"/>
                    <a:pt x="2" y="7"/>
                    <a:pt x="1" y="6"/>
                  </a:cubicBezTo>
                  <a:cubicBezTo>
                    <a:pt x="1" y="6"/>
                    <a:pt x="1" y="5"/>
                    <a:pt x="1" y="5"/>
                  </a:cubicBezTo>
                  <a:cubicBezTo>
                    <a:pt x="0" y="5"/>
                    <a:pt x="0" y="4"/>
                    <a:pt x="0" y="4"/>
                  </a:cubicBezTo>
                  <a:cubicBezTo>
                    <a:pt x="0" y="3"/>
                    <a:pt x="1" y="2"/>
                    <a:pt x="1" y="2"/>
                  </a:cubicBezTo>
                  <a:cubicBezTo>
                    <a:pt x="1" y="2"/>
                    <a:pt x="1" y="1"/>
                    <a:pt x="2" y="1"/>
                  </a:cubicBezTo>
                  <a:cubicBezTo>
                    <a:pt x="2" y="1"/>
                    <a:pt x="2" y="0"/>
                    <a:pt x="3" y="0"/>
                  </a:cubicBezTo>
                  <a:cubicBezTo>
                    <a:pt x="3" y="0"/>
                    <a:pt x="4" y="0"/>
                    <a:pt x="5" y="0"/>
                  </a:cubicBezTo>
                  <a:cubicBezTo>
                    <a:pt x="5" y="0"/>
                    <a:pt x="6" y="0"/>
                    <a:pt x="6" y="1"/>
                  </a:cubicBezTo>
                  <a:cubicBezTo>
                    <a:pt x="7" y="1"/>
                    <a:pt x="7" y="1"/>
                    <a:pt x="8" y="1"/>
                  </a:cubicBezTo>
                  <a:cubicBezTo>
                    <a:pt x="8" y="2"/>
                    <a:pt x="8" y="2"/>
                    <a:pt x="8" y="3"/>
                  </a:cubicBezTo>
                  <a:cubicBezTo>
                    <a:pt x="8" y="3"/>
                    <a:pt x="8" y="4"/>
                    <a:pt x="8" y="4"/>
                  </a:cubicBezTo>
                  <a:cubicBezTo>
                    <a:pt x="8" y="5"/>
                    <a:pt x="8" y="5"/>
                    <a:pt x="8" y="6"/>
                  </a:cubicBezTo>
                  <a:cubicBezTo>
                    <a:pt x="8" y="6"/>
                    <a:pt x="8" y="6"/>
                    <a:pt x="7" y="7"/>
                  </a:cubicBezTo>
                  <a:close/>
                  <a:moveTo>
                    <a:pt x="4" y="6"/>
                  </a:moveTo>
                  <a:cubicBezTo>
                    <a:pt x="5" y="6"/>
                    <a:pt x="6" y="6"/>
                    <a:pt x="7" y="6"/>
                  </a:cubicBezTo>
                  <a:cubicBezTo>
                    <a:pt x="7" y="5"/>
                    <a:pt x="7" y="5"/>
                    <a:pt x="8" y="4"/>
                  </a:cubicBezTo>
                  <a:cubicBezTo>
                    <a:pt x="8" y="3"/>
                    <a:pt x="7" y="3"/>
                    <a:pt x="7" y="2"/>
                  </a:cubicBezTo>
                  <a:cubicBezTo>
                    <a:pt x="6" y="2"/>
                    <a:pt x="6" y="1"/>
                    <a:pt x="5" y="1"/>
                  </a:cubicBezTo>
                  <a:cubicBezTo>
                    <a:pt x="4" y="1"/>
                    <a:pt x="3" y="1"/>
                    <a:pt x="2" y="2"/>
                  </a:cubicBezTo>
                  <a:cubicBezTo>
                    <a:pt x="2" y="2"/>
                    <a:pt x="1" y="3"/>
                    <a:pt x="1" y="4"/>
                  </a:cubicBezTo>
                  <a:cubicBezTo>
                    <a:pt x="1" y="4"/>
                    <a:pt x="1" y="5"/>
                    <a:pt x="2" y="5"/>
                  </a:cubicBezTo>
                  <a:cubicBezTo>
                    <a:pt x="2" y="6"/>
                    <a:pt x="3" y="6"/>
                    <a:pt x="4" y="6"/>
                  </a:cubicBezTo>
                  <a:close/>
                </a:path>
              </a:pathLst>
            </a:custGeom>
            <a:solidFill>
              <a:srgbClr val="51A67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193" name="Freeform 404"/>
            <p:cNvSpPr>
              <a:spLocks/>
            </p:cNvSpPr>
            <p:nvPr/>
          </p:nvSpPr>
          <p:spPr bwMode="auto">
            <a:xfrm>
              <a:off x="9113839" y="3575051"/>
              <a:ext cx="85725" cy="66675"/>
            </a:xfrm>
            <a:custGeom>
              <a:avLst/>
              <a:gdLst>
                <a:gd name="T0" fmla="*/ 2147483646 w 9"/>
                <a:gd name="T1" fmla="*/ 2147483646 h 7"/>
                <a:gd name="T2" fmla="*/ 2147483646 w 9"/>
                <a:gd name="T3" fmla="*/ 2147483646 h 7"/>
                <a:gd name="T4" fmla="*/ 2147483646 w 9"/>
                <a:gd name="T5" fmla="*/ 2147483646 h 7"/>
                <a:gd name="T6" fmla="*/ 0 w 9"/>
                <a:gd name="T7" fmla="*/ 2147483646 h 7"/>
                <a:gd name="T8" fmla="*/ 0 w 9"/>
                <a:gd name="T9" fmla="*/ 2147483646 h 7"/>
                <a:gd name="T10" fmla="*/ 2147483646 w 9"/>
                <a:gd name="T11" fmla="*/ 2147483646 h 7"/>
                <a:gd name="T12" fmla="*/ 2147483646 w 9"/>
                <a:gd name="T13" fmla="*/ 0 h 7"/>
                <a:gd name="T14" fmla="*/ 2147483646 w 9"/>
                <a:gd name="T15" fmla="*/ 0 h 7"/>
                <a:gd name="T16" fmla="*/ 2147483646 w 9"/>
                <a:gd name="T17" fmla="*/ 0 h 7"/>
                <a:gd name="T18" fmla="*/ 2147483646 w 9"/>
                <a:gd name="T19" fmla="*/ 2147483646 h 7"/>
                <a:gd name="T20" fmla="*/ 2147483646 w 9"/>
                <a:gd name="T21" fmla="*/ 2147483646 h 7"/>
                <a:gd name="T22" fmla="*/ 2147483646 w 9"/>
                <a:gd name="T23" fmla="*/ 2147483646 h 7"/>
                <a:gd name="T24" fmla="*/ 2147483646 w 9"/>
                <a:gd name="T25" fmla="*/ 2147483646 h 7"/>
                <a:gd name="T26" fmla="*/ 2147483646 w 9"/>
                <a:gd name="T27" fmla="*/ 2147483646 h 7"/>
                <a:gd name="T28" fmla="*/ 2147483646 w 9"/>
                <a:gd name="T29" fmla="*/ 2147483646 h 7"/>
                <a:gd name="T30" fmla="*/ 2147483646 w 9"/>
                <a:gd name="T31" fmla="*/ 2147483646 h 7"/>
                <a:gd name="T32" fmla="*/ 2147483646 w 9"/>
                <a:gd name="T33" fmla="*/ 2147483646 h 7"/>
                <a:gd name="T34" fmla="*/ 2147483646 w 9"/>
                <a:gd name="T35" fmla="*/ 2147483646 h 7"/>
                <a:gd name="T36" fmla="*/ 2147483646 w 9"/>
                <a:gd name="T37" fmla="*/ 2147483646 h 7"/>
                <a:gd name="T38" fmla="*/ 2147483646 w 9"/>
                <a:gd name="T39" fmla="*/ 2147483646 h 7"/>
                <a:gd name="T40" fmla="*/ 2147483646 w 9"/>
                <a:gd name="T41" fmla="*/ 2147483646 h 7"/>
                <a:gd name="T42" fmla="*/ 2147483646 w 9"/>
                <a:gd name="T43" fmla="*/ 2147483646 h 7"/>
                <a:gd name="T44" fmla="*/ 2147483646 w 9"/>
                <a:gd name="T45" fmla="*/ 2147483646 h 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9" h="7">
                  <a:moveTo>
                    <a:pt x="3" y="6"/>
                  </a:moveTo>
                  <a:cubicBezTo>
                    <a:pt x="3" y="6"/>
                    <a:pt x="2" y="6"/>
                    <a:pt x="2" y="5"/>
                  </a:cubicBezTo>
                  <a:cubicBezTo>
                    <a:pt x="1" y="5"/>
                    <a:pt x="1" y="5"/>
                    <a:pt x="1" y="5"/>
                  </a:cubicBezTo>
                  <a:cubicBezTo>
                    <a:pt x="1" y="4"/>
                    <a:pt x="0" y="4"/>
                    <a:pt x="0" y="4"/>
                  </a:cubicBezTo>
                  <a:cubicBezTo>
                    <a:pt x="0" y="3"/>
                    <a:pt x="0" y="3"/>
                    <a:pt x="0" y="2"/>
                  </a:cubicBezTo>
                  <a:cubicBezTo>
                    <a:pt x="0" y="2"/>
                    <a:pt x="1" y="2"/>
                    <a:pt x="1" y="1"/>
                  </a:cubicBezTo>
                  <a:cubicBezTo>
                    <a:pt x="1" y="1"/>
                    <a:pt x="1" y="1"/>
                    <a:pt x="1" y="0"/>
                  </a:cubicBezTo>
                  <a:cubicBezTo>
                    <a:pt x="2" y="0"/>
                    <a:pt x="2" y="0"/>
                    <a:pt x="2" y="0"/>
                  </a:cubicBezTo>
                  <a:cubicBezTo>
                    <a:pt x="3" y="0"/>
                    <a:pt x="3" y="0"/>
                    <a:pt x="4" y="0"/>
                  </a:cubicBezTo>
                  <a:cubicBezTo>
                    <a:pt x="9" y="1"/>
                    <a:pt x="9" y="1"/>
                    <a:pt x="9" y="1"/>
                  </a:cubicBezTo>
                  <a:cubicBezTo>
                    <a:pt x="8" y="2"/>
                    <a:pt x="8" y="2"/>
                    <a:pt x="8" y="2"/>
                  </a:cubicBezTo>
                  <a:cubicBezTo>
                    <a:pt x="4" y="1"/>
                    <a:pt x="4" y="1"/>
                    <a:pt x="4" y="1"/>
                  </a:cubicBezTo>
                  <a:cubicBezTo>
                    <a:pt x="3" y="1"/>
                    <a:pt x="3" y="1"/>
                    <a:pt x="3" y="1"/>
                  </a:cubicBezTo>
                  <a:cubicBezTo>
                    <a:pt x="3" y="1"/>
                    <a:pt x="2" y="1"/>
                    <a:pt x="2" y="1"/>
                  </a:cubicBezTo>
                  <a:cubicBezTo>
                    <a:pt x="2" y="1"/>
                    <a:pt x="2" y="1"/>
                    <a:pt x="2" y="2"/>
                  </a:cubicBezTo>
                  <a:cubicBezTo>
                    <a:pt x="1" y="2"/>
                    <a:pt x="1" y="2"/>
                    <a:pt x="1" y="3"/>
                  </a:cubicBezTo>
                  <a:cubicBezTo>
                    <a:pt x="1" y="3"/>
                    <a:pt x="1" y="3"/>
                    <a:pt x="1" y="4"/>
                  </a:cubicBezTo>
                  <a:cubicBezTo>
                    <a:pt x="1" y="4"/>
                    <a:pt x="1" y="4"/>
                    <a:pt x="2" y="4"/>
                  </a:cubicBezTo>
                  <a:cubicBezTo>
                    <a:pt x="2" y="4"/>
                    <a:pt x="2" y="5"/>
                    <a:pt x="2" y="5"/>
                  </a:cubicBezTo>
                  <a:cubicBezTo>
                    <a:pt x="3" y="5"/>
                    <a:pt x="3" y="5"/>
                    <a:pt x="3" y="5"/>
                  </a:cubicBezTo>
                  <a:cubicBezTo>
                    <a:pt x="8" y="5"/>
                    <a:pt x="8" y="5"/>
                    <a:pt x="8" y="5"/>
                  </a:cubicBezTo>
                  <a:cubicBezTo>
                    <a:pt x="8" y="7"/>
                    <a:pt x="8" y="7"/>
                    <a:pt x="8" y="7"/>
                  </a:cubicBezTo>
                  <a:lnTo>
                    <a:pt x="3" y="6"/>
                  </a:lnTo>
                  <a:close/>
                </a:path>
              </a:pathLst>
            </a:custGeom>
            <a:solidFill>
              <a:srgbClr val="51A67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194" name="Freeform 405"/>
            <p:cNvSpPr>
              <a:spLocks/>
            </p:cNvSpPr>
            <p:nvPr/>
          </p:nvSpPr>
          <p:spPr bwMode="auto">
            <a:xfrm>
              <a:off x="9104314" y="3670301"/>
              <a:ext cx="76200" cy="55563"/>
            </a:xfrm>
            <a:custGeom>
              <a:avLst/>
              <a:gdLst>
                <a:gd name="T0" fmla="*/ 2147483646 w 48"/>
                <a:gd name="T1" fmla="*/ 2147483646 h 35"/>
                <a:gd name="T2" fmla="*/ 2147483646 w 48"/>
                <a:gd name="T3" fmla="*/ 2147483646 h 35"/>
                <a:gd name="T4" fmla="*/ 0 w 48"/>
                <a:gd name="T5" fmla="*/ 2147483646 h 35"/>
                <a:gd name="T6" fmla="*/ 0 w 48"/>
                <a:gd name="T7" fmla="*/ 2147483646 h 35"/>
                <a:gd name="T8" fmla="*/ 2147483646 w 48"/>
                <a:gd name="T9" fmla="*/ 2147483646 h 35"/>
                <a:gd name="T10" fmla="*/ 2147483646 w 48"/>
                <a:gd name="T11" fmla="*/ 0 h 35"/>
                <a:gd name="T12" fmla="*/ 2147483646 w 48"/>
                <a:gd name="T13" fmla="*/ 0 h 35"/>
                <a:gd name="T14" fmla="*/ 2147483646 w 48"/>
                <a:gd name="T15" fmla="*/ 2147483646 h 35"/>
                <a:gd name="T16" fmla="*/ 2147483646 w 48"/>
                <a:gd name="T17" fmla="*/ 2147483646 h 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8" h="35">
                  <a:moveTo>
                    <a:pt x="36" y="35"/>
                  </a:moveTo>
                  <a:lnTo>
                    <a:pt x="42" y="18"/>
                  </a:lnTo>
                  <a:lnTo>
                    <a:pt x="0" y="12"/>
                  </a:lnTo>
                  <a:lnTo>
                    <a:pt x="0" y="6"/>
                  </a:lnTo>
                  <a:lnTo>
                    <a:pt x="42" y="12"/>
                  </a:lnTo>
                  <a:lnTo>
                    <a:pt x="42" y="0"/>
                  </a:lnTo>
                  <a:lnTo>
                    <a:pt x="48" y="0"/>
                  </a:lnTo>
                  <a:lnTo>
                    <a:pt x="42" y="35"/>
                  </a:lnTo>
                  <a:lnTo>
                    <a:pt x="36" y="35"/>
                  </a:lnTo>
                  <a:close/>
                </a:path>
              </a:pathLst>
            </a:custGeom>
            <a:solidFill>
              <a:srgbClr val="51A67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195" name="Freeform 406"/>
            <p:cNvSpPr>
              <a:spLocks/>
            </p:cNvSpPr>
            <p:nvPr/>
          </p:nvSpPr>
          <p:spPr bwMode="auto">
            <a:xfrm>
              <a:off x="9085264" y="3744913"/>
              <a:ext cx="76200" cy="66675"/>
            </a:xfrm>
            <a:custGeom>
              <a:avLst/>
              <a:gdLst>
                <a:gd name="T0" fmla="*/ 0 w 8"/>
                <a:gd name="T1" fmla="*/ 2147483646 h 7"/>
                <a:gd name="T2" fmla="*/ 0 w 8"/>
                <a:gd name="T3" fmla="*/ 2147483646 h 7"/>
                <a:gd name="T4" fmla="*/ 0 w 8"/>
                <a:gd name="T5" fmla="*/ 2147483646 h 7"/>
                <a:gd name="T6" fmla="*/ 0 w 8"/>
                <a:gd name="T7" fmla="*/ 2147483646 h 7"/>
                <a:gd name="T8" fmla="*/ 0 w 8"/>
                <a:gd name="T9" fmla="*/ 2147483646 h 7"/>
                <a:gd name="T10" fmla="*/ 0 w 8"/>
                <a:gd name="T11" fmla="*/ 2147483646 h 7"/>
                <a:gd name="T12" fmla="*/ 2147483646 w 8"/>
                <a:gd name="T13" fmla="*/ 0 h 7"/>
                <a:gd name="T14" fmla="*/ 2147483646 w 8"/>
                <a:gd name="T15" fmla="*/ 0 h 7"/>
                <a:gd name="T16" fmla="*/ 2147483646 w 8"/>
                <a:gd name="T17" fmla="*/ 0 h 7"/>
                <a:gd name="T18" fmla="*/ 2147483646 w 8"/>
                <a:gd name="T19" fmla="*/ 2147483646 h 7"/>
                <a:gd name="T20" fmla="*/ 2147483646 w 8"/>
                <a:gd name="T21" fmla="*/ 2147483646 h 7"/>
                <a:gd name="T22" fmla="*/ 2147483646 w 8"/>
                <a:gd name="T23" fmla="*/ 2147483646 h 7"/>
                <a:gd name="T24" fmla="*/ 2147483646 w 8"/>
                <a:gd name="T25" fmla="*/ 2147483646 h 7"/>
                <a:gd name="T26" fmla="*/ 2147483646 w 8"/>
                <a:gd name="T27" fmla="*/ 2147483646 h 7"/>
                <a:gd name="T28" fmla="*/ 2147483646 w 8"/>
                <a:gd name="T29" fmla="*/ 2147483646 h 7"/>
                <a:gd name="T30" fmla="*/ 2147483646 w 8"/>
                <a:gd name="T31" fmla="*/ 2147483646 h 7"/>
                <a:gd name="T32" fmla="*/ 2147483646 w 8"/>
                <a:gd name="T33" fmla="*/ 2147483646 h 7"/>
                <a:gd name="T34" fmla="*/ 2147483646 w 8"/>
                <a:gd name="T35" fmla="*/ 2147483646 h 7"/>
                <a:gd name="T36" fmla="*/ 2147483646 w 8"/>
                <a:gd name="T37" fmla="*/ 2147483646 h 7"/>
                <a:gd name="T38" fmla="*/ 2147483646 w 8"/>
                <a:gd name="T39" fmla="*/ 2147483646 h 7"/>
                <a:gd name="T40" fmla="*/ 2147483646 w 8"/>
                <a:gd name="T41" fmla="*/ 2147483646 h 7"/>
                <a:gd name="T42" fmla="*/ 2147483646 w 8"/>
                <a:gd name="T43" fmla="*/ 2147483646 h 7"/>
                <a:gd name="T44" fmla="*/ 2147483646 w 8"/>
                <a:gd name="T45" fmla="*/ 2147483646 h 7"/>
                <a:gd name="T46" fmla="*/ 2147483646 w 8"/>
                <a:gd name="T47" fmla="*/ 2147483646 h 7"/>
                <a:gd name="T48" fmla="*/ 2147483646 w 8"/>
                <a:gd name="T49" fmla="*/ 2147483646 h 7"/>
                <a:gd name="T50" fmla="*/ 2147483646 w 8"/>
                <a:gd name="T51" fmla="*/ 2147483646 h 7"/>
                <a:gd name="T52" fmla="*/ 2147483646 w 8"/>
                <a:gd name="T53" fmla="*/ 2147483646 h 7"/>
                <a:gd name="T54" fmla="*/ 2147483646 w 8"/>
                <a:gd name="T55" fmla="*/ 2147483646 h 7"/>
                <a:gd name="T56" fmla="*/ 2147483646 w 8"/>
                <a:gd name="T57" fmla="*/ 2147483646 h 7"/>
                <a:gd name="T58" fmla="*/ 2147483646 w 8"/>
                <a:gd name="T59" fmla="*/ 2147483646 h 7"/>
                <a:gd name="T60" fmla="*/ 0 w 8"/>
                <a:gd name="T61" fmla="*/ 2147483646 h 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8" h="7">
                  <a:moveTo>
                    <a:pt x="0" y="5"/>
                  </a:moveTo>
                  <a:cubicBezTo>
                    <a:pt x="0" y="5"/>
                    <a:pt x="0" y="5"/>
                    <a:pt x="0" y="5"/>
                  </a:cubicBezTo>
                  <a:cubicBezTo>
                    <a:pt x="0" y="5"/>
                    <a:pt x="0" y="5"/>
                    <a:pt x="0" y="4"/>
                  </a:cubicBezTo>
                  <a:cubicBezTo>
                    <a:pt x="0" y="4"/>
                    <a:pt x="0" y="4"/>
                    <a:pt x="0" y="4"/>
                  </a:cubicBezTo>
                  <a:cubicBezTo>
                    <a:pt x="0" y="3"/>
                    <a:pt x="0" y="3"/>
                    <a:pt x="0" y="3"/>
                  </a:cubicBezTo>
                  <a:cubicBezTo>
                    <a:pt x="0" y="2"/>
                    <a:pt x="0" y="2"/>
                    <a:pt x="0" y="1"/>
                  </a:cubicBezTo>
                  <a:cubicBezTo>
                    <a:pt x="1" y="1"/>
                    <a:pt x="1" y="1"/>
                    <a:pt x="1" y="0"/>
                  </a:cubicBezTo>
                  <a:cubicBezTo>
                    <a:pt x="2" y="0"/>
                    <a:pt x="2" y="0"/>
                    <a:pt x="3" y="0"/>
                  </a:cubicBezTo>
                  <a:cubicBezTo>
                    <a:pt x="3" y="0"/>
                    <a:pt x="4" y="0"/>
                    <a:pt x="5" y="0"/>
                  </a:cubicBezTo>
                  <a:cubicBezTo>
                    <a:pt x="5" y="0"/>
                    <a:pt x="6" y="0"/>
                    <a:pt x="6" y="1"/>
                  </a:cubicBezTo>
                  <a:cubicBezTo>
                    <a:pt x="7" y="1"/>
                    <a:pt x="7" y="1"/>
                    <a:pt x="7" y="2"/>
                  </a:cubicBezTo>
                  <a:cubicBezTo>
                    <a:pt x="8" y="2"/>
                    <a:pt x="8" y="3"/>
                    <a:pt x="8" y="3"/>
                  </a:cubicBezTo>
                  <a:cubicBezTo>
                    <a:pt x="8" y="4"/>
                    <a:pt x="8" y="4"/>
                    <a:pt x="8" y="5"/>
                  </a:cubicBezTo>
                  <a:cubicBezTo>
                    <a:pt x="8" y="5"/>
                    <a:pt x="7" y="5"/>
                    <a:pt x="7" y="6"/>
                  </a:cubicBezTo>
                  <a:cubicBezTo>
                    <a:pt x="7" y="6"/>
                    <a:pt x="7" y="7"/>
                    <a:pt x="6" y="7"/>
                  </a:cubicBezTo>
                  <a:cubicBezTo>
                    <a:pt x="5" y="7"/>
                    <a:pt x="5" y="7"/>
                    <a:pt x="5" y="7"/>
                  </a:cubicBezTo>
                  <a:cubicBezTo>
                    <a:pt x="5" y="7"/>
                    <a:pt x="5" y="7"/>
                    <a:pt x="5" y="7"/>
                  </a:cubicBezTo>
                  <a:cubicBezTo>
                    <a:pt x="6" y="6"/>
                    <a:pt x="6" y="6"/>
                    <a:pt x="6" y="6"/>
                  </a:cubicBezTo>
                  <a:cubicBezTo>
                    <a:pt x="6" y="5"/>
                    <a:pt x="7" y="5"/>
                    <a:pt x="7" y="4"/>
                  </a:cubicBezTo>
                  <a:cubicBezTo>
                    <a:pt x="7" y="4"/>
                    <a:pt x="7" y="4"/>
                    <a:pt x="7" y="3"/>
                  </a:cubicBezTo>
                  <a:cubicBezTo>
                    <a:pt x="7" y="3"/>
                    <a:pt x="7" y="3"/>
                    <a:pt x="6" y="2"/>
                  </a:cubicBezTo>
                  <a:cubicBezTo>
                    <a:pt x="6" y="2"/>
                    <a:pt x="6" y="2"/>
                    <a:pt x="6" y="2"/>
                  </a:cubicBezTo>
                  <a:cubicBezTo>
                    <a:pt x="5" y="1"/>
                    <a:pt x="5" y="1"/>
                    <a:pt x="4" y="1"/>
                  </a:cubicBezTo>
                  <a:cubicBezTo>
                    <a:pt x="4" y="1"/>
                    <a:pt x="3" y="1"/>
                    <a:pt x="3" y="1"/>
                  </a:cubicBezTo>
                  <a:cubicBezTo>
                    <a:pt x="3" y="1"/>
                    <a:pt x="2" y="1"/>
                    <a:pt x="2" y="1"/>
                  </a:cubicBezTo>
                  <a:cubicBezTo>
                    <a:pt x="2" y="1"/>
                    <a:pt x="1" y="2"/>
                    <a:pt x="1" y="2"/>
                  </a:cubicBezTo>
                  <a:cubicBezTo>
                    <a:pt x="1" y="2"/>
                    <a:pt x="1" y="3"/>
                    <a:pt x="1" y="3"/>
                  </a:cubicBezTo>
                  <a:cubicBezTo>
                    <a:pt x="1" y="3"/>
                    <a:pt x="1" y="4"/>
                    <a:pt x="1" y="4"/>
                  </a:cubicBezTo>
                  <a:cubicBezTo>
                    <a:pt x="1" y="5"/>
                    <a:pt x="1" y="5"/>
                    <a:pt x="1" y="6"/>
                  </a:cubicBezTo>
                  <a:cubicBezTo>
                    <a:pt x="1" y="6"/>
                    <a:pt x="1" y="6"/>
                    <a:pt x="1" y="6"/>
                  </a:cubicBezTo>
                  <a:lnTo>
                    <a:pt x="0" y="5"/>
                  </a:lnTo>
                  <a:close/>
                </a:path>
              </a:pathLst>
            </a:custGeom>
            <a:solidFill>
              <a:srgbClr val="51A67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196" name="Freeform 407"/>
            <p:cNvSpPr>
              <a:spLocks noEditPoints="1"/>
            </p:cNvSpPr>
            <p:nvPr/>
          </p:nvSpPr>
          <p:spPr bwMode="auto">
            <a:xfrm>
              <a:off x="9058276" y="3830638"/>
              <a:ext cx="74613" cy="66675"/>
            </a:xfrm>
            <a:custGeom>
              <a:avLst/>
              <a:gdLst>
                <a:gd name="T0" fmla="*/ 2147483646 w 8"/>
                <a:gd name="T1" fmla="*/ 2147483646 h 7"/>
                <a:gd name="T2" fmla="*/ 2147483646 w 8"/>
                <a:gd name="T3" fmla="*/ 2147483646 h 7"/>
                <a:gd name="T4" fmla="*/ 2147483646 w 8"/>
                <a:gd name="T5" fmla="*/ 2147483646 h 7"/>
                <a:gd name="T6" fmla="*/ 2147483646 w 8"/>
                <a:gd name="T7" fmla="*/ 2147483646 h 7"/>
                <a:gd name="T8" fmla="*/ 2147483646 w 8"/>
                <a:gd name="T9" fmla="*/ 2147483646 h 7"/>
                <a:gd name="T10" fmla="*/ 0 w 8"/>
                <a:gd name="T11" fmla="*/ 2147483646 h 7"/>
                <a:gd name="T12" fmla="*/ 0 w 8"/>
                <a:gd name="T13" fmla="*/ 2147483646 h 7"/>
                <a:gd name="T14" fmla="*/ 2147483646 w 8"/>
                <a:gd name="T15" fmla="*/ 2147483646 h 7"/>
                <a:gd name="T16" fmla="*/ 2147483646 w 8"/>
                <a:gd name="T17" fmla="*/ 0 h 7"/>
                <a:gd name="T18" fmla="*/ 2147483646 w 8"/>
                <a:gd name="T19" fmla="*/ 0 h 7"/>
                <a:gd name="T20" fmla="*/ 2147483646 w 8"/>
                <a:gd name="T21" fmla="*/ 0 h 7"/>
                <a:gd name="T22" fmla="*/ 2147483646 w 8"/>
                <a:gd name="T23" fmla="*/ 2147483646 h 7"/>
                <a:gd name="T24" fmla="*/ 2147483646 w 8"/>
                <a:gd name="T25" fmla="*/ 2147483646 h 7"/>
                <a:gd name="T26" fmla="*/ 2147483646 w 8"/>
                <a:gd name="T27" fmla="*/ 2147483646 h 7"/>
                <a:gd name="T28" fmla="*/ 2147483646 w 8"/>
                <a:gd name="T29" fmla="*/ 2147483646 h 7"/>
                <a:gd name="T30" fmla="*/ 2147483646 w 8"/>
                <a:gd name="T31" fmla="*/ 2147483646 h 7"/>
                <a:gd name="T32" fmla="*/ 2147483646 w 8"/>
                <a:gd name="T33" fmla="*/ 2147483646 h 7"/>
                <a:gd name="T34" fmla="*/ 2147483646 w 8"/>
                <a:gd name="T35" fmla="*/ 2147483646 h 7"/>
                <a:gd name="T36" fmla="*/ 2147483646 w 8"/>
                <a:gd name="T37" fmla="*/ 2147483646 h 7"/>
                <a:gd name="T38" fmla="*/ 2147483646 w 8"/>
                <a:gd name="T39" fmla="*/ 2147483646 h 7"/>
                <a:gd name="T40" fmla="*/ 2147483646 w 8"/>
                <a:gd name="T41" fmla="*/ 2147483646 h 7"/>
                <a:gd name="T42" fmla="*/ 2147483646 w 8"/>
                <a:gd name="T43" fmla="*/ 2147483646 h 7"/>
                <a:gd name="T44" fmla="*/ 2147483646 w 8"/>
                <a:gd name="T45" fmla="*/ 2147483646 h 7"/>
                <a:gd name="T46" fmla="*/ 2147483646 w 8"/>
                <a:gd name="T47" fmla="*/ 2147483646 h 7"/>
                <a:gd name="T48" fmla="*/ 2147483646 w 8"/>
                <a:gd name="T49" fmla="*/ 2147483646 h 7"/>
                <a:gd name="T50" fmla="*/ 2147483646 w 8"/>
                <a:gd name="T51" fmla="*/ 2147483646 h 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8" h="7">
                  <a:moveTo>
                    <a:pt x="6" y="7"/>
                  </a:moveTo>
                  <a:cubicBezTo>
                    <a:pt x="6" y="7"/>
                    <a:pt x="5" y="7"/>
                    <a:pt x="5" y="7"/>
                  </a:cubicBezTo>
                  <a:cubicBezTo>
                    <a:pt x="4" y="7"/>
                    <a:pt x="4" y="7"/>
                    <a:pt x="3" y="7"/>
                  </a:cubicBezTo>
                  <a:cubicBezTo>
                    <a:pt x="2" y="7"/>
                    <a:pt x="2" y="7"/>
                    <a:pt x="2" y="6"/>
                  </a:cubicBezTo>
                  <a:cubicBezTo>
                    <a:pt x="1" y="6"/>
                    <a:pt x="1" y="6"/>
                    <a:pt x="1" y="5"/>
                  </a:cubicBezTo>
                  <a:cubicBezTo>
                    <a:pt x="0" y="5"/>
                    <a:pt x="0" y="5"/>
                    <a:pt x="0" y="4"/>
                  </a:cubicBezTo>
                  <a:cubicBezTo>
                    <a:pt x="0" y="4"/>
                    <a:pt x="0" y="3"/>
                    <a:pt x="0" y="3"/>
                  </a:cubicBezTo>
                  <a:cubicBezTo>
                    <a:pt x="0" y="2"/>
                    <a:pt x="1" y="2"/>
                    <a:pt x="1" y="1"/>
                  </a:cubicBezTo>
                  <a:cubicBezTo>
                    <a:pt x="1" y="1"/>
                    <a:pt x="2" y="1"/>
                    <a:pt x="2" y="0"/>
                  </a:cubicBezTo>
                  <a:cubicBezTo>
                    <a:pt x="3" y="0"/>
                    <a:pt x="3" y="0"/>
                    <a:pt x="4" y="0"/>
                  </a:cubicBezTo>
                  <a:cubicBezTo>
                    <a:pt x="4" y="0"/>
                    <a:pt x="5" y="0"/>
                    <a:pt x="5" y="0"/>
                  </a:cubicBezTo>
                  <a:cubicBezTo>
                    <a:pt x="6" y="1"/>
                    <a:pt x="6" y="1"/>
                    <a:pt x="7" y="1"/>
                  </a:cubicBezTo>
                  <a:cubicBezTo>
                    <a:pt x="7" y="1"/>
                    <a:pt x="8" y="2"/>
                    <a:pt x="8" y="2"/>
                  </a:cubicBezTo>
                  <a:cubicBezTo>
                    <a:pt x="8" y="3"/>
                    <a:pt x="8" y="3"/>
                    <a:pt x="8" y="4"/>
                  </a:cubicBezTo>
                  <a:cubicBezTo>
                    <a:pt x="8" y="4"/>
                    <a:pt x="8" y="4"/>
                    <a:pt x="8" y="5"/>
                  </a:cubicBezTo>
                  <a:cubicBezTo>
                    <a:pt x="8" y="6"/>
                    <a:pt x="8" y="6"/>
                    <a:pt x="7" y="6"/>
                  </a:cubicBezTo>
                  <a:cubicBezTo>
                    <a:pt x="7" y="7"/>
                    <a:pt x="7" y="7"/>
                    <a:pt x="6" y="7"/>
                  </a:cubicBezTo>
                  <a:close/>
                  <a:moveTo>
                    <a:pt x="3" y="6"/>
                  </a:moveTo>
                  <a:cubicBezTo>
                    <a:pt x="4" y="6"/>
                    <a:pt x="5" y="7"/>
                    <a:pt x="6" y="6"/>
                  </a:cubicBezTo>
                  <a:cubicBezTo>
                    <a:pt x="6" y="6"/>
                    <a:pt x="7" y="5"/>
                    <a:pt x="7" y="5"/>
                  </a:cubicBezTo>
                  <a:cubicBezTo>
                    <a:pt x="7" y="4"/>
                    <a:pt x="7" y="3"/>
                    <a:pt x="7" y="3"/>
                  </a:cubicBezTo>
                  <a:cubicBezTo>
                    <a:pt x="7" y="2"/>
                    <a:pt x="6" y="2"/>
                    <a:pt x="5" y="1"/>
                  </a:cubicBezTo>
                  <a:cubicBezTo>
                    <a:pt x="4" y="1"/>
                    <a:pt x="3" y="1"/>
                    <a:pt x="2" y="1"/>
                  </a:cubicBezTo>
                  <a:cubicBezTo>
                    <a:pt x="2" y="2"/>
                    <a:pt x="1" y="2"/>
                    <a:pt x="1" y="3"/>
                  </a:cubicBezTo>
                  <a:cubicBezTo>
                    <a:pt x="1" y="4"/>
                    <a:pt x="1" y="4"/>
                    <a:pt x="1" y="5"/>
                  </a:cubicBezTo>
                  <a:cubicBezTo>
                    <a:pt x="2" y="5"/>
                    <a:pt x="2" y="6"/>
                    <a:pt x="3" y="6"/>
                  </a:cubicBezTo>
                  <a:close/>
                </a:path>
              </a:pathLst>
            </a:custGeom>
            <a:solidFill>
              <a:srgbClr val="51A67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197" name="Freeform 408"/>
            <p:cNvSpPr>
              <a:spLocks/>
            </p:cNvSpPr>
            <p:nvPr/>
          </p:nvSpPr>
          <p:spPr bwMode="auto">
            <a:xfrm>
              <a:off x="9020176" y="3925888"/>
              <a:ext cx="84138" cy="84138"/>
            </a:xfrm>
            <a:custGeom>
              <a:avLst/>
              <a:gdLst>
                <a:gd name="T0" fmla="*/ 0 w 53"/>
                <a:gd name="T1" fmla="*/ 2147483646 h 53"/>
                <a:gd name="T2" fmla="*/ 0 w 53"/>
                <a:gd name="T3" fmla="*/ 2147483646 h 53"/>
                <a:gd name="T4" fmla="*/ 2147483646 w 53"/>
                <a:gd name="T5" fmla="*/ 2147483646 h 53"/>
                <a:gd name="T6" fmla="*/ 2147483646 w 53"/>
                <a:gd name="T7" fmla="*/ 2147483646 h 53"/>
                <a:gd name="T8" fmla="*/ 2147483646 w 53"/>
                <a:gd name="T9" fmla="*/ 2147483646 h 53"/>
                <a:gd name="T10" fmla="*/ 2147483646 w 53"/>
                <a:gd name="T11" fmla="*/ 2147483646 h 53"/>
                <a:gd name="T12" fmla="*/ 2147483646 w 53"/>
                <a:gd name="T13" fmla="*/ 0 h 53"/>
                <a:gd name="T14" fmla="*/ 2147483646 w 53"/>
                <a:gd name="T15" fmla="*/ 0 h 53"/>
                <a:gd name="T16" fmla="*/ 2147483646 w 53"/>
                <a:gd name="T17" fmla="*/ 2147483646 h 53"/>
                <a:gd name="T18" fmla="*/ 2147483646 w 53"/>
                <a:gd name="T19" fmla="*/ 2147483646 h 53"/>
                <a:gd name="T20" fmla="*/ 2147483646 w 53"/>
                <a:gd name="T21" fmla="*/ 2147483646 h 53"/>
                <a:gd name="T22" fmla="*/ 2147483646 w 53"/>
                <a:gd name="T23" fmla="*/ 2147483646 h 53"/>
                <a:gd name="T24" fmla="*/ 2147483646 w 53"/>
                <a:gd name="T25" fmla="*/ 2147483646 h 53"/>
                <a:gd name="T26" fmla="*/ 0 w 53"/>
                <a:gd name="T27" fmla="*/ 2147483646 h 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3" h="53">
                  <a:moveTo>
                    <a:pt x="0" y="35"/>
                  </a:moveTo>
                  <a:lnTo>
                    <a:pt x="0" y="29"/>
                  </a:lnTo>
                  <a:lnTo>
                    <a:pt x="35" y="41"/>
                  </a:lnTo>
                  <a:lnTo>
                    <a:pt x="18" y="23"/>
                  </a:lnTo>
                  <a:lnTo>
                    <a:pt x="18" y="17"/>
                  </a:lnTo>
                  <a:lnTo>
                    <a:pt x="47" y="17"/>
                  </a:lnTo>
                  <a:lnTo>
                    <a:pt x="12" y="0"/>
                  </a:lnTo>
                  <a:lnTo>
                    <a:pt x="53" y="11"/>
                  </a:lnTo>
                  <a:lnTo>
                    <a:pt x="53" y="23"/>
                  </a:lnTo>
                  <a:lnTo>
                    <a:pt x="24" y="23"/>
                  </a:lnTo>
                  <a:lnTo>
                    <a:pt x="41" y="41"/>
                  </a:lnTo>
                  <a:lnTo>
                    <a:pt x="41" y="53"/>
                  </a:lnTo>
                  <a:lnTo>
                    <a:pt x="0" y="35"/>
                  </a:lnTo>
                  <a:close/>
                </a:path>
              </a:pathLst>
            </a:custGeom>
            <a:solidFill>
              <a:srgbClr val="51A67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198" name="Freeform 409"/>
            <p:cNvSpPr>
              <a:spLocks/>
            </p:cNvSpPr>
            <p:nvPr/>
          </p:nvSpPr>
          <p:spPr bwMode="auto">
            <a:xfrm>
              <a:off x="8982076" y="4019551"/>
              <a:ext cx="84138" cy="66675"/>
            </a:xfrm>
            <a:custGeom>
              <a:avLst/>
              <a:gdLst>
                <a:gd name="T0" fmla="*/ 0 w 53"/>
                <a:gd name="T1" fmla="*/ 2147483646 h 42"/>
                <a:gd name="T2" fmla="*/ 2147483646 w 53"/>
                <a:gd name="T3" fmla="*/ 0 h 42"/>
                <a:gd name="T4" fmla="*/ 2147483646 w 53"/>
                <a:gd name="T5" fmla="*/ 2147483646 h 42"/>
                <a:gd name="T6" fmla="*/ 2147483646 w 53"/>
                <a:gd name="T7" fmla="*/ 2147483646 h 42"/>
                <a:gd name="T8" fmla="*/ 2147483646 w 53"/>
                <a:gd name="T9" fmla="*/ 2147483646 h 42"/>
                <a:gd name="T10" fmla="*/ 2147483646 w 53"/>
                <a:gd name="T11" fmla="*/ 2147483646 h 42"/>
                <a:gd name="T12" fmla="*/ 2147483646 w 53"/>
                <a:gd name="T13" fmla="*/ 2147483646 h 42"/>
                <a:gd name="T14" fmla="*/ 2147483646 w 53"/>
                <a:gd name="T15" fmla="*/ 2147483646 h 42"/>
                <a:gd name="T16" fmla="*/ 2147483646 w 53"/>
                <a:gd name="T17" fmla="*/ 2147483646 h 42"/>
                <a:gd name="T18" fmla="*/ 2147483646 w 53"/>
                <a:gd name="T19" fmla="*/ 2147483646 h 42"/>
                <a:gd name="T20" fmla="*/ 2147483646 w 53"/>
                <a:gd name="T21" fmla="*/ 2147483646 h 42"/>
                <a:gd name="T22" fmla="*/ 2147483646 w 53"/>
                <a:gd name="T23" fmla="*/ 2147483646 h 42"/>
                <a:gd name="T24" fmla="*/ 0 w 53"/>
                <a:gd name="T25" fmla="*/ 2147483646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3" h="42">
                  <a:moveTo>
                    <a:pt x="0" y="24"/>
                  </a:moveTo>
                  <a:lnTo>
                    <a:pt x="12" y="0"/>
                  </a:lnTo>
                  <a:lnTo>
                    <a:pt x="53" y="18"/>
                  </a:lnTo>
                  <a:lnTo>
                    <a:pt x="42" y="42"/>
                  </a:lnTo>
                  <a:lnTo>
                    <a:pt x="36" y="42"/>
                  </a:lnTo>
                  <a:lnTo>
                    <a:pt x="48" y="18"/>
                  </a:lnTo>
                  <a:lnTo>
                    <a:pt x="36" y="18"/>
                  </a:lnTo>
                  <a:lnTo>
                    <a:pt x="24" y="36"/>
                  </a:lnTo>
                  <a:lnTo>
                    <a:pt x="18" y="36"/>
                  </a:lnTo>
                  <a:lnTo>
                    <a:pt x="30" y="12"/>
                  </a:lnTo>
                  <a:lnTo>
                    <a:pt x="18" y="6"/>
                  </a:lnTo>
                  <a:lnTo>
                    <a:pt x="6" y="30"/>
                  </a:lnTo>
                  <a:lnTo>
                    <a:pt x="0" y="24"/>
                  </a:lnTo>
                  <a:close/>
                </a:path>
              </a:pathLst>
            </a:custGeom>
            <a:solidFill>
              <a:srgbClr val="51A67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199" name="Freeform 410"/>
            <p:cNvSpPr>
              <a:spLocks/>
            </p:cNvSpPr>
            <p:nvPr/>
          </p:nvSpPr>
          <p:spPr bwMode="auto">
            <a:xfrm>
              <a:off x="8953501" y="4086226"/>
              <a:ext cx="76200" cy="84138"/>
            </a:xfrm>
            <a:custGeom>
              <a:avLst/>
              <a:gdLst>
                <a:gd name="T0" fmla="*/ 2147483646 w 8"/>
                <a:gd name="T1" fmla="*/ 2147483646 h 9"/>
                <a:gd name="T2" fmla="*/ 0 w 8"/>
                <a:gd name="T3" fmla="*/ 2147483646 h 9"/>
                <a:gd name="T4" fmla="*/ 0 w 8"/>
                <a:gd name="T5" fmla="*/ 2147483646 h 9"/>
                <a:gd name="T6" fmla="*/ 0 w 8"/>
                <a:gd name="T7" fmla="*/ 2147483646 h 9"/>
                <a:gd name="T8" fmla="*/ 0 w 8"/>
                <a:gd name="T9" fmla="*/ 2147483646 h 9"/>
                <a:gd name="T10" fmla="*/ 2147483646 w 8"/>
                <a:gd name="T11" fmla="*/ 2147483646 h 9"/>
                <a:gd name="T12" fmla="*/ 2147483646 w 8"/>
                <a:gd name="T13" fmla="*/ 0 h 9"/>
                <a:gd name="T14" fmla="*/ 2147483646 w 8"/>
                <a:gd name="T15" fmla="*/ 2147483646 h 9"/>
                <a:gd name="T16" fmla="*/ 2147483646 w 8"/>
                <a:gd name="T17" fmla="*/ 2147483646 h 9"/>
                <a:gd name="T18" fmla="*/ 2147483646 w 8"/>
                <a:gd name="T19" fmla="*/ 2147483646 h 9"/>
                <a:gd name="T20" fmla="*/ 2147483646 w 8"/>
                <a:gd name="T21" fmla="*/ 2147483646 h 9"/>
                <a:gd name="T22" fmla="*/ 2147483646 w 8"/>
                <a:gd name="T23" fmla="*/ 2147483646 h 9"/>
                <a:gd name="T24" fmla="*/ 2147483646 w 8"/>
                <a:gd name="T25" fmla="*/ 2147483646 h 9"/>
                <a:gd name="T26" fmla="*/ 2147483646 w 8"/>
                <a:gd name="T27" fmla="*/ 2147483646 h 9"/>
                <a:gd name="T28" fmla="*/ 2147483646 w 8"/>
                <a:gd name="T29" fmla="*/ 2147483646 h 9"/>
                <a:gd name="T30" fmla="*/ 2147483646 w 8"/>
                <a:gd name="T31" fmla="*/ 2147483646 h 9"/>
                <a:gd name="T32" fmla="*/ 2147483646 w 8"/>
                <a:gd name="T33" fmla="*/ 2147483646 h 9"/>
                <a:gd name="T34" fmla="*/ 2147483646 w 8"/>
                <a:gd name="T35" fmla="*/ 2147483646 h 9"/>
                <a:gd name="T36" fmla="*/ 2147483646 w 8"/>
                <a:gd name="T37" fmla="*/ 2147483646 h 9"/>
                <a:gd name="T38" fmla="*/ 2147483646 w 8"/>
                <a:gd name="T39" fmla="*/ 2147483646 h 9"/>
                <a:gd name="T40" fmla="*/ 2147483646 w 8"/>
                <a:gd name="T41" fmla="*/ 2147483646 h 9"/>
                <a:gd name="T42" fmla="*/ 2147483646 w 8"/>
                <a:gd name="T43" fmla="*/ 2147483646 h 9"/>
                <a:gd name="T44" fmla="*/ 2147483646 w 8"/>
                <a:gd name="T45" fmla="*/ 2147483646 h 9"/>
                <a:gd name="T46" fmla="*/ 2147483646 w 8"/>
                <a:gd name="T47" fmla="*/ 2147483646 h 9"/>
                <a:gd name="T48" fmla="*/ 2147483646 w 8"/>
                <a:gd name="T49" fmla="*/ 2147483646 h 9"/>
                <a:gd name="T50" fmla="*/ 2147483646 w 8"/>
                <a:gd name="T51" fmla="*/ 2147483646 h 9"/>
                <a:gd name="T52" fmla="*/ 2147483646 w 8"/>
                <a:gd name="T53" fmla="*/ 2147483646 h 9"/>
                <a:gd name="T54" fmla="*/ 2147483646 w 8"/>
                <a:gd name="T55" fmla="*/ 2147483646 h 9"/>
                <a:gd name="T56" fmla="*/ 2147483646 w 8"/>
                <a:gd name="T57" fmla="*/ 2147483646 h 9"/>
                <a:gd name="T58" fmla="*/ 2147483646 w 8"/>
                <a:gd name="T59" fmla="*/ 2147483646 h 9"/>
                <a:gd name="T60" fmla="*/ 2147483646 w 8"/>
                <a:gd name="T61" fmla="*/ 2147483646 h 9"/>
                <a:gd name="T62" fmla="*/ 2147483646 w 8"/>
                <a:gd name="T63" fmla="*/ 2147483646 h 9"/>
                <a:gd name="T64" fmla="*/ 2147483646 w 8"/>
                <a:gd name="T65" fmla="*/ 2147483646 h 9"/>
                <a:gd name="T66" fmla="*/ 2147483646 w 8"/>
                <a:gd name="T67" fmla="*/ 2147483646 h 9"/>
                <a:gd name="T68" fmla="*/ 2147483646 w 8"/>
                <a:gd name="T69" fmla="*/ 2147483646 h 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8" h="9">
                  <a:moveTo>
                    <a:pt x="1" y="7"/>
                  </a:moveTo>
                  <a:cubicBezTo>
                    <a:pt x="1" y="6"/>
                    <a:pt x="0" y="6"/>
                    <a:pt x="0" y="6"/>
                  </a:cubicBezTo>
                  <a:cubicBezTo>
                    <a:pt x="0" y="6"/>
                    <a:pt x="0" y="5"/>
                    <a:pt x="0" y="5"/>
                  </a:cubicBezTo>
                  <a:cubicBezTo>
                    <a:pt x="0" y="5"/>
                    <a:pt x="0" y="4"/>
                    <a:pt x="0" y="4"/>
                  </a:cubicBezTo>
                  <a:cubicBezTo>
                    <a:pt x="0" y="4"/>
                    <a:pt x="0" y="3"/>
                    <a:pt x="0" y="3"/>
                  </a:cubicBezTo>
                  <a:cubicBezTo>
                    <a:pt x="0" y="2"/>
                    <a:pt x="1" y="2"/>
                    <a:pt x="1" y="1"/>
                  </a:cubicBezTo>
                  <a:cubicBezTo>
                    <a:pt x="1" y="1"/>
                    <a:pt x="2" y="1"/>
                    <a:pt x="2" y="0"/>
                  </a:cubicBezTo>
                  <a:cubicBezTo>
                    <a:pt x="3" y="1"/>
                    <a:pt x="3" y="1"/>
                    <a:pt x="3" y="1"/>
                  </a:cubicBezTo>
                  <a:cubicBezTo>
                    <a:pt x="3" y="1"/>
                    <a:pt x="3" y="1"/>
                    <a:pt x="3" y="1"/>
                  </a:cubicBezTo>
                  <a:cubicBezTo>
                    <a:pt x="3" y="1"/>
                    <a:pt x="2" y="2"/>
                    <a:pt x="2" y="2"/>
                  </a:cubicBezTo>
                  <a:cubicBezTo>
                    <a:pt x="1" y="2"/>
                    <a:pt x="1" y="3"/>
                    <a:pt x="1" y="3"/>
                  </a:cubicBezTo>
                  <a:cubicBezTo>
                    <a:pt x="1" y="4"/>
                    <a:pt x="0" y="4"/>
                    <a:pt x="1" y="5"/>
                  </a:cubicBezTo>
                  <a:cubicBezTo>
                    <a:pt x="1" y="5"/>
                    <a:pt x="1" y="5"/>
                    <a:pt x="1" y="6"/>
                  </a:cubicBezTo>
                  <a:cubicBezTo>
                    <a:pt x="1" y="6"/>
                    <a:pt x="2" y="6"/>
                    <a:pt x="2" y="6"/>
                  </a:cubicBezTo>
                  <a:cubicBezTo>
                    <a:pt x="2" y="6"/>
                    <a:pt x="2" y="5"/>
                    <a:pt x="3" y="5"/>
                  </a:cubicBezTo>
                  <a:cubicBezTo>
                    <a:pt x="3" y="5"/>
                    <a:pt x="3" y="5"/>
                    <a:pt x="3" y="4"/>
                  </a:cubicBezTo>
                  <a:cubicBezTo>
                    <a:pt x="3" y="4"/>
                    <a:pt x="4" y="4"/>
                    <a:pt x="4" y="4"/>
                  </a:cubicBezTo>
                  <a:cubicBezTo>
                    <a:pt x="4" y="3"/>
                    <a:pt x="5" y="3"/>
                    <a:pt x="5" y="3"/>
                  </a:cubicBezTo>
                  <a:cubicBezTo>
                    <a:pt x="6" y="3"/>
                    <a:pt x="6" y="3"/>
                    <a:pt x="7" y="3"/>
                  </a:cubicBezTo>
                  <a:cubicBezTo>
                    <a:pt x="7" y="3"/>
                    <a:pt x="7" y="4"/>
                    <a:pt x="8" y="4"/>
                  </a:cubicBezTo>
                  <a:cubicBezTo>
                    <a:pt x="8" y="5"/>
                    <a:pt x="8" y="6"/>
                    <a:pt x="7" y="6"/>
                  </a:cubicBezTo>
                  <a:cubicBezTo>
                    <a:pt x="7" y="7"/>
                    <a:pt x="7" y="7"/>
                    <a:pt x="6" y="8"/>
                  </a:cubicBezTo>
                  <a:cubicBezTo>
                    <a:pt x="6" y="8"/>
                    <a:pt x="6" y="8"/>
                    <a:pt x="5" y="9"/>
                  </a:cubicBezTo>
                  <a:cubicBezTo>
                    <a:pt x="4" y="8"/>
                    <a:pt x="4" y="8"/>
                    <a:pt x="4" y="8"/>
                  </a:cubicBezTo>
                  <a:cubicBezTo>
                    <a:pt x="4" y="8"/>
                    <a:pt x="4" y="8"/>
                    <a:pt x="4" y="8"/>
                  </a:cubicBezTo>
                  <a:cubicBezTo>
                    <a:pt x="5" y="8"/>
                    <a:pt x="5" y="8"/>
                    <a:pt x="6" y="7"/>
                  </a:cubicBezTo>
                  <a:cubicBezTo>
                    <a:pt x="6" y="7"/>
                    <a:pt x="6" y="7"/>
                    <a:pt x="6" y="6"/>
                  </a:cubicBezTo>
                  <a:cubicBezTo>
                    <a:pt x="7" y="6"/>
                    <a:pt x="7" y="5"/>
                    <a:pt x="7" y="5"/>
                  </a:cubicBezTo>
                  <a:cubicBezTo>
                    <a:pt x="7" y="4"/>
                    <a:pt x="6" y="4"/>
                    <a:pt x="6" y="4"/>
                  </a:cubicBezTo>
                  <a:cubicBezTo>
                    <a:pt x="6" y="4"/>
                    <a:pt x="6" y="4"/>
                    <a:pt x="5" y="4"/>
                  </a:cubicBezTo>
                  <a:cubicBezTo>
                    <a:pt x="5" y="4"/>
                    <a:pt x="5" y="4"/>
                    <a:pt x="5" y="4"/>
                  </a:cubicBezTo>
                  <a:cubicBezTo>
                    <a:pt x="4" y="4"/>
                    <a:pt x="4" y="5"/>
                    <a:pt x="4" y="5"/>
                  </a:cubicBezTo>
                  <a:cubicBezTo>
                    <a:pt x="4" y="5"/>
                    <a:pt x="4" y="6"/>
                    <a:pt x="3" y="6"/>
                  </a:cubicBezTo>
                  <a:cubicBezTo>
                    <a:pt x="3" y="6"/>
                    <a:pt x="3" y="7"/>
                    <a:pt x="2" y="7"/>
                  </a:cubicBezTo>
                  <a:cubicBezTo>
                    <a:pt x="2" y="7"/>
                    <a:pt x="1" y="7"/>
                    <a:pt x="1" y="7"/>
                  </a:cubicBezTo>
                  <a:close/>
                </a:path>
              </a:pathLst>
            </a:custGeom>
            <a:solidFill>
              <a:srgbClr val="51A67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grpSp>
      <p:grpSp>
        <p:nvGrpSpPr>
          <p:cNvPr id="200" name="Group 234"/>
          <p:cNvGrpSpPr>
            <a:grpSpLocks/>
          </p:cNvGrpSpPr>
          <p:nvPr/>
        </p:nvGrpSpPr>
        <p:grpSpPr bwMode="auto">
          <a:xfrm>
            <a:off x="7092526" y="2895868"/>
            <a:ext cx="528637" cy="506412"/>
            <a:chOff x="2331154" y="1832526"/>
            <a:chExt cx="703263" cy="676275"/>
          </a:xfrm>
        </p:grpSpPr>
        <p:sp>
          <p:nvSpPr>
            <p:cNvPr id="201" name="Freeform 37"/>
            <p:cNvSpPr>
              <a:spLocks/>
            </p:cNvSpPr>
            <p:nvPr/>
          </p:nvSpPr>
          <p:spPr bwMode="auto">
            <a:xfrm>
              <a:off x="2331154" y="1832526"/>
              <a:ext cx="703263" cy="676275"/>
            </a:xfrm>
            <a:custGeom>
              <a:avLst/>
              <a:gdLst>
                <a:gd name="T0" fmla="*/ 2147483646 w 77"/>
                <a:gd name="T1" fmla="*/ 2147483646 h 74"/>
                <a:gd name="T2" fmla="*/ 2147483646 w 77"/>
                <a:gd name="T3" fmla="*/ 2147483646 h 74"/>
                <a:gd name="T4" fmla="*/ 2147483646 w 77"/>
                <a:gd name="T5" fmla="*/ 2147483646 h 74"/>
                <a:gd name="T6" fmla="*/ 2147483646 w 77"/>
                <a:gd name="T7" fmla="*/ 2147483646 h 74"/>
                <a:gd name="T8" fmla="*/ 2147483646 w 77"/>
                <a:gd name="T9" fmla="*/ 0 h 74"/>
                <a:gd name="T10" fmla="*/ 2147483646 w 77"/>
                <a:gd name="T11" fmla="*/ 2147483646 h 74"/>
                <a:gd name="T12" fmla="*/ 2147483646 w 77"/>
                <a:gd name="T13" fmla="*/ 2147483646 h 74"/>
                <a:gd name="T14" fmla="*/ 2147483646 w 77"/>
                <a:gd name="T15" fmla="*/ 2147483646 h 74"/>
                <a:gd name="T16" fmla="*/ 2147483646 w 77"/>
                <a:gd name="T17" fmla="*/ 2147483646 h 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7" h="74">
                  <a:moveTo>
                    <a:pt x="39" y="74"/>
                  </a:moveTo>
                  <a:cubicBezTo>
                    <a:pt x="32" y="74"/>
                    <a:pt x="26" y="73"/>
                    <a:pt x="20" y="69"/>
                  </a:cubicBezTo>
                  <a:cubicBezTo>
                    <a:pt x="12" y="64"/>
                    <a:pt x="5" y="56"/>
                    <a:pt x="3" y="47"/>
                  </a:cubicBezTo>
                  <a:cubicBezTo>
                    <a:pt x="0" y="37"/>
                    <a:pt x="2" y="27"/>
                    <a:pt x="7" y="19"/>
                  </a:cubicBezTo>
                  <a:cubicBezTo>
                    <a:pt x="13" y="7"/>
                    <a:pt x="25" y="0"/>
                    <a:pt x="39" y="0"/>
                  </a:cubicBezTo>
                  <a:cubicBezTo>
                    <a:pt x="45" y="0"/>
                    <a:pt x="51" y="2"/>
                    <a:pt x="57" y="5"/>
                  </a:cubicBezTo>
                  <a:cubicBezTo>
                    <a:pt x="66" y="10"/>
                    <a:pt x="72" y="18"/>
                    <a:pt x="74" y="28"/>
                  </a:cubicBezTo>
                  <a:cubicBezTo>
                    <a:pt x="77" y="37"/>
                    <a:pt x="76" y="47"/>
                    <a:pt x="71" y="56"/>
                  </a:cubicBezTo>
                  <a:cubicBezTo>
                    <a:pt x="64" y="67"/>
                    <a:pt x="52" y="74"/>
                    <a:pt x="39" y="74"/>
                  </a:cubicBezTo>
                  <a:close/>
                </a:path>
              </a:pathLst>
            </a:custGeom>
            <a:solidFill>
              <a:srgbClr val="FFFFFF"/>
            </a:solidFill>
            <a:ln w="38100">
              <a:solidFill>
                <a:srgbClr val="52A67C"/>
              </a:solidFill>
              <a:round/>
              <a:headEnd/>
              <a:tailEnd/>
            </a:ln>
          </p:spPr>
          <p:txBody>
            <a:bodyPr lIns="68580" tIns="34290" rIns="68580" bIns="34290"/>
            <a:lstStyle/>
            <a:p>
              <a:endParaRPr lang="fr-CH"/>
            </a:p>
          </p:txBody>
        </p:sp>
        <p:sp>
          <p:nvSpPr>
            <p:cNvPr id="202" name="TextBox 236"/>
            <p:cNvSpPr txBox="1">
              <a:spLocks noChangeArrowheads="1"/>
            </p:cNvSpPr>
            <p:nvPr/>
          </p:nvSpPr>
          <p:spPr bwMode="auto">
            <a:xfrm>
              <a:off x="2446601" y="2109109"/>
              <a:ext cx="472370"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500" tIns="0" rIns="13500" bIns="0" anchor="ctr">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algn="ctr"/>
              <a:r>
                <a:rPr lang="fr-FR" sz="600">
                  <a:solidFill>
                    <a:srgbClr val="000000"/>
                  </a:solidFill>
                  <a:latin typeface="Verdana" panose="020B0604030504040204" pitchFamily="34" charset="0"/>
                </a:rPr>
                <a:t>Revenus</a:t>
              </a:r>
            </a:p>
          </p:txBody>
        </p:sp>
      </p:grpSp>
      <p:grpSp>
        <p:nvGrpSpPr>
          <p:cNvPr id="203" name="Group 237"/>
          <p:cNvGrpSpPr>
            <a:grpSpLocks/>
          </p:cNvGrpSpPr>
          <p:nvPr/>
        </p:nvGrpSpPr>
        <p:grpSpPr bwMode="auto">
          <a:xfrm>
            <a:off x="7090938" y="3816618"/>
            <a:ext cx="527050" cy="508000"/>
            <a:chOff x="2331154" y="1832526"/>
            <a:chExt cx="703263" cy="676275"/>
          </a:xfrm>
        </p:grpSpPr>
        <p:sp>
          <p:nvSpPr>
            <p:cNvPr id="204" name="Freeform 37"/>
            <p:cNvSpPr>
              <a:spLocks/>
            </p:cNvSpPr>
            <p:nvPr/>
          </p:nvSpPr>
          <p:spPr bwMode="auto">
            <a:xfrm>
              <a:off x="2331154" y="1832526"/>
              <a:ext cx="703263" cy="676275"/>
            </a:xfrm>
            <a:custGeom>
              <a:avLst/>
              <a:gdLst>
                <a:gd name="T0" fmla="*/ 2147483646 w 77"/>
                <a:gd name="T1" fmla="*/ 2147483646 h 74"/>
                <a:gd name="T2" fmla="*/ 2147483646 w 77"/>
                <a:gd name="T3" fmla="*/ 2147483646 h 74"/>
                <a:gd name="T4" fmla="*/ 2147483646 w 77"/>
                <a:gd name="T5" fmla="*/ 2147483646 h 74"/>
                <a:gd name="T6" fmla="*/ 2147483646 w 77"/>
                <a:gd name="T7" fmla="*/ 2147483646 h 74"/>
                <a:gd name="T8" fmla="*/ 2147483646 w 77"/>
                <a:gd name="T9" fmla="*/ 0 h 74"/>
                <a:gd name="T10" fmla="*/ 2147483646 w 77"/>
                <a:gd name="T11" fmla="*/ 2147483646 h 74"/>
                <a:gd name="T12" fmla="*/ 2147483646 w 77"/>
                <a:gd name="T13" fmla="*/ 2147483646 h 74"/>
                <a:gd name="T14" fmla="*/ 2147483646 w 77"/>
                <a:gd name="T15" fmla="*/ 2147483646 h 74"/>
                <a:gd name="T16" fmla="*/ 2147483646 w 77"/>
                <a:gd name="T17" fmla="*/ 2147483646 h 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7" h="74">
                  <a:moveTo>
                    <a:pt x="39" y="74"/>
                  </a:moveTo>
                  <a:cubicBezTo>
                    <a:pt x="32" y="74"/>
                    <a:pt x="26" y="73"/>
                    <a:pt x="20" y="69"/>
                  </a:cubicBezTo>
                  <a:cubicBezTo>
                    <a:pt x="12" y="64"/>
                    <a:pt x="5" y="56"/>
                    <a:pt x="3" y="47"/>
                  </a:cubicBezTo>
                  <a:cubicBezTo>
                    <a:pt x="0" y="37"/>
                    <a:pt x="2" y="27"/>
                    <a:pt x="7" y="19"/>
                  </a:cubicBezTo>
                  <a:cubicBezTo>
                    <a:pt x="13" y="7"/>
                    <a:pt x="25" y="0"/>
                    <a:pt x="39" y="0"/>
                  </a:cubicBezTo>
                  <a:cubicBezTo>
                    <a:pt x="45" y="0"/>
                    <a:pt x="51" y="2"/>
                    <a:pt x="57" y="5"/>
                  </a:cubicBezTo>
                  <a:cubicBezTo>
                    <a:pt x="66" y="10"/>
                    <a:pt x="72" y="18"/>
                    <a:pt x="74" y="28"/>
                  </a:cubicBezTo>
                  <a:cubicBezTo>
                    <a:pt x="77" y="37"/>
                    <a:pt x="76" y="47"/>
                    <a:pt x="71" y="56"/>
                  </a:cubicBezTo>
                  <a:cubicBezTo>
                    <a:pt x="64" y="67"/>
                    <a:pt x="52" y="74"/>
                    <a:pt x="39" y="74"/>
                  </a:cubicBezTo>
                  <a:close/>
                </a:path>
              </a:pathLst>
            </a:custGeom>
            <a:solidFill>
              <a:srgbClr val="FFFFFF"/>
            </a:solidFill>
            <a:ln w="38100">
              <a:solidFill>
                <a:srgbClr val="52A67C"/>
              </a:solidFill>
              <a:round/>
              <a:headEnd/>
              <a:tailEnd/>
            </a:ln>
          </p:spPr>
          <p:txBody>
            <a:bodyPr lIns="68580" tIns="34290" rIns="68580" bIns="34290"/>
            <a:lstStyle/>
            <a:p>
              <a:endParaRPr lang="fr-CH"/>
            </a:p>
          </p:txBody>
        </p:sp>
        <p:sp>
          <p:nvSpPr>
            <p:cNvPr id="205" name="TextBox 239"/>
            <p:cNvSpPr txBox="1">
              <a:spLocks noChangeArrowheads="1"/>
            </p:cNvSpPr>
            <p:nvPr/>
          </p:nvSpPr>
          <p:spPr bwMode="auto">
            <a:xfrm>
              <a:off x="2331154" y="2045619"/>
              <a:ext cx="69285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500" tIns="0" rIns="13500" bIns="0" anchor="ctr">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algn="ctr"/>
              <a:r>
                <a:rPr lang="fr-FR" sz="600">
                  <a:solidFill>
                    <a:srgbClr val="000000"/>
                  </a:solidFill>
                  <a:latin typeface="Verdana" panose="020B0604030504040204" pitchFamily="34" charset="0"/>
                </a:rPr>
                <a:t>Production alimentaire</a:t>
              </a:r>
            </a:p>
          </p:txBody>
        </p:sp>
      </p:grpSp>
      <p:grpSp>
        <p:nvGrpSpPr>
          <p:cNvPr id="206" name="Group 240"/>
          <p:cNvGrpSpPr>
            <a:grpSpLocks/>
          </p:cNvGrpSpPr>
          <p:nvPr/>
        </p:nvGrpSpPr>
        <p:grpSpPr bwMode="auto">
          <a:xfrm>
            <a:off x="7702126" y="4110305"/>
            <a:ext cx="528637" cy="508000"/>
            <a:chOff x="2331154" y="1832526"/>
            <a:chExt cx="703263" cy="676275"/>
          </a:xfrm>
        </p:grpSpPr>
        <p:sp>
          <p:nvSpPr>
            <p:cNvPr id="207" name="Freeform 37"/>
            <p:cNvSpPr>
              <a:spLocks/>
            </p:cNvSpPr>
            <p:nvPr/>
          </p:nvSpPr>
          <p:spPr bwMode="auto">
            <a:xfrm>
              <a:off x="2331154" y="1832526"/>
              <a:ext cx="703263" cy="676275"/>
            </a:xfrm>
            <a:custGeom>
              <a:avLst/>
              <a:gdLst>
                <a:gd name="T0" fmla="*/ 2147483646 w 77"/>
                <a:gd name="T1" fmla="*/ 2147483646 h 74"/>
                <a:gd name="T2" fmla="*/ 2147483646 w 77"/>
                <a:gd name="T3" fmla="*/ 2147483646 h 74"/>
                <a:gd name="T4" fmla="*/ 2147483646 w 77"/>
                <a:gd name="T5" fmla="*/ 2147483646 h 74"/>
                <a:gd name="T6" fmla="*/ 2147483646 w 77"/>
                <a:gd name="T7" fmla="*/ 2147483646 h 74"/>
                <a:gd name="T8" fmla="*/ 2147483646 w 77"/>
                <a:gd name="T9" fmla="*/ 0 h 74"/>
                <a:gd name="T10" fmla="*/ 2147483646 w 77"/>
                <a:gd name="T11" fmla="*/ 2147483646 h 74"/>
                <a:gd name="T12" fmla="*/ 2147483646 w 77"/>
                <a:gd name="T13" fmla="*/ 2147483646 h 74"/>
                <a:gd name="T14" fmla="*/ 2147483646 w 77"/>
                <a:gd name="T15" fmla="*/ 2147483646 h 74"/>
                <a:gd name="T16" fmla="*/ 2147483646 w 77"/>
                <a:gd name="T17" fmla="*/ 2147483646 h 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7" h="74">
                  <a:moveTo>
                    <a:pt x="39" y="74"/>
                  </a:moveTo>
                  <a:cubicBezTo>
                    <a:pt x="32" y="74"/>
                    <a:pt x="26" y="73"/>
                    <a:pt x="20" y="69"/>
                  </a:cubicBezTo>
                  <a:cubicBezTo>
                    <a:pt x="12" y="64"/>
                    <a:pt x="5" y="56"/>
                    <a:pt x="3" y="47"/>
                  </a:cubicBezTo>
                  <a:cubicBezTo>
                    <a:pt x="0" y="37"/>
                    <a:pt x="2" y="27"/>
                    <a:pt x="7" y="19"/>
                  </a:cubicBezTo>
                  <a:cubicBezTo>
                    <a:pt x="13" y="7"/>
                    <a:pt x="25" y="0"/>
                    <a:pt x="39" y="0"/>
                  </a:cubicBezTo>
                  <a:cubicBezTo>
                    <a:pt x="45" y="0"/>
                    <a:pt x="51" y="2"/>
                    <a:pt x="57" y="5"/>
                  </a:cubicBezTo>
                  <a:cubicBezTo>
                    <a:pt x="66" y="10"/>
                    <a:pt x="72" y="18"/>
                    <a:pt x="74" y="28"/>
                  </a:cubicBezTo>
                  <a:cubicBezTo>
                    <a:pt x="77" y="37"/>
                    <a:pt x="76" y="47"/>
                    <a:pt x="71" y="56"/>
                  </a:cubicBezTo>
                  <a:cubicBezTo>
                    <a:pt x="64" y="67"/>
                    <a:pt x="52" y="74"/>
                    <a:pt x="39" y="74"/>
                  </a:cubicBezTo>
                  <a:close/>
                </a:path>
              </a:pathLst>
            </a:custGeom>
            <a:solidFill>
              <a:srgbClr val="FFFFFF"/>
            </a:solidFill>
            <a:ln w="38100">
              <a:solidFill>
                <a:srgbClr val="52A67C"/>
              </a:solidFill>
              <a:round/>
              <a:headEnd/>
              <a:tailEnd/>
            </a:ln>
          </p:spPr>
          <p:txBody>
            <a:bodyPr lIns="68580" tIns="34290" rIns="68580" bIns="34290"/>
            <a:lstStyle/>
            <a:p>
              <a:endParaRPr lang="fr-CH"/>
            </a:p>
          </p:txBody>
        </p:sp>
        <p:sp>
          <p:nvSpPr>
            <p:cNvPr id="208" name="TextBox 207"/>
            <p:cNvSpPr txBox="1"/>
            <p:nvPr/>
          </p:nvSpPr>
          <p:spPr>
            <a:xfrm>
              <a:off x="2331154" y="2052315"/>
              <a:ext cx="692704" cy="232470"/>
            </a:xfrm>
            <a:prstGeom prst="rect">
              <a:avLst/>
            </a:prstGeom>
            <a:noFill/>
          </p:spPr>
          <p:txBody>
            <a:bodyPr lIns="13500" tIns="0" rIns="13500" bIns="0" anchor="ctr">
              <a:spAutoFit/>
            </a:bodyPr>
            <a:lstStyle/>
            <a:p>
              <a:pPr algn="ctr">
                <a:defRPr/>
              </a:pPr>
              <a:r>
                <a:rPr lang="fr-FR" sz="600">
                  <a:solidFill>
                    <a:prstClr val="black"/>
                  </a:solidFill>
                  <a:latin typeface="Verdana" panose="020B0604030504040204" pitchFamily="34" charset="0"/>
                  <a:ea typeface="Verdana" panose="020B0604030504040204" pitchFamily="34" charset="0"/>
                  <a:cs typeface="Verdana" panose="020B0604030504040204" pitchFamily="34" charset="0"/>
                </a:rPr>
                <a:t>Consommation alimentaire</a:t>
              </a:r>
            </a:p>
          </p:txBody>
        </p:sp>
      </p:grpSp>
      <p:grpSp>
        <p:nvGrpSpPr>
          <p:cNvPr id="209" name="Group 243"/>
          <p:cNvGrpSpPr>
            <a:grpSpLocks/>
          </p:cNvGrpSpPr>
          <p:nvPr/>
        </p:nvGrpSpPr>
        <p:grpSpPr bwMode="auto">
          <a:xfrm>
            <a:off x="7706888" y="2603768"/>
            <a:ext cx="528638" cy="508000"/>
            <a:chOff x="2331154" y="1832526"/>
            <a:chExt cx="703263" cy="676275"/>
          </a:xfrm>
        </p:grpSpPr>
        <p:sp>
          <p:nvSpPr>
            <p:cNvPr id="210" name="Freeform 37"/>
            <p:cNvSpPr>
              <a:spLocks/>
            </p:cNvSpPr>
            <p:nvPr/>
          </p:nvSpPr>
          <p:spPr bwMode="auto">
            <a:xfrm>
              <a:off x="2331154" y="1832526"/>
              <a:ext cx="703263" cy="676275"/>
            </a:xfrm>
            <a:custGeom>
              <a:avLst/>
              <a:gdLst>
                <a:gd name="T0" fmla="*/ 2147483646 w 77"/>
                <a:gd name="T1" fmla="*/ 2147483646 h 74"/>
                <a:gd name="T2" fmla="*/ 2147483646 w 77"/>
                <a:gd name="T3" fmla="*/ 2147483646 h 74"/>
                <a:gd name="T4" fmla="*/ 2147483646 w 77"/>
                <a:gd name="T5" fmla="*/ 2147483646 h 74"/>
                <a:gd name="T6" fmla="*/ 2147483646 w 77"/>
                <a:gd name="T7" fmla="*/ 2147483646 h 74"/>
                <a:gd name="T8" fmla="*/ 2147483646 w 77"/>
                <a:gd name="T9" fmla="*/ 0 h 74"/>
                <a:gd name="T10" fmla="*/ 2147483646 w 77"/>
                <a:gd name="T11" fmla="*/ 2147483646 h 74"/>
                <a:gd name="T12" fmla="*/ 2147483646 w 77"/>
                <a:gd name="T13" fmla="*/ 2147483646 h 74"/>
                <a:gd name="T14" fmla="*/ 2147483646 w 77"/>
                <a:gd name="T15" fmla="*/ 2147483646 h 74"/>
                <a:gd name="T16" fmla="*/ 2147483646 w 77"/>
                <a:gd name="T17" fmla="*/ 2147483646 h 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7" h="74">
                  <a:moveTo>
                    <a:pt x="39" y="74"/>
                  </a:moveTo>
                  <a:cubicBezTo>
                    <a:pt x="32" y="74"/>
                    <a:pt x="26" y="73"/>
                    <a:pt x="20" y="69"/>
                  </a:cubicBezTo>
                  <a:cubicBezTo>
                    <a:pt x="12" y="64"/>
                    <a:pt x="5" y="56"/>
                    <a:pt x="3" y="47"/>
                  </a:cubicBezTo>
                  <a:cubicBezTo>
                    <a:pt x="0" y="37"/>
                    <a:pt x="2" y="27"/>
                    <a:pt x="7" y="19"/>
                  </a:cubicBezTo>
                  <a:cubicBezTo>
                    <a:pt x="13" y="7"/>
                    <a:pt x="25" y="0"/>
                    <a:pt x="39" y="0"/>
                  </a:cubicBezTo>
                  <a:cubicBezTo>
                    <a:pt x="45" y="0"/>
                    <a:pt x="51" y="2"/>
                    <a:pt x="57" y="5"/>
                  </a:cubicBezTo>
                  <a:cubicBezTo>
                    <a:pt x="66" y="10"/>
                    <a:pt x="72" y="18"/>
                    <a:pt x="74" y="28"/>
                  </a:cubicBezTo>
                  <a:cubicBezTo>
                    <a:pt x="77" y="37"/>
                    <a:pt x="76" y="47"/>
                    <a:pt x="71" y="56"/>
                  </a:cubicBezTo>
                  <a:cubicBezTo>
                    <a:pt x="64" y="67"/>
                    <a:pt x="52" y="74"/>
                    <a:pt x="39" y="74"/>
                  </a:cubicBezTo>
                  <a:close/>
                </a:path>
              </a:pathLst>
            </a:custGeom>
            <a:solidFill>
              <a:srgbClr val="FFFFFF"/>
            </a:solidFill>
            <a:ln w="38100">
              <a:solidFill>
                <a:srgbClr val="52A67C"/>
              </a:solidFill>
              <a:round/>
              <a:headEnd/>
              <a:tailEnd/>
            </a:ln>
          </p:spPr>
          <p:txBody>
            <a:bodyPr lIns="68580" tIns="34290" rIns="68580" bIns="34290"/>
            <a:lstStyle/>
            <a:p>
              <a:endParaRPr lang="fr-CH"/>
            </a:p>
          </p:txBody>
        </p:sp>
        <p:sp>
          <p:nvSpPr>
            <p:cNvPr id="211" name="TextBox 210"/>
            <p:cNvSpPr txBox="1"/>
            <p:nvPr/>
          </p:nvSpPr>
          <p:spPr>
            <a:xfrm>
              <a:off x="2331154" y="2052315"/>
              <a:ext cx="692703" cy="232470"/>
            </a:xfrm>
            <a:prstGeom prst="rect">
              <a:avLst/>
            </a:prstGeom>
            <a:noFill/>
          </p:spPr>
          <p:txBody>
            <a:bodyPr lIns="13500" tIns="0" rIns="13500" bIns="0" anchor="ctr">
              <a:spAutoFit/>
            </a:bodyPr>
            <a:lstStyle/>
            <a:p>
              <a:pPr algn="ctr">
                <a:defRPr/>
              </a:pPr>
              <a:r>
                <a:rPr lang="fr-FR" sz="600">
                  <a:solidFill>
                    <a:prstClr val="black"/>
                  </a:solidFill>
                  <a:latin typeface="Verdana" panose="020B0604030504040204" pitchFamily="34" charset="0"/>
                  <a:ea typeface="Verdana" panose="020B0604030504040204" pitchFamily="34" charset="0"/>
                  <a:cs typeface="Verdana" panose="020B0604030504040204" pitchFamily="34" charset="0"/>
                </a:rPr>
                <a:t>Dépenses indispensables</a:t>
              </a:r>
            </a:p>
          </p:txBody>
        </p:sp>
      </p:grpSp>
      <p:grpSp>
        <p:nvGrpSpPr>
          <p:cNvPr id="212" name="Group 246"/>
          <p:cNvGrpSpPr>
            <a:grpSpLocks/>
          </p:cNvGrpSpPr>
          <p:nvPr/>
        </p:nvGrpSpPr>
        <p:grpSpPr bwMode="auto">
          <a:xfrm>
            <a:off x="8054551" y="3341955"/>
            <a:ext cx="527050" cy="508000"/>
            <a:chOff x="2331154" y="1832526"/>
            <a:chExt cx="703263" cy="676275"/>
          </a:xfrm>
        </p:grpSpPr>
        <p:sp>
          <p:nvSpPr>
            <p:cNvPr id="213" name="Freeform 37"/>
            <p:cNvSpPr>
              <a:spLocks/>
            </p:cNvSpPr>
            <p:nvPr/>
          </p:nvSpPr>
          <p:spPr bwMode="auto">
            <a:xfrm>
              <a:off x="2331154" y="1832526"/>
              <a:ext cx="703263" cy="676275"/>
            </a:xfrm>
            <a:custGeom>
              <a:avLst/>
              <a:gdLst>
                <a:gd name="T0" fmla="*/ 2147483646 w 77"/>
                <a:gd name="T1" fmla="*/ 2147483646 h 74"/>
                <a:gd name="T2" fmla="*/ 2147483646 w 77"/>
                <a:gd name="T3" fmla="*/ 2147483646 h 74"/>
                <a:gd name="T4" fmla="*/ 2147483646 w 77"/>
                <a:gd name="T5" fmla="*/ 2147483646 h 74"/>
                <a:gd name="T6" fmla="*/ 2147483646 w 77"/>
                <a:gd name="T7" fmla="*/ 2147483646 h 74"/>
                <a:gd name="T8" fmla="*/ 2147483646 w 77"/>
                <a:gd name="T9" fmla="*/ 0 h 74"/>
                <a:gd name="T10" fmla="*/ 2147483646 w 77"/>
                <a:gd name="T11" fmla="*/ 2147483646 h 74"/>
                <a:gd name="T12" fmla="*/ 2147483646 w 77"/>
                <a:gd name="T13" fmla="*/ 2147483646 h 74"/>
                <a:gd name="T14" fmla="*/ 2147483646 w 77"/>
                <a:gd name="T15" fmla="*/ 2147483646 h 74"/>
                <a:gd name="T16" fmla="*/ 2147483646 w 77"/>
                <a:gd name="T17" fmla="*/ 2147483646 h 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7" h="74">
                  <a:moveTo>
                    <a:pt x="39" y="74"/>
                  </a:moveTo>
                  <a:cubicBezTo>
                    <a:pt x="32" y="74"/>
                    <a:pt x="26" y="73"/>
                    <a:pt x="20" y="69"/>
                  </a:cubicBezTo>
                  <a:cubicBezTo>
                    <a:pt x="12" y="64"/>
                    <a:pt x="5" y="56"/>
                    <a:pt x="3" y="47"/>
                  </a:cubicBezTo>
                  <a:cubicBezTo>
                    <a:pt x="0" y="37"/>
                    <a:pt x="2" y="27"/>
                    <a:pt x="7" y="19"/>
                  </a:cubicBezTo>
                  <a:cubicBezTo>
                    <a:pt x="13" y="7"/>
                    <a:pt x="25" y="0"/>
                    <a:pt x="39" y="0"/>
                  </a:cubicBezTo>
                  <a:cubicBezTo>
                    <a:pt x="45" y="0"/>
                    <a:pt x="51" y="2"/>
                    <a:pt x="57" y="5"/>
                  </a:cubicBezTo>
                  <a:cubicBezTo>
                    <a:pt x="66" y="10"/>
                    <a:pt x="72" y="18"/>
                    <a:pt x="74" y="28"/>
                  </a:cubicBezTo>
                  <a:cubicBezTo>
                    <a:pt x="77" y="37"/>
                    <a:pt x="76" y="47"/>
                    <a:pt x="71" y="56"/>
                  </a:cubicBezTo>
                  <a:cubicBezTo>
                    <a:pt x="64" y="67"/>
                    <a:pt x="52" y="74"/>
                    <a:pt x="39" y="74"/>
                  </a:cubicBezTo>
                  <a:close/>
                </a:path>
              </a:pathLst>
            </a:custGeom>
            <a:solidFill>
              <a:srgbClr val="FFFFFF"/>
            </a:solidFill>
            <a:ln w="38100">
              <a:solidFill>
                <a:srgbClr val="52A67C"/>
              </a:solidFill>
              <a:round/>
              <a:headEnd/>
              <a:tailEnd/>
            </a:ln>
          </p:spPr>
          <p:txBody>
            <a:bodyPr lIns="68580" tIns="34290" rIns="68580" bIns="34290"/>
            <a:lstStyle/>
            <a:p>
              <a:endParaRPr lang="fr-CH"/>
            </a:p>
          </p:txBody>
        </p:sp>
        <p:sp>
          <p:nvSpPr>
            <p:cNvPr id="214" name="TextBox 213"/>
            <p:cNvSpPr txBox="1"/>
            <p:nvPr/>
          </p:nvSpPr>
          <p:spPr>
            <a:xfrm>
              <a:off x="2331154" y="2045976"/>
              <a:ext cx="692671" cy="245150"/>
            </a:xfrm>
            <a:prstGeom prst="rect">
              <a:avLst/>
            </a:prstGeom>
            <a:noFill/>
          </p:spPr>
          <p:txBody>
            <a:bodyPr lIns="13500" tIns="0" rIns="13500" bIns="0" anchor="ctr">
              <a:spAutoFit/>
            </a:bodyPr>
            <a:lstStyle/>
            <a:p>
              <a:pPr algn="ctr">
                <a:defRPr/>
              </a:pPr>
              <a:r>
                <a:rPr lang="fr-FR" sz="600">
                  <a:solidFill>
                    <a:prstClr val="black"/>
                  </a:solidFill>
                  <a:latin typeface="Verdana" panose="020B0604030504040204" pitchFamily="34" charset="0"/>
                  <a:ea typeface="Verdana" panose="020B0604030504040204" pitchFamily="34" charset="0"/>
                  <a:cs typeface="Verdana" panose="020B0604030504040204" pitchFamily="34" charset="0"/>
                </a:rPr>
                <a:t>Conditions de vie</a:t>
              </a:r>
            </a:p>
          </p:txBody>
        </p:sp>
      </p:grpSp>
      <p:grpSp>
        <p:nvGrpSpPr>
          <p:cNvPr id="215" name="Group 249"/>
          <p:cNvGrpSpPr>
            <a:grpSpLocks/>
          </p:cNvGrpSpPr>
          <p:nvPr/>
        </p:nvGrpSpPr>
        <p:grpSpPr bwMode="auto">
          <a:xfrm>
            <a:off x="8305376" y="2298968"/>
            <a:ext cx="527050" cy="506412"/>
            <a:chOff x="2331154" y="1832526"/>
            <a:chExt cx="703263" cy="676275"/>
          </a:xfrm>
        </p:grpSpPr>
        <p:sp>
          <p:nvSpPr>
            <p:cNvPr id="216" name="Freeform 37"/>
            <p:cNvSpPr>
              <a:spLocks/>
            </p:cNvSpPr>
            <p:nvPr/>
          </p:nvSpPr>
          <p:spPr bwMode="auto">
            <a:xfrm>
              <a:off x="2331154" y="1832526"/>
              <a:ext cx="703263" cy="676275"/>
            </a:xfrm>
            <a:custGeom>
              <a:avLst/>
              <a:gdLst>
                <a:gd name="T0" fmla="*/ 2147483646 w 77"/>
                <a:gd name="T1" fmla="*/ 2147483646 h 74"/>
                <a:gd name="T2" fmla="*/ 2147483646 w 77"/>
                <a:gd name="T3" fmla="*/ 2147483646 h 74"/>
                <a:gd name="T4" fmla="*/ 2147483646 w 77"/>
                <a:gd name="T5" fmla="*/ 2147483646 h 74"/>
                <a:gd name="T6" fmla="*/ 2147483646 w 77"/>
                <a:gd name="T7" fmla="*/ 2147483646 h 74"/>
                <a:gd name="T8" fmla="*/ 2147483646 w 77"/>
                <a:gd name="T9" fmla="*/ 0 h 74"/>
                <a:gd name="T10" fmla="*/ 2147483646 w 77"/>
                <a:gd name="T11" fmla="*/ 2147483646 h 74"/>
                <a:gd name="T12" fmla="*/ 2147483646 w 77"/>
                <a:gd name="T13" fmla="*/ 2147483646 h 74"/>
                <a:gd name="T14" fmla="*/ 2147483646 w 77"/>
                <a:gd name="T15" fmla="*/ 2147483646 h 74"/>
                <a:gd name="T16" fmla="*/ 2147483646 w 77"/>
                <a:gd name="T17" fmla="*/ 2147483646 h 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7" h="74">
                  <a:moveTo>
                    <a:pt x="39" y="74"/>
                  </a:moveTo>
                  <a:cubicBezTo>
                    <a:pt x="32" y="74"/>
                    <a:pt x="26" y="73"/>
                    <a:pt x="20" y="69"/>
                  </a:cubicBezTo>
                  <a:cubicBezTo>
                    <a:pt x="12" y="64"/>
                    <a:pt x="5" y="56"/>
                    <a:pt x="3" y="47"/>
                  </a:cubicBezTo>
                  <a:cubicBezTo>
                    <a:pt x="0" y="37"/>
                    <a:pt x="2" y="27"/>
                    <a:pt x="7" y="19"/>
                  </a:cubicBezTo>
                  <a:cubicBezTo>
                    <a:pt x="13" y="7"/>
                    <a:pt x="25" y="0"/>
                    <a:pt x="39" y="0"/>
                  </a:cubicBezTo>
                  <a:cubicBezTo>
                    <a:pt x="45" y="0"/>
                    <a:pt x="51" y="2"/>
                    <a:pt x="57" y="5"/>
                  </a:cubicBezTo>
                  <a:cubicBezTo>
                    <a:pt x="66" y="10"/>
                    <a:pt x="72" y="18"/>
                    <a:pt x="74" y="28"/>
                  </a:cubicBezTo>
                  <a:cubicBezTo>
                    <a:pt x="77" y="37"/>
                    <a:pt x="76" y="47"/>
                    <a:pt x="71" y="56"/>
                  </a:cubicBezTo>
                  <a:cubicBezTo>
                    <a:pt x="64" y="67"/>
                    <a:pt x="52" y="74"/>
                    <a:pt x="39" y="74"/>
                  </a:cubicBezTo>
                  <a:close/>
                </a:path>
              </a:pathLst>
            </a:custGeom>
            <a:solidFill>
              <a:srgbClr val="FFFFFF"/>
            </a:solidFill>
            <a:ln w="38100">
              <a:solidFill>
                <a:srgbClr val="52A67C"/>
              </a:solidFill>
              <a:round/>
              <a:headEnd/>
              <a:tailEnd/>
            </a:ln>
          </p:spPr>
          <p:txBody>
            <a:bodyPr lIns="68580" tIns="34290" rIns="68580" bIns="34290"/>
            <a:lstStyle/>
            <a:p>
              <a:endParaRPr lang="fr-CH"/>
            </a:p>
          </p:txBody>
        </p:sp>
        <p:sp>
          <p:nvSpPr>
            <p:cNvPr id="217" name="TextBox 216"/>
            <p:cNvSpPr txBox="1"/>
            <p:nvPr/>
          </p:nvSpPr>
          <p:spPr>
            <a:xfrm>
              <a:off x="2331154" y="2108124"/>
              <a:ext cx="692671" cy="122959"/>
            </a:xfrm>
            <a:prstGeom prst="rect">
              <a:avLst/>
            </a:prstGeom>
            <a:noFill/>
          </p:spPr>
          <p:txBody>
            <a:bodyPr lIns="13500" tIns="0" rIns="13500" bIns="0" anchor="ctr">
              <a:spAutoFit/>
            </a:bodyPr>
            <a:lstStyle/>
            <a:p>
              <a:pPr algn="ctr">
                <a:defRPr/>
              </a:pPr>
              <a:r>
                <a:rPr lang="fr-FR" sz="600">
                  <a:solidFill>
                    <a:prstClr val="black"/>
                  </a:solidFill>
                  <a:latin typeface="Verdana" panose="020B0604030504040204" pitchFamily="34" charset="0"/>
                  <a:ea typeface="Verdana" panose="020B0604030504040204" pitchFamily="34" charset="0"/>
                  <a:cs typeface="Verdana" panose="020B0604030504040204" pitchFamily="34" charset="0"/>
                </a:rPr>
                <a:t>Instruction</a:t>
              </a:r>
            </a:p>
          </p:txBody>
        </p:sp>
      </p:grpSp>
      <p:grpSp>
        <p:nvGrpSpPr>
          <p:cNvPr id="218" name="Group 252"/>
          <p:cNvGrpSpPr>
            <a:grpSpLocks/>
          </p:cNvGrpSpPr>
          <p:nvPr/>
        </p:nvGrpSpPr>
        <p:grpSpPr bwMode="auto">
          <a:xfrm>
            <a:off x="8814963" y="3354655"/>
            <a:ext cx="527050" cy="508000"/>
            <a:chOff x="2331154" y="1832526"/>
            <a:chExt cx="703263" cy="676275"/>
          </a:xfrm>
        </p:grpSpPr>
        <p:sp>
          <p:nvSpPr>
            <p:cNvPr id="219" name="Freeform 37"/>
            <p:cNvSpPr>
              <a:spLocks/>
            </p:cNvSpPr>
            <p:nvPr/>
          </p:nvSpPr>
          <p:spPr bwMode="auto">
            <a:xfrm>
              <a:off x="2331154" y="1832526"/>
              <a:ext cx="703263" cy="676275"/>
            </a:xfrm>
            <a:custGeom>
              <a:avLst/>
              <a:gdLst>
                <a:gd name="T0" fmla="*/ 2147483646 w 77"/>
                <a:gd name="T1" fmla="*/ 2147483646 h 74"/>
                <a:gd name="T2" fmla="*/ 2147483646 w 77"/>
                <a:gd name="T3" fmla="*/ 2147483646 h 74"/>
                <a:gd name="T4" fmla="*/ 2147483646 w 77"/>
                <a:gd name="T5" fmla="*/ 2147483646 h 74"/>
                <a:gd name="T6" fmla="*/ 2147483646 w 77"/>
                <a:gd name="T7" fmla="*/ 2147483646 h 74"/>
                <a:gd name="T8" fmla="*/ 2147483646 w 77"/>
                <a:gd name="T9" fmla="*/ 0 h 74"/>
                <a:gd name="T10" fmla="*/ 2147483646 w 77"/>
                <a:gd name="T11" fmla="*/ 2147483646 h 74"/>
                <a:gd name="T12" fmla="*/ 2147483646 w 77"/>
                <a:gd name="T13" fmla="*/ 2147483646 h 74"/>
                <a:gd name="T14" fmla="*/ 2147483646 w 77"/>
                <a:gd name="T15" fmla="*/ 2147483646 h 74"/>
                <a:gd name="T16" fmla="*/ 2147483646 w 77"/>
                <a:gd name="T17" fmla="*/ 2147483646 h 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7" h="74">
                  <a:moveTo>
                    <a:pt x="39" y="74"/>
                  </a:moveTo>
                  <a:cubicBezTo>
                    <a:pt x="32" y="74"/>
                    <a:pt x="26" y="73"/>
                    <a:pt x="20" y="69"/>
                  </a:cubicBezTo>
                  <a:cubicBezTo>
                    <a:pt x="12" y="64"/>
                    <a:pt x="5" y="56"/>
                    <a:pt x="3" y="47"/>
                  </a:cubicBezTo>
                  <a:cubicBezTo>
                    <a:pt x="0" y="37"/>
                    <a:pt x="2" y="27"/>
                    <a:pt x="7" y="19"/>
                  </a:cubicBezTo>
                  <a:cubicBezTo>
                    <a:pt x="13" y="7"/>
                    <a:pt x="25" y="0"/>
                    <a:pt x="39" y="0"/>
                  </a:cubicBezTo>
                  <a:cubicBezTo>
                    <a:pt x="45" y="0"/>
                    <a:pt x="51" y="2"/>
                    <a:pt x="57" y="5"/>
                  </a:cubicBezTo>
                  <a:cubicBezTo>
                    <a:pt x="66" y="10"/>
                    <a:pt x="72" y="18"/>
                    <a:pt x="74" y="28"/>
                  </a:cubicBezTo>
                  <a:cubicBezTo>
                    <a:pt x="77" y="37"/>
                    <a:pt x="76" y="47"/>
                    <a:pt x="71" y="56"/>
                  </a:cubicBezTo>
                  <a:cubicBezTo>
                    <a:pt x="64" y="67"/>
                    <a:pt x="52" y="74"/>
                    <a:pt x="39" y="74"/>
                  </a:cubicBezTo>
                  <a:close/>
                </a:path>
              </a:pathLst>
            </a:custGeom>
            <a:solidFill>
              <a:srgbClr val="FFFFFF"/>
            </a:solidFill>
            <a:ln w="38100">
              <a:solidFill>
                <a:srgbClr val="52A67C"/>
              </a:solidFill>
              <a:round/>
              <a:headEnd/>
              <a:tailEnd/>
            </a:ln>
          </p:spPr>
          <p:txBody>
            <a:bodyPr lIns="68580" tIns="34290" rIns="68580" bIns="34290"/>
            <a:lstStyle/>
            <a:p>
              <a:endParaRPr lang="fr-CH"/>
            </a:p>
          </p:txBody>
        </p:sp>
        <p:sp>
          <p:nvSpPr>
            <p:cNvPr id="220" name="TextBox 219"/>
            <p:cNvSpPr txBox="1"/>
            <p:nvPr/>
          </p:nvSpPr>
          <p:spPr>
            <a:xfrm>
              <a:off x="2331154" y="2107263"/>
              <a:ext cx="692672" cy="122575"/>
            </a:xfrm>
            <a:prstGeom prst="rect">
              <a:avLst/>
            </a:prstGeom>
            <a:noFill/>
          </p:spPr>
          <p:txBody>
            <a:bodyPr lIns="13500" tIns="0" rIns="13500" bIns="0" anchor="ctr">
              <a:spAutoFit/>
            </a:bodyPr>
            <a:lstStyle/>
            <a:p>
              <a:pPr algn="ctr">
                <a:defRPr/>
              </a:pPr>
              <a:r>
                <a:rPr lang="fr-FR" sz="600">
                  <a:solidFill>
                    <a:prstClr val="black"/>
                  </a:solidFill>
                  <a:latin typeface="Verdana" panose="020B0604030504040204" pitchFamily="34" charset="0"/>
                  <a:ea typeface="Verdana" panose="020B0604030504040204" pitchFamily="34" charset="0"/>
                  <a:cs typeface="Verdana" panose="020B0604030504040204" pitchFamily="34" charset="0"/>
                </a:rPr>
                <a:t>Santé</a:t>
              </a:r>
            </a:p>
          </p:txBody>
        </p:sp>
      </p:grpSp>
      <p:grpSp>
        <p:nvGrpSpPr>
          <p:cNvPr id="221" name="Group 255"/>
          <p:cNvGrpSpPr>
            <a:grpSpLocks/>
          </p:cNvGrpSpPr>
          <p:nvPr/>
        </p:nvGrpSpPr>
        <p:grpSpPr bwMode="auto">
          <a:xfrm>
            <a:off x="8321251" y="4403993"/>
            <a:ext cx="527050" cy="506412"/>
            <a:chOff x="2331154" y="1832526"/>
            <a:chExt cx="703263" cy="676275"/>
          </a:xfrm>
        </p:grpSpPr>
        <p:sp>
          <p:nvSpPr>
            <p:cNvPr id="222" name="Freeform 37"/>
            <p:cNvSpPr>
              <a:spLocks/>
            </p:cNvSpPr>
            <p:nvPr/>
          </p:nvSpPr>
          <p:spPr bwMode="auto">
            <a:xfrm>
              <a:off x="2331154" y="1832526"/>
              <a:ext cx="703263" cy="676275"/>
            </a:xfrm>
            <a:custGeom>
              <a:avLst/>
              <a:gdLst>
                <a:gd name="T0" fmla="*/ 2147483646 w 77"/>
                <a:gd name="T1" fmla="*/ 2147483646 h 74"/>
                <a:gd name="T2" fmla="*/ 2147483646 w 77"/>
                <a:gd name="T3" fmla="*/ 2147483646 h 74"/>
                <a:gd name="T4" fmla="*/ 2147483646 w 77"/>
                <a:gd name="T5" fmla="*/ 2147483646 h 74"/>
                <a:gd name="T6" fmla="*/ 2147483646 w 77"/>
                <a:gd name="T7" fmla="*/ 2147483646 h 74"/>
                <a:gd name="T8" fmla="*/ 2147483646 w 77"/>
                <a:gd name="T9" fmla="*/ 0 h 74"/>
                <a:gd name="T10" fmla="*/ 2147483646 w 77"/>
                <a:gd name="T11" fmla="*/ 2147483646 h 74"/>
                <a:gd name="T12" fmla="*/ 2147483646 w 77"/>
                <a:gd name="T13" fmla="*/ 2147483646 h 74"/>
                <a:gd name="T14" fmla="*/ 2147483646 w 77"/>
                <a:gd name="T15" fmla="*/ 2147483646 h 74"/>
                <a:gd name="T16" fmla="*/ 2147483646 w 77"/>
                <a:gd name="T17" fmla="*/ 2147483646 h 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7" h="74">
                  <a:moveTo>
                    <a:pt x="39" y="74"/>
                  </a:moveTo>
                  <a:cubicBezTo>
                    <a:pt x="32" y="74"/>
                    <a:pt x="26" y="73"/>
                    <a:pt x="20" y="69"/>
                  </a:cubicBezTo>
                  <a:cubicBezTo>
                    <a:pt x="12" y="64"/>
                    <a:pt x="5" y="56"/>
                    <a:pt x="3" y="47"/>
                  </a:cubicBezTo>
                  <a:cubicBezTo>
                    <a:pt x="0" y="37"/>
                    <a:pt x="2" y="27"/>
                    <a:pt x="7" y="19"/>
                  </a:cubicBezTo>
                  <a:cubicBezTo>
                    <a:pt x="13" y="7"/>
                    <a:pt x="25" y="0"/>
                    <a:pt x="39" y="0"/>
                  </a:cubicBezTo>
                  <a:cubicBezTo>
                    <a:pt x="45" y="0"/>
                    <a:pt x="51" y="2"/>
                    <a:pt x="57" y="5"/>
                  </a:cubicBezTo>
                  <a:cubicBezTo>
                    <a:pt x="66" y="10"/>
                    <a:pt x="72" y="18"/>
                    <a:pt x="74" y="28"/>
                  </a:cubicBezTo>
                  <a:cubicBezTo>
                    <a:pt x="77" y="37"/>
                    <a:pt x="76" y="47"/>
                    <a:pt x="71" y="56"/>
                  </a:cubicBezTo>
                  <a:cubicBezTo>
                    <a:pt x="64" y="67"/>
                    <a:pt x="52" y="74"/>
                    <a:pt x="39" y="74"/>
                  </a:cubicBezTo>
                  <a:close/>
                </a:path>
              </a:pathLst>
            </a:custGeom>
            <a:solidFill>
              <a:srgbClr val="FFFFFF"/>
            </a:solidFill>
            <a:ln w="38100">
              <a:solidFill>
                <a:srgbClr val="52A67C"/>
              </a:solidFill>
              <a:round/>
              <a:headEnd/>
              <a:tailEnd/>
            </a:ln>
          </p:spPr>
          <p:txBody>
            <a:bodyPr lIns="68580" tIns="34290" rIns="68580" bIns="34290"/>
            <a:lstStyle/>
            <a:p>
              <a:endParaRPr lang="fr-CH"/>
            </a:p>
          </p:txBody>
        </p:sp>
        <p:sp>
          <p:nvSpPr>
            <p:cNvPr id="223" name="TextBox 222"/>
            <p:cNvSpPr txBox="1"/>
            <p:nvPr/>
          </p:nvSpPr>
          <p:spPr>
            <a:xfrm>
              <a:off x="2331154" y="2108124"/>
              <a:ext cx="692671" cy="122959"/>
            </a:xfrm>
            <a:prstGeom prst="rect">
              <a:avLst/>
            </a:prstGeom>
            <a:noFill/>
          </p:spPr>
          <p:txBody>
            <a:bodyPr lIns="13500" tIns="0" rIns="13500" bIns="0" anchor="ctr">
              <a:spAutoFit/>
            </a:bodyPr>
            <a:lstStyle/>
            <a:p>
              <a:pPr algn="ctr">
                <a:defRPr/>
              </a:pPr>
              <a:r>
                <a:rPr lang="fr-FR" sz="600">
                  <a:solidFill>
                    <a:prstClr val="black"/>
                  </a:solidFill>
                  <a:latin typeface="Verdana" panose="020B0604030504040204" pitchFamily="34" charset="0"/>
                  <a:ea typeface="Verdana" panose="020B0604030504040204" pitchFamily="34" charset="0"/>
                  <a:cs typeface="Verdana" panose="020B0604030504040204" pitchFamily="34" charset="0"/>
                </a:rPr>
                <a:t>Nutrition</a:t>
              </a:r>
            </a:p>
          </p:txBody>
        </p:sp>
      </p:grpSp>
      <p:sp>
        <p:nvSpPr>
          <p:cNvPr id="224" name="Freeform 23"/>
          <p:cNvSpPr>
            <a:spLocks/>
          </p:cNvSpPr>
          <p:nvPr/>
        </p:nvSpPr>
        <p:spPr bwMode="auto">
          <a:xfrm>
            <a:off x="2780876" y="1722705"/>
            <a:ext cx="3784600" cy="3795713"/>
          </a:xfrm>
          <a:custGeom>
            <a:avLst/>
            <a:gdLst>
              <a:gd name="T0" fmla="*/ 2147483646 w 534"/>
              <a:gd name="T1" fmla="*/ 2147483646 h 535"/>
              <a:gd name="T2" fmla="*/ 0 w 534"/>
              <a:gd name="T3" fmla="*/ 2147483646 h 535"/>
              <a:gd name="T4" fmla="*/ 2147483646 w 534"/>
              <a:gd name="T5" fmla="*/ 2147483646 h 535"/>
              <a:gd name="T6" fmla="*/ 2147483646 w 534"/>
              <a:gd name="T7" fmla="*/ 0 h 535"/>
              <a:gd name="T8" fmla="*/ 2147483646 w 534"/>
              <a:gd name="T9" fmla="*/ 2147483646 h 535"/>
              <a:gd name="T10" fmla="*/ 2147483646 w 534"/>
              <a:gd name="T11" fmla="*/ 2147483646 h 535"/>
              <a:gd name="T12" fmla="*/ 2147483646 w 534"/>
              <a:gd name="T13" fmla="*/ 2147483646 h 535"/>
              <a:gd name="T14" fmla="*/ 2147483646 w 534"/>
              <a:gd name="T15" fmla="*/ 2147483646 h 535"/>
              <a:gd name="T16" fmla="*/ 2147483646 w 534"/>
              <a:gd name="T17" fmla="*/ 2147483646 h 5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34" h="535">
                <a:moveTo>
                  <a:pt x="78" y="457"/>
                </a:moveTo>
                <a:cubicBezTo>
                  <a:pt x="26" y="405"/>
                  <a:pt x="0" y="336"/>
                  <a:pt x="0" y="268"/>
                </a:cubicBezTo>
                <a:cubicBezTo>
                  <a:pt x="0" y="199"/>
                  <a:pt x="26" y="131"/>
                  <a:pt x="78" y="79"/>
                </a:cubicBezTo>
                <a:cubicBezTo>
                  <a:pt x="130" y="27"/>
                  <a:pt x="199" y="0"/>
                  <a:pt x="267" y="0"/>
                </a:cubicBezTo>
                <a:cubicBezTo>
                  <a:pt x="336" y="0"/>
                  <a:pt x="404" y="26"/>
                  <a:pt x="456" y="79"/>
                </a:cubicBezTo>
                <a:cubicBezTo>
                  <a:pt x="508" y="131"/>
                  <a:pt x="534" y="199"/>
                  <a:pt x="534" y="268"/>
                </a:cubicBezTo>
                <a:cubicBezTo>
                  <a:pt x="534" y="336"/>
                  <a:pt x="508" y="404"/>
                  <a:pt x="456" y="457"/>
                </a:cubicBezTo>
                <a:cubicBezTo>
                  <a:pt x="404" y="509"/>
                  <a:pt x="335" y="535"/>
                  <a:pt x="267" y="535"/>
                </a:cubicBezTo>
                <a:cubicBezTo>
                  <a:pt x="198" y="535"/>
                  <a:pt x="130" y="509"/>
                  <a:pt x="78" y="457"/>
                </a:cubicBezTo>
                <a:close/>
              </a:path>
            </a:pathLst>
          </a:custGeom>
          <a:solidFill>
            <a:srgbClr val="F6FAF8"/>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grpSp>
        <p:nvGrpSpPr>
          <p:cNvPr id="225" name="Group 8"/>
          <p:cNvGrpSpPr>
            <a:grpSpLocks/>
          </p:cNvGrpSpPr>
          <p:nvPr/>
        </p:nvGrpSpPr>
        <p:grpSpPr bwMode="auto">
          <a:xfrm>
            <a:off x="5378026" y="3553093"/>
            <a:ext cx="561975" cy="122237"/>
            <a:chOff x="4598988" y="3187700"/>
            <a:chExt cx="749300" cy="163513"/>
          </a:xfrm>
        </p:grpSpPr>
        <p:sp>
          <p:nvSpPr>
            <p:cNvPr id="226" name="Freeform 21"/>
            <p:cNvSpPr>
              <a:spLocks/>
            </p:cNvSpPr>
            <p:nvPr/>
          </p:nvSpPr>
          <p:spPr bwMode="auto">
            <a:xfrm>
              <a:off x="4598988" y="3232150"/>
              <a:ext cx="666750" cy="73025"/>
            </a:xfrm>
            <a:custGeom>
              <a:avLst/>
              <a:gdLst>
                <a:gd name="T0" fmla="*/ 2147483646 w 73"/>
                <a:gd name="T1" fmla="*/ 2147483646 h 8"/>
                <a:gd name="T2" fmla="*/ 2147483646 w 73"/>
                <a:gd name="T3" fmla="*/ 2147483646 h 8"/>
                <a:gd name="T4" fmla="*/ 2147483646 w 73"/>
                <a:gd name="T5" fmla="*/ 2147483646 h 8"/>
                <a:gd name="T6" fmla="*/ 2147483646 w 73"/>
                <a:gd name="T7" fmla="*/ 0 h 8"/>
                <a:gd name="T8" fmla="*/ 2147483646 w 73"/>
                <a:gd name="T9" fmla="*/ 2147483646 h 8"/>
                <a:gd name="T10" fmla="*/ 0 w 73"/>
                <a:gd name="T11" fmla="*/ 2147483646 h 8"/>
                <a:gd name="T12" fmla="*/ 2147483646 w 73"/>
                <a:gd name="T13" fmla="*/ 2147483646 h 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3" h="8">
                  <a:moveTo>
                    <a:pt x="4" y="8"/>
                  </a:moveTo>
                  <a:cubicBezTo>
                    <a:pt x="69" y="7"/>
                    <a:pt x="69" y="7"/>
                    <a:pt x="69" y="7"/>
                  </a:cubicBezTo>
                  <a:cubicBezTo>
                    <a:pt x="71" y="7"/>
                    <a:pt x="73" y="6"/>
                    <a:pt x="73" y="4"/>
                  </a:cubicBezTo>
                  <a:cubicBezTo>
                    <a:pt x="73" y="2"/>
                    <a:pt x="71" y="0"/>
                    <a:pt x="69" y="0"/>
                  </a:cubicBezTo>
                  <a:cubicBezTo>
                    <a:pt x="4" y="1"/>
                    <a:pt x="4" y="1"/>
                    <a:pt x="4" y="1"/>
                  </a:cubicBezTo>
                  <a:cubicBezTo>
                    <a:pt x="2" y="1"/>
                    <a:pt x="0" y="2"/>
                    <a:pt x="0" y="4"/>
                  </a:cubicBezTo>
                  <a:cubicBezTo>
                    <a:pt x="0" y="6"/>
                    <a:pt x="2" y="8"/>
                    <a:pt x="4" y="8"/>
                  </a:cubicBezTo>
                </a:path>
              </a:pathLst>
            </a:custGeom>
            <a:solidFill>
              <a:srgbClr val="50A67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227" name="Freeform 22"/>
            <p:cNvSpPr>
              <a:spLocks/>
            </p:cNvSpPr>
            <p:nvPr/>
          </p:nvSpPr>
          <p:spPr bwMode="auto">
            <a:xfrm>
              <a:off x="5211763" y="3187700"/>
              <a:ext cx="136525" cy="163513"/>
            </a:xfrm>
            <a:custGeom>
              <a:avLst/>
              <a:gdLst>
                <a:gd name="T0" fmla="*/ 0 w 86"/>
                <a:gd name="T1" fmla="*/ 2147483646 h 103"/>
                <a:gd name="T2" fmla="*/ 2147483646 w 86"/>
                <a:gd name="T3" fmla="*/ 2147483646 h 103"/>
                <a:gd name="T4" fmla="*/ 0 w 86"/>
                <a:gd name="T5" fmla="*/ 0 h 103"/>
                <a:gd name="T6" fmla="*/ 0 w 86"/>
                <a:gd name="T7" fmla="*/ 2147483646 h 10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6" h="103">
                  <a:moveTo>
                    <a:pt x="0" y="103"/>
                  </a:moveTo>
                  <a:lnTo>
                    <a:pt x="86" y="51"/>
                  </a:lnTo>
                  <a:lnTo>
                    <a:pt x="0" y="0"/>
                  </a:lnTo>
                  <a:lnTo>
                    <a:pt x="0" y="103"/>
                  </a:lnTo>
                  <a:close/>
                </a:path>
              </a:pathLst>
            </a:custGeom>
            <a:solidFill>
              <a:srgbClr val="50A67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grpSp>
      <p:grpSp>
        <p:nvGrpSpPr>
          <p:cNvPr id="228" name="Group 1"/>
          <p:cNvGrpSpPr>
            <a:grpSpLocks/>
          </p:cNvGrpSpPr>
          <p:nvPr/>
        </p:nvGrpSpPr>
        <p:grpSpPr bwMode="auto">
          <a:xfrm>
            <a:off x="3420638" y="2764105"/>
            <a:ext cx="1992313" cy="1733550"/>
            <a:chOff x="1989138" y="2136775"/>
            <a:chExt cx="2655888" cy="2311400"/>
          </a:xfrm>
        </p:grpSpPr>
        <p:sp>
          <p:nvSpPr>
            <p:cNvPr id="229" name="Freeform 24"/>
            <p:cNvSpPr>
              <a:spLocks noEditPoints="1"/>
            </p:cNvSpPr>
            <p:nvPr/>
          </p:nvSpPr>
          <p:spPr bwMode="auto">
            <a:xfrm>
              <a:off x="1989138" y="2136775"/>
              <a:ext cx="2655888" cy="2311400"/>
            </a:xfrm>
            <a:custGeom>
              <a:avLst/>
              <a:gdLst>
                <a:gd name="T0" fmla="*/ 2147483646 w 291"/>
                <a:gd name="T1" fmla="*/ 2147483646 h 253"/>
                <a:gd name="T2" fmla="*/ 2147483646 w 291"/>
                <a:gd name="T3" fmla="*/ 2147483646 h 253"/>
                <a:gd name="T4" fmla="*/ 2147483646 w 291"/>
                <a:gd name="T5" fmla="*/ 2147483646 h 253"/>
                <a:gd name="T6" fmla="*/ 2147483646 w 291"/>
                <a:gd name="T7" fmla="*/ 2147483646 h 253"/>
                <a:gd name="T8" fmla="*/ 2147483646 w 291"/>
                <a:gd name="T9" fmla="*/ 2147483646 h 253"/>
                <a:gd name="T10" fmla="*/ 2147483646 w 291"/>
                <a:gd name="T11" fmla="*/ 2147483646 h 253"/>
                <a:gd name="T12" fmla="*/ 2147483646 w 291"/>
                <a:gd name="T13" fmla="*/ 2147483646 h 253"/>
                <a:gd name="T14" fmla="*/ 2147483646 w 291"/>
                <a:gd name="T15" fmla="*/ 0 h 253"/>
                <a:gd name="T16" fmla="*/ 2147483646 w 291"/>
                <a:gd name="T17" fmla="*/ 0 h 253"/>
                <a:gd name="T18" fmla="*/ 2147483646 w 291"/>
                <a:gd name="T19" fmla="*/ 2147483646 h 253"/>
                <a:gd name="T20" fmla="*/ 2147483646 w 291"/>
                <a:gd name="T21" fmla="*/ 2147483646 h 253"/>
                <a:gd name="T22" fmla="*/ 2147483646 w 291"/>
                <a:gd name="T23" fmla="*/ 2147483646 h 253"/>
                <a:gd name="T24" fmla="*/ 2147483646 w 291"/>
                <a:gd name="T25" fmla="*/ 2147483646 h 253"/>
                <a:gd name="T26" fmla="*/ 2147483646 w 291"/>
                <a:gd name="T27" fmla="*/ 2147483646 h 253"/>
                <a:gd name="T28" fmla="*/ 2147483646 w 291"/>
                <a:gd name="T29" fmla="*/ 2147483646 h 253"/>
                <a:gd name="T30" fmla="*/ 2147483646 w 291"/>
                <a:gd name="T31" fmla="*/ 2147483646 h 253"/>
                <a:gd name="T32" fmla="*/ 2147483646 w 291"/>
                <a:gd name="T33" fmla="*/ 2147483646 h 253"/>
                <a:gd name="T34" fmla="*/ 2147483646 w 291"/>
                <a:gd name="T35" fmla="*/ 2147483646 h 253"/>
                <a:gd name="T36" fmla="*/ 2147483646 w 291"/>
                <a:gd name="T37" fmla="*/ 2147483646 h 253"/>
                <a:gd name="T38" fmla="*/ 2147483646 w 291"/>
                <a:gd name="T39" fmla="*/ 0 h 25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91" h="253">
                  <a:moveTo>
                    <a:pt x="217" y="4"/>
                  </a:moveTo>
                  <a:cubicBezTo>
                    <a:pt x="287" y="126"/>
                    <a:pt x="287" y="126"/>
                    <a:pt x="287" y="126"/>
                  </a:cubicBezTo>
                  <a:cubicBezTo>
                    <a:pt x="217" y="249"/>
                    <a:pt x="217" y="249"/>
                    <a:pt x="217" y="249"/>
                  </a:cubicBezTo>
                  <a:cubicBezTo>
                    <a:pt x="75" y="249"/>
                    <a:pt x="75" y="249"/>
                    <a:pt x="75" y="249"/>
                  </a:cubicBezTo>
                  <a:cubicBezTo>
                    <a:pt x="5" y="126"/>
                    <a:pt x="5" y="126"/>
                    <a:pt x="5" y="126"/>
                  </a:cubicBezTo>
                  <a:cubicBezTo>
                    <a:pt x="75" y="4"/>
                    <a:pt x="75" y="4"/>
                    <a:pt x="75" y="4"/>
                  </a:cubicBezTo>
                  <a:cubicBezTo>
                    <a:pt x="217" y="4"/>
                    <a:pt x="217" y="4"/>
                    <a:pt x="217" y="4"/>
                  </a:cubicBezTo>
                  <a:moveTo>
                    <a:pt x="217" y="0"/>
                  </a:moveTo>
                  <a:cubicBezTo>
                    <a:pt x="75" y="0"/>
                    <a:pt x="75" y="0"/>
                    <a:pt x="75" y="0"/>
                  </a:cubicBezTo>
                  <a:cubicBezTo>
                    <a:pt x="74" y="0"/>
                    <a:pt x="72" y="1"/>
                    <a:pt x="72" y="2"/>
                  </a:cubicBezTo>
                  <a:cubicBezTo>
                    <a:pt x="1" y="124"/>
                    <a:pt x="1" y="124"/>
                    <a:pt x="1" y="124"/>
                  </a:cubicBezTo>
                  <a:cubicBezTo>
                    <a:pt x="0" y="126"/>
                    <a:pt x="0" y="127"/>
                    <a:pt x="1" y="128"/>
                  </a:cubicBezTo>
                  <a:cubicBezTo>
                    <a:pt x="72" y="251"/>
                    <a:pt x="72" y="251"/>
                    <a:pt x="72" y="251"/>
                  </a:cubicBezTo>
                  <a:cubicBezTo>
                    <a:pt x="72" y="252"/>
                    <a:pt x="74" y="253"/>
                    <a:pt x="75" y="253"/>
                  </a:cubicBezTo>
                  <a:cubicBezTo>
                    <a:pt x="217" y="253"/>
                    <a:pt x="217" y="253"/>
                    <a:pt x="217" y="253"/>
                  </a:cubicBezTo>
                  <a:cubicBezTo>
                    <a:pt x="218" y="253"/>
                    <a:pt x="219" y="252"/>
                    <a:pt x="220" y="251"/>
                  </a:cubicBezTo>
                  <a:cubicBezTo>
                    <a:pt x="291" y="128"/>
                    <a:pt x="291" y="128"/>
                    <a:pt x="291" y="128"/>
                  </a:cubicBezTo>
                  <a:cubicBezTo>
                    <a:pt x="291" y="127"/>
                    <a:pt x="291" y="126"/>
                    <a:pt x="291" y="124"/>
                  </a:cubicBezTo>
                  <a:cubicBezTo>
                    <a:pt x="220" y="2"/>
                    <a:pt x="220" y="2"/>
                    <a:pt x="220" y="2"/>
                  </a:cubicBezTo>
                  <a:cubicBezTo>
                    <a:pt x="219" y="1"/>
                    <a:pt x="218" y="0"/>
                    <a:pt x="217" y="0"/>
                  </a:cubicBezTo>
                </a:path>
              </a:pathLst>
            </a:custGeom>
            <a:solidFill>
              <a:srgbClr val="50A67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grpSp>
          <p:nvGrpSpPr>
            <p:cNvPr id="230" name="Group 3"/>
            <p:cNvGrpSpPr>
              <a:grpSpLocks/>
            </p:cNvGrpSpPr>
            <p:nvPr/>
          </p:nvGrpSpPr>
          <p:grpSpPr bwMode="auto">
            <a:xfrm>
              <a:off x="2417763" y="2496651"/>
              <a:ext cx="1843088" cy="1598613"/>
              <a:chOff x="9032355" y="1185934"/>
              <a:chExt cx="1843088" cy="1598613"/>
            </a:xfrm>
          </p:grpSpPr>
          <p:sp>
            <p:nvSpPr>
              <p:cNvPr id="231" name="Freeform 14"/>
              <p:cNvSpPr>
                <a:spLocks/>
              </p:cNvSpPr>
              <p:nvPr/>
            </p:nvSpPr>
            <p:spPr bwMode="auto">
              <a:xfrm>
                <a:off x="9032355" y="1185934"/>
                <a:ext cx="1843088" cy="1598613"/>
              </a:xfrm>
              <a:custGeom>
                <a:avLst/>
                <a:gdLst>
                  <a:gd name="T0" fmla="*/ 2147483646 w 1161"/>
                  <a:gd name="T1" fmla="*/ 0 h 1007"/>
                  <a:gd name="T2" fmla="*/ 2147483646 w 1161"/>
                  <a:gd name="T3" fmla="*/ 2147483646 h 1007"/>
                  <a:gd name="T4" fmla="*/ 2147483646 w 1161"/>
                  <a:gd name="T5" fmla="*/ 2147483646 h 1007"/>
                  <a:gd name="T6" fmla="*/ 2147483646 w 1161"/>
                  <a:gd name="T7" fmla="*/ 2147483646 h 1007"/>
                  <a:gd name="T8" fmla="*/ 0 w 1161"/>
                  <a:gd name="T9" fmla="*/ 2147483646 h 1007"/>
                  <a:gd name="T10" fmla="*/ 2147483646 w 1161"/>
                  <a:gd name="T11" fmla="*/ 0 h 1007"/>
                  <a:gd name="T12" fmla="*/ 2147483646 w 1161"/>
                  <a:gd name="T13" fmla="*/ 0 h 100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61" h="1007">
                    <a:moveTo>
                      <a:pt x="868" y="0"/>
                    </a:moveTo>
                    <a:lnTo>
                      <a:pt x="1161" y="501"/>
                    </a:lnTo>
                    <a:lnTo>
                      <a:pt x="868" y="1007"/>
                    </a:lnTo>
                    <a:lnTo>
                      <a:pt x="287" y="1007"/>
                    </a:lnTo>
                    <a:lnTo>
                      <a:pt x="0" y="501"/>
                    </a:lnTo>
                    <a:lnTo>
                      <a:pt x="287" y="0"/>
                    </a:lnTo>
                    <a:lnTo>
                      <a:pt x="868" y="0"/>
                    </a:lnTo>
                    <a:close/>
                  </a:path>
                </a:pathLst>
              </a:custGeom>
              <a:solidFill>
                <a:srgbClr val="DCEDE5"/>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232" name="Freeform 15"/>
              <p:cNvSpPr>
                <a:spLocks/>
              </p:cNvSpPr>
              <p:nvPr/>
            </p:nvSpPr>
            <p:spPr bwMode="auto">
              <a:xfrm>
                <a:off x="9341918" y="1451046"/>
                <a:ext cx="1223963" cy="1068388"/>
              </a:xfrm>
              <a:custGeom>
                <a:avLst/>
                <a:gdLst>
                  <a:gd name="T0" fmla="*/ 2147483646 w 771"/>
                  <a:gd name="T1" fmla="*/ 0 h 673"/>
                  <a:gd name="T2" fmla="*/ 2147483646 w 771"/>
                  <a:gd name="T3" fmla="*/ 2147483646 h 673"/>
                  <a:gd name="T4" fmla="*/ 2147483646 w 771"/>
                  <a:gd name="T5" fmla="*/ 2147483646 h 673"/>
                  <a:gd name="T6" fmla="*/ 2147483646 w 771"/>
                  <a:gd name="T7" fmla="*/ 2147483646 h 673"/>
                  <a:gd name="T8" fmla="*/ 0 w 771"/>
                  <a:gd name="T9" fmla="*/ 2147483646 h 673"/>
                  <a:gd name="T10" fmla="*/ 2147483646 w 771"/>
                  <a:gd name="T11" fmla="*/ 0 h 673"/>
                  <a:gd name="T12" fmla="*/ 2147483646 w 771"/>
                  <a:gd name="T13" fmla="*/ 0 h 67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71" h="673">
                    <a:moveTo>
                      <a:pt x="581" y="0"/>
                    </a:moveTo>
                    <a:lnTo>
                      <a:pt x="771" y="334"/>
                    </a:lnTo>
                    <a:lnTo>
                      <a:pt x="581" y="673"/>
                    </a:lnTo>
                    <a:lnTo>
                      <a:pt x="190" y="673"/>
                    </a:lnTo>
                    <a:lnTo>
                      <a:pt x="0" y="334"/>
                    </a:lnTo>
                    <a:lnTo>
                      <a:pt x="190" y="0"/>
                    </a:lnTo>
                    <a:lnTo>
                      <a:pt x="581" y="0"/>
                    </a:lnTo>
                    <a:close/>
                  </a:path>
                </a:pathLst>
              </a:custGeom>
              <a:solidFill>
                <a:srgbClr val="EDF6F2"/>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grpSp>
      </p:grpSp>
      <p:cxnSp>
        <p:nvCxnSpPr>
          <p:cNvPr id="233" name="Straight Connector 232"/>
          <p:cNvCxnSpPr>
            <a:stCxn id="229" idx="10"/>
            <a:endCxn id="229" idx="1"/>
          </p:cNvCxnSpPr>
          <p:nvPr/>
        </p:nvCxnSpPr>
        <p:spPr>
          <a:xfrm>
            <a:off x="3426988" y="3613418"/>
            <a:ext cx="1957388" cy="14287"/>
          </a:xfrm>
          <a:prstGeom prst="line">
            <a:avLst/>
          </a:prstGeom>
          <a:ln w="22225">
            <a:solidFill>
              <a:srgbClr val="52A67C"/>
            </a:solidFill>
          </a:ln>
        </p:spPr>
        <p:style>
          <a:lnRef idx="1">
            <a:schemeClr val="accent1"/>
          </a:lnRef>
          <a:fillRef idx="0">
            <a:schemeClr val="accent1"/>
          </a:fillRef>
          <a:effectRef idx="0">
            <a:schemeClr val="accent1"/>
          </a:effectRef>
          <a:fontRef idx="minor">
            <a:schemeClr val="tx1"/>
          </a:fontRef>
        </p:style>
      </p:cxnSp>
      <p:cxnSp>
        <p:nvCxnSpPr>
          <p:cNvPr id="234" name="Straight Connector 233"/>
          <p:cNvCxnSpPr>
            <a:stCxn id="229" idx="0"/>
            <a:endCxn id="229" idx="13"/>
          </p:cNvCxnSpPr>
          <p:nvPr/>
        </p:nvCxnSpPr>
        <p:spPr>
          <a:xfrm flipH="1">
            <a:off x="3933401" y="2791093"/>
            <a:ext cx="971550" cy="1706562"/>
          </a:xfrm>
          <a:prstGeom prst="line">
            <a:avLst/>
          </a:prstGeom>
          <a:ln w="22225">
            <a:solidFill>
              <a:srgbClr val="52A67C"/>
            </a:solidFill>
          </a:ln>
        </p:spPr>
        <p:style>
          <a:lnRef idx="1">
            <a:schemeClr val="accent1"/>
          </a:lnRef>
          <a:fillRef idx="0">
            <a:schemeClr val="accent1"/>
          </a:fillRef>
          <a:effectRef idx="0">
            <a:schemeClr val="accent1"/>
          </a:effectRef>
          <a:fontRef idx="minor">
            <a:schemeClr val="tx1"/>
          </a:fontRef>
        </p:style>
      </p:cxnSp>
      <p:cxnSp>
        <p:nvCxnSpPr>
          <p:cNvPr id="235" name="Straight Connector 234"/>
          <p:cNvCxnSpPr>
            <a:stCxn id="229" idx="9"/>
            <a:endCxn id="229" idx="15"/>
          </p:cNvCxnSpPr>
          <p:nvPr/>
        </p:nvCxnSpPr>
        <p:spPr>
          <a:xfrm>
            <a:off x="3912763" y="2778393"/>
            <a:ext cx="1012825" cy="1704975"/>
          </a:xfrm>
          <a:prstGeom prst="line">
            <a:avLst/>
          </a:prstGeom>
          <a:ln w="22225">
            <a:solidFill>
              <a:srgbClr val="52A67C"/>
            </a:solidFill>
          </a:ln>
        </p:spPr>
        <p:style>
          <a:lnRef idx="1">
            <a:schemeClr val="accent1"/>
          </a:lnRef>
          <a:fillRef idx="0">
            <a:schemeClr val="accent1"/>
          </a:fillRef>
          <a:effectRef idx="0">
            <a:schemeClr val="accent1"/>
          </a:effectRef>
          <a:fontRef idx="minor">
            <a:schemeClr val="tx1"/>
          </a:fontRef>
        </p:style>
      </p:cxnSp>
      <p:pic>
        <p:nvPicPr>
          <p:cNvPr id="236" name="Picture 1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88976" y="3000643"/>
            <a:ext cx="696912" cy="134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37" name="Group 7"/>
          <p:cNvGrpSpPr>
            <a:grpSpLocks/>
          </p:cNvGrpSpPr>
          <p:nvPr/>
        </p:nvGrpSpPr>
        <p:grpSpPr bwMode="auto">
          <a:xfrm>
            <a:off x="3676226" y="2535505"/>
            <a:ext cx="528637" cy="508000"/>
            <a:chOff x="2331154" y="1832526"/>
            <a:chExt cx="703263" cy="676275"/>
          </a:xfrm>
        </p:grpSpPr>
        <p:sp>
          <p:nvSpPr>
            <p:cNvPr id="238" name="Freeform 37"/>
            <p:cNvSpPr>
              <a:spLocks/>
            </p:cNvSpPr>
            <p:nvPr/>
          </p:nvSpPr>
          <p:spPr bwMode="auto">
            <a:xfrm>
              <a:off x="2331154" y="1832526"/>
              <a:ext cx="703263" cy="676275"/>
            </a:xfrm>
            <a:custGeom>
              <a:avLst/>
              <a:gdLst>
                <a:gd name="T0" fmla="*/ 2147483646 w 77"/>
                <a:gd name="T1" fmla="*/ 2147483646 h 74"/>
                <a:gd name="T2" fmla="*/ 2147483646 w 77"/>
                <a:gd name="T3" fmla="*/ 2147483646 h 74"/>
                <a:gd name="T4" fmla="*/ 2147483646 w 77"/>
                <a:gd name="T5" fmla="*/ 2147483646 h 74"/>
                <a:gd name="T6" fmla="*/ 2147483646 w 77"/>
                <a:gd name="T7" fmla="*/ 2147483646 h 74"/>
                <a:gd name="T8" fmla="*/ 2147483646 w 77"/>
                <a:gd name="T9" fmla="*/ 0 h 74"/>
                <a:gd name="T10" fmla="*/ 2147483646 w 77"/>
                <a:gd name="T11" fmla="*/ 2147483646 h 74"/>
                <a:gd name="T12" fmla="*/ 2147483646 w 77"/>
                <a:gd name="T13" fmla="*/ 2147483646 h 74"/>
                <a:gd name="T14" fmla="*/ 2147483646 w 77"/>
                <a:gd name="T15" fmla="*/ 2147483646 h 74"/>
                <a:gd name="T16" fmla="*/ 2147483646 w 77"/>
                <a:gd name="T17" fmla="*/ 2147483646 h 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7" h="74">
                  <a:moveTo>
                    <a:pt x="39" y="74"/>
                  </a:moveTo>
                  <a:cubicBezTo>
                    <a:pt x="32" y="74"/>
                    <a:pt x="26" y="73"/>
                    <a:pt x="20" y="69"/>
                  </a:cubicBezTo>
                  <a:cubicBezTo>
                    <a:pt x="12" y="64"/>
                    <a:pt x="5" y="56"/>
                    <a:pt x="3" y="47"/>
                  </a:cubicBezTo>
                  <a:cubicBezTo>
                    <a:pt x="0" y="37"/>
                    <a:pt x="2" y="27"/>
                    <a:pt x="7" y="19"/>
                  </a:cubicBezTo>
                  <a:cubicBezTo>
                    <a:pt x="13" y="7"/>
                    <a:pt x="25" y="0"/>
                    <a:pt x="39" y="0"/>
                  </a:cubicBezTo>
                  <a:cubicBezTo>
                    <a:pt x="45" y="0"/>
                    <a:pt x="51" y="2"/>
                    <a:pt x="57" y="5"/>
                  </a:cubicBezTo>
                  <a:cubicBezTo>
                    <a:pt x="66" y="10"/>
                    <a:pt x="72" y="18"/>
                    <a:pt x="74" y="28"/>
                  </a:cubicBezTo>
                  <a:cubicBezTo>
                    <a:pt x="77" y="37"/>
                    <a:pt x="76" y="47"/>
                    <a:pt x="71" y="56"/>
                  </a:cubicBezTo>
                  <a:cubicBezTo>
                    <a:pt x="64" y="67"/>
                    <a:pt x="52" y="74"/>
                    <a:pt x="39" y="74"/>
                  </a:cubicBezTo>
                  <a:close/>
                </a:path>
              </a:pathLst>
            </a:custGeom>
            <a:solidFill>
              <a:srgbClr val="FFFFFF"/>
            </a:solidFill>
            <a:ln w="38100">
              <a:solidFill>
                <a:srgbClr val="52A67C"/>
              </a:solidFill>
              <a:round/>
              <a:headEnd/>
              <a:tailEnd/>
            </a:ln>
          </p:spPr>
          <p:txBody>
            <a:bodyPr lIns="68580" tIns="34290" rIns="68580" bIns="34290"/>
            <a:lstStyle/>
            <a:p>
              <a:endParaRPr lang="fr-CH"/>
            </a:p>
          </p:txBody>
        </p:sp>
        <p:sp>
          <p:nvSpPr>
            <p:cNvPr id="239" name="TextBox 6"/>
            <p:cNvSpPr txBox="1">
              <a:spLocks noChangeArrowheads="1"/>
            </p:cNvSpPr>
            <p:nvPr/>
          </p:nvSpPr>
          <p:spPr bwMode="auto">
            <a:xfrm>
              <a:off x="2367715" y="2109109"/>
              <a:ext cx="61984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500" tIns="0" rIns="13500" bIns="0" anchor="ctr">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algn="ctr"/>
              <a:r>
                <a:rPr lang="fr-FR" sz="600">
                  <a:solidFill>
                    <a:srgbClr val="000000"/>
                  </a:solidFill>
                  <a:latin typeface="Verdana" panose="020B0604030504040204" pitchFamily="34" charset="0"/>
                </a:rPr>
                <a:t>PHYSIQUES</a:t>
              </a:r>
            </a:p>
          </p:txBody>
        </p:sp>
      </p:grpSp>
      <p:grpSp>
        <p:nvGrpSpPr>
          <p:cNvPr id="240" name="Group 13"/>
          <p:cNvGrpSpPr>
            <a:grpSpLocks/>
          </p:cNvGrpSpPr>
          <p:nvPr/>
        </p:nvGrpSpPr>
        <p:grpSpPr bwMode="auto">
          <a:xfrm>
            <a:off x="4652538" y="2535505"/>
            <a:ext cx="527050" cy="508000"/>
            <a:chOff x="2331154" y="1832526"/>
            <a:chExt cx="703263" cy="676275"/>
          </a:xfrm>
        </p:grpSpPr>
        <p:sp>
          <p:nvSpPr>
            <p:cNvPr id="241" name="Freeform 37"/>
            <p:cNvSpPr>
              <a:spLocks/>
            </p:cNvSpPr>
            <p:nvPr/>
          </p:nvSpPr>
          <p:spPr bwMode="auto">
            <a:xfrm>
              <a:off x="2331154" y="1832526"/>
              <a:ext cx="703263" cy="676275"/>
            </a:xfrm>
            <a:custGeom>
              <a:avLst/>
              <a:gdLst>
                <a:gd name="T0" fmla="*/ 2147483646 w 77"/>
                <a:gd name="T1" fmla="*/ 2147483646 h 74"/>
                <a:gd name="T2" fmla="*/ 2147483646 w 77"/>
                <a:gd name="T3" fmla="*/ 2147483646 h 74"/>
                <a:gd name="T4" fmla="*/ 2147483646 w 77"/>
                <a:gd name="T5" fmla="*/ 2147483646 h 74"/>
                <a:gd name="T6" fmla="*/ 2147483646 w 77"/>
                <a:gd name="T7" fmla="*/ 2147483646 h 74"/>
                <a:gd name="T8" fmla="*/ 2147483646 w 77"/>
                <a:gd name="T9" fmla="*/ 0 h 74"/>
                <a:gd name="T10" fmla="*/ 2147483646 w 77"/>
                <a:gd name="T11" fmla="*/ 2147483646 h 74"/>
                <a:gd name="T12" fmla="*/ 2147483646 w 77"/>
                <a:gd name="T13" fmla="*/ 2147483646 h 74"/>
                <a:gd name="T14" fmla="*/ 2147483646 w 77"/>
                <a:gd name="T15" fmla="*/ 2147483646 h 74"/>
                <a:gd name="T16" fmla="*/ 2147483646 w 77"/>
                <a:gd name="T17" fmla="*/ 2147483646 h 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7" h="74">
                  <a:moveTo>
                    <a:pt x="39" y="74"/>
                  </a:moveTo>
                  <a:cubicBezTo>
                    <a:pt x="32" y="74"/>
                    <a:pt x="26" y="73"/>
                    <a:pt x="20" y="69"/>
                  </a:cubicBezTo>
                  <a:cubicBezTo>
                    <a:pt x="12" y="64"/>
                    <a:pt x="5" y="56"/>
                    <a:pt x="3" y="47"/>
                  </a:cubicBezTo>
                  <a:cubicBezTo>
                    <a:pt x="0" y="37"/>
                    <a:pt x="2" y="27"/>
                    <a:pt x="7" y="19"/>
                  </a:cubicBezTo>
                  <a:cubicBezTo>
                    <a:pt x="13" y="7"/>
                    <a:pt x="25" y="0"/>
                    <a:pt x="39" y="0"/>
                  </a:cubicBezTo>
                  <a:cubicBezTo>
                    <a:pt x="45" y="0"/>
                    <a:pt x="51" y="2"/>
                    <a:pt x="57" y="5"/>
                  </a:cubicBezTo>
                  <a:cubicBezTo>
                    <a:pt x="66" y="10"/>
                    <a:pt x="72" y="18"/>
                    <a:pt x="74" y="28"/>
                  </a:cubicBezTo>
                  <a:cubicBezTo>
                    <a:pt x="77" y="37"/>
                    <a:pt x="76" y="47"/>
                    <a:pt x="71" y="56"/>
                  </a:cubicBezTo>
                  <a:cubicBezTo>
                    <a:pt x="64" y="67"/>
                    <a:pt x="52" y="74"/>
                    <a:pt x="39" y="74"/>
                  </a:cubicBezTo>
                  <a:close/>
                </a:path>
              </a:pathLst>
            </a:custGeom>
            <a:solidFill>
              <a:srgbClr val="FFFFFF"/>
            </a:solidFill>
            <a:ln w="38100">
              <a:solidFill>
                <a:srgbClr val="52A67C"/>
              </a:solidFill>
              <a:round/>
              <a:headEnd/>
              <a:tailEnd/>
            </a:ln>
          </p:spPr>
          <p:txBody>
            <a:bodyPr lIns="68580" tIns="34290" rIns="68580" bIns="34290"/>
            <a:lstStyle/>
            <a:p>
              <a:endParaRPr lang="fr-CH"/>
            </a:p>
          </p:txBody>
        </p:sp>
        <p:sp>
          <p:nvSpPr>
            <p:cNvPr id="242" name="TextBox 17"/>
            <p:cNvSpPr txBox="1">
              <a:spLocks noChangeArrowheads="1"/>
            </p:cNvSpPr>
            <p:nvPr/>
          </p:nvSpPr>
          <p:spPr bwMode="auto">
            <a:xfrm>
              <a:off x="2333519" y="2109109"/>
              <a:ext cx="688240"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500" tIns="0" rIns="13500" bIns="0" anchor="ctr">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algn="ctr"/>
              <a:r>
                <a:rPr lang="fr-FR" sz="600">
                  <a:solidFill>
                    <a:srgbClr val="000000"/>
                  </a:solidFill>
                  <a:latin typeface="Verdana" panose="020B0604030504040204" pitchFamily="34" charset="0"/>
                </a:rPr>
                <a:t>FINANCIERS</a:t>
              </a:r>
            </a:p>
          </p:txBody>
        </p:sp>
      </p:grpSp>
      <p:grpSp>
        <p:nvGrpSpPr>
          <p:cNvPr id="243" name="Group 18"/>
          <p:cNvGrpSpPr>
            <a:grpSpLocks/>
          </p:cNvGrpSpPr>
          <p:nvPr/>
        </p:nvGrpSpPr>
        <p:grpSpPr bwMode="auto">
          <a:xfrm>
            <a:off x="5139901" y="3367355"/>
            <a:ext cx="527050" cy="506413"/>
            <a:chOff x="2331154" y="1832526"/>
            <a:chExt cx="703263" cy="676275"/>
          </a:xfrm>
        </p:grpSpPr>
        <p:sp>
          <p:nvSpPr>
            <p:cNvPr id="244" name="Freeform 37"/>
            <p:cNvSpPr>
              <a:spLocks/>
            </p:cNvSpPr>
            <p:nvPr/>
          </p:nvSpPr>
          <p:spPr bwMode="auto">
            <a:xfrm>
              <a:off x="2331154" y="1832526"/>
              <a:ext cx="703263" cy="676275"/>
            </a:xfrm>
            <a:custGeom>
              <a:avLst/>
              <a:gdLst>
                <a:gd name="T0" fmla="*/ 2147483646 w 77"/>
                <a:gd name="T1" fmla="*/ 2147483646 h 74"/>
                <a:gd name="T2" fmla="*/ 2147483646 w 77"/>
                <a:gd name="T3" fmla="*/ 2147483646 h 74"/>
                <a:gd name="T4" fmla="*/ 2147483646 w 77"/>
                <a:gd name="T5" fmla="*/ 2147483646 h 74"/>
                <a:gd name="T6" fmla="*/ 2147483646 w 77"/>
                <a:gd name="T7" fmla="*/ 2147483646 h 74"/>
                <a:gd name="T8" fmla="*/ 2147483646 w 77"/>
                <a:gd name="T9" fmla="*/ 0 h 74"/>
                <a:gd name="T10" fmla="*/ 2147483646 w 77"/>
                <a:gd name="T11" fmla="*/ 2147483646 h 74"/>
                <a:gd name="T12" fmla="*/ 2147483646 w 77"/>
                <a:gd name="T13" fmla="*/ 2147483646 h 74"/>
                <a:gd name="T14" fmla="*/ 2147483646 w 77"/>
                <a:gd name="T15" fmla="*/ 2147483646 h 74"/>
                <a:gd name="T16" fmla="*/ 2147483646 w 77"/>
                <a:gd name="T17" fmla="*/ 2147483646 h 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7" h="74">
                  <a:moveTo>
                    <a:pt x="39" y="74"/>
                  </a:moveTo>
                  <a:cubicBezTo>
                    <a:pt x="32" y="74"/>
                    <a:pt x="26" y="73"/>
                    <a:pt x="20" y="69"/>
                  </a:cubicBezTo>
                  <a:cubicBezTo>
                    <a:pt x="12" y="64"/>
                    <a:pt x="5" y="56"/>
                    <a:pt x="3" y="47"/>
                  </a:cubicBezTo>
                  <a:cubicBezTo>
                    <a:pt x="0" y="37"/>
                    <a:pt x="2" y="27"/>
                    <a:pt x="7" y="19"/>
                  </a:cubicBezTo>
                  <a:cubicBezTo>
                    <a:pt x="13" y="7"/>
                    <a:pt x="25" y="0"/>
                    <a:pt x="39" y="0"/>
                  </a:cubicBezTo>
                  <a:cubicBezTo>
                    <a:pt x="45" y="0"/>
                    <a:pt x="51" y="2"/>
                    <a:pt x="57" y="5"/>
                  </a:cubicBezTo>
                  <a:cubicBezTo>
                    <a:pt x="66" y="10"/>
                    <a:pt x="72" y="18"/>
                    <a:pt x="74" y="28"/>
                  </a:cubicBezTo>
                  <a:cubicBezTo>
                    <a:pt x="77" y="37"/>
                    <a:pt x="76" y="47"/>
                    <a:pt x="71" y="56"/>
                  </a:cubicBezTo>
                  <a:cubicBezTo>
                    <a:pt x="64" y="67"/>
                    <a:pt x="52" y="74"/>
                    <a:pt x="39" y="74"/>
                  </a:cubicBezTo>
                  <a:close/>
                </a:path>
              </a:pathLst>
            </a:custGeom>
            <a:solidFill>
              <a:srgbClr val="FFFFFF"/>
            </a:solidFill>
            <a:ln w="38100">
              <a:solidFill>
                <a:srgbClr val="52A67C"/>
              </a:solidFill>
              <a:round/>
              <a:headEnd/>
              <a:tailEnd/>
            </a:ln>
          </p:spPr>
          <p:txBody>
            <a:bodyPr lIns="68580" tIns="34290" rIns="68580" bIns="34290"/>
            <a:lstStyle/>
            <a:p>
              <a:endParaRPr lang="fr-CH"/>
            </a:p>
          </p:txBody>
        </p:sp>
        <p:sp>
          <p:nvSpPr>
            <p:cNvPr id="245" name="TextBox 21"/>
            <p:cNvSpPr txBox="1">
              <a:spLocks noChangeArrowheads="1"/>
            </p:cNvSpPr>
            <p:nvPr/>
          </p:nvSpPr>
          <p:spPr bwMode="auto">
            <a:xfrm>
              <a:off x="2443593" y="2109109"/>
              <a:ext cx="468094"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500" tIns="0" rIns="13500" bIns="0" anchor="ctr">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algn="ctr"/>
              <a:r>
                <a:rPr lang="fr-FR" sz="600">
                  <a:solidFill>
                    <a:srgbClr val="000000"/>
                  </a:solidFill>
                  <a:latin typeface="Verdana" panose="020B0604030504040204" pitchFamily="34" charset="0"/>
                </a:rPr>
                <a:t>HUMAINS</a:t>
              </a:r>
            </a:p>
          </p:txBody>
        </p:sp>
      </p:grpSp>
      <p:grpSp>
        <p:nvGrpSpPr>
          <p:cNvPr id="246" name="Group 22"/>
          <p:cNvGrpSpPr>
            <a:grpSpLocks/>
          </p:cNvGrpSpPr>
          <p:nvPr/>
        </p:nvGrpSpPr>
        <p:grpSpPr bwMode="auto">
          <a:xfrm>
            <a:off x="4692226" y="4161105"/>
            <a:ext cx="528637" cy="506413"/>
            <a:chOff x="2331154" y="1832526"/>
            <a:chExt cx="703263" cy="676275"/>
          </a:xfrm>
        </p:grpSpPr>
        <p:sp>
          <p:nvSpPr>
            <p:cNvPr id="247" name="Freeform 37"/>
            <p:cNvSpPr>
              <a:spLocks/>
            </p:cNvSpPr>
            <p:nvPr/>
          </p:nvSpPr>
          <p:spPr bwMode="auto">
            <a:xfrm>
              <a:off x="2331154" y="1832526"/>
              <a:ext cx="703263" cy="676275"/>
            </a:xfrm>
            <a:custGeom>
              <a:avLst/>
              <a:gdLst>
                <a:gd name="T0" fmla="*/ 2147483646 w 77"/>
                <a:gd name="T1" fmla="*/ 2147483646 h 74"/>
                <a:gd name="T2" fmla="*/ 2147483646 w 77"/>
                <a:gd name="T3" fmla="*/ 2147483646 h 74"/>
                <a:gd name="T4" fmla="*/ 2147483646 w 77"/>
                <a:gd name="T5" fmla="*/ 2147483646 h 74"/>
                <a:gd name="T6" fmla="*/ 2147483646 w 77"/>
                <a:gd name="T7" fmla="*/ 2147483646 h 74"/>
                <a:gd name="T8" fmla="*/ 2147483646 w 77"/>
                <a:gd name="T9" fmla="*/ 0 h 74"/>
                <a:gd name="T10" fmla="*/ 2147483646 w 77"/>
                <a:gd name="T11" fmla="*/ 2147483646 h 74"/>
                <a:gd name="T12" fmla="*/ 2147483646 w 77"/>
                <a:gd name="T13" fmla="*/ 2147483646 h 74"/>
                <a:gd name="T14" fmla="*/ 2147483646 w 77"/>
                <a:gd name="T15" fmla="*/ 2147483646 h 74"/>
                <a:gd name="T16" fmla="*/ 2147483646 w 77"/>
                <a:gd name="T17" fmla="*/ 2147483646 h 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7" h="74">
                  <a:moveTo>
                    <a:pt x="39" y="74"/>
                  </a:moveTo>
                  <a:cubicBezTo>
                    <a:pt x="32" y="74"/>
                    <a:pt x="26" y="73"/>
                    <a:pt x="20" y="69"/>
                  </a:cubicBezTo>
                  <a:cubicBezTo>
                    <a:pt x="12" y="64"/>
                    <a:pt x="5" y="56"/>
                    <a:pt x="3" y="47"/>
                  </a:cubicBezTo>
                  <a:cubicBezTo>
                    <a:pt x="0" y="37"/>
                    <a:pt x="2" y="27"/>
                    <a:pt x="7" y="19"/>
                  </a:cubicBezTo>
                  <a:cubicBezTo>
                    <a:pt x="13" y="7"/>
                    <a:pt x="25" y="0"/>
                    <a:pt x="39" y="0"/>
                  </a:cubicBezTo>
                  <a:cubicBezTo>
                    <a:pt x="45" y="0"/>
                    <a:pt x="51" y="2"/>
                    <a:pt x="57" y="5"/>
                  </a:cubicBezTo>
                  <a:cubicBezTo>
                    <a:pt x="66" y="10"/>
                    <a:pt x="72" y="18"/>
                    <a:pt x="74" y="28"/>
                  </a:cubicBezTo>
                  <a:cubicBezTo>
                    <a:pt x="77" y="37"/>
                    <a:pt x="76" y="47"/>
                    <a:pt x="71" y="56"/>
                  </a:cubicBezTo>
                  <a:cubicBezTo>
                    <a:pt x="64" y="67"/>
                    <a:pt x="52" y="74"/>
                    <a:pt x="39" y="74"/>
                  </a:cubicBezTo>
                  <a:close/>
                </a:path>
              </a:pathLst>
            </a:custGeom>
            <a:solidFill>
              <a:srgbClr val="FFFFFF"/>
            </a:solidFill>
            <a:ln w="38100">
              <a:solidFill>
                <a:srgbClr val="52A67C"/>
              </a:solidFill>
              <a:round/>
              <a:headEnd/>
              <a:tailEnd/>
            </a:ln>
          </p:spPr>
          <p:txBody>
            <a:bodyPr lIns="68580" tIns="34290" rIns="68580" bIns="34290"/>
            <a:lstStyle/>
            <a:p>
              <a:endParaRPr lang="fr-CH"/>
            </a:p>
          </p:txBody>
        </p:sp>
        <p:sp>
          <p:nvSpPr>
            <p:cNvPr id="248" name="TextBox 24"/>
            <p:cNvSpPr txBox="1">
              <a:spLocks noChangeArrowheads="1"/>
            </p:cNvSpPr>
            <p:nvPr/>
          </p:nvSpPr>
          <p:spPr bwMode="auto">
            <a:xfrm>
              <a:off x="2441455" y="2109109"/>
              <a:ext cx="472370"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500" tIns="0" rIns="13500" bIns="0" anchor="ctr">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algn="ctr"/>
              <a:r>
                <a:rPr lang="fr-FR" sz="600">
                  <a:solidFill>
                    <a:srgbClr val="000000"/>
                  </a:solidFill>
                  <a:latin typeface="Verdana" panose="020B0604030504040204" pitchFamily="34" charset="0"/>
                </a:rPr>
                <a:t>SOCIAUX</a:t>
              </a:r>
            </a:p>
          </p:txBody>
        </p:sp>
      </p:grpSp>
      <p:grpSp>
        <p:nvGrpSpPr>
          <p:cNvPr id="249" name="Group 25"/>
          <p:cNvGrpSpPr>
            <a:grpSpLocks/>
          </p:cNvGrpSpPr>
          <p:nvPr/>
        </p:nvGrpSpPr>
        <p:grpSpPr bwMode="auto">
          <a:xfrm>
            <a:off x="3676226" y="4194443"/>
            <a:ext cx="528637" cy="506412"/>
            <a:chOff x="2331154" y="1832526"/>
            <a:chExt cx="703263" cy="676275"/>
          </a:xfrm>
        </p:grpSpPr>
        <p:sp>
          <p:nvSpPr>
            <p:cNvPr id="250" name="Freeform 37"/>
            <p:cNvSpPr>
              <a:spLocks/>
            </p:cNvSpPr>
            <p:nvPr/>
          </p:nvSpPr>
          <p:spPr bwMode="auto">
            <a:xfrm>
              <a:off x="2331154" y="1832526"/>
              <a:ext cx="703263" cy="676275"/>
            </a:xfrm>
            <a:custGeom>
              <a:avLst/>
              <a:gdLst>
                <a:gd name="T0" fmla="*/ 2147483646 w 77"/>
                <a:gd name="T1" fmla="*/ 2147483646 h 74"/>
                <a:gd name="T2" fmla="*/ 2147483646 w 77"/>
                <a:gd name="T3" fmla="*/ 2147483646 h 74"/>
                <a:gd name="T4" fmla="*/ 2147483646 w 77"/>
                <a:gd name="T5" fmla="*/ 2147483646 h 74"/>
                <a:gd name="T6" fmla="*/ 2147483646 w 77"/>
                <a:gd name="T7" fmla="*/ 2147483646 h 74"/>
                <a:gd name="T8" fmla="*/ 2147483646 w 77"/>
                <a:gd name="T9" fmla="*/ 0 h 74"/>
                <a:gd name="T10" fmla="*/ 2147483646 w 77"/>
                <a:gd name="T11" fmla="*/ 2147483646 h 74"/>
                <a:gd name="T12" fmla="*/ 2147483646 w 77"/>
                <a:gd name="T13" fmla="*/ 2147483646 h 74"/>
                <a:gd name="T14" fmla="*/ 2147483646 w 77"/>
                <a:gd name="T15" fmla="*/ 2147483646 h 74"/>
                <a:gd name="T16" fmla="*/ 2147483646 w 77"/>
                <a:gd name="T17" fmla="*/ 2147483646 h 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7" h="74">
                  <a:moveTo>
                    <a:pt x="39" y="74"/>
                  </a:moveTo>
                  <a:cubicBezTo>
                    <a:pt x="32" y="74"/>
                    <a:pt x="26" y="73"/>
                    <a:pt x="20" y="69"/>
                  </a:cubicBezTo>
                  <a:cubicBezTo>
                    <a:pt x="12" y="64"/>
                    <a:pt x="5" y="56"/>
                    <a:pt x="3" y="47"/>
                  </a:cubicBezTo>
                  <a:cubicBezTo>
                    <a:pt x="0" y="37"/>
                    <a:pt x="2" y="27"/>
                    <a:pt x="7" y="19"/>
                  </a:cubicBezTo>
                  <a:cubicBezTo>
                    <a:pt x="13" y="7"/>
                    <a:pt x="25" y="0"/>
                    <a:pt x="39" y="0"/>
                  </a:cubicBezTo>
                  <a:cubicBezTo>
                    <a:pt x="45" y="0"/>
                    <a:pt x="51" y="2"/>
                    <a:pt x="57" y="5"/>
                  </a:cubicBezTo>
                  <a:cubicBezTo>
                    <a:pt x="66" y="10"/>
                    <a:pt x="72" y="18"/>
                    <a:pt x="74" y="28"/>
                  </a:cubicBezTo>
                  <a:cubicBezTo>
                    <a:pt x="77" y="37"/>
                    <a:pt x="76" y="47"/>
                    <a:pt x="71" y="56"/>
                  </a:cubicBezTo>
                  <a:cubicBezTo>
                    <a:pt x="64" y="67"/>
                    <a:pt x="52" y="74"/>
                    <a:pt x="39" y="74"/>
                  </a:cubicBezTo>
                  <a:close/>
                </a:path>
              </a:pathLst>
            </a:custGeom>
            <a:solidFill>
              <a:srgbClr val="FFFFFF"/>
            </a:solidFill>
            <a:ln w="38100">
              <a:solidFill>
                <a:srgbClr val="52A67C"/>
              </a:solidFill>
              <a:round/>
              <a:headEnd/>
              <a:tailEnd/>
            </a:ln>
          </p:spPr>
          <p:txBody>
            <a:bodyPr lIns="68580" tIns="34290" rIns="68580" bIns="34290"/>
            <a:lstStyle/>
            <a:p>
              <a:endParaRPr lang="fr-CH"/>
            </a:p>
          </p:txBody>
        </p:sp>
        <p:sp>
          <p:nvSpPr>
            <p:cNvPr id="251" name="TextBox 27"/>
            <p:cNvSpPr txBox="1">
              <a:spLocks noChangeArrowheads="1"/>
            </p:cNvSpPr>
            <p:nvPr/>
          </p:nvSpPr>
          <p:spPr bwMode="auto">
            <a:xfrm>
              <a:off x="2344207" y="2109109"/>
              <a:ext cx="666867"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500" tIns="0" rIns="13500" bIns="0" anchor="ctr">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algn="ctr"/>
              <a:r>
                <a:rPr lang="fr-FR" sz="600">
                  <a:solidFill>
                    <a:srgbClr val="000000"/>
                  </a:solidFill>
                  <a:latin typeface="Verdana" panose="020B0604030504040204" pitchFamily="34" charset="0"/>
                </a:rPr>
                <a:t>POLITIQUES</a:t>
              </a:r>
            </a:p>
          </p:txBody>
        </p:sp>
      </p:grpSp>
      <p:grpSp>
        <p:nvGrpSpPr>
          <p:cNvPr id="252" name="Group 28"/>
          <p:cNvGrpSpPr>
            <a:grpSpLocks/>
          </p:cNvGrpSpPr>
          <p:nvPr/>
        </p:nvGrpSpPr>
        <p:grpSpPr bwMode="auto">
          <a:xfrm>
            <a:off x="3193626" y="3367355"/>
            <a:ext cx="527050" cy="506413"/>
            <a:chOff x="2331154" y="1832526"/>
            <a:chExt cx="703263" cy="676275"/>
          </a:xfrm>
        </p:grpSpPr>
        <p:sp>
          <p:nvSpPr>
            <p:cNvPr id="253" name="Freeform 37"/>
            <p:cNvSpPr>
              <a:spLocks/>
            </p:cNvSpPr>
            <p:nvPr/>
          </p:nvSpPr>
          <p:spPr bwMode="auto">
            <a:xfrm>
              <a:off x="2331154" y="1832526"/>
              <a:ext cx="703263" cy="676275"/>
            </a:xfrm>
            <a:custGeom>
              <a:avLst/>
              <a:gdLst>
                <a:gd name="T0" fmla="*/ 2147483646 w 77"/>
                <a:gd name="T1" fmla="*/ 2147483646 h 74"/>
                <a:gd name="T2" fmla="*/ 2147483646 w 77"/>
                <a:gd name="T3" fmla="*/ 2147483646 h 74"/>
                <a:gd name="T4" fmla="*/ 2147483646 w 77"/>
                <a:gd name="T5" fmla="*/ 2147483646 h 74"/>
                <a:gd name="T6" fmla="*/ 2147483646 w 77"/>
                <a:gd name="T7" fmla="*/ 2147483646 h 74"/>
                <a:gd name="T8" fmla="*/ 2147483646 w 77"/>
                <a:gd name="T9" fmla="*/ 0 h 74"/>
                <a:gd name="T10" fmla="*/ 2147483646 w 77"/>
                <a:gd name="T11" fmla="*/ 2147483646 h 74"/>
                <a:gd name="T12" fmla="*/ 2147483646 w 77"/>
                <a:gd name="T13" fmla="*/ 2147483646 h 74"/>
                <a:gd name="T14" fmla="*/ 2147483646 w 77"/>
                <a:gd name="T15" fmla="*/ 2147483646 h 74"/>
                <a:gd name="T16" fmla="*/ 2147483646 w 77"/>
                <a:gd name="T17" fmla="*/ 2147483646 h 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7" h="74">
                  <a:moveTo>
                    <a:pt x="39" y="74"/>
                  </a:moveTo>
                  <a:cubicBezTo>
                    <a:pt x="32" y="74"/>
                    <a:pt x="26" y="73"/>
                    <a:pt x="20" y="69"/>
                  </a:cubicBezTo>
                  <a:cubicBezTo>
                    <a:pt x="12" y="64"/>
                    <a:pt x="5" y="56"/>
                    <a:pt x="3" y="47"/>
                  </a:cubicBezTo>
                  <a:cubicBezTo>
                    <a:pt x="0" y="37"/>
                    <a:pt x="2" y="27"/>
                    <a:pt x="7" y="19"/>
                  </a:cubicBezTo>
                  <a:cubicBezTo>
                    <a:pt x="13" y="7"/>
                    <a:pt x="25" y="0"/>
                    <a:pt x="39" y="0"/>
                  </a:cubicBezTo>
                  <a:cubicBezTo>
                    <a:pt x="45" y="0"/>
                    <a:pt x="51" y="2"/>
                    <a:pt x="57" y="5"/>
                  </a:cubicBezTo>
                  <a:cubicBezTo>
                    <a:pt x="66" y="10"/>
                    <a:pt x="72" y="18"/>
                    <a:pt x="74" y="28"/>
                  </a:cubicBezTo>
                  <a:cubicBezTo>
                    <a:pt x="77" y="37"/>
                    <a:pt x="76" y="47"/>
                    <a:pt x="71" y="56"/>
                  </a:cubicBezTo>
                  <a:cubicBezTo>
                    <a:pt x="64" y="67"/>
                    <a:pt x="52" y="74"/>
                    <a:pt x="39" y="74"/>
                  </a:cubicBezTo>
                  <a:close/>
                </a:path>
              </a:pathLst>
            </a:custGeom>
            <a:solidFill>
              <a:srgbClr val="FFFFFF"/>
            </a:solidFill>
            <a:ln w="38100">
              <a:solidFill>
                <a:srgbClr val="52A67C"/>
              </a:solidFill>
              <a:round/>
              <a:headEnd/>
              <a:tailEnd/>
            </a:ln>
          </p:spPr>
          <p:txBody>
            <a:bodyPr lIns="68580" tIns="34290" rIns="68580" bIns="34290"/>
            <a:lstStyle/>
            <a:p>
              <a:endParaRPr lang="fr-CH"/>
            </a:p>
          </p:txBody>
        </p:sp>
        <p:sp>
          <p:nvSpPr>
            <p:cNvPr id="254" name="TextBox 30"/>
            <p:cNvSpPr txBox="1">
              <a:spLocks noChangeArrowheads="1"/>
            </p:cNvSpPr>
            <p:nvPr/>
          </p:nvSpPr>
          <p:spPr bwMode="auto">
            <a:xfrm>
              <a:off x="2385887" y="2109109"/>
              <a:ext cx="583511"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500" tIns="0" rIns="13500" bIns="0" anchor="ctr">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algn="ctr"/>
              <a:r>
                <a:rPr lang="fr-FR" sz="600">
                  <a:solidFill>
                    <a:srgbClr val="000000"/>
                  </a:solidFill>
                  <a:latin typeface="Verdana" panose="020B0604030504040204" pitchFamily="34" charset="0"/>
                </a:rPr>
                <a:t>NATURELS</a:t>
              </a:r>
            </a:p>
          </p:txBody>
        </p:sp>
      </p:grpSp>
      <p:sp>
        <p:nvSpPr>
          <p:cNvPr id="255" name="Oval 324"/>
          <p:cNvSpPr>
            <a:spLocks noChangeArrowheads="1"/>
          </p:cNvSpPr>
          <p:nvPr/>
        </p:nvSpPr>
        <p:spPr bwMode="auto">
          <a:xfrm>
            <a:off x="5960638" y="3145105"/>
            <a:ext cx="965200" cy="965200"/>
          </a:xfrm>
          <a:prstGeom prst="ellipse">
            <a:avLst/>
          </a:prstGeom>
          <a:solidFill>
            <a:srgbClr val="FFFFFF"/>
          </a:solidFill>
          <a:ln w="63500">
            <a:solidFill>
              <a:srgbClr val="52A67C"/>
            </a:solidFill>
            <a:round/>
            <a:headEnd/>
            <a:tailEnd/>
          </a:ln>
        </p:spPr>
        <p:txBody>
          <a:bodyPr lIns="68580" tIns="34290" rIns="68580" bIns="34290"/>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endParaRPr lang="fr-CH" altLang="fr-FR">
              <a:solidFill>
                <a:srgbClr val="000000"/>
              </a:solidFill>
            </a:endParaRPr>
          </a:p>
        </p:txBody>
      </p:sp>
      <p:sp>
        <p:nvSpPr>
          <p:cNvPr id="256" name="Rectangle 326"/>
          <p:cNvSpPr>
            <a:spLocks noChangeArrowheads="1"/>
          </p:cNvSpPr>
          <p:nvPr/>
        </p:nvSpPr>
        <p:spPr bwMode="auto">
          <a:xfrm>
            <a:off x="6092401" y="3500705"/>
            <a:ext cx="7381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algn="ctr"/>
            <a:r>
              <a:rPr lang="fr-FR" sz="900">
                <a:solidFill>
                  <a:srgbClr val="000000"/>
                </a:solidFill>
                <a:latin typeface="Verdana Bold"/>
              </a:rPr>
              <a:t>STRATÉGIES DE</a:t>
            </a:r>
          </a:p>
          <a:p>
            <a:pPr algn="ctr"/>
            <a:r>
              <a:rPr lang="fr-FR" sz="900">
                <a:solidFill>
                  <a:srgbClr val="000000"/>
                </a:solidFill>
                <a:latin typeface="Verdana Bold"/>
              </a:rPr>
              <a:t>SUBSISTANCE</a:t>
            </a:r>
          </a:p>
        </p:txBody>
      </p:sp>
      <p:grpSp>
        <p:nvGrpSpPr>
          <p:cNvPr id="257" name="Group 36"/>
          <p:cNvGrpSpPr>
            <a:grpSpLocks/>
          </p:cNvGrpSpPr>
          <p:nvPr/>
        </p:nvGrpSpPr>
        <p:grpSpPr bwMode="auto">
          <a:xfrm>
            <a:off x="2820563" y="2786330"/>
            <a:ext cx="304800" cy="1638300"/>
            <a:chOff x="1012829" y="2165352"/>
            <a:chExt cx="406401" cy="2185988"/>
          </a:xfrm>
        </p:grpSpPr>
        <p:sp>
          <p:nvSpPr>
            <p:cNvPr id="258" name="Freeform 27"/>
            <p:cNvSpPr>
              <a:spLocks/>
            </p:cNvSpPr>
            <p:nvPr/>
          </p:nvSpPr>
          <p:spPr bwMode="auto">
            <a:xfrm>
              <a:off x="1060454" y="3754440"/>
              <a:ext cx="112713" cy="95250"/>
            </a:xfrm>
            <a:custGeom>
              <a:avLst/>
              <a:gdLst>
                <a:gd name="T0" fmla="*/ 2147483646 w 71"/>
                <a:gd name="T1" fmla="*/ 0 h 60"/>
                <a:gd name="T2" fmla="*/ 2147483646 w 71"/>
                <a:gd name="T3" fmla="*/ 2147483646 h 60"/>
                <a:gd name="T4" fmla="*/ 0 w 71"/>
                <a:gd name="T5" fmla="*/ 2147483646 h 60"/>
                <a:gd name="T6" fmla="*/ 0 w 71"/>
                <a:gd name="T7" fmla="*/ 2147483646 h 60"/>
                <a:gd name="T8" fmla="*/ 2147483646 w 71"/>
                <a:gd name="T9" fmla="*/ 2147483646 h 60"/>
                <a:gd name="T10" fmla="*/ 2147483646 w 71"/>
                <a:gd name="T11" fmla="*/ 0 h 60"/>
                <a:gd name="T12" fmla="*/ 2147483646 w 71"/>
                <a:gd name="T13" fmla="*/ 0 h 6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1" h="60">
                  <a:moveTo>
                    <a:pt x="59" y="0"/>
                  </a:moveTo>
                  <a:lnTo>
                    <a:pt x="71" y="48"/>
                  </a:lnTo>
                  <a:lnTo>
                    <a:pt x="0" y="60"/>
                  </a:lnTo>
                  <a:lnTo>
                    <a:pt x="0" y="42"/>
                  </a:lnTo>
                  <a:lnTo>
                    <a:pt x="53" y="36"/>
                  </a:lnTo>
                  <a:lnTo>
                    <a:pt x="47" y="0"/>
                  </a:lnTo>
                  <a:lnTo>
                    <a:pt x="5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grpSp>
          <p:nvGrpSpPr>
            <p:cNvPr id="259" name="Group 38"/>
            <p:cNvGrpSpPr>
              <a:grpSpLocks/>
            </p:cNvGrpSpPr>
            <p:nvPr/>
          </p:nvGrpSpPr>
          <p:grpSpPr bwMode="auto">
            <a:xfrm>
              <a:off x="1012829" y="2165352"/>
              <a:ext cx="406401" cy="2185988"/>
              <a:chOff x="1012829" y="2165352"/>
              <a:chExt cx="406401" cy="2185988"/>
            </a:xfrm>
          </p:grpSpPr>
          <p:sp>
            <p:nvSpPr>
              <p:cNvPr id="260" name="Freeform 23"/>
              <p:cNvSpPr>
                <a:spLocks/>
              </p:cNvSpPr>
              <p:nvPr/>
            </p:nvSpPr>
            <p:spPr bwMode="auto">
              <a:xfrm>
                <a:off x="1201742" y="4237040"/>
                <a:ext cx="112713" cy="114300"/>
              </a:xfrm>
              <a:custGeom>
                <a:avLst/>
                <a:gdLst>
                  <a:gd name="T0" fmla="*/ 2147483646 w 71"/>
                  <a:gd name="T1" fmla="*/ 0 h 72"/>
                  <a:gd name="T2" fmla="*/ 2147483646 w 71"/>
                  <a:gd name="T3" fmla="*/ 2147483646 h 72"/>
                  <a:gd name="T4" fmla="*/ 2147483646 w 71"/>
                  <a:gd name="T5" fmla="*/ 2147483646 h 72"/>
                  <a:gd name="T6" fmla="*/ 0 w 71"/>
                  <a:gd name="T7" fmla="*/ 2147483646 h 72"/>
                  <a:gd name="T8" fmla="*/ 2147483646 w 71"/>
                  <a:gd name="T9" fmla="*/ 2147483646 h 72"/>
                  <a:gd name="T10" fmla="*/ 2147483646 w 71"/>
                  <a:gd name="T11" fmla="*/ 2147483646 h 72"/>
                  <a:gd name="T12" fmla="*/ 2147483646 w 71"/>
                  <a:gd name="T13" fmla="*/ 0 h 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1" h="72">
                    <a:moveTo>
                      <a:pt x="54" y="0"/>
                    </a:moveTo>
                    <a:lnTo>
                      <a:pt x="71" y="48"/>
                    </a:lnTo>
                    <a:lnTo>
                      <a:pt x="6" y="72"/>
                    </a:lnTo>
                    <a:lnTo>
                      <a:pt x="0" y="54"/>
                    </a:lnTo>
                    <a:lnTo>
                      <a:pt x="54" y="36"/>
                    </a:lnTo>
                    <a:lnTo>
                      <a:pt x="42" y="6"/>
                    </a:lnTo>
                    <a:lnTo>
                      <a:pt x="5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261" name="Freeform 24"/>
              <p:cNvSpPr>
                <a:spLocks/>
              </p:cNvSpPr>
              <p:nvPr/>
            </p:nvSpPr>
            <p:spPr bwMode="auto">
              <a:xfrm>
                <a:off x="1144592" y="4143377"/>
                <a:ext cx="123825" cy="93663"/>
              </a:xfrm>
              <a:custGeom>
                <a:avLst/>
                <a:gdLst>
                  <a:gd name="T0" fmla="*/ 2147483646 w 78"/>
                  <a:gd name="T1" fmla="*/ 0 h 59"/>
                  <a:gd name="T2" fmla="*/ 2147483646 w 78"/>
                  <a:gd name="T3" fmla="*/ 2147483646 h 59"/>
                  <a:gd name="T4" fmla="*/ 2147483646 w 78"/>
                  <a:gd name="T5" fmla="*/ 2147483646 h 59"/>
                  <a:gd name="T6" fmla="*/ 2147483646 w 78"/>
                  <a:gd name="T7" fmla="*/ 2147483646 h 59"/>
                  <a:gd name="T8" fmla="*/ 2147483646 w 78"/>
                  <a:gd name="T9" fmla="*/ 2147483646 h 59"/>
                  <a:gd name="T10" fmla="*/ 2147483646 w 78"/>
                  <a:gd name="T11" fmla="*/ 2147483646 h 59"/>
                  <a:gd name="T12" fmla="*/ 2147483646 w 78"/>
                  <a:gd name="T13" fmla="*/ 2147483646 h 59"/>
                  <a:gd name="T14" fmla="*/ 0 w 78"/>
                  <a:gd name="T15" fmla="*/ 2147483646 h 59"/>
                  <a:gd name="T16" fmla="*/ 2147483646 w 78"/>
                  <a:gd name="T17" fmla="*/ 2147483646 h 59"/>
                  <a:gd name="T18" fmla="*/ 2147483646 w 78"/>
                  <a:gd name="T19" fmla="*/ 2147483646 h 59"/>
                  <a:gd name="T20" fmla="*/ 2147483646 w 78"/>
                  <a:gd name="T21" fmla="*/ 2147483646 h 59"/>
                  <a:gd name="T22" fmla="*/ 2147483646 w 78"/>
                  <a:gd name="T23" fmla="*/ 2147483646 h 59"/>
                  <a:gd name="T24" fmla="*/ 2147483646 w 78"/>
                  <a:gd name="T25" fmla="*/ 0 h 5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8" h="59">
                    <a:moveTo>
                      <a:pt x="66" y="0"/>
                    </a:moveTo>
                    <a:lnTo>
                      <a:pt x="78" y="35"/>
                    </a:lnTo>
                    <a:lnTo>
                      <a:pt x="72" y="41"/>
                    </a:lnTo>
                    <a:lnTo>
                      <a:pt x="66" y="29"/>
                    </a:lnTo>
                    <a:lnTo>
                      <a:pt x="24" y="47"/>
                    </a:lnTo>
                    <a:lnTo>
                      <a:pt x="24" y="53"/>
                    </a:lnTo>
                    <a:lnTo>
                      <a:pt x="12" y="59"/>
                    </a:lnTo>
                    <a:lnTo>
                      <a:pt x="0" y="23"/>
                    </a:lnTo>
                    <a:lnTo>
                      <a:pt x="12" y="17"/>
                    </a:lnTo>
                    <a:lnTo>
                      <a:pt x="18" y="29"/>
                    </a:lnTo>
                    <a:lnTo>
                      <a:pt x="60" y="11"/>
                    </a:lnTo>
                    <a:lnTo>
                      <a:pt x="54" y="6"/>
                    </a:lnTo>
                    <a:lnTo>
                      <a:pt x="6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262" name="Freeform 25"/>
              <p:cNvSpPr>
                <a:spLocks/>
              </p:cNvSpPr>
              <p:nvPr/>
            </p:nvSpPr>
            <p:spPr bwMode="auto">
              <a:xfrm>
                <a:off x="1106492" y="4029077"/>
                <a:ext cx="123825" cy="104775"/>
              </a:xfrm>
              <a:custGeom>
                <a:avLst/>
                <a:gdLst>
                  <a:gd name="T0" fmla="*/ 0 w 78"/>
                  <a:gd name="T1" fmla="*/ 0 h 66"/>
                  <a:gd name="T2" fmla="*/ 2147483646 w 78"/>
                  <a:gd name="T3" fmla="*/ 2147483646 h 66"/>
                  <a:gd name="T4" fmla="*/ 2147483646 w 78"/>
                  <a:gd name="T5" fmla="*/ 2147483646 h 66"/>
                  <a:gd name="T6" fmla="*/ 2147483646 w 78"/>
                  <a:gd name="T7" fmla="*/ 2147483646 h 66"/>
                  <a:gd name="T8" fmla="*/ 2147483646 w 78"/>
                  <a:gd name="T9" fmla="*/ 2147483646 h 66"/>
                  <a:gd name="T10" fmla="*/ 2147483646 w 78"/>
                  <a:gd name="T11" fmla="*/ 2147483646 h 66"/>
                  <a:gd name="T12" fmla="*/ 0 w 78"/>
                  <a:gd name="T13" fmla="*/ 2147483646 h 66"/>
                  <a:gd name="T14" fmla="*/ 0 w 78"/>
                  <a:gd name="T15" fmla="*/ 0 h 6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8" h="66">
                    <a:moveTo>
                      <a:pt x="0" y="0"/>
                    </a:moveTo>
                    <a:lnTo>
                      <a:pt x="72" y="6"/>
                    </a:lnTo>
                    <a:lnTo>
                      <a:pt x="78" y="24"/>
                    </a:lnTo>
                    <a:lnTo>
                      <a:pt x="18" y="66"/>
                    </a:lnTo>
                    <a:lnTo>
                      <a:pt x="12" y="48"/>
                    </a:lnTo>
                    <a:lnTo>
                      <a:pt x="54" y="18"/>
                    </a:lnTo>
                    <a:lnTo>
                      <a:pt x="0" y="18"/>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263" name="Freeform 26"/>
              <p:cNvSpPr>
                <a:spLocks/>
              </p:cNvSpPr>
              <p:nvPr/>
            </p:nvSpPr>
            <p:spPr bwMode="auto">
              <a:xfrm>
                <a:off x="1069979" y="3878265"/>
                <a:ext cx="131763" cy="103188"/>
              </a:xfrm>
              <a:custGeom>
                <a:avLst/>
                <a:gdLst>
                  <a:gd name="T0" fmla="*/ 2147483646 w 83"/>
                  <a:gd name="T1" fmla="*/ 0 h 65"/>
                  <a:gd name="T2" fmla="*/ 2147483646 w 83"/>
                  <a:gd name="T3" fmla="*/ 2147483646 h 65"/>
                  <a:gd name="T4" fmla="*/ 2147483646 w 83"/>
                  <a:gd name="T5" fmla="*/ 2147483646 h 65"/>
                  <a:gd name="T6" fmla="*/ 0 w 83"/>
                  <a:gd name="T7" fmla="*/ 2147483646 h 65"/>
                  <a:gd name="T8" fmla="*/ 2147483646 w 83"/>
                  <a:gd name="T9" fmla="*/ 2147483646 h 65"/>
                  <a:gd name="T10" fmla="*/ 2147483646 w 83"/>
                  <a:gd name="T11" fmla="*/ 2147483646 h 65"/>
                  <a:gd name="T12" fmla="*/ 2147483646 w 83"/>
                  <a:gd name="T13" fmla="*/ 2147483646 h 65"/>
                  <a:gd name="T14" fmla="*/ 2147483646 w 83"/>
                  <a:gd name="T15" fmla="*/ 2147483646 h 65"/>
                  <a:gd name="T16" fmla="*/ 2147483646 w 83"/>
                  <a:gd name="T17" fmla="*/ 2147483646 h 65"/>
                  <a:gd name="T18" fmla="*/ 2147483646 w 83"/>
                  <a:gd name="T19" fmla="*/ 2147483646 h 65"/>
                  <a:gd name="T20" fmla="*/ 2147483646 w 83"/>
                  <a:gd name="T21" fmla="*/ 2147483646 h 65"/>
                  <a:gd name="T22" fmla="*/ 2147483646 w 83"/>
                  <a:gd name="T23" fmla="*/ 2147483646 h 65"/>
                  <a:gd name="T24" fmla="*/ 2147483646 w 83"/>
                  <a:gd name="T25" fmla="*/ 0 h 6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3" h="65">
                    <a:moveTo>
                      <a:pt x="71" y="0"/>
                    </a:moveTo>
                    <a:lnTo>
                      <a:pt x="83" y="53"/>
                    </a:lnTo>
                    <a:lnTo>
                      <a:pt x="12" y="65"/>
                    </a:lnTo>
                    <a:lnTo>
                      <a:pt x="0" y="18"/>
                    </a:lnTo>
                    <a:lnTo>
                      <a:pt x="18" y="12"/>
                    </a:lnTo>
                    <a:lnTo>
                      <a:pt x="23" y="47"/>
                    </a:lnTo>
                    <a:lnTo>
                      <a:pt x="35" y="41"/>
                    </a:lnTo>
                    <a:lnTo>
                      <a:pt x="29" y="12"/>
                    </a:lnTo>
                    <a:lnTo>
                      <a:pt x="41" y="12"/>
                    </a:lnTo>
                    <a:lnTo>
                      <a:pt x="47" y="41"/>
                    </a:lnTo>
                    <a:lnTo>
                      <a:pt x="65" y="35"/>
                    </a:lnTo>
                    <a:lnTo>
                      <a:pt x="59" y="6"/>
                    </a:lnTo>
                    <a:lnTo>
                      <a:pt x="7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264" name="Freeform 28"/>
              <p:cNvSpPr>
                <a:spLocks/>
              </p:cNvSpPr>
              <p:nvPr/>
            </p:nvSpPr>
            <p:spPr bwMode="auto">
              <a:xfrm>
                <a:off x="1031879" y="3651252"/>
                <a:ext cx="122238" cy="74613"/>
              </a:xfrm>
              <a:custGeom>
                <a:avLst/>
                <a:gdLst>
                  <a:gd name="T0" fmla="*/ 2147483646 w 77"/>
                  <a:gd name="T1" fmla="*/ 0 h 47"/>
                  <a:gd name="T2" fmla="*/ 2147483646 w 77"/>
                  <a:gd name="T3" fmla="*/ 2147483646 h 47"/>
                  <a:gd name="T4" fmla="*/ 2147483646 w 77"/>
                  <a:gd name="T5" fmla="*/ 2147483646 h 47"/>
                  <a:gd name="T6" fmla="*/ 2147483646 w 77"/>
                  <a:gd name="T7" fmla="*/ 2147483646 h 47"/>
                  <a:gd name="T8" fmla="*/ 2147483646 w 77"/>
                  <a:gd name="T9" fmla="*/ 2147483646 h 47"/>
                  <a:gd name="T10" fmla="*/ 2147483646 w 77"/>
                  <a:gd name="T11" fmla="*/ 2147483646 h 47"/>
                  <a:gd name="T12" fmla="*/ 2147483646 w 77"/>
                  <a:gd name="T13" fmla="*/ 2147483646 h 47"/>
                  <a:gd name="T14" fmla="*/ 0 w 77"/>
                  <a:gd name="T15" fmla="*/ 2147483646 h 47"/>
                  <a:gd name="T16" fmla="*/ 2147483646 w 77"/>
                  <a:gd name="T17" fmla="*/ 2147483646 h 47"/>
                  <a:gd name="T18" fmla="*/ 2147483646 w 77"/>
                  <a:gd name="T19" fmla="*/ 2147483646 h 47"/>
                  <a:gd name="T20" fmla="*/ 2147483646 w 77"/>
                  <a:gd name="T21" fmla="*/ 2147483646 h 47"/>
                  <a:gd name="T22" fmla="*/ 2147483646 w 77"/>
                  <a:gd name="T23" fmla="*/ 2147483646 h 47"/>
                  <a:gd name="T24" fmla="*/ 2147483646 w 77"/>
                  <a:gd name="T25" fmla="*/ 0 h 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7" h="47">
                    <a:moveTo>
                      <a:pt x="71" y="0"/>
                    </a:moveTo>
                    <a:lnTo>
                      <a:pt x="77" y="41"/>
                    </a:lnTo>
                    <a:lnTo>
                      <a:pt x="65" y="41"/>
                    </a:lnTo>
                    <a:lnTo>
                      <a:pt x="59" y="30"/>
                    </a:lnTo>
                    <a:lnTo>
                      <a:pt x="18" y="35"/>
                    </a:lnTo>
                    <a:lnTo>
                      <a:pt x="18" y="47"/>
                    </a:lnTo>
                    <a:lnTo>
                      <a:pt x="6" y="47"/>
                    </a:lnTo>
                    <a:lnTo>
                      <a:pt x="0" y="12"/>
                    </a:lnTo>
                    <a:lnTo>
                      <a:pt x="12" y="6"/>
                    </a:lnTo>
                    <a:lnTo>
                      <a:pt x="18" y="18"/>
                    </a:lnTo>
                    <a:lnTo>
                      <a:pt x="59" y="12"/>
                    </a:lnTo>
                    <a:lnTo>
                      <a:pt x="59" y="6"/>
                    </a:lnTo>
                    <a:lnTo>
                      <a:pt x="7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265" name="Freeform 29"/>
              <p:cNvSpPr>
                <a:spLocks/>
              </p:cNvSpPr>
              <p:nvPr/>
            </p:nvSpPr>
            <p:spPr bwMode="auto">
              <a:xfrm>
                <a:off x="1022354" y="3508377"/>
                <a:ext cx="112713" cy="104775"/>
              </a:xfrm>
              <a:custGeom>
                <a:avLst/>
                <a:gdLst>
                  <a:gd name="T0" fmla="*/ 2147483646 w 71"/>
                  <a:gd name="T1" fmla="*/ 0 h 66"/>
                  <a:gd name="T2" fmla="*/ 2147483646 w 71"/>
                  <a:gd name="T3" fmla="*/ 2147483646 h 66"/>
                  <a:gd name="T4" fmla="*/ 2147483646 w 71"/>
                  <a:gd name="T5" fmla="*/ 2147483646 h 66"/>
                  <a:gd name="T6" fmla="*/ 2147483646 w 71"/>
                  <a:gd name="T7" fmla="*/ 2147483646 h 66"/>
                  <a:gd name="T8" fmla="*/ 2147483646 w 71"/>
                  <a:gd name="T9" fmla="*/ 2147483646 h 66"/>
                  <a:gd name="T10" fmla="*/ 2147483646 w 71"/>
                  <a:gd name="T11" fmla="*/ 2147483646 h 66"/>
                  <a:gd name="T12" fmla="*/ 2147483646 w 71"/>
                  <a:gd name="T13" fmla="*/ 2147483646 h 66"/>
                  <a:gd name="T14" fmla="*/ 2147483646 w 71"/>
                  <a:gd name="T15" fmla="*/ 2147483646 h 66"/>
                  <a:gd name="T16" fmla="*/ 2147483646 w 71"/>
                  <a:gd name="T17" fmla="*/ 2147483646 h 66"/>
                  <a:gd name="T18" fmla="*/ 2147483646 w 71"/>
                  <a:gd name="T19" fmla="*/ 2147483646 h 66"/>
                  <a:gd name="T20" fmla="*/ 0 w 71"/>
                  <a:gd name="T21" fmla="*/ 2147483646 h 66"/>
                  <a:gd name="T22" fmla="*/ 0 w 71"/>
                  <a:gd name="T23" fmla="*/ 2147483646 h 66"/>
                  <a:gd name="T24" fmla="*/ 2147483646 w 71"/>
                  <a:gd name="T25" fmla="*/ 0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1" h="66">
                    <a:moveTo>
                      <a:pt x="71" y="0"/>
                    </a:moveTo>
                    <a:lnTo>
                      <a:pt x="71" y="18"/>
                    </a:lnTo>
                    <a:lnTo>
                      <a:pt x="42" y="18"/>
                    </a:lnTo>
                    <a:lnTo>
                      <a:pt x="42" y="48"/>
                    </a:lnTo>
                    <a:lnTo>
                      <a:pt x="71" y="42"/>
                    </a:lnTo>
                    <a:lnTo>
                      <a:pt x="71" y="60"/>
                    </a:lnTo>
                    <a:lnTo>
                      <a:pt x="6" y="66"/>
                    </a:lnTo>
                    <a:lnTo>
                      <a:pt x="6" y="48"/>
                    </a:lnTo>
                    <a:lnTo>
                      <a:pt x="30" y="48"/>
                    </a:lnTo>
                    <a:lnTo>
                      <a:pt x="24" y="18"/>
                    </a:lnTo>
                    <a:lnTo>
                      <a:pt x="0" y="24"/>
                    </a:lnTo>
                    <a:lnTo>
                      <a:pt x="0" y="6"/>
                    </a:lnTo>
                    <a:lnTo>
                      <a:pt x="7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266" name="Freeform 30"/>
              <p:cNvSpPr>
                <a:spLocks noEditPoints="1"/>
              </p:cNvSpPr>
              <p:nvPr/>
            </p:nvSpPr>
            <p:spPr bwMode="auto">
              <a:xfrm>
                <a:off x="1012829" y="3348039"/>
                <a:ext cx="122238" cy="114300"/>
              </a:xfrm>
              <a:custGeom>
                <a:avLst/>
                <a:gdLst>
                  <a:gd name="T0" fmla="*/ 2147483646 w 13"/>
                  <a:gd name="T1" fmla="*/ 0 h 12"/>
                  <a:gd name="T2" fmla="*/ 2147483646 w 13"/>
                  <a:gd name="T3" fmla="*/ 2147483646 h 12"/>
                  <a:gd name="T4" fmla="*/ 2147483646 w 13"/>
                  <a:gd name="T5" fmla="*/ 2147483646 h 12"/>
                  <a:gd name="T6" fmla="*/ 2147483646 w 13"/>
                  <a:gd name="T7" fmla="*/ 2147483646 h 12"/>
                  <a:gd name="T8" fmla="*/ 2147483646 w 13"/>
                  <a:gd name="T9" fmla="*/ 2147483646 h 12"/>
                  <a:gd name="T10" fmla="*/ 2147483646 w 13"/>
                  <a:gd name="T11" fmla="*/ 2147483646 h 12"/>
                  <a:gd name="T12" fmla="*/ 2147483646 w 13"/>
                  <a:gd name="T13" fmla="*/ 2147483646 h 12"/>
                  <a:gd name="T14" fmla="*/ 2147483646 w 13"/>
                  <a:gd name="T15" fmla="*/ 2147483646 h 12"/>
                  <a:gd name="T16" fmla="*/ 2147483646 w 13"/>
                  <a:gd name="T17" fmla="*/ 0 h 12"/>
                  <a:gd name="T18" fmla="*/ 2147483646 w 13"/>
                  <a:gd name="T19" fmla="*/ 2147483646 h 12"/>
                  <a:gd name="T20" fmla="*/ 2147483646 w 13"/>
                  <a:gd name="T21" fmla="*/ 2147483646 h 12"/>
                  <a:gd name="T22" fmla="*/ 2147483646 w 13"/>
                  <a:gd name="T23" fmla="*/ 2147483646 h 12"/>
                  <a:gd name="T24" fmla="*/ 2147483646 w 13"/>
                  <a:gd name="T25" fmla="*/ 2147483646 h 12"/>
                  <a:gd name="T26" fmla="*/ 2147483646 w 13"/>
                  <a:gd name="T27" fmla="*/ 2147483646 h 12"/>
                  <a:gd name="T28" fmla="*/ 2147483646 w 13"/>
                  <a:gd name="T29" fmla="*/ 2147483646 h 12"/>
                  <a:gd name="T30" fmla="*/ 2147483646 w 13"/>
                  <a:gd name="T31" fmla="*/ 2147483646 h 12"/>
                  <a:gd name="T32" fmla="*/ 2147483646 w 13"/>
                  <a:gd name="T33" fmla="*/ 2147483646 h 12"/>
                  <a:gd name="T34" fmla="*/ 2147483646 w 13"/>
                  <a:gd name="T35" fmla="*/ 2147483646 h 12"/>
                  <a:gd name="T36" fmla="*/ 2147483646 w 13"/>
                  <a:gd name="T37" fmla="*/ 2147483646 h 12"/>
                  <a:gd name="T38" fmla="*/ 2147483646 w 13"/>
                  <a:gd name="T39" fmla="*/ 2147483646 h 12"/>
                  <a:gd name="T40" fmla="*/ 2147483646 w 13"/>
                  <a:gd name="T41" fmla="*/ 2147483646 h 12"/>
                  <a:gd name="T42" fmla="*/ 2147483646 w 13"/>
                  <a:gd name="T43" fmla="*/ 2147483646 h 12"/>
                  <a:gd name="T44" fmla="*/ 2147483646 w 13"/>
                  <a:gd name="T45" fmla="*/ 2147483646 h 12"/>
                  <a:gd name="T46" fmla="*/ 2147483646 w 13"/>
                  <a:gd name="T47" fmla="*/ 2147483646 h 12"/>
                  <a:gd name="T48" fmla="*/ 2147483646 w 13"/>
                  <a:gd name="T49" fmla="*/ 2147483646 h 12"/>
                  <a:gd name="T50" fmla="*/ 2147483646 w 13"/>
                  <a:gd name="T51" fmla="*/ 2147483646 h 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3" h="12">
                    <a:moveTo>
                      <a:pt x="6" y="0"/>
                    </a:moveTo>
                    <a:cubicBezTo>
                      <a:pt x="8" y="0"/>
                      <a:pt x="10" y="0"/>
                      <a:pt x="11" y="1"/>
                    </a:cubicBezTo>
                    <a:cubicBezTo>
                      <a:pt x="12" y="2"/>
                      <a:pt x="13" y="4"/>
                      <a:pt x="13" y="6"/>
                    </a:cubicBezTo>
                    <a:cubicBezTo>
                      <a:pt x="13" y="8"/>
                      <a:pt x="12" y="9"/>
                      <a:pt x="11" y="10"/>
                    </a:cubicBezTo>
                    <a:cubicBezTo>
                      <a:pt x="10" y="11"/>
                      <a:pt x="9" y="12"/>
                      <a:pt x="7" y="12"/>
                    </a:cubicBezTo>
                    <a:cubicBezTo>
                      <a:pt x="5" y="12"/>
                      <a:pt x="3" y="11"/>
                      <a:pt x="2" y="10"/>
                    </a:cubicBezTo>
                    <a:cubicBezTo>
                      <a:pt x="1" y="9"/>
                      <a:pt x="1" y="8"/>
                      <a:pt x="1" y="6"/>
                    </a:cubicBezTo>
                    <a:cubicBezTo>
                      <a:pt x="0" y="4"/>
                      <a:pt x="1" y="3"/>
                      <a:pt x="2" y="2"/>
                    </a:cubicBezTo>
                    <a:cubicBezTo>
                      <a:pt x="3" y="0"/>
                      <a:pt x="5" y="0"/>
                      <a:pt x="6" y="0"/>
                    </a:cubicBezTo>
                    <a:close/>
                    <a:moveTo>
                      <a:pt x="9" y="4"/>
                    </a:moveTo>
                    <a:cubicBezTo>
                      <a:pt x="9" y="3"/>
                      <a:pt x="9" y="3"/>
                      <a:pt x="8" y="3"/>
                    </a:cubicBezTo>
                    <a:cubicBezTo>
                      <a:pt x="8" y="3"/>
                      <a:pt x="7" y="3"/>
                      <a:pt x="7" y="3"/>
                    </a:cubicBezTo>
                    <a:cubicBezTo>
                      <a:pt x="6" y="3"/>
                      <a:pt x="5" y="3"/>
                      <a:pt x="5" y="3"/>
                    </a:cubicBezTo>
                    <a:cubicBezTo>
                      <a:pt x="4" y="3"/>
                      <a:pt x="4" y="4"/>
                      <a:pt x="4" y="4"/>
                    </a:cubicBezTo>
                    <a:cubicBezTo>
                      <a:pt x="3" y="4"/>
                      <a:pt x="3" y="4"/>
                      <a:pt x="3" y="5"/>
                    </a:cubicBezTo>
                    <a:cubicBezTo>
                      <a:pt x="3" y="5"/>
                      <a:pt x="3" y="6"/>
                      <a:pt x="3" y="6"/>
                    </a:cubicBezTo>
                    <a:cubicBezTo>
                      <a:pt x="3" y="6"/>
                      <a:pt x="3" y="7"/>
                      <a:pt x="3" y="7"/>
                    </a:cubicBezTo>
                    <a:cubicBezTo>
                      <a:pt x="3" y="7"/>
                      <a:pt x="3" y="8"/>
                      <a:pt x="4" y="8"/>
                    </a:cubicBezTo>
                    <a:cubicBezTo>
                      <a:pt x="4" y="8"/>
                      <a:pt x="4" y="8"/>
                      <a:pt x="5" y="9"/>
                    </a:cubicBezTo>
                    <a:cubicBezTo>
                      <a:pt x="5" y="9"/>
                      <a:pt x="6" y="9"/>
                      <a:pt x="7" y="9"/>
                    </a:cubicBezTo>
                    <a:cubicBezTo>
                      <a:pt x="7" y="9"/>
                      <a:pt x="8" y="9"/>
                      <a:pt x="8" y="8"/>
                    </a:cubicBezTo>
                    <a:cubicBezTo>
                      <a:pt x="9" y="8"/>
                      <a:pt x="9" y="8"/>
                      <a:pt x="10" y="8"/>
                    </a:cubicBezTo>
                    <a:cubicBezTo>
                      <a:pt x="10" y="8"/>
                      <a:pt x="10" y="7"/>
                      <a:pt x="10" y="7"/>
                    </a:cubicBezTo>
                    <a:cubicBezTo>
                      <a:pt x="10" y="7"/>
                      <a:pt x="10" y="6"/>
                      <a:pt x="10" y="6"/>
                    </a:cubicBezTo>
                    <a:cubicBezTo>
                      <a:pt x="10" y="5"/>
                      <a:pt x="10" y="5"/>
                      <a:pt x="10" y="5"/>
                    </a:cubicBezTo>
                    <a:cubicBezTo>
                      <a:pt x="10" y="4"/>
                      <a:pt x="10" y="4"/>
                      <a:pt x="9" y="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267" name="Freeform 31"/>
              <p:cNvSpPr>
                <a:spLocks noEditPoints="1"/>
              </p:cNvSpPr>
              <p:nvPr/>
            </p:nvSpPr>
            <p:spPr bwMode="auto">
              <a:xfrm>
                <a:off x="1022354" y="3187702"/>
                <a:ext cx="112713" cy="112713"/>
              </a:xfrm>
              <a:custGeom>
                <a:avLst/>
                <a:gdLst>
                  <a:gd name="T0" fmla="*/ 2147483646 w 12"/>
                  <a:gd name="T1" fmla="*/ 0 h 12"/>
                  <a:gd name="T2" fmla="*/ 2147483646 w 12"/>
                  <a:gd name="T3" fmla="*/ 2147483646 h 12"/>
                  <a:gd name="T4" fmla="*/ 2147483646 w 12"/>
                  <a:gd name="T5" fmla="*/ 2147483646 h 12"/>
                  <a:gd name="T6" fmla="*/ 2147483646 w 12"/>
                  <a:gd name="T7" fmla="*/ 2147483646 h 12"/>
                  <a:gd name="T8" fmla="*/ 2147483646 w 12"/>
                  <a:gd name="T9" fmla="*/ 2147483646 h 12"/>
                  <a:gd name="T10" fmla="*/ 2147483646 w 12"/>
                  <a:gd name="T11" fmla="*/ 2147483646 h 12"/>
                  <a:gd name="T12" fmla="*/ 0 w 12"/>
                  <a:gd name="T13" fmla="*/ 2147483646 h 12"/>
                  <a:gd name="T14" fmla="*/ 2147483646 w 12"/>
                  <a:gd name="T15" fmla="*/ 2147483646 h 12"/>
                  <a:gd name="T16" fmla="*/ 2147483646 w 12"/>
                  <a:gd name="T17" fmla="*/ 0 h 12"/>
                  <a:gd name="T18" fmla="*/ 2147483646 w 12"/>
                  <a:gd name="T19" fmla="*/ 2147483646 h 12"/>
                  <a:gd name="T20" fmla="*/ 2147483646 w 12"/>
                  <a:gd name="T21" fmla="*/ 2147483646 h 12"/>
                  <a:gd name="T22" fmla="*/ 2147483646 w 12"/>
                  <a:gd name="T23" fmla="*/ 2147483646 h 12"/>
                  <a:gd name="T24" fmla="*/ 2147483646 w 12"/>
                  <a:gd name="T25" fmla="*/ 2147483646 h 12"/>
                  <a:gd name="T26" fmla="*/ 2147483646 w 12"/>
                  <a:gd name="T27" fmla="*/ 2147483646 h 12"/>
                  <a:gd name="T28" fmla="*/ 2147483646 w 12"/>
                  <a:gd name="T29" fmla="*/ 2147483646 h 12"/>
                  <a:gd name="T30" fmla="*/ 2147483646 w 12"/>
                  <a:gd name="T31" fmla="*/ 2147483646 h 12"/>
                  <a:gd name="T32" fmla="*/ 2147483646 w 12"/>
                  <a:gd name="T33" fmla="*/ 2147483646 h 12"/>
                  <a:gd name="T34" fmla="*/ 2147483646 w 12"/>
                  <a:gd name="T35" fmla="*/ 2147483646 h 12"/>
                  <a:gd name="T36" fmla="*/ 2147483646 w 12"/>
                  <a:gd name="T37" fmla="*/ 2147483646 h 12"/>
                  <a:gd name="T38" fmla="*/ 2147483646 w 12"/>
                  <a:gd name="T39" fmla="*/ 2147483646 h 12"/>
                  <a:gd name="T40" fmla="*/ 2147483646 w 12"/>
                  <a:gd name="T41" fmla="*/ 2147483646 h 12"/>
                  <a:gd name="T42" fmla="*/ 2147483646 w 12"/>
                  <a:gd name="T43" fmla="*/ 2147483646 h 12"/>
                  <a:gd name="T44" fmla="*/ 2147483646 w 12"/>
                  <a:gd name="T45" fmla="*/ 2147483646 h 12"/>
                  <a:gd name="T46" fmla="*/ 2147483646 w 12"/>
                  <a:gd name="T47" fmla="*/ 2147483646 h 12"/>
                  <a:gd name="T48" fmla="*/ 2147483646 w 12"/>
                  <a:gd name="T49" fmla="*/ 2147483646 h 12"/>
                  <a:gd name="T50" fmla="*/ 2147483646 w 12"/>
                  <a:gd name="T51" fmla="*/ 2147483646 h 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2" h="12">
                    <a:moveTo>
                      <a:pt x="6" y="0"/>
                    </a:moveTo>
                    <a:cubicBezTo>
                      <a:pt x="8" y="0"/>
                      <a:pt x="10" y="1"/>
                      <a:pt x="11" y="2"/>
                    </a:cubicBezTo>
                    <a:cubicBezTo>
                      <a:pt x="12" y="3"/>
                      <a:pt x="12" y="5"/>
                      <a:pt x="12" y="7"/>
                    </a:cubicBezTo>
                    <a:cubicBezTo>
                      <a:pt x="12" y="8"/>
                      <a:pt x="11" y="10"/>
                      <a:pt x="10" y="11"/>
                    </a:cubicBezTo>
                    <a:cubicBezTo>
                      <a:pt x="9" y="12"/>
                      <a:pt x="7" y="12"/>
                      <a:pt x="6" y="12"/>
                    </a:cubicBezTo>
                    <a:cubicBezTo>
                      <a:pt x="4" y="12"/>
                      <a:pt x="2" y="12"/>
                      <a:pt x="1" y="10"/>
                    </a:cubicBezTo>
                    <a:cubicBezTo>
                      <a:pt x="0" y="9"/>
                      <a:pt x="0" y="8"/>
                      <a:pt x="0" y="6"/>
                    </a:cubicBezTo>
                    <a:cubicBezTo>
                      <a:pt x="0" y="4"/>
                      <a:pt x="1" y="3"/>
                      <a:pt x="2" y="2"/>
                    </a:cubicBezTo>
                    <a:cubicBezTo>
                      <a:pt x="3" y="1"/>
                      <a:pt x="4" y="0"/>
                      <a:pt x="6" y="0"/>
                    </a:cubicBezTo>
                    <a:close/>
                    <a:moveTo>
                      <a:pt x="9" y="4"/>
                    </a:moveTo>
                    <a:cubicBezTo>
                      <a:pt x="9" y="4"/>
                      <a:pt x="8" y="4"/>
                      <a:pt x="8" y="4"/>
                    </a:cubicBezTo>
                    <a:cubicBezTo>
                      <a:pt x="7" y="4"/>
                      <a:pt x="7" y="3"/>
                      <a:pt x="6" y="3"/>
                    </a:cubicBezTo>
                    <a:cubicBezTo>
                      <a:pt x="5" y="3"/>
                      <a:pt x="5" y="3"/>
                      <a:pt x="4" y="4"/>
                    </a:cubicBezTo>
                    <a:cubicBezTo>
                      <a:pt x="4" y="4"/>
                      <a:pt x="3" y="4"/>
                      <a:pt x="3" y="4"/>
                    </a:cubicBezTo>
                    <a:cubicBezTo>
                      <a:pt x="3" y="4"/>
                      <a:pt x="3" y="5"/>
                      <a:pt x="2" y="5"/>
                    </a:cubicBezTo>
                    <a:cubicBezTo>
                      <a:pt x="2" y="5"/>
                      <a:pt x="2" y="6"/>
                      <a:pt x="2" y="6"/>
                    </a:cubicBezTo>
                    <a:cubicBezTo>
                      <a:pt x="2" y="6"/>
                      <a:pt x="2" y="7"/>
                      <a:pt x="2" y="7"/>
                    </a:cubicBezTo>
                    <a:cubicBezTo>
                      <a:pt x="2" y="7"/>
                      <a:pt x="3" y="8"/>
                      <a:pt x="3" y="8"/>
                    </a:cubicBezTo>
                    <a:cubicBezTo>
                      <a:pt x="3" y="8"/>
                      <a:pt x="4" y="9"/>
                      <a:pt x="4" y="9"/>
                    </a:cubicBezTo>
                    <a:cubicBezTo>
                      <a:pt x="5" y="9"/>
                      <a:pt x="5" y="9"/>
                      <a:pt x="6" y="9"/>
                    </a:cubicBezTo>
                    <a:cubicBezTo>
                      <a:pt x="6" y="9"/>
                      <a:pt x="7" y="9"/>
                      <a:pt x="8" y="9"/>
                    </a:cubicBezTo>
                    <a:cubicBezTo>
                      <a:pt x="8" y="9"/>
                      <a:pt x="8" y="9"/>
                      <a:pt x="9" y="8"/>
                    </a:cubicBezTo>
                    <a:cubicBezTo>
                      <a:pt x="9" y="8"/>
                      <a:pt x="9" y="8"/>
                      <a:pt x="10" y="8"/>
                    </a:cubicBezTo>
                    <a:cubicBezTo>
                      <a:pt x="10" y="7"/>
                      <a:pt x="10" y="7"/>
                      <a:pt x="10" y="6"/>
                    </a:cubicBezTo>
                    <a:cubicBezTo>
                      <a:pt x="10" y="6"/>
                      <a:pt x="10" y="6"/>
                      <a:pt x="10" y="5"/>
                    </a:cubicBezTo>
                    <a:cubicBezTo>
                      <a:pt x="10" y="5"/>
                      <a:pt x="9" y="5"/>
                      <a:pt x="9" y="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268" name="Freeform 32"/>
              <p:cNvSpPr>
                <a:spLocks noEditPoints="1"/>
              </p:cNvSpPr>
              <p:nvPr/>
            </p:nvSpPr>
            <p:spPr bwMode="auto">
              <a:xfrm>
                <a:off x="1031879" y="3035302"/>
                <a:ext cx="112713" cy="114300"/>
              </a:xfrm>
              <a:custGeom>
                <a:avLst/>
                <a:gdLst>
                  <a:gd name="T0" fmla="*/ 2147483646 w 12"/>
                  <a:gd name="T1" fmla="*/ 0 h 12"/>
                  <a:gd name="T2" fmla="*/ 2147483646 w 12"/>
                  <a:gd name="T3" fmla="*/ 2147483646 h 12"/>
                  <a:gd name="T4" fmla="*/ 2147483646 w 12"/>
                  <a:gd name="T5" fmla="*/ 2147483646 h 12"/>
                  <a:gd name="T6" fmla="*/ 2147483646 w 12"/>
                  <a:gd name="T7" fmla="*/ 2147483646 h 12"/>
                  <a:gd name="T8" fmla="*/ 2147483646 w 12"/>
                  <a:gd name="T9" fmla="*/ 2147483646 h 12"/>
                  <a:gd name="T10" fmla="*/ 2147483646 w 12"/>
                  <a:gd name="T11" fmla="*/ 2147483646 h 12"/>
                  <a:gd name="T12" fmla="*/ 0 w 12"/>
                  <a:gd name="T13" fmla="*/ 2147483646 h 12"/>
                  <a:gd name="T14" fmla="*/ 0 w 12"/>
                  <a:gd name="T15" fmla="*/ 2147483646 h 12"/>
                  <a:gd name="T16" fmla="*/ 2147483646 w 12"/>
                  <a:gd name="T17" fmla="*/ 2147483646 h 12"/>
                  <a:gd name="T18" fmla="*/ 2147483646 w 12"/>
                  <a:gd name="T19" fmla="*/ 2147483646 h 12"/>
                  <a:gd name="T20" fmla="*/ 2147483646 w 12"/>
                  <a:gd name="T21" fmla="*/ 0 h 12"/>
                  <a:gd name="T22" fmla="*/ 2147483646 w 12"/>
                  <a:gd name="T23" fmla="*/ 0 h 12"/>
                  <a:gd name="T24" fmla="*/ 2147483646 w 12"/>
                  <a:gd name="T25" fmla="*/ 2147483646 h 12"/>
                  <a:gd name="T26" fmla="*/ 2147483646 w 12"/>
                  <a:gd name="T27" fmla="*/ 2147483646 h 12"/>
                  <a:gd name="T28" fmla="*/ 2147483646 w 12"/>
                  <a:gd name="T29" fmla="*/ 2147483646 h 12"/>
                  <a:gd name="T30" fmla="*/ 2147483646 w 12"/>
                  <a:gd name="T31" fmla="*/ 2147483646 h 12"/>
                  <a:gd name="T32" fmla="*/ 2147483646 w 12"/>
                  <a:gd name="T33" fmla="*/ 2147483646 h 12"/>
                  <a:gd name="T34" fmla="*/ 2147483646 w 12"/>
                  <a:gd name="T35" fmla="*/ 2147483646 h 12"/>
                  <a:gd name="T36" fmla="*/ 2147483646 w 12"/>
                  <a:gd name="T37" fmla="*/ 2147483646 h 12"/>
                  <a:gd name="T38" fmla="*/ 2147483646 w 12"/>
                  <a:gd name="T39" fmla="*/ 2147483646 h 12"/>
                  <a:gd name="T40" fmla="*/ 2147483646 w 12"/>
                  <a:gd name="T41" fmla="*/ 2147483646 h 12"/>
                  <a:gd name="T42" fmla="*/ 2147483646 w 12"/>
                  <a:gd name="T43" fmla="*/ 2147483646 h 12"/>
                  <a:gd name="T44" fmla="*/ 2147483646 w 12"/>
                  <a:gd name="T45" fmla="*/ 2147483646 h 12"/>
                  <a:gd name="T46" fmla="*/ 2147483646 w 12"/>
                  <a:gd name="T47" fmla="*/ 2147483646 h 1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2" h="12">
                    <a:moveTo>
                      <a:pt x="7" y="0"/>
                    </a:moveTo>
                    <a:cubicBezTo>
                      <a:pt x="8" y="0"/>
                      <a:pt x="9" y="1"/>
                      <a:pt x="10" y="1"/>
                    </a:cubicBezTo>
                    <a:cubicBezTo>
                      <a:pt x="11" y="2"/>
                      <a:pt x="11" y="3"/>
                      <a:pt x="12" y="3"/>
                    </a:cubicBezTo>
                    <a:cubicBezTo>
                      <a:pt x="12" y="4"/>
                      <a:pt x="12" y="5"/>
                      <a:pt x="12" y="5"/>
                    </a:cubicBezTo>
                    <a:cubicBezTo>
                      <a:pt x="12" y="6"/>
                      <a:pt x="12" y="7"/>
                      <a:pt x="12" y="8"/>
                    </a:cubicBezTo>
                    <a:cubicBezTo>
                      <a:pt x="12" y="12"/>
                      <a:pt x="12" y="12"/>
                      <a:pt x="12" y="12"/>
                    </a:cubicBezTo>
                    <a:cubicBezTo>
                      <a:pt x="0" y="10"/>
                      <a:pt x="0" y="10"/>
                      <a:pt x="0" y="10"/>
                    </a:cubicBezTo>
                    <a:cubicBezTo>
                      <a:pt x="0" y="6"/>
                      <a:pt x="0" y="6"/>
                      <a:pt x="0" y="6"/>
                    </a:cubicBezTo>
                    <a:cubicBezTo>
                      <a:pt x="1" y="5"/>
                      <a:pt x="1" y="4"/>
                      <a:pt x="1" y="4"/>
                    </a:cubicBezTo>
                    <a:cubicBezTo>
                      <a:pt x="1" y="3"/>
                      <a:pt x="2" y="3"/>
                      <a:pt x="2" y="2"/>
                    </a:cubicBezTo>
                    <a:cubicBezTo>
                      <a:pt x="2" y="1"/>
                      <a:pt x="3" y="1"/>
                      <a:pt x="4" y="0"/>
                    </a:cubicBezTo>
                    <a:cubicBezTo>
                      <a:pt x="5" y="0"/>
                      <a:pt x="6" y="0"/>
                      <a:pt x="7" y="0"/>
                    </a:cubicBezTo>
                    <a:close/>
                    <a:moveTo>
                      <a:pt x="7" y="3"/>
                    </a:moveTo>
                    <a:cubicBezTo>
                      <a:pt x="6" y="3"/>
                      <a:pt x="5" y="3"/>
                      <a:pt x="5" y="3"/>
                    </a:cubicBezTo>
                    <a:cubicBezTo>
                      <a:pt x="4" y="4"/>
                      <a:pt x="4" y="4"/>
                      <a:pt x="3" y="5"/>
                    </a:cubicBezTo>
                    <a:cubicBezTo>
                      <a:pt x="3" y="5"/>
                      <a:pt x="3" y="5"/>
                      <a:pt x="3" y="5"/>
                    </a:cubicBezTo>
                    <a:cubicBezTo>
                      <a:pt x="3" y="6"/>
                      <a:pt x="3" y="6"/>
                      <a:pt x="3" y="7"/>
                    </a:cubicBezTo>
                    <a:cubicBezTo>
                      <a:pt x="3" y="8"/>
                      <a:pt x="3" y="8"/>
                      <a:pt x="3" y="8"/>
                    </a:cubicBezTo>
                    <a:cubicBezTo>
                      <a:pt x="10" y="9"/>
                      <a:pt x="10" y="9"/>
                      <a:pt x="10" y="9"/>
                    </a:cubicBezTo>
                    <a:cubicBezTo>
                      <a:pt x="10" y="8"/>
                      <a:pt x="10" y="8"/>
                      <a:pt x="10" y="8"/>
                    </a:cubicBezTo>
                    <a:cubicBezTo>
                      <a:pt x="10" y="7"/>
                      <a:pt x="10" y="7"/>
                      <a:pt x="10" y="6"/>
                    </a:cubicBezTo>
                    <a:cubicBezTo>
                      <a:pt x="10" y="6"/>
                      <a:pt x="10" y="6"/>
                      <a:pt x="10" y="5"/>
                    </a:cubicBezTo>
                    <a:cubicBezTo>
                      <a:pt x="9" y="5"/>
                      <a:pt x="9" y="4"/>
                      <a:pt x="9" y="4"/>
                    </a:cubicBezTo>
                    <a:cubicBezTo>
                      <a:pt x="8" y="4"/>
                      <a:pt x="7" y="3"/>
                      <a:pt x="7" y="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269" name="Freeform 33"/>
              <p:cNvSpPr>
                <a:spLocks noEditPoints="1"/>
              </p:cNvSpPr>
              <p:nvPr/>
            </p:nvSpPr>
            <p:spPr bwMode="auto">
              <a:xfrm>
                <a:off x="1069979" y="2817814"/>
                <a:ext cx="122238" cy="114300"/>
              </a:xfrm>
              <a:custGeom>
                <a:avLst/>
                <a:gdLst>
                  <a:gd name="T0" fmla="*/ 2147483646 w 77"/>
                  <a:gd name="T1" fmla="*/ 0 h 72"/>
                  <a:gd name="T2" fmla="*/ 2147483646 w 77"/>
                  <a:gd name="T3" fmla="*/ 2147483646 h 72"/>
                  <a:gd name="T4" fmla="*/ 2147483646 w 77"/>
                  <a:gd name="T5" fmla="*/ 2147483646 h 72"/>
                  <a:gd name="T6" fmla="*/ 2147483646 w 77"/>
                  <a:gd name="T7" fmla="*/ 2147483646 h 72"/>
                  <a:gd name="T8" fmla="*/ 2147483646 w 77"/>
                  <a:gd name="T9" fmla="*/ 2147483646 h 72"/>
                  <a:gd name="T10" fmla="*/ 2147483646 w 77"/>
                  <a:gd name="T11" fmla="*/ 2147483646 h 72"/>
                  <a:gd name="T12" fmla="*/ 0 w 77"/>
                  <a:gd name="T13" fmla="*/ 2147483646 h 72"/>
                  <a:gd name="T14" fmla="*/ 2147483646 w 77"/>
                  <a:gd name="T15" fmla="*/ 2147483646 h 72"/>
                  <a:gd name="T16" fmla="*/ 2147483646 w 77"/>
                  <a:gd name="T17" fmla="*/ 0 h 72"/>
                  <a:gd name="T18" fmla="*/ 2147483646 w 77"/>
                  <a:gd name="T19" fmla="*/ 2147483646 h 72"/>
                  <a:gd name="T20" fmla="*/ 2147483646 w 77"/>
                  <a:gd name="T21" fmla="*/ 2147483646 h 72"/>
                  <a:gd name="T22" fmla="*/ 2147483646 w 77"/>
                  <a:gd name="T23" fmla="*/ 2147483646 h 72"/>
                  <a:gd name="T24" fmla="*/ 2147483646 w 77"/>
                  <a:gd name="T25" fmla="*/ 2147483646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7" h="72">
                    <a:moveTo>
                      <a:pt x="77" y="0"/>
                    </a:moveTo>
                    <a:lnTo>
                      <a:pt x="77" y="18"/>
                    </a:lnTo>
                    <a:lnTo>
                      <a:pt x="59" y="24"/>
                    </a:lnTo>
                    <a:lnTo>
                      <a:pt x="53" y="48"/>
                    </a:lnTo>
                    <a:lnTo>
                      <a:pt x="65" y="54"/>
                    </a:lnTo>
                    <a:lnTo>
                      <a:pt x="65" y="72"/>
                    </a:lnTo>
                    <a:lnTo>
                      <a:pt x="0" y="30"/>
                    </a:lnTo>
                    <a:lnTo>
                      <a:pt x="6" y="12"/>
                    </a:lnTo>
                    <a:lnTo>
                      <a:pt x="77" y="0"/>
                    </a:lnTo>
                    <a:close/>
                    <a:moveTo>
                      <a:pt x="47" y="24"/>
                    </a:moveTo>
                    <a:lnTo>
                      <a:pt x="23" y="24"/>
                    </a:lnTo>
                    <a:lnTo>
                      <a:pt x="41" y="42"/>
                    </a:lnTo>
                    <a:lnTo>
                      <a:pt x="47"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270" name="Freeform 34"/>
              <p:cNvSpPr>
                <a:spLocks/>
              </p:cNvSpPr>
              <p:nvPr/>
            </p:nvSpPr>
            <p:spPr bwMode="auto">
              <a:xfrm>
                <a:off x="1106492" y="2676527"/>
                <a:ext cx="114300" cy="104775"/>
              </a:xfrm>
              <a:custGeom>
                <a:avLst/>
                <a:gdLst>
                  <a:gd name="T0" fmla="*/ 2147483646 w 12"/>
                  <a:gd name="T1" fmla="*/ 2147483646 h 11"/>
                  <a:gd name="T2" fmla="*/ 2147483646 w 12"/>
                  <a:gd name="T3" fmla="*/ 2147483646 h 11"/>
                  <a:gd name="T4" fmla="*/ 2147483646 w 12"/>
                  <a:gd name="T5" fmla="*/ 2147483646 h 11"/>
                  <a:gd name="T6" fmla="*/ 2147483646 w 12"/>
                  <a:gd name="T7" fmla="*/ 2147483646 h 11"/>
                  <a:gd name="T8" fmla="*/ 2147483646 w 12"/>
                  <a:gd name="T9" fmla="*/ 2147483646 h 11"/>
                  <a:gd name="T10" fmla="*/ 2147483646 w 12"/>
                  <a:gd name="T11" fmla="*/ 2147483646 h 11"/>
                  <a:gd name="T12" fmla="*/ 2147483646 w 12"/>
                  <a:gd name="T13" fmla="*/ 2147483646 h 11"/>
                  <a:gd name="T14" fmla="*/ 2147483646 w 12"/>
                  <a:gd name="T15" fmla="*/ 2147483646 h 11"/>
                  <a:gd name="T16" fmla="*/ 2147483646 w 12"/>
                  <a:gd name="T17" fmla="*/ 2147483646 h 11"/>
                  <a:gd name="T18" fmla="*/ 2147483646 w 12"/>
                  <a:gd name="T19" fmla="*/ 2147483646 h 11"/>
                  <a:gd name="T20" fmla="*/ 2147483646 w 12"/>
                  <a:gd name="T21" fmla="*/ 2147483646 h 11"/>
                  <a:gd name="T22" fmla="*/ 2147483646 w 12"/>
                  <a:gd name="T23" fmla="*/ 2147483646 h 11"/>
                  <a:gd name="T24" fmla="*/ 2147483646 w 12"/>
                  <a:gd name="T25" fmla="*/ 2147483646 h 11"/>
                  <a:gd name="T26" fmla="*/ 2147483646 w 12"/>
                  <a:gd name="T27" fmla="*/ 2147483646 h 11"/>
                  <a:gd name="T28" fmla="*/ 2147483646 w 12"/>
                  <a:gd name="T29" fmla="*/ 2147483646 h 11"/>
                  <a:gd name="T30" fmla="*/ 2147483646 w 12"/>
                  <a:gd name="T31" fmla="*/ 2147483646 h 11"/>
                  <a:gd name="T32" fmla="*/ 2147483646 w 12"/>
                  <a:gd name="T33" fmla="*/ 2147483646 h 11"/>
                  <a:gd name="T34" fmla="*/ 2147483646 w 12"/>
                  <a:gd name="T35" fmla="*/ 2147483646 h 11"/>
                  <a:gd name="T36" fmla="*/ 2147483646 w 12"/>
                  <a:gd name="T37" fmla="*/ 2147483646 h 11"/>
                  <a:gd name="T38" fmla="*/ 0 w 12"/>
                  <a:gd name="T39" fmla="*/ 2147483646 h 11"/>
                  <a:gd name="T40" fmla="*/ 0 w 12"/>
                  <a:gd name="T41" fmla="*/ 2147483646 h 11"/>
                  <a:gd name="T42" fmla="*/ 2147483646 w 12"/>
                  <a:gd name="T43" fmla="*/ 2147483646 h 11"/>
                  <a:gd name="T44" fmla="*/ 2147483646 w 12"/>
                  <a:gd name="T45" fmla="*/ 0 h 11"/>
                  <a:gd name="T46" fmla="*/ 2147483646 w 12"/>
                  <a:gd name="T47" fmla="*/ 0 h 11"/>
                  <a:gd name="T48" fmla="*/ 2147483646 w 12"/>
                  <a:gd name="T49" fmla="*/ 2147483646 h 11"/>
                  <a:gd name="T50" fmla="*/ 2147483646 w 12"/>
                  <a:gd name="T51" fmla="*/ 2147483646 h 11"/>
                  <a:gd name="T52" fmla="*/ 2147483646 w 12"/>
                  <a:gd name="T53" fmla="*/ 2147483646 h 11"/>
                  <a:gd name="T54" fmla="*/ 2147483646 w 12"/>
                  <a:gd name="T55" fmla="*/ 2147483646 h 11"/>
                  <a:gd name="T56" fmla="*/ 2147483646 w 12"/>
                  <a:gd name="T57" fmla="*/ 2147483646 h 11"/>
                  <a:gd name="T58" fmla="*/ 2147483646 w 12"/>
                  <a:gd name="T59" fmla="*/ 2147483646 h 11"/>
                  <a:gd name="T60" fmla="*/ 2147483646 w 12"/>
                  <a:gd name="T61" fmla="*/ 2147483646 h 11"/>
                  <a:gd name="T62" fmla="*/ 2147483646 w 12"/>
                  <a:gd name="T63" fmla="*/ 2147483646 h 11"/>
                  <a:gd name="T64" fmla="*/ 2147483646 w 12"/>
                  <a:gd name="T65" fmla="*/ 2147483646 h 11"/>
                  <a:gd name="T66" fmla="*/ 2147483646 w 12"/>
                  <a:gd name="T67" fmla="*/ 2147483646 h 11"/>
                  <a:gd name="T68" fmla="*/ 2147483646 w 12"/>
                  <a:gd name="T69" fmla="*/ 2147483646 h 11"/>
                  <a:gd name="T70" fmla="*/ 2147483646 w 12"/>
                  <a:gd name="T71" fmla="*/ 2147483646 h 11"/>
                  <a:gd name="T72" fmla="*/ 2147483646 w 12"/>
                  <a:gd name="T73" fmla="*/ 2147483646 h 1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2" h="11">
                    <a:moveTo>
                      <a:pt x="9" y="1"/>
                    </a:moveTo>
                    <a:cubicBezTo>
                      <a:pt x="11" y="1"/>
                      <a:pt x="11" y="2"/>
                      <a:pt x="12" y="3"/>
                    </a:cubicBezTo>
                    <a:cubicBezTo>
                      <a:pt x="12" y="4"/>
                      <a:pt x="12" y="6"/>
                      <a:pt x="12" y="7"/>
                    </a:cubicBezTo>
                    <a:cubicBezTo>
                      <a:pt x="11" y="8"/>
                      <a:pt x="11" y="9"/>
                      <a:pt x="11" y="10"/>
                    </a:cubicBezTo>
                    <a:cubicBezTo>
                      <a:pt x="10" y="10"/>
                      <a:pt x="10" y="11"/>
                      <a:pt x="10" y="11"/>
                    </a:cubicBezTo>
                    <a:cubicBezTo>
                      <a:pt x="7" y="11"/>
                      <a:pt x="7" y="11"/>
                      <a:pt x="7" y="11"/>
                    </a:cubicBezTo>
                    <a:cubicBezTo>
                      <a:pt x="7" y="10"/>
                      <a:pt x="7" y="10"/>
                      <a:pt x="7" y="10"/>
                    </a:cubicBezTo>
                    <a:cubicBezTo>
                      <a:pt x="8" y="10"/>
                      <a:pt x="8" y="9"/>
                      <a:pt x="9" y="9"/>
                    </a:cubicBezTo>
                    <a:cubicBezTo>
                      <a:pt x="9" y="8"/>
                      <a:pt x="9" y="7"/>
                      <a:pt x="10" y="7"/>
                    </a:cubicBezTo>
                    <a:cubicBezTo>
                      <a:pt x="10" y="6"/>
                      <a:pt x="10" y="6"/>
                      <a:pt x="10" y="6"/>
                    </a:cubicBezTo>
                    <a:cubicBezTo>
                      <a:pt x="10" y="6"/>
                      <a:pt x="10" y="5"/>
                      <a:pt x="10" y="5"/>
                    </a:cubicBezTo>
                    <a:cubicBezTo>
                      <a:pt x="10" y="5"/>
                      <a:pt x="10" y="5"/>
                      <a:pt x="10" y="5"/>
                    </a:cubicBezTo>
                    <a:cubicBezTo>
                      <a:pt x="10" y="4"/>
                      <a:pt x="9" y="4"/>
                      <a:pt x="9" y="4"/>
                    </a:cubicBezTo>
                    <a:cubicBezTo>
                      <a:pt x="9" y="4"/>
                      <a:pt x="9" y="4"/>
                      <a:pt x="8" y="4"/>
                    </a:cubicBezTo>
                    <a:cubicBezTo>
                      <a:pt x="8" y="4"/>
                      <a:pt x="8" y="5"/>
                      <a:pt x="8" y="5"/>
                    </a:cubicBezTo>
                    <a:cubicBezTo>
                      <a:pt x="7" y="6"/>
                      <a:pt x="7" y="6"/>
                      <a:pt x="7" y="6"/>
                    </a:cubicBezTo>
                    <a:cubicBezTo>
                      <a:pt x="7" y="7"/>
                      <a:pt x="7" y="7"/>
                      <a:pt x="6" y="8"/>
                    </a:cubicBezTo>
                    <a:cubicBezTo>
                      <a:pt x="6" y="8"/>
                      <a:pt x="5" y="9"/>
                      <a:pt x="5" y="9"/>
                    </a:cubicBezTo>
                    <a:cubicBezTo>
                      <a:pt x="4" y="10"/>
                      <a:pt x="3" y="10"/>
                      <a:pt x="2" y="9"/>
                    </a:cubicBezTo>
                    <a:cubicBezTo>
                      <a:pt x="1" y="9"/>
                      <a:pt x="1" y="8"/>
                      <a:pt x="0" y="7"/>
                    </a:cubicBezTo>
                    <a:cubicBezTo>
                      <a:pt x="0" y="6"/>
                      <a:pt x="0" y="5"/>
                      <a:pt x="0" y="3"/>
                    </a:cubicBezTo>
                    <a:cubicBezTo>
                      <a:pt x="0" y="3"/>
                      <a:pt x="1" y="2"/>
                      <a:pt x="1" y="1"/>
                    </a:cubicBezTo>
                    <a:cubicBezTo>
                      <a:pt x="1" y="1"/>
                      <a:pt x="2" y="0"/>
                      <a:pt x="2" y="0"/>
                    </a:cubicBezTo>
                    <a:cubicBezTo>
                      <a:pt x="5" y="0"/>
                      <a:pt x="5" y="0"/>
                      <a:pt x="5" y="0"/>
                    </a:cubicBezTo>
                    <a:cubicBezTo>
                      <a:pt x="5" y="1"/>
                      <a:pt x="5" y="1"/>
                      <a:pt x="5" y="1"/>
                    </a:cubicBezTo>
                    <a:cubicBezTo>
                      <a:pt x="4" y="1"/>
                      <a:pt x="4" y="1"/>
                      <a:pt x="3" y="2"/>
                    </a:cubicBezTo>
                    <a:cubicBezTo>
                      <a:pt x="3" y="3"/>
                      <a:pt x="3" y="3"/>
                      <a:pt x="2" y="4"/>
                    </a:cubicBezTo>
                    <a:cubicBezTo>
                      <a:pt x="2" y="4"/>
                      <a:pt x="2" y="4"/>
                      <a:pt x="2" y="5"/>
                    </a:cubicBezTo>
                    <a:cubicBezTo>
                      <a:pt x="2" y="5"/>
                      <a:pt x="2" y="5"/>
                      <a:pt x="2" y="5"/>
                    </a:cubicBezTo>
                    <a:cubicBezTo>
                      <a:pt x="2" y="6"/>
                      <a:pt x="2" y="6"/>
                      <a:pt x="2" y="6"/>
                    </a:cubicBezTo>
                    <a:cubicBezTo>
                      <a:pt x="3" y="6"/>
                      <a:pt x="3" y="6"/>
                      <a:pt x="3" y="6"/>
                    </a:cubicBezTo>
                    <a:cubicBezTo>
                      <a:pt x="3" y="6"/>
                      <a:pt x="3" y="6"/>
                      <a:pt x="4" y="6"/>
                    </a:cubicBezTo>
                    <a:cubicBezTo>
                      <a:pt x="4" y="6"/>
                      <a:pt x="4" y="6"/>
                      <a:pt x="4" y="5"/>
                    </a:cubicBezTo>
                    <a:cubicBezTo>
                      <a:pt x="5" y="5"/>
                      <a:pt x="5" y="4"/>
                      <a:pt x="5" y="4"/>
                    </a:cubicBezTo>
                    <a:cubicBezTo>
                      <a:pt x="5" y="4"/>
                      <a:pt x="5" y="3"/>
                      <a:pt x="6" y="3"/>
                    </a:cubicBezTo>
                    <a:cubicBezTo>
                      <a:pt x="6" y="2"/>
                      <a:pt x="7" y="1"/>
                      <a:pt x="7" y="1"/>
                    </a:cubicBezTo>
                    <a:cubicBezTo>
                      <a:pt x="8" y="1"/>
                      <a:pt x="9" y="1"/>
                      <a:pt x="9"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271" name="Freeform 35"/>
              <p:cNvSpPr>
                <a:spLocks/>
              </p:cNvSpPr>
              <p:nvPr/>
            </p:nvSpPr>
            <p:spPr bwMode="auto">
              <a:xfrm>
                <a:off x="1144592" y="2544764"/>
                <a:ext cx="114300" cy="112713"/>
              </a:xfrm>
              <a:custGeom>
                <a:avLst/>
                <a:gdLst>
                  <a:gd name="T0" fmla="*/ 2147483646 w 12"/>
                  <a:gd name="T1" fmla="*/ 2147483646 h 12"/>
                  <a:gd name="T2" fmla="*/ 2147483646 w 12"/>
                  <a:gd name="T3" fmla="*/ 2147483646 h 12"/>
                  <a:gd name="T4" fmla="*/ 2147483646 w 12"/>
                  <a:gd name="T5" fmla="*/ 2147483646 h 12"/>
                  <a:gd name="T6" fmla="*/ 2147483646 w 12"/>
                  <a:gd name="T7" fmla="*/ 2147483646 h 12"/>
                  <a:gd name="T8" fmla="*/ 2147483646 w 12"/>
                  <a:gd name="T9" fmla="*/ 2147483646 h 12"/>
                  <a:gd name="T10" fmla="*/ 2147483646 w 12"/>
                  <a:gd name="T11" fmla="*/ 2147483646 h 12"/>
                  <a:gd name="T12" fmla="*/ 2147483646 w 12"/>
                  <a:gd name="T13" fmla="*/ 2147483646 h 12"/>
                  <a:gd name="T14" fmla="*/ 2147483646 w 12"/>
                  <a:gd name="T15" fmla="*/ 2147483646 h 12"/>
                  <a:gd name="T16" fmla="*/ 2147483646 w 12"/>
                  <a:gd name="T17" fmla="*/ 2147483646 h 12"/>
                  <a:gd name="T18" fmla="*/ 2147483646 w 12"/>
                  <a:gd name="T19" fmla="*/ 2147483646 h 12"/>
                  <a:gd name="T20" fmla="*/ 2147483646 w 12"/>
                  <a:gd name="T21" fmla="*/ 2147483646 h 12"/>
                  <a:gd name="T22" fmla="*/ 2147483646 w 12"/>
                  <a:gd name="T23" fmla="*/ 2147483646 h 12"/>
                  <a:gd name="T24" fmla="*/ 2147483646 w 12"/>
                  <a:gd name="T25" fmla="*/ 2147483646 h 12"/>
                  <a:gd name="T26" fmla="*/ 2147483646 w 12"/>
                  <a:gd name="T27" fmla="*/ 2147483646 h 12"/>
                  <a:gd name="T28" fmla="*/ 2147483646 w 12"/>
                  <a:gd name="T29" fmla="*/ 2147483646 h 12"/>
                  <a:gd name="T30" fmla="*/ 2147483646 w 12"/>
                  <a:gd name="T31" fmla="*/ 2147483646 h 12"/>
                  <a:gd name="T32" fmla="*/ 2147483646 w 12"/>
                  <a:gd name="T33" fmla="*/ 2147483646 h 12"/>
                  <a:gd name="T34" fmla="*/ 2147483646 w 12"/>
                  <a:gd name="T35" fmla="*/ 2147483646 h 12"/>
                  <a:gd name="T36" fmla="*/ 2147483646 w 12"/>
                  <a:gd name="T37" fmla="*/ 2147483646 h 12"/>
                  <a:gd name="T38" fmla="*/ 0 w 12"/>
                  <a:gd name="T39" fmla="*/ 2147483646 h 12"/>
                  <a:gd name="T40" fmla="*/ 2147483646 w 12"/>
                  <a:gd name="T41" fmla="*/ 2147483646 h 12"/>
                  <a:gd name="T42" fmla="*/ 2147483646 w 12"/>
                  <a:gd name="T43" fmla="*/ 2147483646 h 12"/>
                  <a:gd name="T44" fmla="*/ 2147483646 w 12"/>
                  <a:gd name="T45" fmla="*/ 0 h 12"/>
                  <a:gd name="T46" fmla="*/ 2147483646 w 12"/>
                  <a:gd name="T47" fmla="*/ 0 h 12"/>
                  <a:gd name="T48" fmla="*/ 2147483646 w 12"/>
                  <a:gd name="T49" fmla="*/ 2147483646 h 12"/>
                  <a:gd name="T50" fmla="*/ 2147483646 w 12"/>
                  <a:gd name="T51" fmla="*/ 2147483646 h 12"/>
                  <a:gd name="T52" fmla="*/ 2147483646 w 12"/>
                  <a:gd name="T53" fmla="*/ 2147483646 h 12"/>
                  <a:gd name="T54" fmla="*/ 2147483646 w 12"/>
                  <a:gd name="T55" fmla="*/ 2147483646 h 12"/>
                  <a:gd name="T56" fmla="*/ 2147483646 w 12"/>
                  <a:gd name="T57" fmla="*/ 2147483646 h 12"/>
                  <a:gd name="T58" fmla="*/ 2147483646 w 12"/>
                  <a:gd name="T59" fmla="*/ 2147483646 h 12"/>
                  <a:gd name="T60" fmla="*/ 2147483646 w 12"/>
                  <a:gd name="T61" fmla="*/ 2147483646 h 12"/>
                  <a:gd name="T62" fmla="*/ 2147483646 w 12"/>
                  <a:gd name="T63" fmla="*/ 2147483646 h 12"/>
                  <a:gd name="T64" fmla="*/ 2147483646 w 12"/>
                  <a:gd name="T65" fmla="*/ 2147483646 h 12"/>
                  <a:gd name="T66" fmla="*/ 2147483646 w 12"/>
                  <a:gd name="T67" fmla="*/ 2147483646 h 12"/>
                  <a:gd name="T68" fmla="*/ 2147483646 w 12"/>
                  <a:gd name="T69" fmla="*/ 2147483646 h 12"/>
                  <a:gd name="T70" fmla="*/ 2147483646 w 12"/>
                  <a:gd name="T71" fmla="*/ 2147483646 h 12"/>
                  <a:gd name="T72" fmla="*/ 2147483646 w 12"/>
                  <a:gd name="T73" fmla="*/ 2147483646 h 1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2" h="12">
                    <a:moveTo>
                      <a:pt x="10" y="2"/>
                    </a:moveTo>
                    <a:cubicBezTo>
                      <a:pt x="11" y="2"/>
                      <a:pt x="12" y="3"/>
                      <a:pt x="12" y="4"/>
                    </a:cubicBezTo>
                    <a:cubicBezTo>
                      <a:pt x="12" y="5"/>
                      <a:pt x="12" y="6"/>
                      <a:pt x="12" y="8"/>
                    </a:cubicBezTo>
                    <a:cubicBezTo>
                      <a:pt x="11" y="9"/>
                      <a:pt x="11" y="10"/>
                      <a:pt x="11" y="10"/>
                    </a:cubicBezTo>
                    <a:cubicBezTo>
                      <a:pt x="10" y="11"/>
                      <a:pt x="10" y="11"/>
                      <a:pt x="9" y="12"/>
                    </a:cubicBezTo>
                    <a:cubicBezTo>
                      <a:pt x="7" y="11"/>
                      <a:pt x="7" y="11"/>
                      <a:pt x="7" y="11"/>
                    </a:cubicBezTo>
                    <a:cubicBezTo>
                      <a:pt x="7" y="11"/>
                      <a:pt x="7" y="11"/>
                      <a:pt x="7" y="11"/>
                    </a:cubicBezTo>
                    <a:cubicBezTo>
                      <a:pt x="8" y="10"/>
                      <a:pt x="8" y="10"/>
                      <a:pt x="9" y="9"/>
                    </a:cubicBezTo>
                    <a:cubicBezTo>
                      <a:pt x="9" y="8"/>
                      <a:pt x="10" y="8"/>
                      <a:pt x="10" y="7"/>
                    </a:cubicBezTo>
                    <a:cubicBezTo>
                      <a:pt x="10" y="7"/>
                      <a:pt x="10" y="7"/>
                      <a:pt x="10" y="6"/>
                    </a:cubicBezTo>
                    <a:cubicBezTo>
                      <a:pt x="10" y="6"/>
                      <a:pt x="10" y="6"/>
                      <a:pt x="10" y="6"/>
                    </a:cubicBezTo>
                    <a:cubicBezTo>
                      <a:pt x="10" y="5"/>
                      <a:pt x="10" y="5"/>
                      <a:pt x="10" y="5"/>
                    </a:cubicBezTo>
                    <a:cubicBezTo>
                      <a:pt x="10" y="5"/>
                      <a:pt x="10" y="5"/>
                      <a:pt x="9" y="5"/>
                    </a:cubicBezTo>
                    <a:cubicBezTo>
                      <a:pt x="9" y="5"/>
                      <a:pt x="9" y="5"/>
                      <a:pt x="9" y="5"/>
                    </a:cubicBezTo>
                    <a:cubicBezTo>
                      <a:pt x="8" y="5"/>
                      <a:pt x="8" y="5"/>
                      <a:pt x="8" y="6"/>
                    </a:cubicBezTo>
                    <a:cubicBezTo>
                      <a:pt x="8" y="6"/>
                      <a:pt x="7" y="6"/>
                      <a:pt x="7" y="7"/>
                    </a:cubicBezTo>
                    <a:cubicBezTo>
                      <a:pt x="7" y="7"/>
                      <a:pt x="7" y="8"/>
                      <a:pt x="6" y="8"/>
                    </a:cubicBezTo>
                    <a:cubicBezTo>
                      <a:pt x="6" y="9"/>
                      <a:pt x="5" y="9"/>
                      <a:pt x="5" y="10"/>
                    </a:cubicBezTo>
                    <a:cubicBezTo>
                      <a:pt x="4" y="10"/>
                      <a:pt x="3" y="10"/>
                      <a:pt x="2" y="9"/>
                    </a:cubicBezTo>
                    <a:cubicBezTo>
                      <a:pt x="1" y="9"/>
                      <a:pt x="1" y="8"/>
                      <a:pt x="0" y="7"/>
                    </a:cubicBezTo>
                    <a:cubicBezTo>
                      <a:pt x="0" y="6"/>
                      <a:pt x="0" y="5"/>
                      <a:pt x="1" y="3"/>
                    </a:cubicBezTo>
                    <a:cubicBezTo>
                      <a:pt x="1" y="3"/>
                      <a:pt x="1" y="2"/>
                      <a:pt x="2" y="1"/>
                    </a:cubicBezTo>
                    <a:cubicBezTo>
                      <a:pt x="2" y="1"/>
                      <a:pt x="2" y="0"/>
                      <a:pt x="3" y="0"/>
                    </a:cubicBezTo>
                    <a:cubicBezTo>
                      <a:pt x="5" y="0"/>
                      <a:pt x="5" y="0"/>
                      <a:pt x="5" y="0"/>
                    </a:cubicBezTo>
                    <a:cubicBezTo>
                      <a:pt x="5" y="1"/>
                      <a:pt x="5" y="1"/>
                      <a:pt x="5" y="1"/>
                    </a:cubicBezTo>
                    <a:cubicBezTo>
                      <a:pt x="5" y="1"/>
                      <a:pt x="4" y="2"/>
                      <a:pt x="4" y="2"/>
                    </a:cubicBezTo>
                    <a:cubicBezTo>
                      <a:pt x="3" y="3"/>
                      <a:pt x="3" y="3"/>
                      <a:pt x="3" y="4"/>
                    </a:cubicBezTo>
                    <a:cubicBezTo>
                      <a:pt x="3" y="4"/>
                      <a:pt x="3" y="4"/>
                      <a:pt x="2" y="5"/>
                    </a:cubicBezTo>
                    <a:cubicBezTo>
                      <a:pt x="2" y="5"/>
                      <a:pt x="2" y="5"/>
                      <a:pt x="2" y="5"/>
                    </a:cubicBezTo>
                    <a:cubicBezTo>
                      <a:pt x="2" y="6"/>
                      <a:pt x="2" y="6"/>
                      <a:pt x="3" y="6"/>
                    </a:cubicBezTo>
                    <a:cubicBezTo>
                      <a:pt x="3" y="6"/>
                      <a:pt x="3" y="6"/>
                      <a:pt x="3" y="6"/>
                    </a:cubicBezTo>
                    <a:cubicBezTo>
                      <a:pt x="3" y="7"/>
                      <a:pt x="4" y="6"/>
                      <a:pt x="4" y="6"/>
                    </a:cubicBezTo>
                    <a:cubicBezTo>
                      <a:pt x="4" y="6"/>
                      <a:pt x="4" y="6"/>
                      <a:pt x="5" y="5"/>
                    </a:cubicBezTo>
                    <a:cubicBezTo>
                      <a:pt x="5" y="5"/>
                      <a:pt x="5" y="4"/>
                      <a:pt x="5" y="4"/>
                    </a:cubicBezTo>
                    <a:cubicBezTo>
                      <a:pt x="6" y="4"/>
                      <a:pt x="6" y="3"/>
                      <a:pt x="6" y="3"/>
                    </a:cubicBezTo>
                    <a:cubicBezTo>
                      <a:pt x="7" y="2"/>
                      <a:pt x="7" y="2"/>
                      <a:pt x="8" y="2"/>
                    </a:cubicBezTo>
                    <a:cubicBezTo>
                      <a:pt x="8" y="1"/>
                      <a:pt x="9" y="1"/>
                      <a:pt x="10"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272" name="Freeform 36"/>
              <p:cNvSpPr>
                <a:spLocks/>
              </p:cNvSpPr>
              <p:nvPr/>
            </p:nvSpPr>
            <p:spPr bwMode="auto">
              <a:xfrm>
                <a:off x="1182692" y="2411414"/>
                <a:ext cx="131763" cy="114300"/>
              </a:xfrm>
              <a:custGeom>
                <a:avLst/>
                <a:gdLst>
                  <a:gd name="T0" fmla="*/ 2147483646 w 83"/>
                  <a:gd name="T1" fmla="*/ 2147483646 h 72"/>
                  <a:gd name="T2" fmla="*/ 2147483646 w 83"/>
                  <a:gd name="T3" fmla="*/ 2147483646 h 72"/>
                  <a:gd name="T4" fmla="*/ 0 w 83"/>
                  <a:gd name="T5" fmla="*/ 2147483646 h 72"/>
                  <a:gd name="T6" fmla="*/ 2147483646 w 83"/>
                  <a:gd name="T7" fmla="*/ 0 h 72"/>
                  <a:gd name="T8" fmla="*/ 2147483646 w 83"/>
                  <a:gd name="T9" fmla="*/ 2147483646 h 72"/>
                  <a:gd name="T10" fmla="*/ 2147483646 w 83"/>
                  <a:gd name="T11" fmla="*/ 2147483646 h 72"/>
                  <a:gd name="T12" fmla="*/ 2147483646 w 83"/>
                  <a:gd name="T13" fmla="*/ 2147483646 h 72"/>
                  <a:gd name="T14" fmla="*/ 2147483646 w 83"/>
                  <a:gd name="T15" fmla="*/ 2147483646 h 72"/>
                  <a:gd name="T16" fmla="*/ 2147483646 w 83"/>
                  <a:gd name="T17" fmla="*/ 2147483646 h 72"/>
                  <a:gd name="T18" fmla="*/ 2147483646 w 83"/>
                  <a:gd name="T19" fmla="*/ 2147483646 h 72"/>
                  <a:gd name="T20" fmla="*/ 2147483646 w 83"/>
                  <a:gd name="T21" fmla="*/ 2147483646 h 72"/>
                  <a:gd name="T22" fmla="*/ 2147483646 w 83"/>
                  <a:gd name="T23" fmla="*/ 2147483646 h 72"/>
                  <a:gd name="T24" fmla="*/ 2147483646 w 83"/>
                  <a:gd name="T25" fmla="*/ 2147483646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3" h="72">
                    <a:moveTo>
                      <a:pt x="83" y="24"/>
                    </a:moveTo>
                    <a:lnTo>
                      <a:pt x="66" y="72"/>
                    </a:lnTo>
                    <a:lnTo>
                      <a:pt x="0" y="48"/>
                    </a:lnTo>
                    <a:lnTo>
                      <a:pt x="18" y="0"/>
                    </a:lnTo>
                    <a:lnTo>
                      <a:pt x="30" y="6"/>
                    </a:lnTo>
                    <a:lnTo>
                      <a:pt x="18" y="36"/>
                    </a:lnTo>
                    <a:lnTo>
                      <a:pt x="30" y="42"/>
                    </a:lnTo>
                    <a:lnTo>
                      <a:pt x="42" y="12"/>
                    </a:lnTo>
                    <a:lnTo>
                      <a:pt x="54" y="18"/>
                    </a:lnTo>
                    <a:lnTo>
                      <a:pt x="42" y="48"/>
                    </a:lnTo>
                    <a:lnTo>
                      <a:pt x="60" y="54"/>
                    </a:lnTo>
                    <a:lnTo>
                      <a:pt x="72" y="24"/>
                    </a:lnTo>
                    <a:lnTo>
                      <a:pt x="83"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273" name="Freeform 37"/>
              <p:cNvSpPr>
                <a:spLocks/>
              </p:cNvSpPr>
              <p:nvPr/>
            </p:nvSpPr>
            <p:spPr bwMode="auto">
              <a:xfrm>
                <a:off x="1230317" y="2289177"/>
                <a:ext cx="131763" cy="93663"/>
              </a:xfrm>
              <a:custGeom>
                <a:avLst/>
                <a:gdLst>
                  <a:gd name="T0" fmla="*/ 2147483646 w 83"/>
                  <a:gd name="T1" fmla="*/ 0 h 59"/>
                  <a:gd name="T2" fmla="*/ 2147483646 w 83"/>
                  <a:gd name="T3" fmla="*/ 2147483646 h 59"/>
                  <a:gd name="T4" fmla="*/ 2147483646 w 83"/>
                  <a:gd name="T5" fmla="*/ 2147483646 h 59"/>
                  <a:gd name="T6" fmla="*/ 2147483646 w 83"/>
                  <a:gd name="T7" fmla="*/ 2147483646 h 59"/>
                  <a:gd name="T8" fmla="*/ 2147483646 w 83"/>
                  <a:gd name="T9" fmla="*/ 2147483646 h 59"/>
                  <a:gd name="T10" fmla="*/ 2147483646 w 83"/>
                  <a:gd name="T11" fmla="*/ 2147483646 h 59"/>
                  <a:gd name="T12" fmla="*/ 0 w 83"/>
                  <a:gd name="T13" fmla="*/ 2147483646 h 59"/>
                  <a:gd name="T14" fmla="*/ 2147483646 w 83"/>
                  <a:gd name="T15" fmla="*/ 0 h 59"/>
                  <a:gd name="T16" fmla="*/ 2147483646 w 83"/>
                  <a:gd name="T17" fmla="*/ 0 h 5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3" h="59">
                    <a:moveTo>
                      <a:pt x="42" y="0"/>
                    </a:moveTo>
                    <a:lnTo>
                      <a:pt x="30" y="24"/>
                    </a:lnTo>
                    <a:lnTo>
                      <a:pt x="83" y="47"/>
                    </a:lnTo>
                    <a:lnTo>
                      <a:pt x="71" y="59"/>
                    </a:lnTo>
                    <a:lnTo>
                      <a:pt x="24" y="41"/>
                    </a:lnTo>
                    <a:lnTo>
                      <a:pt x="12" y="59"/>
                    </a:lnTo>
                    <a:lnTo>
                      <a:pt x="0" y="53"/>
                    </a:lnTo>
                    <a:lnTo>
                      <a:pt x="30" y="0"/>
                    </a:lnTo>
                    <a:lnTo>
                      <a:pt x="4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274" name="Freeform 38"/>
              <p:cNvSpPr>
                <a:spLocks/>
              </p:cNvSpPr>
              <p:nvPr/>
            </p:nvSpPr>
            <p:spPr bwMode="auto">
              <a:xfrm>
                <a:off x="1306517" y="2165352"/>
                <a:ext cx="112713" cy="133350"/>
              </a:xfrm>
              <a:custGeom>
                <a:avLst/>
                <a:gdLst>
                  <a:gd name="T0" fmla="*/ 2147483646 w 12"/>
                  <a:gd name="T1" fmla="*/ 2147483646 h 14"/>
                  <a:gd name="T2" fmla="*/ 2147483646 w 12"/>
                  <a:gd name="T3" fmla="*/ 2147483646 h 14"/>
                  <a:gd name="T4" fmla="*/ 2147483646 w 12"/>
                  <a:gd name="T5" fmla="*/ 2147483646 h 14"/>
                  <a:gd name="T6" fmla="*/ 2147483646 w 12"/>
                  <a:gd name="T7" fmla="*/ 2147483646 h 14"/>
                  <a:gd name="T8" fmla="*/ 2147483646 w 12"/>
                  <a:gd name="T9" fmla="*/ 2147483646 h 14"/>
                  <a:gd name="T10" fmla="*/ 2147483646 w 12"/>
                  <a:gd name="T11" fmla="*/ 2147483646 h 14"/>
                  <a:gd name="T12" fmla="*/ 2147483646 w 12"/>
                  <a:gd name="T13" fmla="*/ 2147483646 h 14"/>
                  <a:gd name="T14" fmla="*/ 2147483646 w 12"/>
                  <a:gd name="T15" fmla="*/ 2147483646 h 14"/>
                  <a:gd name="T16" fmla="*/ 2147483646 w 12"/>
                  <a:gd name="T17" fmla="*/ 2147483646 h 14"/>
                  <a:gd name="T18" fmla="*/ 2147483646 w 12"/>
                  <a:gd name="T19" fmla="*/ 2147483646 h 14"/>
                  <a:gd name="T20" fmla="*/ 2147483646 w 12"/>
                  <a:gd name="T21" fmla="*/ 2147483646 h 14"/>
                  <a:gd name="T22" fmla="*/ 2147483646 w 12"/>
                  <a:gd name="T23" fmla="*/ 2147483646 h 14"/>
                  <a:gd name="T24" fmla="*/ 2147483646 w 12"/>
                  <a:gd name="T25" fmla="*/ 2147483646 h 14"/>
                  <a:gd name="T26" fmla="*/ 2147483646 w 12"/>
                  <a:gd name="T27" fmla="*/ 2147483646 h 14"/>
                  <a:gd name="T28" fmla="*/ 2147483646 w 12"/>
                  <a:gd name="T29" fmla="*/ 2147483646 h 14"/>
                  <a:gd name="T30" fmla="*/ 2147483646 w 12"/>
                  <a:gd name="T31" fmla="*/ 2147483646 h 14"/>
                  <a:gd name="T32" fmla="*/ 2147483646 w 12"/>
                  <a:gd name="T33" fmla="*/ 2147483646 h 14"/>
                  <a:gd name="T34" fmla="*/ 2147483646 w 12"/>
                  <a:gd name="T35" fmla="*/ 2147483646 h 14"/>
                  <a:gd name="T36" fmla="*/ 2147483646 w 12"/>
                  <a:gd name="T37" fmla="*/ 2147483646 h 14"/>
                  <a:gd name="T38" fmla="*/ 0 w 12"/>
                  <a:gd name="T39" fmla="*/ 2147483646 h 14"/>
                  <a:gd name="T40" fmla="*/ 2147483646 w 12"/>
                  <a:gd name="T41" fmla="*/ 2147483646 h 14"/>
                  <a:gd name="T42" fmla="*/ 2147483646 w 12"/>
                  <a:gd name="T43" fmla="*/ 2147483646 h 14"/>
                  <a:gd name="T44" fmla="*/ 2147483646 w 12"/>
                  <a:gd name="T45" fmla="*/ 0 h 14"/>
                  <a:gd name="T46" fmla="*/ 2147483646 w 12"/>
                  <a:gd name="T47" fmla="*/ 2147483646 h 14"/>
                  <a:gd name="T48" fmla="*/ 2147483646 w 12"/>
                  <a:gd name="T49" fmla="*/ 2147483646 h 14"/>
                  <a:gd name="T50" fmla="*/ 2147483646 w 12"/>
                  <a:gd name="T51" fmla="*/ 2147483646 h 14"/>
                  <a:gd name="T52" fmla="*/ 2147483646 w 12"/>
                  <a:gd name="T53" fmla="*/ 2147483646 h 14"/>
                  <a:gd name="T54" fmla="*/ 2147483646 w 12"/>
                  <a:gd name="T55" fmla="*/ 2147483646 h 14"/>
                  <a:gd name="T56" fmla="*/ 2147483646 w 12"/>
                  <a:gd name="T57" fmla="*/ 2147483646 h 14"/>
                  <a:gd name="T58" fmla="*/ 2147483646 w 12"/>
                  <a:gd name="T59" fmla="*/ 2147483646 h 14"/>
                  <a:gd name="T60" fmla="*/ 2147483646 w 12"/>
                  <a:gd name="T61" fmla="*/ 2147483646 h 14"/>
                  <a:gd name="T62" fmla="*/ 2147483646 w 12"/>
                  <a:gd name="T63" fmla="*/ 2147483646 h 14"/>
                  <a:gd name="T64" fmla="*/ 2147483646 w 12"/>
                  <a:gd name="T65" fmla="*/ 2147483646 h 14"/>
                  <a:gd name="T66" fmla="*/ 2147483646 w 12"/>
                  <a:gd name="T67" fmla="*/ 2147483646 h 14"/>
                  <a:gd name="T68" fmla="*/ 2147483646 w 12"/>
                  <a:gd name="T69" fmla="*/ 2147483646 h 14"/>
                  <a:gd name="T70" fmla="*/ 2147483646 w 12"/>
                  <a:gd name="T71" fmla="*/ 2147483646 h 14"/>
                  <a:gd name="T72" fmla="*/ 2147483646 w 12"/>
                  <a:gd name="T73" fmla="*/ 2147483646 h 1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2" h="14">
                    <a:moveTo>
                      <a:pt x="10" y="3"/>
                    </a:moveTo>
                    <a:cubicBezTo>
                      <a:pt x="11" y="4"/>
                      <a:pt x="12" y="5"/>
                      <a:pt x="12" y="6"/>
                    </a:cubicBezTo>
                    <a:cubicBezTo>
                      <a:pt x="12" y="7"/>
                      <a:pt x="12" y="9"/>
                      <a:pt x="11" y="10"/>
                    </a:cubicBezTo>
                    <a:cubicBezTo>
                      <a:pt x="11" y="11"/>
                      <a:pt x="10" y="12"/>
                      <a:pt x="10" y="12"/>
                    </a:cubicBezTo>
                    <a:cubicBezTo>
                      <a:pt x="9" y="13"/>
                      <a:pt x="9" y="13"/>
                      <a:pt x="8" y="14"/>
                    </a:cubicBezTo>
                    <a:cubicBezTo>
                      <a:pt x="6" y="12"/>
                      <a:pt x="6" y="12"/>
                      <a:pt x="6" y="12"/>
                    </a:cubicBezTo>
                    <a:cubicBezTo>
                      <a:pt x="6" y="12"/>
                      <a:pt x="6" y="12"/>
                      <a:pt x="6" y="12"/>
                    </a:cubicBezTo>
                    <a:cubicBezTo>
                      <a:pt x="7" y="12"/>
                      <a:pt x="7" y="11"/>
                      <a:pt x="8" y="11"/>
                    </a:cubicBezTo>
                    <a:cubicBezTo>
                      <a:pt x="8" y="10"/>
                      <a:pt x="9" y="10"/>
                      <a:pt x="9" y="9"/>
                    </a:cubicBezTo>
                    <a:cubicBezTo>
                      <a:pt x="9" y="9"/>
                      <a:pt x="9" y="9"/>
                      <a:pt x="10" y="8"/>
                    </a:cubicBezTo>
                    <a:cubicBezTo>
                      <a:pt x="10" y="8"/>
                      <a:pt x="10" y="8"/>
                      <a:pt x="10" y="8"/>
                    </a:cubicBezTo>
                    <a:cubicBezTo>
                      <a:pt x="10" y="7"/>
                      <a:pt x="10" y="7"/>
                      <a:pt x="10" y="7"/>
                    </a:cubicBezTo>
                    <a:cubicBezTo>
                      <a:pt x="10" y="7"/>
                      <a:pt x="10" y="7"/>
                      <a:pt x="9" y="6"/>
                    </a:cubicBezTo>
                    <a:cubicBezTo>
                      <a:pt x="9" y="6"/>
                      <a:pt x="9" y="6"/>
                      <a:pt x="9" y="6"/>
                    </a:cubicBezTo>
                    <a:cubicBezTo>
                      <a:pt x="8" y="7"/>
                      <a:pt x="8" y="7"/>
                      <a:pt x="8" y="7"/>
                    </a:cubicBezTo>
                    <a:cubicBezTo>
                      <a:pt x="7" y="7"/>
                      <a:pt x="7" y="8"/>
                      <a:pt x="7" y="8"/>
                    </a:cubicBezTo>
                    <a:cubicBezTo>
                      <a:pt x="6" y="9"/>
                      <a:pt x="6" y="9"/>
                      <a:pt x="6" y="9"/>
                    </a:cubicBezTo>
                    <a:cubicBezTo>
                      <a:pt x="5" y="10"/>
                      <a:pt x="4" y="10"/>
                      <a:pt x="4" y="10"/>
                    </a:cubicBezTo>
                    <a:cubicBezTo>
                      <a:pt x="3" y="11"/>
                      <a:pt x="2" y="10"/>
                      <a:pt x="2" y="10"/>
                    </a:cubicBezTo>
                    <a:cubicBezTo>
                      <a:pt x="1" y="10"/>
                      <a:pt x="0" y="9"/>
                      <a:pt x="0" y="8"/>
                    </a:cubicBezTo>
                    <a:cubicBezTo>
                      <a:pt x="0" y="6"/>
                      <a:pt x="0" y="5"/>
                      <a:pt x="1" y="4"/>
                    </a:cubicBezTo>
                    <a:cubicBezTo>
                      <a:pt x="1" y="3"/>
                      <a:pt x="2" y="2"/>
                      <a:pt x="2" y="2"/>
                    </a:cubicBezTo>
                    <a:cubicBezTo>
                      <a:pt x="3" y="1"/>
                      <a:pt x="3" y="1"/>
                      <a:pt x="4" y="0"/>
                    </a:cubicBezTo>
                    <a:cubicBezTo>
                      <a:pt x="6" y="2"/>
                      <a:pt x="6" y="2"/>
                      <a:pt x="6" y="2"/>
                    </a:cubicBezTo>
                    <a:cubicBezTo>
                      <a:pt x="6" y="2"/>
                      <a:pt x="6" y="2"/>
                      <a:pt x="6" y="2"/>
                    </a:cubicBezTo>
                    <a:cubicBezTo>
                      <a:pt x="5" y="2"/>
                      <a:pt x="5" y="3"/>
                      <a:pt x="4" y="3"/>
                    </a:cubicBezTo>
                    <a:cubicBezTo>
                      <a:pt x="4" y="4"/>
                      <a:pt x="3" y="4"/>
                      <a:pt x="3" y="5"/>
                    </a:cubicBezTo>
                    <a:cubicBezTo>
                      <a:pt x="3" y="5"/>
                      <a:pt x="3" y="5"/>
                      <a:pt x="2" y="5"/>
                    </a:cubicBezTo>
                    <a:cubicBezTo>
                      <a:pt x="2" y="6"/>
                      <a:pt x="2" y="6"/>
                      <a:pt x="2" y="6"/>
                    </a:cubicBezTo>
                    <a:cubicBezTo>
                      <a:pt x="2" y="6"/>
                      <a:pt x="2" y="7"/>
                      <a:pt x="2" y="7"/>
                    </a:cubicBezTo>
                    <a:cubicBezTo>
                      <a:pt x="2" y="7"/>
                      <a:pt x="3" y="7"/>
                      <a:pt x="3" y="7"/>
                    </a:cubicBezTo>
                    <a:cubicBezTo>
                      <a:pt x="3" y="7"/>
                      <a:pt x="3" y="7"/>
                      <a:pt x="4" y="7"/>
                    </a:cubicBezTo>
                    <a:cubicBezTo>
                      <a:pt x="4" y="7"/>
                      <a:pt x="4" y="7"/>
                      <a:pt x="5" y="6"/>
                    </a:cubicBezTo>
                    <a:cubicBezTo>
                      <a:pt x="5" y="6"/>
                      <a:pt x="5" y="6"/>
                      <a:pt x="5" y="5"/>
                    </a:cubicBezTo>
                    <a:cubicBezTo>
                      <a:pt x="6" y="5"/>
                      <a:pt x="6" y="5"/>
                      <a:pt x="6" y="4"/>
                    </a:cubicBezTo>
                    <a:cubicBezTo>
                      <a:pt x="7" y="4"/>
                      <a:pt x="8" y="3"/>
                      <a:pt x="8" y="3"/>
                    </a:cubicBezTo>
                    <a:cubicBezTo>
                      <a:pt x="9" y="3"/>
                      <a:pt x="10" y="3"/>
                      <a:pt x="10" y="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grpSp>
      </p:grpSp>
      <p:grpSp>
        <p:nvGrpSpPr>
          <p:cNvPr id="275" name="Group 55"/>
          <p:cNvGrpSpPr>
            <a:grpSpLocks/>
          </p:cNvGrpSpPr>
          <p:nvPr/>
        </p:nvGrpSpPr>
        <p:grpSpPr bwMode="auto">
          <a:xfrm>
            <a:off x="9756351" y="2757755"/>
            <a:ext cx="327025" cy="1879600"/>
            <a:chOff x="10550539" y="2127252"/>
            <a:chExt cx="434976" cy="2506663"/>
          </a:xfrm>
        </p:grpSpPr>
        <p:sp>
          <p:nvSpPr>
            <p:cNvPr id="276" name="Freeform 5"/>
            <p:cNvSpPr>
              <a:spLocks/>
            </p:cNvSpPr>
            <p:nvPr/>
          </p:nvSpPr>
          <p:spPr bwMode="auto">
            <a:xfrm>
              <a:off x="10550539" y="2127252"/>
              <a:ext cx="114300" cy="123825"/>
            </a:xfrm>
            <a:custGeom>
              <a:avLst/>
              <a:gdLst>
                <a:gd name="T0" fmla="*/ 2147483646 w 72"/>
                <a:gd name="T1" fmla="*/ 2147483646 h 78"/>
                <a:gd name="T2" fmla="*/ 0 w 72"/>
                <a:gd name="T3" fmla="*/ 2147483646 h 78"/>
                <a:gd name="T4" fmla="*/ 2147483646 w 72"/>
                <a:gd name="T5" fmla="*/ 0 h 78"/>
                <a:gd name="T6" fmla="*/ 2147483646 w 72"/>
                <a:gd name="T7" fmla="*/ 2147483646 h 78"/>
                <a:gd name="T8" fmla="*/ 2147483646 w 72"/>
                <a:gd name="T9" fmla="*/ 2147483646 h 78"/>
                <a:gd name="T10" fmla="*/ 2147483646 w 72"/>
                <a:gd name="T11" fmla="*/ 2147483646 h 78"/>
                <a:gd name="T12" fmla="*/ 2147483646 w 72"/>
                <a:gd name="T13" fmla="*/ 2147483646 h 7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2" h="78">
                  <a:moveTo>
                    <a:pt x="24" y="78"/>
                  </a:moveTo>
                  <a:lnTo>
                    <a:pt x="0" y="36"/>
                  </a:lnTo>
                  <a:lnTo>
                    <a:pt x="66" y="0"/>
                  </a:lnTo>
                  <a:lnTo>
                    <a:pt x="72" y="18"/>
                  </a:lnTo>
                  <a:lnTo>
                    <a:pt x="24" y="48"/>
                  </a:lnTo>
                  <a:lnTo>
                    <a:pt x="36" y="72"/>
                  </a:lnTo>
                  <a:lnTo>
                    <a:pt x="24" y="7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277" name="Freeform 6"/>
            <p:cNvSpPr>
              <a:spLocks/>
            </p:cNvSpPr>
            <p:nvPr/>
          </p:nvSpPr>
          <p:spPr bwMode="auto">
            <a:xfrm>
              <a:off x="10607690" y="2241552"/>
              <a:ext cx="133350" cy="104775"/>
            </a:xfrm>
            <a:custGeom>
              <a:avLst/>
              <a:gdLst>
                <a:gd name="T0" fmla="*/ 2147483646 w 84"/>
                <a:gd name="T1" fmla="*/ 2147483646 h 66"/>
                <a:gd name="T2" fmla="*/ 0 w 84"/>
                <a:gd name="T3" fmla="*/ 2147483646 h 66"/>
                <a:gd name="T4" fmla="*/ 2147483646 w 84"/>
                <a:gd name="T5" fmla="*/ 2147483646 h 66"/>
                <a:gd name="T6" fmla="*/ 2147483646 w 84"/>
                <a:gd name="T7" fmla="*/ 2147483646 h 66"/>
                <a:gd name="T8" fmla="*/ 2147483646 w 84"/>
                <a:gd name="T9" fmla="*/ 2147483646 h 66"/>
                <a:gd name="T10" fmla="*/ 2147483646 w 84"/>
                <a:gd name="T11" fmla="*/ 2147483646 h 66"/>
                <a:gd name="T12" fmla="*/ 2147483646 w 84"/>
                <a:gd name="T13" fmla="*/ 0 h 66"/>
                <a:gd name="T14" fmla="*/ 2147483646 w 84"/>
                <a:gd name="T15" fmla="*/ 2147483646 h 66"/>
                <a:gd name="T16" fmla="*/ 2147483646 w 84"/>
                <a:gd name="T17" fmla="*/ 2147483646 h 66"/>
                <a:gd name="T18" fmla="*/ 2147483646 w 84"/>
                <a:gd name="T19" fmla="*/ 2147483646 h 66"/>
                <a:gd name="T20" fmla="*/ 2147483646 w 84"/>
                <a:gd name="T21" fmla="*/ 2147483646 h 66"/>
                <a:gd name="T22" fmla="*/ 2147483646 w 84"/>
                <a:gd name="T23" fmla="*/ 2147483646 h 66"/>
                <a:gd name="T24" fmla="*/ 2147483646 w 84"/>
                <a:gd name="T25" fmla="*/ 2147483646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4" h="66">
                  <a:moveTo>
                    <a:pt x="18" y="66"/>
                  </a:moveTo>
                  <a:lnTo>
                    <a:pt x="0" y="30"/>
                  </a:lnTo>
                  <a:lnTo>
                    <a:pt x="12" y="24"/>
                  </a:lnTo>
                  <a:lnTo>
                    <a:pt x="18" y="36"/>
                  </a:lnTo>
                  <a:lnTo>
                    <a:pt x="60" y="12"/>
                  </a:lnTo>
                  <a:lnTo>
                    <a:pt x="54" y="6"/>
                  </a:lnTo>
                  <a:lnTo>
                    <a:pt x="66" y="0"/>
                  </a:lnTo>
                  <a:lnTo>
                    <a:pt x="84" y="36"/>
                  </a:lnTo>
                  <a:lnTo>
                    <a:pt x="72" y="42"/>
                  </a:lnTo>
                  <a:lnTo>
                    <a:pt x="66" y="30"/>
                  </a:lnTo>
                  <a:lnTo>
                    <a:pt x="24" y="48"/>
                  </a:lnTo>
                  <a:lnTo>
                    <a:pt x="30" y="60"/>
                  </a:lnTo>
                  <a:lnTo>
                    <a:pt x="18" y="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278" name="Freeform 7"/>
            <p:cNvSpPr>
              <a:spLocks/>
            </p:cNvSpPr>
            <p:nvPr/>
          </p:nvSpPr>
          <p:spPr bwMode="auto">
            <a:xfrm>
              <a:off x="10674365" y="2336802"/>
              <a:ext cx="122238" cy="103188"/>
            </a:xfrm>
            <a:custGeom>
              <a:avLst/>
              <a:gdLst>
                <a:gd name="T0" fmla="*/ 2147483646 w 77"/>
                <a:gd name="T1" fmla="*/ 2147483646 h 65"/>
                <a:gd name="T2" fmla="*/ 2147483646 w 77"/>
                <a:gd name="T3" fmla="*/ 2147483646 h 65"/>
                <a:gd name="T4" fmla="*/ 0 w 77"/>
                <a:gd name="T5" fmla="*/ 2147483646 h 65"/>
                <a:gd name="T6" fmla="*/ 2147483646 w 77"/>
                <a:gd name="T7" fmla="*/ 0 h 65"/>
                <a:gd name="T8" fmla="*/ 2147483646 w 77"/>
                <a:gd name="T9" fmla="*/ 2147483646 h 65"/>
                <a:gd name="T10" fmla="*/ 2147483646 w 77"/>
                <a:gd name="T11" fmla="*/ 2147483646 h 65"/>
                <a:gd name="T12" fmla="*/ 2147483646 w 77"/>
                <a:gd name="T13" fmla="*/ 2147483646 h 65"/>
                <a:gd name="T14" fmla="*/ 2147483646 w 77"/>
                <a:gd name="T15" fmla="*/ 2147483646 h 6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7" h="65">
                  <a:moveTo>
                    <a:pt x="77" y="65"/>
                  </a:moveTo>
                  <a:lnTo>
                    <a:pt x="6" y="65"/>
                  </a:lnTo>
                  <a:lnTo>
                    <a:pt x="0" y="47"/>
                  </a:lnTo>
                  <a:lnTo>
                    <a:pt x="53" y="0"/>
                  </a:lnTo>
                  <a:lnTo>
                    <a:pt x="59" y="17"/>
                  </a:lnTo>
                  <a:lnTo>
                    <a:pt x="24" y="53"/>
                  </a:lnTo>
                  <a:lnTo>
                    <a:pt x="71" y="47"/>
                  </a:lnTo>
                  <a:lnTo>
                    <a:pt x="77" y="6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279" name="Freeform 8"/>
            <p:cNvSpPr>
              <a:spLocks/>
            </p:cNvSpPr>
            <p:nvPr/>
          </p:nvSpPr>
          <p:spPr bwMode="auto">
            <a:xfrm>
              <a:off x="10712465" y="2478089"/>
              <a:ext cx="131763" cy="112713"/>
            </a:xfrm>
            <a:custGeom>
              <a:avLst/>
              <a:gdLst>
                <a:gd name="T0" fmla="*/ 2147483646 w 83"/>
                <a:gd name="T1" fmla="*/ 2147483646 h 71"/>
                <a:gd name="T2" fmla="*/ 0 w 83"/>
                <a:gd name="T3" fmla="*/ 2147483646 h 71"/>
                <a:gd name="T4" fmla="*/ 2147483646 w 83"/>
                <a:gd name="T5" fmla="*/ 0 h 71"/>
                <a:gd name="T6" fmla="*/ 2147483646 w 83"/>
                <a:gd name="T7" fmla="*/ 2147483646 h 71"/>
                <a:gd name="T8" fmla="*/ 2147483646 w 83"/>
                <a:gd name="T9" fmla="*/ 2147483646 h 71"/>
                <a:gd name="T10" fmla="*/ 2147483646 w 83"/>
                <a:gd name="T11" fmla="*/ 2147483646 h 71"/>
                <a:gd name="T12" fmla="*/ 2147483646 w 83"/>
                <a:gd name="T13" fmla="*/ 2147483646 h 71"/>
                <a:gd name="T14" fmla="*/ 2147483646 w 83"/>
                <a:gd name="T15" fmla="*/ 2147483646 h 71"/>
                <a:gd name="T16" fmla="*/ 2147483646 w 83"/>
                <a:gd name="T17" fmla="*/ 2147483646 h 71"/>
                <a:gd name="T18" fmla="*/ 2147483646 w 83"/>
                <a:gd name="T19" fmla="*/ 2147483646 h 71"/>
                <a:gd name="T20" fmla="*/ 2147483646 w 83"/>
                <a:gd name="T21" fmla="*/ 2147483646 h 71"/>
                <a:gd name="T22" fmla="*/ 2147483646 w 83"/>
                <a:gd name="T23" fmla="*/ 2147483646 h 71"/>
                <a:gd name="T24" fmla="*/ 2147483646 w 83"/>
                <a:gd name="T25" fmla="*/ 2147483646 h 7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3" h="71">
                  <a:moveTo>
                    <a:pt x="18" y="71"/>
                  </a:moveTo>
                  <a:lnTo>
                    <a:pt x="0" y="24"/>
                  </a:lnTo>
                  <a:lnTo>
                    <a:pt x="65" y="0"/>
                  </a:lnTo>
                  <a:lnTo>
                    <a:pt x="83" y="48"/>
                  </a:lnTo>
                  <a:lnTo>
                    <a:pt x="71" y="54"/>
                  </a:lnTo>
                  <a:lnTo>
                    <a:pt x="59" y="24"/>
                  </a:lnTo>
                  <a:lnTo>
                    <a:pt x="47" y="30"/>
                  </a:lnTo>
                  <a:lnTo>
                    <a:pt x="59" y="54"/>
                  </a:lnTo>
                  <a:lnTo>
                    <a:pt x="47" y="60"/>
                  </a:lnTo>
                  <a:lnTo>
                    <a:pt x="35" y="30"/>
                  </a:lnTo>
                  <a:lnTo>
                    <a:pt x="23" y="36"/>
                  </a:lnTo>
                  <a:lnTo>
                    <a:pt x="29" y="71"/>
                  </a:lnTo>
                  <a:lnTo>
                    <a:pt x="18" y="7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280" name="Freeform 9"/>
            <p:cNvSpPr>
              <a:spLocks/>
            </p:cNvSpPr>
            <p:nvPr/>
          </p:nvSpPr>
          <p:spPr bwMode="auto">
            <a:xfrm>
              <a:off x="10758502" y="2609852"/>
              <a:ext cx="114300" cy="104775"/>
            </a:xfrm>
            <a:custGeom>
              <a:avLst/>
              <a:gdLst>
                <a:gd name="T0" fmla="*/ 2147483646 w 72"/>
                <a:gd name="T1" fmla="*/ 2147483646 h 66"/>
                <a:gd name="T2" fmla="*/ 0 w 72"/>
                <a:gd name="T3" fmla="*/ 2147483646 h 66"/>
                <a:gd name="T4" fmla="*/ 2147483646 w 72"/>
                <a:gd name="T5" fmla="*/ 0 h 66"/>
                <a:gd name="T6" fmla="*/ 2147483646 w 72"/>
                <a:gd name="T7" fmla="*/ 2147483646 h 66"/>
                <a:gd name="T8" fmla="*/ 2147483646 w 72"/>
                <a:gd name="T9" fmla="*/ 2147483646 h 66"/>
                <a:gd name="T10" fmla="*/ 2147483646 w 72"/>
                <a:gd name="T11" fmla="*/ 2147483646 h 66"/>
                <a:gd name="T12" fmla="*/ 2147483646 w 72"/>
                <a:gd name="T13" fmla="*/ 2147483646 h 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2" h="66">
                  <a:moveTo>
                    <a:pt x="12" y="66"/>
                  </a:moveTo>
                  <a:lnTo>
                    <a:pt x="0" y="18"/>
                  </a:lnTo>
                  <a:lnTo>
                    <a:pt x="66" y="0"/>
                  </a:lnTo>
                  <a:lnTo>
                    <a:pt x="72" y="18"/>
                  </a:lnTo>
                  <a:lnTo>
                    <a:pt x="18" y="30"/>
                  </a:lnTo>
                  <a:lnTo>
                    <a:pt x="30" y="66"/>
                  </a:lnTo>
                  <a:lnTo>
                    <a:pt x="12" y="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281" name="Freeform 10"/>
            <p:cNvSpPr>
              <a:spLocks/>
            </p:cNvSpPr>
            <p:nvPr/>
          </p:nvSpPr>
          <p:spPr bwMode="auto">
            <a:xfrm>
              <a:off x="10787077" y="2724152"/>
              <a:ext cx="123825" cy="93663"/>
            </a:xfrm>
            <a:custGeom>
              <a:avLst/>
              <a:gdLst>
                <a:gd name="T0" fmla="*/ 2147483646 w 78"/>
                <a:gd name="T1" fmla="*/ 2147483646 h 59"/>
                <a:gd name="T2" fmla="*/ 0 w 78"/>
                <a:gd name="T3" fmla="*/ 2147483646 h 59"/>
                <a:gd name="T4" fmla="*/ 2147483646 w 78"/>
                <a:gd name="T5" fmla="*/ 2147483646 h 59"/>
                <a:gd name="T6" fmla="*/ 2147483646 w 78"/>
                <a:gd name="T7" fmla="*/ 2147483646 h 59"/>
                <a:gd name="T8" fmla="*/ 2147483646 w 78"/>
                <a:gd name="T9" fmla="*/ 2147483646 h 59"/>
                <a:gd name="T10" fmla="*/ 2147483646 w 78"/>
                <a:gd name="T11" fmla="*/ 2147483646 h 59"/>
                <a:gd name="T12" fmla="*/ 2147483646 w 78"/>
                <a:gd name="T13" fmla="*/ 0 h 59"/>
                <a:gd name="T14" fmla="*/ 2147483646 w 78"/>
                <a:gd name="T15" fmla="*/ 2147483646 h 59"/>
                <a:gd name="T16" fmla="*/ 2147483646 w 78"/>
                <a:gd name="T17" fmla="*/ 2147483646 h 59"/>
                <a:gd name="T18" fmla="*/ 2147483646 w 78"/>
                <a:gd name="T19" fmla="*/ 2147483646 h 59"/>
                <a:gd name="T20" fmla="*/ 2147483646 w 78"/>
                <a:gd name="T21" fmla="*/ 2147483646 h 59"/>
                <a:gd name="T22" fmla="*/ 2147483646 w 78"/>
                <a:gd name="T23" fmla="*/ 2147483646 h 59"/>
                <a:gd name="T24" fmla="*/ 2147483646 w 78"/>
                <a:gd name="T25" fmla="*/ 2147483646 h 5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8" h="59">
                  <a:moveTo>
                    <a:pt x="12" y="59"/>
                  </a:moveTo>
                  <a:lnTo>
                    <a:pt x="0" y="18"/>
                  </a:lnTo>
                  <a:lnTo>
                    <a:pt x="12" y="18"/>
                  </a:lnTo>
                  <a:lnTo>
                    <a:pt x="18" y="24"/>
                  </a:lnTo>
                  <a:lnTo>
                    <a:pt x="60" y="18"/>
                  </a:lnTo>
                  <a:lnTo>
                    <a:pt x="60" y="6"/>
                  </a:lnTo>
                  <a:lnTo>
                    <a:pt x="72" y="0"/>
                  </a:lnTo>
                  <a:lnTo>
                    <a:pt x="78" y="42"/>
                  </a:lnTo>
                  <a:lnTo>
                    <a:pt x="66" y="42"/>
                  </a:lnTo>
                  <a:lnTo>
                    <a:pt x="66" y="36"/>
                  </a:lnTo>
                  <a:lnTo>
                    <a:pt x="24" y="42"/>
                  </a:lnTo>
                  <a:lnTo>
                    <a:pt x="24" y="53"/>
                  </a:lnTo>
                  <a:lnTo>
                    <a:pt x="12" y="5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282" name="Freeform 11"/>
            <p:cNvSpPr>
              <a:spLocks/>
            </p:cNvSpPr>
            <p:nvPr/>
          </p:nvSpPr>
          <p:spPr bwMode="auto">
            <a:xfrm>
              <a:off x="10815652" y="2836864"/>
              <a:ext cx="133350" cy="123825"/>
            </a:xfrm>
            <a:custGeom>
              <a:avLst/>
              <a:gdLst>
                <a:gd name="T0" fmla="*/ 2147483646 w 84"/>
                <a:gd name="T1" fmla="*/ 2147483646 h 78"/>
                <a:gd name="T2" fmla="*/ 2147483646 w 84"/>
                <a:gd name="T3" fmla="*/ 2147483646 h 78"/>
                <a:gd name="T4" fmla="*/ 2147483646 w 84"/>
                <a:gd name="T5" fmla="*/ 2147483646 h 78"/>
                <a:gd name="T6" fmla="*/ 2147483646 w 84"/>
                <a:gd name="T7" fmla="*/ 2147483646 h 78"/>
                <a:gd name="T8" fmla="*/ 2147483646 w 84"/>
                <a:gd name="T9" fmla="*/ 2147483646 h 78"/>
                <a:gd name="T10" fmla="*/ 0 w 84"/>
                <a:gd name="T11" fmla="*/ 2147483646 h 78"/>
                <a:gd name="T12" fmla="*/ 2147483646 w 84"/>
                <a:gd name="T13" fmla="*/ 0 h 78"/>
                <a:gd name="T14" fmla="*/ 2147483646 w 84"/>
                <a:gd name="T15" fmla="*/ 2147483646 h 78"/>
                <a:gd name="T16" fmla="*/ 2147483646 w 84"/>
                <a:gd name="T17" fmla="*/ 2147483646 h 78"/>
                <a:gd name="T18" fmla="*/ 2147483646 w 84"/>
                <a:gd name="T19" fmla="*/ 2147483646 h 78"/>
                <a:gd name="T20" fmla="*/ 2147483646 w 84"/>
                <a:gd name="T21" fmla="*/ 2147483646 h 78"/>
                <a:gd name="T22" fmla="*/ 2147483646 w 84"/>
                <a:gd name="T23" fmla="*/ 2147483646 h 78"/>
                <a:gd name="T24" fmla="*/ 2147483646 w 84"/>
                <a:gd name="T25" fmla="*/ 2147483646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4" h="78">
                  <a:moveTo>
                    <a:pt x="12" y="78"/>
                  </a:moveTo>
                  <a:lnTo>
                    <a:pt x="12" y="60"/>
                  </a:lnTo>
                  <a:lnTo>
                    <a:pt x="42" y="54"/>
                  </a:lnTo>
                  <a:lnTo>
                    <a:pt x="36" y="30"/>
                  </a:lnTo>
                  <a:lnTo>
                    <a:pt x="6" y="36"/>
                  </a:lnTo>
                  <a:lnTo>
                    <a:pt x="0" y="18"/>
                  </a:lnTo>
                  <a:lnTo>
                    <a:pt x="72" y="0"/>
                  </a:lnTo>
                  <a:lnTo>
                    <a:pt x="72" y="18"/>
                  </a:lnTo>
                  <a:lnTo>
                    <a:pt x="48" y="24"/>
                  </a:lnTo>
                  <a:lnTo>
                    <a:pt x="54" y="54"/>
                  </a:lnTo>
                  <a:lnTo>
                    <a:pt x="78" y="48"/>
                  </a:lnTo>
                  <a:lnTo>
                    <a:pt x="84" y="66"/>
                  </a:lnTo>
                  <a:lnTo>
                    <a:pt x="12" y="7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283" name="Freeform 12"/>
            <p:cNvSpPr>
              <a:spLocks noEditPoints="1"/>
            </p:cNvSpPr>
            <p:nvPr/>
          </p:nvSpPr>
          <p:spPr bwMode="auto">
            <a:xfrm>
              <a:off x="10853752" y="2998789"/>
              <a:ext cx="112713" cy="112713"/>
            </a:xfrm>
            <a:custGeom>
              <a:avLst/>
              <a:gdLst>
                <a:gd name="T0" fmla="*/ 2147483646 w 12"/>
                <a:gd name="T1" fmla="*/ 2147483646 h 12"/>
                <a:gd name="T2" fmla="*/ 2147483646 w 12"/>
                <a:gd name="T3" fmla="*/ 2147483646 h 12"/>
                <a:gd name="T4" fmla="*/ 0 w 12"/>
                <a:gd name="T5" fmla="*/ 2147483646 h 12"/>
                <a:gd name="T6" fmla="*/ 2147483646 w 12"/>
                <a:gd name="T7" fmla="*/ 2147483646 h 12"/>
                <a:gd name="T8" fmla="*/ 2147483646 w 12"/>
                <a:gd name="T9" fmla="*/ 0 h 12"/>
                <a:gd name="T10" fmla="*/ 2147483646 w 12"/>
                <a:gd name="T11" fmla="*/ 2147483646 h 12"/>
                <a:gd name="T12" fmla="*/ 2147483646 w 12"/>
                <a:gd name="T13" fmla="*/ 2147483646 h 12"/>
                <a:gd name="T14" fmla="*/ 2147483646 w 12"/>
                <a:gd name="T15" fmla="*/ 2147483646 h 12"/>
                <a:gd name="T16" fmla="*/ 2147483646 w 12"/>
                <a:gd name="T17" fmla="*/ 2147483646 h 12"/>
                <a:gd name="T18" fmla="*/ 2147483646 w 12"/>
                <a:gd name="T19" fmla="*/ 2147483646 h 12"/>
                <a:gd name="T20" fmla="*/ 2147483646 w 12"/>
                <a:gd name="T21" fmla="*/ 2147483646 h 12"/>
                <a:gd name="T22" fmla="*/ 2147483646 w 12"/>
                <a:gd name="T23" fmla="*/ 2147483646 h 12"/>
                <a:gd name="T24" fmla="*/ 2147483646 w 12"/>
                <a:gd name="T25" fmla="*/ 2147483646 h 12"/>
                <a:gd name="T26" fmla="*/ 2147483646 w 12"/>
                <a:gd name="T27" fmla="*/ 2147483646 h 12"/>
                <a:gd name="T28" fmla="*/ 2147483646 w 12"/>
                <a:gd name="T29" fmla="*/ 2147483646 h 12"/>
                <a:gd name="T30" fmla="*/ 2147483646 w 12"/>
                <a:gd name="T31" fmla="*/ 2147483646 h 12"/>
                <a:gd name="T32" fmla="*/ 2147483646 w 12"/>
                <a:gd name="T33" fmla="*/ 2147483646 h 12"/>
                <a:gd name="T34" fmla="*/ 2147483646 w 12"/>
                <a:gd name="T35" fmla="*/ 2147483646 h 12"/>
                <a:gd name="T36" fmla="*/ 2147483646 w 12"/>
                <a:gd name="T37" fmla="*/ 2147483646 h 12"/>
                <a:gd name="T38" fmla="*/ 2147483646 w 12"/>
                <a:gd name="T39" fmla="*/ 2147483646 h 12"/>
                <a:gd name="T40" fmla="*/ 2147483646 w 12"/>
                <a:gd name="T41" fmla="*/ 2147483646 h 12"/>
                <a:gd name="T42" fmla="*/ 2147483646 w 12"/>
                <a:gd name="T43" fmla="*/ 2147483646 h 12"/>
                <a:gd name="T44" fmla="*/ 2147483646 w 12"/>
                <a:gd name="T45" fmla="*/ 2147483646 h 12"/>
                <a:gd name="T46" fmla="*/ 2147483646 w 12"/>
                <a:gd name="T47" fmla="*/ 2147483646 h 12"/>
                <a:gd name="T48" fmla="*/ 2147483646 w 12"/>
                <a:gd name="T49" fmla="*/ 2147483646 h 12"/>
                <a:gd name="T50" fmla="*/ 2147483646 w 12"/>
                <a:gd name="T51" fmla="*/ 2147483646 h 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2" h="12">
                  <a:moveTo>
                    <a:pt x="7" y="12"/>
                  </a:moveTo>
                  <a:cubicBezTo>
                    <a:pt x="5" y="12"/>
                    <a:pt x="3" y="12"/>
                    <a:pt x="2" y="11"/>
                  </a:cubicBezTo>
                  <a:cubicBezTo>
                    <a:pt x="1" y="10"/>
                    <a:pt x="0" y="9"/>
                    <a:pt x="0" y="7"/>
                  </a:cubicBezTo>
                  <a:cubicBezTo>
                    <a:pt x="0" y="5"/>
                    <a:pt x="0" y="3"/>
                    <a:pt x="1" y="2"/>
                  </a:cubicBezTo>
                  <a:cubicBezTo>
                    <a:pt x="2" y="1"/>
                    <a:pt x="3" y="0"/>
                    <a:pt x="5" y="0"/>
                  </a:cubicBezTo>
                  <a:cubicBezTo>
                    <a:pt x="7" y="0"/>
                    <a:pt x="8" y="0"/>
                    <a:pt x="10" y="1"/>
                  </a:cubicBezTo>
                  <a:cubicBezTo>
                    <a:pt x="11" y="2"/>
                    <a:pt x="12" y="3"/>
                    <a:pt x="12" y="5"/>
                  </a:cubicBezTo>
                  <a:cubicBezTo>
                    <a:pt x="12" y="7"/>
                    <a:pt x="12" y="9"/>
                    <a:pt x="11" y="10"/>
                  </a:cubicBezTo>
                  <a:cubicBezTo>
                    <a:pt x="10" y="11"/>
                    <a:pt x="8" y="12"/>
                    <a:pt x="7" y="12"/>
                  </a:cubicBezTo>
                  <a:close/>
                  <a:moveTo>
                    <a:pt x="3" y="8"/>
                  </a:moveTo>
                  <a:cubicBezTo>
                    <a:pt x="4" y="9"/>
                    <a:pt x="4" y="9"/>
                    <a:pt x="5" y="9"/>
                  </a:cubicBezTo>
                  <a:cubicBezTo>
                    <a:pt x="5" y="9"/>
                    <a:pt x="6" y="9"/>
                    <a:pt x="6" y="9"/>
                  </a:cubicBezTo>
                  <a:cubicBezTo>
                    <a:pt x="7" y="9"/>
                    <a:pt x="7" y="9"/>
                    <a:pt x="8" y="8"/>
                  </a:cubicBezTo>
                  <a:cubicBezTo>
                    <a:pt x="8" y="8"/>
                    <a:pt x="9" y="8"/>
                    <a:pt x="9" y="8"/>
                  </a:cubicBezTo>
                  <a:cubicBezTo>
                    <a:pt x="9" y="7"/>
                    <a:pt x="10" y="7"/>
                    <a:pt x="10" y="7"/>
                  </a:cubicBezTo>
                  <a:cubicBezTo>
                    <a:pt x="10" y="6"/>
                    <a:pt x="10" y="6"/>
                    <a:pt x="10" y="5"/>
                  </a:cubicBezTo>
                  <a:cubicBezTo>
                    <a:pt x="10" y="5"/>
                    <a:pt x="9" y="5"/>
                    <a:pt x="9" y="4"/>
                  </a:cubicBezTo>
                  <a:cubicBezTo>
                    <a:pt x="9" y="4"/>
                    <a:pt x="9" y="4"/>
                    <a:pt x="9" y="4"/>
                  </a:cubicBezTo>
                  <a:cubicBezTo>
                    <a:pt x="8" y="3"/>
                    <a:pt x="8" y="3"/>
                    <a:pt x="7" y="3"/>
                  </a:cubicBezTo>
                  <a:cubicBezTo>
                    <a:pt x="7" y="3"/>
                    <a:pt x="6" y="3"/>
                    <a:pt x="5" y="3"/>
                  </a:cubicBezTo>
                  <a:cubicBezTo>
                    <a:pt x="5" y="3"/>
                    <a:pt x="4" y="3"/>
                    <a:pt x="4" y="4"/>
                  </a:cubicBezTo>
                  <a:cubicBezTo>
                    <a:pt x="3" y="4"/>
                    <a:pt x="3" y="4"/>
                    <a:pt x="3" y="4"/>
                  </a:cubicBezTo>
                  <a:cubicBezTo>
                    <a:pt x="2" y="5"/>
                    <a:pt x="2" y="5"/>
                    <a:pt x="2" y="5"/>
                  </a:cubicBezTo>
                  <a:cubicBezTo>
                    <a:pt x="2" y="6"/>
                    <a:pt x="2" y="6"/>
                    <a:pt x="2" y="7"/>
                  </a:cubicBezTo>
                  <a:cubicBezTo>
                    <a:pt x="2" y="7"/>
                    <a:pt x="2" y="7"/>
                    <a:pt x="2" y="8"/>
                  </a:cubicBezTo>
                  <a:cubicBezTo>
                    <a:pt x="3" y="8"/>
                    <a:pt x="3" y="8"/>
                    <a:pt x="3" y="8"/>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284" name="Freeform 13"/>
            <p:cNvSpPr>
              <a:spLocks noEditPoints="1"/>
            </p:cNvSpPr>
            <p:nvPr/>
          </p:nvSpPr>
          <p:spPr bwMode="auto">
            <a:xfrm>
              <a:off x="10863277" y="3149602"/>
              <a:ext cx="122238" cy="122238"/>
            </a:xfrm>
            <a:custGeom>
              <a:avLst/>
              <a:gdLst>
                <a:gd name="T0" fmla="*/ 2147483646 w 13"/>
                <a:gd name="T1" fmla="*/ 2147483646 h 13"/>
                <a:gd name="T2" fmla="*/ 2147483646 w 13"/>
                <a:gd name="T3" fmla="*/ 2147483646 h 13"/>
                <a:gd name="T4" fmla="*/ 0 w 13"/>
                <a:gd name="T5" fmla="*/ 2147483646 h 13"/>
                <a:gd name="T6" fmla="*/ 2147483646 w 13"/>
                <a:gd name="T7" fmla="*/ 2147483646 h 13"/>
                <a:gd name="T8" fmla="*/ 2147483646 w 13"/>
                <a:gd name="T9" fmla="*/ 0 h 13"/>
                <a:gd name="T10" fmla="*/ 2147483646 w 13"/>
                <a:gd name="T11" fmla="*/ 2147483646 h 13"/>
                <a:gd name="T12" fmla="*/ 2147483646 w 13"/>
                <a:gd name="T13" fmla="*/ 2147483646 h 13"/>
                <a:gd name="T14" fmla="*/ 2147483646 w 13"/>
                <a:gd name="T15" fmla="*/ 2147483646 h 13"/>
                <a:gd name="T16" fmla="*/ 2147483646 w 13"/>
                <a:gd name="T17" fmla="*/ 2147483646 h 13"/>
                <a:gd name="T18" fmla="*/ 2147483646 w 13"/>
                <a:gd name="T19" fmla="*/ 2147483646 h 13"/>
                <a:gd name="T20" fmla="*/ 2147483646 w 13"/>
                <a:gd name="T21" fmla="*/ 2147483646 h 13"/>
                <a:gd name="T22" fmla="*/ 2147483646 w 13"/>
                <a:gd name="T23" fmla="*/ 2147483646 h 13"/>
                <a:gd name="T24" fmla="*/ 2147483646 w 13"/>
                <a:gd name="T25" fmla="*/ 2147483646 h 13"/>
                <a:gd name="T26" fmla="*/ 2147483646 w 13"/>
                <a:gd name="T27" fmla="*/ 2147483646 h 13"/>
                <a:gd name="T28" fmla="*/ 2147483646 w 13"/>
                <a:gd name="T29" fmla="*/ 2147483646 h 13"/>
                <a:gd name="T30" fmla="*/ 2147483646 w 13"/>
                <a:gd name="T31" fmla="*/ 2147483646 h 13"/>
                <a:gd name="T32" fmla="*/ 2147483646 w 13"/>
                <a:gd name="T33" fmla="*/ 2147483646 h 13"/>
                <a:gd name="T34" fmla="*/ 2147483646 w 13"/>
                <a:gd name="T35" fmla="*/ 2147483646 h 13"/>
                <a:gd name="T36" fmla="*/ 2147483646 w 13"/>
                <a:gd name="T37" fmla="*/ 2147483646 h 13"/>
                <a:gd name="T38" fmla="*/ 2147483646 w 13"/>
                <a:gd name="T39" fmla="*/ 2147483646 h 13"/>
                <a:gd name="T40" fmla="*/ 2147483646 w 13"/>
                <a:gd name="T41" fmla="*/ 2147483646 h 13"/>
                <a:gd name="T42" fmla="*/ 2147483646 w 13"/>
                <a:gd name="T43" fmla="*/ 2147483646 h 13"/>
                <a:gd name="T44" fmla="*/ 2147483646 w 13"/>
                <a:gd name="T45" fmla="*/ 2147483646 h 13"/>
                <a:gd name="T46" fmla="*/ 2147483646 w 13"/>
                <a:gd name="T47" fmla="*/ 2147483646 h 13"/>
                <a:gd name="T48" fmla="*/ 2147483646 w 13"/>
                <a:gd name="T49" fmla="*/ 2147483646 h 13"/>
                <a:gd name="T50" fmla="*/ 2147483646 w 13"/>
                <a:gd name="T51" fmla="*/ 2147483646 h 1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3" h="13">
                  <a:moveTo>
                    <a:pt x="7" y="12"/>
                  </a:moveTo>
                  <a:cubicBezTo>
                    <a:pt x="5" y="13"/>
                    <a:pt x="4" y="12"/>
                    <a:pt x="2" y="11"/>
                  </a:cubicBezTo>
                  <a:cubicBezTo>
                    <a:pt x="1" y="10"/>
                    <a:pt x="1" y="9"/>
                    <a:pt x="0" y="7"/>
                  </a:cubicBezTo>
                  <a:cubicBezTo>
                    <a:pt x="0" y="5"/>
                    <a:pt x="1" y="4"/>
                    <a:pt x="2" y="2"/>
                  </a:cubicBezTo>
                  <a:cubicBezTo>
                    <a:pt x="3" y="1"/>
                    <a:pt x="4" y="1"/>
                    <a:pt x="6" y="0"/>
                  </a:cubicBezTo>
                  <a:cubicBezTo>
                    <a:pt x="8" y="0"/>
                    <a:pt x="9" y="1"/>
                    <a:pt x="11" y="2"/>
                  </a:cubicBezTo>
                  <a:cubicBezTo>
                    <a:pt x="12" y="3"/>
                    <a:pt x="12" y="4"/>
                    <a:pt x="13" y="6"/>
                  </a:cubicBezTo>
                  <a:cubicBezTo>
                    <a:pt x="13" y="8"/>
                    <a:pt x="12" y="9"/>
                    <a:pt x="11" y="11"/>
                  </a:cubicBezTo>
                  <a:cubicBezTo>
                    <a:pt x="10" y="12"/>
                    <a:pt x="9" y="12"/>
                    <a:pt x="7" y="12"/>
                  </a:cubicBezTo>
                  <a:close/>
                  <a:moveTo>
                    <a:pt x="4" y="9"/>
                  </a:moveTo>
                  <a:cubicBezTo>
                    <a:pt x="4" y="9"/>
                    <a:pt x="5" y="9"/>
                    <a:pt x="5" y="9"/>
                  </a:cubicBezTo>
                  <a:cubicBezTo>
                    <a:pt x="6" y="9"/>
                    <a:pt x="6" y="9"/>
                    <a:pt x="7" y="9"/>
                  </a:cubicBezTo>
                  <a:cubicBezTo>
                    <a:pt x="7" y="9"/>
                    <a:pt x="8" y="9"/>
                    <a:pt x="8" y="9"/>
                  </a:cubicBezTo>
                  <a:cubicBezTo>
                    <a:pt x="9" y="9"/>
                    <a:pt x="9" y="9"/>
                    <a:pt x="10" y="8"/>
                  </a:cubicBezTo>
                  <a:cubicBezTo>
                    <a:pt x="10" y="8"/>
                    <a:pt x="10" y="8"/>
                    <a:pt x="10" y="7"/>
                  </a:cubicBezTo>
                  <a:cubicBezTo>
                    <a:pt x="10" y="7"/>
                    <a:pt x="10" y="7"/>
                    <a:pt x="10" y="6"/>
                  </a:cubicBezTo>
                  <a:cubicBezTo>
                    <a:pt x="10" y="6"/>
                    <a:pt x="10" y="5"/>
                    <a:pt x="10" y="5"/>
                  </a:cubicBezTo>
                  <a:cubicBezTo>
                    <a:pt x="10" y="5"/>
                    <a:pt x="10" y="5"/>
                    <a:pt x="9" y="4"/>
                  </a:cubicBezTo>
                  <a:cubicBezTo>
                    <a:pt x="9" y="4"/>
                    <a:pt x="9" y="4"/>
                    <a:pt x="8" y="4"/>
                  </a:cubicBezTo>
                  <a:cubicBezTo>
                    <a:pt x="8" y="4"/>
                    <a:pt x="7" y="4"/>
                    <a:pt x="6" y="4"/>
                  </a:cubicBezTo>
                  <a:cubicBezTo>
                    <a:pt x="6" y="4"/>
                    <a:pt x="5" y="4"/>
                    <a:pt x="5" y="4"/>
                  </a:cubicBezTo>
                  <a:cubicBezTo>
                    <a:pt x="4" y="4"/>
                    <a:pt x="4" y="4"/>
                    <a:pt x="3" y="5"/>
                  </a:cubicBezTo>
                  <a:cubicBezTo>
                    <a:pt x="3" y="5"/>
                    <a:pt x="3" y="5"/>
                    <a:pt x="3" y="6"/>
                  </a:cubicBezTo>
                  <a:cubicBezTo>
                    <a:pt x="3" y="6"/>
                    <a:pt x="3" y="6"/>
                    <a:pt x="3" y="7"/>
                  </a:cubicBezTo>
                  <a:cubicBezTo>
                    <a:pt x="3" y="7"/>
                    <a:pt x="3" y="7"/>
                    <a:pt x="3" y="8"/>
                  </a:cubicBezTo>
                  <a:cubicBezTo>
                    <a:pt x="3" y="8"/>
                    <a:pt x="3" y="8"/>
                    <a:pt x="4" y="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285" name="Freeform 14"/>
            <p:cNvSpPr>
              <a:spLocks noEditPoints="1"/>
            </p:cNvSpPr>
            <p:nvPr/>
          </p:nvSpPr>
          <p:spPr bwMode="auto">
            <a:xfrm>
              <a:off x="10872802" y="3319464"/>
              <a:ext cx="112713" cy="104775"/>
            </a:xfrm>
            <a:custGeom>
              <a:avLst/>
              <a:gdLst>
                <a:gd name="T0" fmla="*/ 2147483646 w 12"/>
                <a:gd name="T1" fmla="*/ 2147483646 h 11"/>
                <a:gd name="T2" fmla="*/ 2147483646 w 12"/>
                <a:gd name="T3" fmla="*/ 2147483646 h 11"/>
                <a:gd name="T4" fmla="*/ 2147483646 w 12"/>
                <a:gd name="T5" fmla="*/ 2147483646 h 11"/>
                <a:gd name="T6" fmla="*/ 2147483646 w 12"/>
                <a:gd name="T7" fmla="*/ 2147483646 h 11"/>
                <a:gd name="T8" fmla="*/ 0 w 12"/>
                <a:gd name="T9" fmla="*/ 2147483646 h 11"/>
                <a:gd name="T10" fmla="*/ 0 w 12"/>
                <a:gd name="T11" fmla="*/ 0 h 11"/>
                <a:gd name="T12" fmla="*/ 2147483646 w 12"/>
                <a:gd name="T13" fmla="*/ 0 h 11"/>
                <a:gd name="T14" fmla="*/ 2147483646 w 12"/>
                <a:gd name="T15" fmla="*/ 2147483646 h 11"/>
                <a:gd name="T16" fmla="*/ 2147483646 w 12"/>
                <a:gd name="T17" fmla="*/ 2147483646 h 11"/>
                <a:gd name="T18" fmla="*/ 2147483646 w 12"/>
                <a:gd name="T19" fmla="*/ 2147483646 h 11"/>
                <a:gd name="T20" fmla="*/ 2147483646 w 12"/>
                <a:gd name="T21" fmla="*/ 2147483646 h 11"/>
                <a:gd name="T22" fmla="*/ 2147483646 w 12"/>
                <a:gd name="T23" fmla="*/ 2147483646 h 11"/>
                <a:gd name="T24" fmla="*/ 2147483646 w 12"/>
                <a:gd name="T25" fmla="*/ 2147483646 h 11"/>
                <a:gd name="T26" fmla="*/ 2147483646 w 12"/>
                <a:gd name="T27" fmla="*/ 2147483646 h 11"/>
                <a:gd name="T28" fmla="*/ 2147483646 w 12"/>
                <a:gd name="T29" fmla="*/ 2147483646 h 11"/>
                <a:gd name="T30" fmla="*/ 2147483646 w 12"/>
                <a:gd name="T31" fmla="*/ 2147483646 h 11"/>
                <a:gd name="T32" fmla="*/ 2147483646 w 12"/>
                <a:gd name="T33" fmla="*/ 2147483646 h 11"/>
                <a:gd name="T34" fmla="*/ 2147483646 w 12"/>
                <a:gd name="T35" fmla="*/ 2147483646 h 11"/>
                <a:gd name="T36" fmla="*/ 2147483646 w 12"/>
                <a:gd name="T37" fmla="*/ 2147483646 h 11"/>
                <a:gd name="T38" fmla="*/ 2147483646 w 12"/>
                <a:gd name="T39" fmla="*/ 2147483646 h 11"/>
                <a:gd name="T40" fmla="*/ 2147483646 w 12"/>
                <a:gd name="T41" fmla="*/ 2147483646 h 11"/>
                <a:gd name="T42" fmla="*/ 2147483646 w 12"/>
                <a:gd name="T43" fmla="*/ 2147483646 h 11"/>
                <a:gd name="T44" fmla="*/ 2147483646 w 12"/>
                <a:gd name="T45" fmla="*/ 2147483646 h 11"/>
                <a:gd name="T46" fmla="*/ 2147483646 w 12"/>
                <a:gd name="T47" fmla="*/ 2147483646 h 1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2" h="11">
                  <a:moveTo>
                    <a:pt x="6" y="11"/>
                  </a:moveTo>
                  <a:cubicBezTo>
                    <a:pt x="5" y="11"/>
                    <a:pt x="4" y="11"/>
                    <a:pt x="3" y="10"/>
                  </a:cubicBezTo>
                  <a:cubicBezTo>
                    <a:pt x="2" y="10"/>
                    <a:pt x="2" y="9"/>
                    <a:pt x="1" y="8"/>
                  </a:cubicBezTo>
                  <a:cubicBezTo>
                    <a:pt x="1" y="8"/>
                    <a:pt x="1" y="7"/>
                    <a:pt x="1" y="6"/>
                  </a:cubicBezTo>
                  <a:cubicBezTo>
                    <a:pt x="0" y="6"/>
                    <a:pt x="0" y="5"/>
                    <a:pt x="0" y="4"/>
                  </a:cubicBezTo>
                  <a:cubicBezTo>
                    <a:pt x="0" y="0"/>
                    <a:pt x="0" y="0"/>
                    <a:pt x="0" y="0"/>
                  </a:cubicBezTo>
                  <a:cubicBezTo>
                    <a:pt x="12" y="0"/>
                    <a:pt x="12" y="0"/>
                    <a:pt x="12" y="0"/>
                  </a:cubicBezTo>
                  <a:cubicBezTo>
                    <a:pt x="12" y="4"/>
                    <a:pt x="12" y="4"/>
                    <a:pt x="12" y="4"/>
                  </a:cubicBezTo>
                  <a:cubicBezTo>
                    <a:pt x="12" y="5"/>
                    <a:pt x="12" y="6"/>
                    <a:pt x="12" y="6"/>
                  </a:cubicBezTo>
                  <a:cubicBezTo>
                    <a:pt x="12" y="7"/>
                    <a:pt x="11" y="8"/>
                    <a:pt x="11" y="8"/>
                  </a:cubicBezTo>
                  <a:cubicBezTo>
                    <a:pt x="11" y="9"/>
                    <a:pt x="10" y="10"/>
                    <a:pt x="9" y="10"/>
                  </a:cubicBezTo>
                  <a:cubicBezTo>
                    <a:pt x="8" y="10"/>
                    <a:pt x="7" y="11"/>
                    <a:pt x="6" y="11"/>
                  </a:cubicBezTo>
                  <a:close/>
                  <a:moveTo>
                    <a:pt x="6" y="8"/>
                  </a:moveTo>
                  <a:cubicBezTo>
                    <a:pt x="7" y="8"/>
                    <a:pt x="8" y="7"/>
                    <a:pt x="8" y="7"/>
                  </a:cubicBezTo>
                  <a:cubicBezTo>
                    <a:pt x="9" y="7"/>
                    <a:pt x="9" y="6"/>
                    <a:pt x="9" y="6"/>
                  </a:cubicBezTo>
                  <a:cubicBezTo>
                    <a:pt x="10" y="6"/>
                    <a:pt x="10" y="5"/>
                    <a:pt x="10" y="5"/>
                  </a:cubicBezTo>
                  <a:cubicBezTo>
                    <a:pt x="10" y="5"/>
                    <a:pt x="10" y="4"/>
                    <a:pt x="10" y="3"/>
                  </a:cubicBezTo>
                  <a:cubicBezTo>
                    <a:pt x="10" y="3"/>
                    <a:pt x="10" y="3"/>
                    <a:pt x="10" y="3"/>
                  </a:cubicBezTo>
                  <a:cubicBezTo>
                    <a:pt x="2" y="3"/>
                    <a:pt x="2" y="3"/>
                    <a:pt x="2" y="3"/>
                  </a:cubicBezTo>
                  <a:cubicBezTo>
                    <a:pt x="2" y="4"/>
                    <a:pt x="2" y="4"/>
                    <a:pt x="2" y="4"/>
                  </a:cubicBezTo>
                  <a:cubicBezTo>
                    <a:pt x="3" y="4"/>
                    <a:pt x="3" y="5"/>
                    <a:pt x="3" y="5"/>
                  </a:cubicBezTo>
                  <a:cubicBezTo>
                    <a:pt x="3" y="5"/>
                    <a:pt x="3" y="6"/>
                    <a:pt x="3" y="6"/>
                  </a:cubicBezTo>
                  <a:cubicBezTo>
                    <a:pt x="3" y="7"/>
                    <a:pt x="4" y="7"/>
                    <a:pt x="4" y="7"/>
                  </a:cubicBezTo>
                  <a:cubicBezTo>
                    <a:pt x="5" y="8"/>
                    <a:pt x="5" y="8"/>
                    <a:pt x="6" y="8"/>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286" name="Freeform 15"/>
            <p:cNvSpPr>
              <a:spLocks noEditPoints="1"/>
            </p:cNvSpPr>
            <p:nvPr/>
          </p:nvSpPr>
          <p:spPr bwMode="auto">
            <a:xfrm>
              <a:off x="10863277" y="3546477"/>
              <a:ext cx="112713" cy="114300"/>
            </a:xfrm>
            <a:custGeom>
              <a:avLst/>
              <a:gdLst>
                <a:gd name="T0" fmla="*/ 2147483646 w 12"/>
                <a:gd name="T1" fmla="*/ 2147483646 h 12"/>
                <a:gd name="T2" fmla="*/ 2147483646 w 12"/>
                <a:gd name="T3" fmla="*/ 2147483646 h 12"/>
                <a:gd name="T4" fmla="*/ 0 w 12"/>
                <a:gd name="T5" fmla="*/ 2147483646 h 12"/>
                <a:gd name="T6" fmla="*/ 2147483646 w 12"/>
                <a:gd name="T7" fmla="*/ 2147483646 h 12"/>
                <a:gd name="T8" fmla="*/ 2147483646 w 12"/>
                <a:gd name="T9" fmla="*/ 0 h 12"/>
                <a:gd name="T10" fmla="*/ 2147483646 w 12"/>
                <a:gd name="T11" fmla="*/ 2147483646 h 12"/>
                <a:gd name="T12" fmla="*/ 2147483646 w 12"/>
                <a:gd name="T13" fmla="*/ 2147483646 h 12"/>
                <a:gd name="T14" fmla="*/ 2147483646 w 12"/>
                <a:gd name="T15" fmla="*/ 2147483646 h 12"/>
                <a:gd name="T16" fmla="*/ 2147483646 w 12"/>
                <a:gd name="T17" fmla="*/ 2147483646 h 12"/>
                <a:gd name="T18" fmla="*/ 2147483646 w 12"/>
                <a:gd name="T19" fmla="*/ 2147483646 h 12"/>
                <a:gd name="T20" fmla="*/ 2147483646 w 12"/>
                <a:gd name="T21" fmla="*/ 2147483646 h 12"/>
                <a:gd name="T22" fmla="*/ 2147483646 w 12"/>
                <a:gd name="T23" fmla="*/ 2147483646 h 12"/>
                <a:gd name="T24" fmla="*/ 2147483646 w 12"/>
                <a:gd name="T25" fmla="*/ 2147483646 h 12"/>
                <a:gd name="T26" fmla="*/ 2147483646 w 12"/>
                <a:gd name="T27" fmla="*/ 2147483646 h 12"/>
                <a:gd name="T28" fmla="*/ 2147483646 w 12"/>
                <a:gd name="T29" fmla="*/ 2147483646 h 12"/>
                <a:gd name="T30" fmla="*/ 2147483646 w 12"/>
                <a:gd name="T31" fmla="*/ 2147483646 h 12"/>
                <a:gd name="T32" fmla="*/ 2147483646 w 12"/>
                <a:gd name="T33" fmla="*/ 2147483646 h 12"/>
                <a:gd name="T34" fmla="*/ 2147483646 w 12"/>
                <a:gd name="T35" fmla="*/ 2147483646 h 12"/>
                <a:gd name="T36" fmla="*/ 2147483646 w 12"/>
                <a:gd name="T37" fmla="*/ 2147483646 h 12"/>
                <a:gd name="T38" fmla="*/ 2147483646 w 12"/>
                <a:gd name="T39" fmla="*/ 2147483646 h 12"/>
                <a:gd name="T40" fmla="*/ 2147483646 w 12"/>
                <a:gd name="T41" fmla="*/ 2147483646 h 12"/>
                <a:gd name="T42" fmla="*/ 2147483646 w 12"/>
                <a:gd name="T43" fmla="*/ 2147483646 h 12"/>
                <a:gd name="T44" fmla="*/ 2147483646 w 12"/>
                <a:gd name="T45" fmla="*/ 2147483646 h 12"/>
                <a:gd name="T46" fmla="*/ 2147483646 w 12"/>
                <a:gd name="T47" fmla="*/ 2147483646 h 12"/>
                <a:gd name="T48" fmla="*/ 2147483646 w 12"/>
                <a:gd name="T49" fmla="*/ 2147483646 h 12"/>
                <a:gd name="T50" fmla="*/ 2147483646 w 12"/>
                <a:gd name="T51" fmla="*/ 2147483646 h 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2" h="12">
                  <a:moveTo>
                    <a:pt x="6" y="12"/>
                  </a:moveTo>
                  <a:cubicBezTo>
                    <a:pt x="4" y="12"/>
                    <a:pt x="2" y="11"/>
                    <a:pt x="1" y="10"/>
                  </a:cubicBezTo>
                  <a:cubicBezTo>
                    <a:pt x="0" y="9"/>
                    <a:pt x="0" y="7"/>
                    <a:pt x="0" y="5"/>
                  </a:cubicBezTo>
                  <a:cubicBezTo>
                    <a:pt x="0" y="3"/>
                    <a:pt x="1" y="2"/>
                    <a:pt x="2" y="1"/>
                  </a:cubicBezTo>
                  <a:cubicBezTo>
                    <a:pt x="3" y="0"/>
                    <a:pt x="5" y="0"/>
                    <a:pt x="7" y="0"/>
                  </a:cubicBezTo>
                  <a:cubicBezTo>
                    <a:pt x="9" y="0"/>
                    <a:pt x="10" y="1"/>
                    <a:pt x="11" y="2"/>
                  </a:cubicBezTo>
                  <a:cubicBezTo>
                    <a:pt x="12" y="3"/>
                    <a:pt x="12" y="4"/>
                    <a:pt x="12" y="6"/>
                  </a:cubicBezTo>
                  <a:cubicBezTo>
                    <a:pt x="12" y="8"/>
                    <a:pt x="11" y="10"/>
                    <a:pt x="10" y="11"/>
                  </a:cubicBezTo>
                  <a:cubicBezTo>
                    <a:pt x="9" y="12"/>
                    <a:pt x="7" y="12"/>
                    <a:pt x="6" y="12"/>
                  </a:cubicBezTo>
                  <a:close/>
                  <a:moveTo>
                    <a:pt x="3" y="8"/>
                  </a:moveTo>
                  <a:cubicBezTo>
                    <a:pt x="3" y="8"/>
                    <a:pt x="4" y="8"/>
                    <a:pt x="4" y="8"/>
                  </a:cubicBezTo>
                  <a:cubicBezTo>
                    <a:pt x="5" y="9"/>
                    <a:pt x="5" y="9"/>
                    <a:pt x="6" y="9"/>
                  </a:cubicBezTo>
                  <a:cubicBezTo>
                    <a:pt x="7" y="9"/>
                    <a:pt x="7" y="9"/>
                    <a:pt x="8" y="9"/>
                  </a:cubicBezTo>
                  <a:cubicBezTo>
                    <a:pt x="8" y="8"/>
                    <a:pt x="9" y="8"/>
                    <a:pt x="9" y="8"/>
                  </a:cubicBezTo>
                  <a:cubicBezTo>
                    <a:pt x="9" y="8"/>
                    <a:pt x="10" y="8"/>
                    <a:pt x="10" y="7"/>
                  </a:cubicBezTo>
                  <a:cubicBezTo>
                    <a:pt x="10" y="7"/>
                    <a:pt x="10" y="7"/>
                    <a:pt x="10" y="6"/>
                  </a:cubicBezTo>
                  <a:cubicBezTo>
                    <a:pt x="10" y="6"/>
                    <a:pt x="10" y="5"/>
                    <a:pt x="10" y="5"/>
                  </a:cubicBezTo>
                  <a:cubicBezTo>
                    <a:pt x="10" y="5"/>
                    <a:pt x="10" y="4"/>
                    <a:pt x="9" y="4"/>
                  </a:cubicBezTo>
                  <a:cubicBezTo>
                    <a:pt x="9" y="4"/>
                    <a:pt x="9" y="4"/>
                    <a:pt x="8" y="3"/>
                  </a:cubicBezTo>
                  <a:cubicBezTo>
                    <a:pt x="8" y="3"/>
                    <a:pt x="7" y="3"/>
                    <a:pt x="6" y="3"/>
                  </a:cubicBezTo>
                  <a:cubicBezTo>
                    <a:pt x="6" y="3"/>
                    <a:pt x="5" y="3"/>
                    <a:pt x="5" y="3"/>
                  </a:cubicBezTo>
                  <a:cubicBezTo>
                    <a:pt x="4" y="3"/>
                    <a:pt x="4" y="3"/>
                    <a:pt x="3" y="4"/>
                  </a:cubicBezTo>
                  <a:cubicBezTo>
                    <a:pt x="3" y="4"/>
                    <a:pt x="3" y="4"/>
                    <a:pt x="3" y="4"/>
                  </a:cubicBezTo>
                  <a:cubicBezTo>
                    <a:pt x="2" y="5"/>
                    <a:pt x="2" y="5"/>
                    <a:pt x="2" y="5"/>
                  </a:cubicBezTo>
                  <a:cubicBezTo>
                    <a:pt x="2" y="6"/>
                    <a:pt x="2" y="6"/>
                    <a:pt x="2" y="7"/>
                  </a:cubicBezTo>
                  <a:cubicBezTo>
                    <a:pt x="3" y="7"/>
                    <a:pt x="3" y="7"/>
                    <a:pt x="3" y="8"/>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287" name="Freeform 16"/>
            <p:cNvSpPr>
              <a:spLocks/>
            </p:cNvSpPr>
            <p:nvPr/>
          </p:nvSpPr>
          <p:spPr bwMode="auto">
            <a:xfrm>
              <a:off x="10844227" y="3698877"/>
              <a:ext cx="122238" cy="112713"/>
            </a:xfrm>
            <a:custGeom>
              <a:avLst/>
              <a:gdLst>
                <a:gd name="T0" fmla="*/ 2147483646 w 13"/>
                <a:gd name="T1" fmla="*/ 2147483646 h 12"/>
                <a:gd name="T2" fmla="*/ 2147483646 w 13"/>
                <a:gd name="T3" fmla="*/ 2147483646 h 12"/>
                <a:gd name="T4" fmla="*/ 0 w 13"/>
                <a:gd name="T5" fmla="*/ 2147483646 h 12"/>
                <a:gd name="T6" fmla="*/ 2147483646 w 13"/>
                <a:gd name="T7" fmla="*/ 2147483646 h 12"/>
                <a:gd name="T8" fmla="*/ 2147483646 w 13"/>
                <a:gd name="T9" fmla="*/ 2147483646 h 12"/>
                <a:gd name="T10" fmla="*/ 2147483646 w 13"/>
                <a:gd name="T11" fmla="*/ 2147483646 h 12"/>
                <a:gd name="T12" fmla="*/ 2147483646 w 13"/>
                <a:gd name="T13" fmla="*/ 2147483646 h 12"/>
                <a:gd name="T14" fmla="*/ 2147483646 w 13"/>
                <a:gd name="T15" fmla="*/ 2147483646 h 12"/>
                <a:gd name="T16" fmla="*/ 2147483646 w 13"/>
                <a:gd name="T17" fmla="*/ 2147483646 h 12"/>
                <a:gd name="T18" fmla="*/ 2147483646 w 13"/>
                <a:gd name="T19" fmla="*/ 2147483646 h 12"/>
                <a:gd name="T20" fmla="*/ 2147483646 w 13"/>
                <a:gd name="T21" fmla="*/ 2147483646 h 12"/>
                <a:gd name="T22" fmla="*/ 2147483646 w 13"/>
                <a:gd name="T23" fmla="*/ 2147483646 h 12"/>
                <a:gd name="T24" fmla="*/ 2147483646 w 13"/>
                <a:gd name="T25" fmla="*/ 2147483646 h 12"/>
                <a:gd name="T26" fmla="*/ 2147483646 w 13"/>
                <a:gd name="T27" fmla="*/ 2147483646 h 12"/>
                <a:gd name="T28" fmla="*/ 2147483646 w 13"/>
                <a:gd name="T29" fmla="*/ 2147483646 h 1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3" h="12">
                  <a:moveTo>
                    <a:pt x="4" y="11"/>
                  </a:moveTo>
                  <a:cubicBezTo>
                    <a:pt x="2" y="11"/>
                    <a:pt x="1" y="10"/>
                    <a:pt x="1" y="9"/>
                  </a:cubicBezTo>
                  <a:cubicBezTo>
                    <a:pt x="0" y="8"/>
                    <a:pt x="0" y="7"/>
                    <a:pt x="0" y="5"/>
                  </a:cubicBezTo>
                  <a:cubicBezTo>
                    <a:pt x="0" y="3"/>
                    <a:pt x="1" y="2"/>
                    <a:pt x="2" y="1"/>
                  </a:cubicBezTo>
                  <a:cubicBezTo>
                    <a:pt x="3" y="1"/>
                    <a:pt x="4" y="0"/>
                    <a:pt x="5" y="1"/>
                  </a:cubicBezTo>
                  <a:cubicBezTo>
                    <a:pt x="13" y="2"/>
                    <a:pt x="13" y="2"/>
                    <a:pt x="13" y="2"/>
                  </a:cubicBezTo>
                  <a:cubicBezTo>
                    <a:pt x="12" y="5"/>
                    <a:pt x="12" y="5"/>
                    <a:pt x="12" y="5"/>
                  </a:cubicBezTo>
                  <a:cubicBezTo>
                    <a:pt x="5" y="4"/>
                    <a:pt x="5" y="4"/>
                    <a:pt x="5" y="4"/>
                  </a:cubicBezTo>
                  <a:cubicBezTo>
                    <a:pt x="4" y="4"/>
                    <a:pt x="4" y="4"/>
                    <a:pt x="3" y="4"/>
                  </a:cubicBezTo>
                  <a:cubicBezTo>
                    <a:pt x="3" y="4"/>
                    <a:pt x="3" y="5"/>
                    <a:pt x="2" y="5"/>
                  </a:cubicBezTo>
                  <a:cubicBezTo>
                    <a:pt x="2" y="6"/>
                    <a:pt x="2" y="7"/>
                    <a:pt x="3" y="7"/>
                  </a:cubicBezTo>
                  <a:cubicBezTo>
                    <a:pt x="3" y="8"/>
                    <a:pt x="4" y="8"/>
                    <a:pt x="4" y="8"/>
                  </a:cubicBezTo>
                  <a:cubicBezTo>
                    <a:pt x="12" y="9"/>
                    <a:pt x="12" y="9"/>
                    <a:pt x="12" y="9"/>
                  </a:cubicBezTo>
                  <a:cubicBezTo>
                    <a:pt x="11" y="12"/>
                    <a:pt x="11" y="12"/>
                    <a:pt x="11" y="12"/>
                  </a:cubicBezTo>
                  <a:lnTo>
                    <a:pt x="4"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288" name="Freeform 17"/>
            <p:cNvSpPr>
              <a:spLocks/>
            </p:cNvSpPr>
            <p:nvPr/>
          </p:nvSpPr>
          <p:spPr bwMode="auto">
            <a:xfrm>
              <a:off x="10825177" y="3849690"/>
              <a:ext cx="114300" cy="103188"/>
            </a:xfrm>
            <a:custGeom>
              <a:avLst/>
              <a:gdLst>
                <a:gd name="T0" fmla="*/ 2147483646 w 72"/>
                <a:gd name="T1" fmla="*/ 2147483646 h 65"/>
                <a:gd name="T2" fmla="*/ 2147483646 w 72"/>
                <a:gd name="T3" fmla="*/ 2147483646 h 65"/>
                <a:gd name="T4" fmla="*/ 0 w 72"/>
                <a:gd name="T5" fmla="*/ 2147483646 h 65"/>
                <a:gd name="T6" fmla="*/ 0 w 72"/>
                <a:gd name="T7" fmla="*/ 2147483646 h 65"/>
                <a:gd name="T8" fmla="*/ 2147483646 w 72"/>
                <a:gd name="T9" fmla="*/ 2147483646 h 65"/>
                <a:gd name="T10" fmla="*/ 2147483646 w 72"/>
                <a:gd name="T11" fmla="*/ 0 h 65"/>
                <a:gd name="T12" fmla="*/ 2147483646 w 72"/>
                <a:gd name="T13" fmla="*/ 2147483646 h 65"/>
                <a:gd name="T14" fmla="*/ 2147483646 w 72"/>
                <a:gd name="T15" fmla="*/ 2147483646 h 65"/>
                <a:gd name="T16" fmla="*/ 2147483646 w 72"/>
                <a:gd name="T17" fmla="*/ 2147483646 h 6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2" h="65">
                  <a:moveTo>
                    <a:pt x="48" y="59"/>
                  </a:moveTo>
                  <a:lnTo>
                    <a:pt x="54" y="42"/>
                  </a:lnTo>
                  <a:lnTo>
                    <a:pt x="0" y="30"/>
                  </a:lnTo>
                  <a:lnTo>
                    <a:pt x="0" y="12"/>
                  </a:lnTo>
                  <a:lnTo>
                    <a:pt x="54" y="24"/>
                  </a:lnTo>
                  <a:lnTo>
                    <a:pt x="60" y="0"/>
                  </a:lnTo>
                  <a:lnTo>
                    <a:pt x="72" y="6"/>
                  </a:lnTo>
                  <a:lnTo>
                    <a:pt x="60" y="65"/>
                  </a:lnTo>
                  <a:lnTo>
                    <a:pt x="48" y="5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289" name="Freeform 18"/>
            <p:cNvSpPr>
              <a:spLocks/>
            </p:cNvSpPr>
            <p:nvPr/>
          </p:nvSpPr>
          <p:spPr bwMode="auto">
            <a:xfrm>
              <a:off x="10787077" y="3971927"/>
              <a:ext cx="114300" cy="114300"/>
            </a:xfrm>
            <a:custGeom>
              <a:avLst/>
              <a:gdLst>
                <a:gd name="T0" fmla="*/ 0 w 12"/>
                <a:gd name="T1" fmla="*/ 2147483646 h 12"/>
                <a:gd name="T2" fmla="*/ 2147483646 w 12"/>
                <a:gd name="T3" fmla="*/ 2147483646 h 12"/>
                <a:gd name="T4" fmla="*/ 2147483646 w 12"/>
                <a:gd name="T5" fmla="*/ 2147483646 h 12"/>
                <a:gd name="T6" fmla="*/ 2147483646 w 12"/>
                <a:gd name="T7" fmla="*/ 0 h 12"/>
                <a:gd name="T8" fmla="*/ 2147483646 w 12"/>
                <a:gd name="T9" fmla="*/ 2147483646 h 12"/>
                <a:gd name="T10" fmla="*/ 2147483646 w 12"/>
                <a:gd name="T11" fmla="*/ 2147483646 h 12"/>
                <a:gd name="T12" fmla="*/ 2147483646 w 12"/>
                <a:gd name="T13" fmla="*/ 2147483646 h 12"/>
                <a:gd name="T14" fmla="*/ 2147483646 w 12"/>
                <a:gd name="T15" fmla="*/ 2147483646 h 12"/>
                <a:gd name="T16" fmla="*/ 2147483646 w 12"/>
                <a:gd name="T17" fmla="*/ 2147483646 h 12"/>
                <a:gd name="T18" fmla="*/ 2147483646 w 12"/>
                <a:gd name="T19" fmla="*/ 2147483646 h 12"/>
                <a:gd name="T20" fmla="*/ 2147483646 w 12"/>
                <a:gd name="T21" fmla="*/ 2147483646 h 12"/>
                <a:gd name="T22" fmla="*/ 2147483646 w 12"/>
                <a:gd name="T23" fmla="*/ 2147483646 h 12"/>
                <a:gd name="T24" fmla="*/ 2147483646 w 12"/>
                <a:gd name="T25" fmla="*/ 2147483646 h 12"/>
                <a:gd name="T26" fmla="*/ 2147483646 w 12"/>
                <a:gd name="T27" fmla="*/ 2147483646 h 12"/>
                <a:gd name="T28" fmla="*/ 2147483646 w 12"/>
                <a:gd name="T29" fmla="*/ 2147483646 h 12"/>
                <a:gd name="T30" fmla="*/ 2147483646 w 12"/>
                <a:gd name="T31" fmla="*/ 2147483646 h 12"/>
                <a:gd name="T32" fmla="*/ 2147483646 w 12"/>
                <a:gd name="T33" fmla="*/ 2147483646 h 12"/>
                <a:gd name="T34" fmla="*/ 2147483646 w 12"/>
                <a:gd name="T35" fmla="*/ 2147483646 h 12"/>
                <a:gd name="T36" fmla="*/ 2147483646 w 12"/>
                <a:gd name="T37" fmla="*/ 2147483646 h 12"/>
                <a:gd name="T38" fmla="*/ 2147483646 w 12"/>
                <a:gd name="T39" fmla="*/ 2147483646 h 12"/>
                <a:gd name="T40" fmla="*/ 2147483646 w 12"/>
                <a:gd name="T41" fmla="*/ 2147483646 h 12"/>
                <a:gd name="T42" fmla="*/ 2147483646 w 12"/>
                <a:gd name="T43" fmla="*/ 2147483646 h 12"/>
                <a:gd name="T44" fmla="*/ 2147483646 w 12"/>
                <a:gd name="T45" fmla="*/ 2147483646 h 12"/>
                <a:gd name="T46" fmla="*/ 2147483646 w 12"/>
                <a:gd name="T47" fmla="*/ 2147483646 h 12"/>
                <a:gd name="T48" fmla="*/ 2147483646 w 12"/>
                <a:gd name="T49" fmla="*/ 2147483646 h 12"/>
                <a:gd name="T50" fmla="*/ 2147483646 w 12"/>
                <a:gd name="T51" fmla="*/ 2147483646 h 12"/>
                <a:gd name="T52" fmla="*/ 2147483646 w 12"/>
                <a:gd name="T53" fmla="*/ 2147483646 h 12"/>
                <a:gd name="T54" fmla="*/ 2147483646 w 12"/>
                <a:gd name="T55" fmla="*/ 2147483646 h 12"/>
                <a:gd name="T56" fmla="*/ 2147483646 w 12"/>
                <a:gd name="T57" fmla="*/ 2147483646 h 12"/>
                <a:gd name="T58" fmla="*/ 2147483646 w 12"/>
                <a:gd name="T59" fmla="*/ 2147483646 h 12"/>
                <a:gd name="T60" fmla="*/ 2147483646 w 12"/>
                <a:gd name="T61" fmla="*/ 2147483646 h 12"/>
                <a:gd name="T62" fmla="*/ 2147483646 w 12"/>
                <a:gd name="T63" fmla="*/ 2147483646 h 12"/>
                <a:gd name="T64" fmla="*/ 0 w 12"/>
                <a:gd name="T65" fmla="*/ 2147483646 h 12"/>
                <a:gd name="T66" fmla="*/ 0 w 12"/>
                <a:gd name="T67" fmla="*/ 2147483646 h 12"/>
                <a:gd name="T68" fmla="*/ 0 w 12"/>
                <a:gd name="T69" fmla="*/ 2147483646 h 12"/>
                <a:gd name="T70" fmla="*/ 0 w 12"/>
                <a:gd name="T71" fmla="*/ 2147483646 h 12"/>
                <a:gd name="T72" fmla="*/ 0 w 12"/>
                <a:gd name="T73" fmla="*/ 2147483646 h 1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2" h="12">
                  <a:moveTo>
                    <a:pt x="0" y="5"/>
                  </a:moveTo>
                  <a:cubicBezTo>
                    <a:pt x="0" y="4"/>
                    <a:pt x="1" y="3"/>
                    <a:pt x="1" y="3"/>
                  </a:cubicBezTo>
                  <a:cubicBezTo>
                    <a:pt x="2" y="2"/>
                    <a:pt x="2" y="2"/>
                    <a:pt x="3" y="1"/>
                  </a:cubicBezTo>
                  <a:cubicBezTo>
                    <a:pt x="3" y="1"/>
                    <a:pt x="4" y="1"/>
                    <a:pt x="5" y="0"/>
                  </a:cubicBezTo>
                  <a:cubicBezTo>
                    <a:pt x="6" y="0"/>
                    <a:pt x="7" y="0"/>
                    <a:pt x="8" y="1"/>
                  </a:cubicBezTo>
                  <a:cubicBezTo>
                    <a:pt x="8" y="1"/>
                    <a:pt x="9" y="1"/>
                    <a:pt x="10" y="2"/>
                  </a:cubicBezTo>
                  <a:cubicBezTo>
                    <a:pt x="10" y="2"/>
                    <a:pt x="11" y="3"/>
                    <a:pt x="11" y="3"/>
                  </a:cubicBezTo>
                  <a:cubicBezTo>
                    <a:pt x="12" y="4"/>
                    <a:pt x="12" y="5"/>
                    <a:pt x="12" y="6"/>
                  </a:cubicBezTo>
                  <a:cubicBezTo>
                    <a:pt x="12" y="6"/>
                    <a:pt x="12" y="7"/>
                    <a:pt x="12" y="8"/>
                  </a:cubicBezTo>
                  <a:cubicBezTo>
                    <a:pt x="12" y="9"/>
                    <a:pt x="12" y="9"/>
                    <a:pt x="11" y="9"/>
                  </a:cubicBezTo>
                  <a:cubicBezTo>
                    <a:pt x="11" y="10"/>
                    <a:pt x="11" y="10"/>
                    <a:pt x="11" y="10"/>
                  </a:cubicBezTo>
                  <a:cubicBezTo>
                    <a:pt x="11" y="11"/>
                    <a:pt x="11" y="11"/>
                    <a:pt x="10" y="11"/>
                  </a:cubicBezTo>
                  <a:cubicBezTo>
                    <a:pt x="10" y="11"/>
                    <a:pt x="10" y="12"/>
                    <a:pt x="10" y="12"/>
                  </a:cubicBezTo>
                  <a:cubicBezTo>
                    <a:pt x="7" y="11"/>
                    <a:pt x="7" y="11"/>
                    <a:pt x="7" y="11"/>
                  </a:cubicBezTo>
                  <a:cubicBezTo>
                    <a:pt x="7" y="11"/>
                    <a:pt x="7" y="11"/>
                    <a:pt x="7" y="11"/>
                  </a:cubicBezTo>
                  <a:cubicBezTo>
                    <a:pt x="7" y="11"/>
                    <a:pt x="8" y="10"/>
                    <a:pt x="8" y="10"/>
                  </a:cubicBezTo>
                  <a:cubicBezTo>
                    <a:pt x="8" y="10"/>
                    <a:pt x="8" y="10"/>
                    <a:pt x="8" y="10"/>
                  </a:cubicBezTo>
                  <a:cubicBezTo>
                    <a:pt x="9" y="9"/>
                    <a:pt x="9" y="9"/>
                    <a:pt x="9" y="9"/>
                  </a:cubicBezTo>
                  <a:cubicBezTo>
                    <a:pt x="9" y="9"/>
                    <a:pt x="9" y="8"/>
                    <a:pt x="10" y="8"/>
                  </a:cubicBezTo>
                  <a:cubicBezTo>
                    <a:pt x="10" y="7"/>
                    <a:pt x="10" y="7"/>
                    <a:pt x="10" y="7"/>
                  </a:cubicBezTo>
                  <a:cubicBezTo>
                    <a:pt x="10" y="6"/>
                    <a:pt x="9" y="6"/>
                    <a:pt x="9" y="6"/>
                  </a:cubicBezTo>
                  <a:cubicBezTo>
                    <a:pt x="9" y="5"/>
                    <a:pt x="9" y="5"/>
                    <a:pt x="8" y="4"/>
                  </a:cubicBezTo>
                  <a:cubicBezTo>
                    <a:pt x="8" y="4"/>
                    <a:pt x="7" y="4"/>
                    <a:pt x="7" y="4"/>
                  </a:cubicBezTo>
                  <a:cubicBezTo>
                    <a:pt x="6" y="4"/>
                    <a:pt x="5" y="3"/>
                    <a:pt x="5" y="4"/>
                  </a:cubicBezTo>
                  <a:cubicBezTo>
                    <a:pt x="4" y="4"/>
                    <a:pt x="4" y="4"/>
                    <a:pt x="4" y="4"/>
                  </a:cubicBezTo>
                  <a:cubicBezTo>
                    <a:pt x="3" y="4"/>
                    <a:pt x="3" y="5"/>
                    <a:pt x="3" y="5"/>
                  </a:cubicBezTo>
                  <a:cubicBezTo>
                    <a:pt x="2" y="5"/>
                    <a:pt x="2" y="6"/>
                    <a:pt x="2" y="6"/>
                  </a:cubicBezTo>
                  <a:cubicBezTo>
                    <a:pt x="2" y="6"/>
                    <a:pt x="2" y="7"/>
                    <a:pt x="2" y="7"/>
                  </a:cubicBezTo>
                  <a:cubicBezTo>
                    <a:pt x="2" y="7"/>
                    <a:pt x="2" y="8"/>
                    <a:pt x="2" y="8"/>
                  </a:cubicBezTo>
                  <a:cubicBezTo>
                    <a:pt x="2" y="8"/>
                    <a:pt x="2" y="9"/>
                    <a:pt x="3" y="9"/>
                  </a:cubicBezTo>
                  <a:cubicBezTo>
                    <a:pt x="3" y="9"/>
                    <a:pt x="3" y="9"/>
                    <a:pt x="3" y="10"/>
                  </a:cubicBezTo>
                  <a:cubicBezTo>
                    <a:pt x="3" y="10"/>
                    <a:pt x="3" y="10"/>
                    <a:pt x="3" y="10"/>
                  </a:cubicBezTo>
                  <a:cubicBezTo>
                    <a:pt x="0" y="9"/>
                    <a:pt x="0" y="9"/>
                    <a:pt x="0" y="9"/>
                  </a:cubicBezTo>
                  <a:cubicBezTo>
                    <a:pt x="0" y="9"/>
                    <a:pt x="0" y="9"/>
                    <a:pt x="0" y="8"/>
                  </a:cubicBezTo>
                  <a:cubicBezTo>
                    <a:pt x="0" y="8"/>
                    <a:pt x="0" y="8"/>
                    <a:pt x="0" y="7"/>
                  </a:cubicBezTo>
                  <a:cubicBezTo>
                    <a:pt x="0" y="7"/>
                    <a:pt x="0" y="7"/>
                    <a:pt x="0" y="6"/>
                  </a:cubicBezTo>
                  <a:cubicBezTo>
                    <a:pt x="0" y="6"/>
                    <a:pt x="0" y="5"/>
                    <a:pt x="0" y="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290" name="Freeform 19"/>
            <p:cNvSpPr>
              <a:spLocks noEditPoints="1"/>
            </p:cNvSpPr>
            <p:nvPr/>
          </p:nvSpPr>
          <p:spPr bwMode="auto">
            <a:xfrm>
              <a:off x="10741040" y="4105277"/>
              <a:ext cx="122238" cy="122238"/>
            </a:xfrm>
            <a:custGeom>
              <a:avLst/>
              <a:gdLst>
                <a:gd name="T0" fmla="*/ 2147483646 w 13"/>
                <a:gd name="T1" fmla="*/ 2147483646 h 13"/>
                <a:gd name="T2" fmla="*/ 2147483646 w 13"/>
                <a:gd name="T3" fmla="*/ 2147483646 h 13"/>
                <a:gd name="T4" fmla="*/ 2147483646 w 13"/>
                <a:gd name="T5" fmla="*/ 2147483646 h 13"/>
                <a:gd name="T6" fmla="*/ 2147483646 w 13"/>
                <a:gd name="T7" fmla="*/ 2147483646 h 13"/>
                <a:gd name="T8" fmla="*/ 2147483646 w 13"/>
                <a:gd name="T9" fmla="*/ 2147483646 h 13"/>
                <a:gd name="T10" fmla="*/ 2147483646 w 13"/>
                <a:gd name="T11" fmla="*/ 2147483646 h 13"/>
                <a:gd name="T12" fmla="*/ 2147483646 w 13"/>
                <a:gd name="T13" fmla="*/ 2147483646 h 13"/>
                <a:gd name="T14" fmla="*/ 2147483646 w 13"/>
                <a:gd name="T15" fmla="*/ 2147483646 h 13"/>
                <a:gd name="T16" fmla="*/ 2147483646 w 13"/>
                <a:gd name="T17" fmla="*/ 2147483646 h 13"/>
                <a:gd name="T18" fmla="*/ 2147483646 w 13"/>
                <a:gd name="T19" fmla="*/ 2147483646 h 13"/>
                <a:gd name="T20" fmla="*/ 2147483646 w 13"/>
                <a:gd name="T21" fmla="*/ 2147483646 h 13"/>
                <a:gd name="T22" fmla="*/ 2147483646 w 13"/>
                <a:gd name="T23" fmla="*/ 2147483646 h 13"/>
                <a:gd name="T24" fmla="*/ 2147483646 w 13"/>
                <a:gd name="T25" fmla="*/ 2147483646 h 13"/>
                <a:gd name="T26" fmla="*/ 2147483646 w 13"/>
                <a:gd name="T27" fmla="*/ 2147483646 h 13"/>
                <a:gd name="T28" fmla="*/ 2147483646 w 13"/>
                <a:gd name="T29" fmla="*/ 2147483646 h 13"/>
                <a:gd name="T30" fmla="*/ 2147483646 w 13"/>
                <a:gd name="T31" fmla="*/ 2147483646 h 13"/>
                <a:gd name="T32" fmla="*/ 2147483646 w 13"/>
                <a:gd name="T33" fmla="*/ 2147483646 h 13"/>
                <a:gd name="T34" fmla="*/ 2147483646 w 13"/>
                <a:gd name="T35" fmla="*/ 2147483646 h 13"/>
                <a:gd name="T36" fmla="*/ 2147483646 w 13"/>
                <a:gd name="T37" fmla="*/ 2147483646 h 13"/>
                <a:gd name="T38" fmla="*/ 2147483646 w 13"/>
                <a:gd name="T39" fmla="*/ 2147483646 h 13"/>
                <a:gd name="T40" fmla="*/ 2147483646 w 13"/>
                <a:gd name="T41" fmla="*/ 2147483646 h 13"/>
                <a:gd name="T42" fmla="*/ 2147483646 w 13"/>
                <a:gd name="T43" fmla="*/ 2147483646 h 13"/>
                <a:gd name="T44" fmla="*/ 2147483646 w 13"/>
                <a:gd name="T45" fmla="*/ 2147483646 h 13"/>
                <a:gd name="T46" fmla="*/ 2147483646 w 13"/>
                <a:gd name="T47" fmla="*/ 2147483646 h 13"/>
                <a:gd name="T48" fmla="*/ 2147483646 w 13"/>
                <a:gd name="T49" fmla="*/ 2147483646 h 13"/>
                <a:gd name="T50" fmla="*/ 2147483646 w 13"/>
                <a:gd name="T51" fmla="*/ 2147483646 h 1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3" h="13">
                  <a:moveTo>
                    <a:pt x="5" y="12"/>
                  </a:moveTo>
                  <a:cubicBezTo>
                    <a:pt x="3" y="12"/>
                    <a:pt x="2" y="11"/>
                    <a:pt x="1" y="9"/>
                  </a:cubicBezTo>
                  <a:cubicBezTo>
                    <a:pt x="0" y="8"/>
                    <a:pt x="0" y="6"/>
                    <a:pt x="1" y="5"/>
                  </a:cubicBezTo>
                  <a:cubicBezTo>
                    <a:pt x="2" y="3"/>
                    <a:pt x="3" y="2"/>
                    <a:pt x="4" y="1"/>
                  </a:cubicBezTo>
                  <a:cubicBezTo>
                    <a:pt x="5" y="0"/>
                    <a:pt x="7" y="0"/>
                    <a:pt x="9" y="1"/>
                  </a:cubicBezTo>
                  <a:cubicBezTo>
                    <a:pt x="10" y="1"/>
                    <a:pt x="12" y="2"/>
                    <a:pt x="12" y="4"/>
                  </a:cubicBezTo>
                  <a:cubicBezTo>
                    <a:pt x="13" y="5"/>
                    <a:pt x="13" y="7"/>
                    <a:pt x="12" y="8"/>
                  </a:cubicBezTo>
                  <a:cubicBezTo>
                    <a:pt x="12" y="10"/>
                    <a:pt x="11" y="11"/>
                    <a:pt x="10" y="12"/>
                  </a:cubicBezTo>
                  <a:cubicBezTo>
                    <a:pt x="8" y="13"/>
                    <a:pt x="7" y="13"/>
                    <a:pt x="5" y="12"/>
                  </a:cubicBezTo>
                  <a:close/>
                  <a:moveTo>
                    <a:pt x="3" y="7"/>
                  </a:moveTo>
                  <a:cubicBezTo>
                    <a:pt x="4" y="8"/>
                    <a:pt x="4" y="8"/>
                    <a:pt x="4" y="8"/>
                  </a:cubicBezTo>
                  <a:cubicBezTo>
                    <a:pt x="5" y="9"/>
                    <a:pt x="5" y="9"/>
                    <a:pt x="6" y="9"/>
                  </a:cubicBezTo>
                  <a:cubicBezTo>
                    <a:pt x="6" y="9"/>
                    <a:pt x="7" y="10"/>
                    <a:pt x="8" y="10"/>
                  </a:cubicBezTo>
                  <a:cubicBezTo>
                    <a:pt x="8" y="10"/>
                    <a:pt x="9" y="9"/>
                    <a:pt x="9" y="9"/>
                  </a:cubicBezTo>
                  <a:cubicBezTo>
                    <a:pt x="9" y="9"/>
                    <a:pt x="10" y="9"/>
                    <a:pt x="10" y="9"/>
                  </a:cubicBezTo>
                  <a:cubicBezTo>
                    <a:pt x="10" y="8"/>
                    <a:pt x="10" y="8"/>
                    <a:pt x="10" y="8"/>
                  </a:cubicBezTo>
                  <a:cubicBezTo>
                    <a:pt x="11" y="7"/>
                    <a:pt x="11" y="7"/>
                    <a:pt x="11" y="7"/>
                  </a:cubicBezTo>
                  <a:cubicBezTo>
                    <a:pt x="11" y="6"/>
                    <a:pt x="10" y="6"/>
                    <a:pt x="10" y="6"/>
                  </a:cubicBezTo>
                  <a:cubicBezTo>
                    <a:pt x="10" y="5"/>
                    <a:pt x="10" y="5"/>
                    <a:pt x="9" y="5"/>
                  </a:cubicBezTo>
                  <a:cubicBezTo>
                    <a:pt x="9" y="4"/>
                    <a:pt x="8" y="4"/>
                    <a:pt x="8" y="4"/>
                  </a:cubicBezTo>
                  <a:cubicBezTo>
                    <a:pt x="7" y="3"/>
                    <a:pt x="6" y="3"/>
                    <a:pt x="6" y="3"/>
                  </a:cubicBezTo>
                  <a:cubicBezTo>
                    <a:pt x="5" y="3"/>
                    <a:pt x="5" y="3"/>
                    <a:pt x="5" y="4"/>
                  </a:cubicBezTo>
                  <a:cubicBezTo>
                    <a:pt x="4" y="4"/>
                    <a:pt x="4" y="4"/>
                    <a:pt x="4" y="4"/>
                  </a:cubicBezTo>
                  <a:cubicBezTo>
                    <a:pt x="3" y="5"/>
                    <a:pt x="3" y="5"/>
                    <a:pt x="3" y="5"/>
                  </a:cubicBezTo>
                  <a:cubicBezTo>
                    <a:pt x="3" y="6"/>
                    <a:pt x="3" y="6"/>
                    <a:pt x="3" y="6"/>
                  </a:cubicBezTo>
                  <a:cubicBezTo>
                    <a:pt x="3" y="7"/>
                    <a:pt x="3" y="7"/>
                    <a:pt x="3" y="7"/>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291" name="Freeform 20"/>
            <p:cNvSpPr>
              <a:spLocks/>
            </p:cNvSpPr>
            <p:nvPr/>
          </p:nvSpPr>
          <p:spPr bwMode="auto">
            <a:xfrm>
              <a:off x="10674365" y="4246565"/>
              <a:ext cx="141288" cy="150813"/>
            </a:xfrm>
            <a:custGeom>
              <a:avLst/>
              <a:gdLst>
                <a:gd name="T0" fmla="*/ 0 w 89"/>
                <a:gd name="T1" fmla="*/ 2147483646 h 95"/>
                <a:gd name="T2" fmla="*/ 2147483646 w 89"/>
                <a:gd name="T3" fmla="*/ 2147483646 h 95"/>
                <a:gd name="T4" fmla="*/ 2147483646 w 89"/>
                <a:gd name="T5" fmla="*/ 2147483646 h 95"/>
                <a:gd name="T6" fmla="*/ 2147483646 w 89"/>
                <a:gd name="T7" fmla="*/ 2147483646 h 95"/>
                <a:gd name="T8" fmla="*/ 2147483646 w 89"/>
                <a:gd name="T9" fmla="*/ 2147483646 h 95"/>
                <a:gd name="T10" fmla="*/ 2147483646 w 89"/>
                <a:gd name="T11" fmla="*/ 2147483646 h 95"/>
                <a:gd name="T12" fmla="*/ 2147483646 w 89"/>
                <a:gd name="T13" fmla="*/ 2147483646 h 95"/>
                <a:gd name="T14" fmla="*/ 2147483646 w 89"/>
                <a:gd name="T15" fmla="*/ 0 h 95"/>
                <a:gd name="T16" fmla="*/ 2147483646 w 89"/>
                <a:gd name="T17" fmla="*/ 2147483646 h 95"/>
                <a:gd name="T18" fmla="*/ 2147483646 w 89"/>
                <a:gd name="T19" fmla="*/ 2147483646 h 95"/>
                <a:gd name="T20" fmla="*/ 2147483646 w 89"/>
                <a:gd name="T21" fmla="*/ 2147483646 h 95"/>
                <a:gd name="T22" fmla="*/ 2147483646 w 89"/>
                <a:gd name="T23" fmla="*/ 2147483646 h 95"/>
                <a:gd name="T24" fmla="*/ 2147483646 w 89"/>
                <a:gd name="T25" fmla="*/ 2147483646 h 95"/>
                <a:gd name="T26" fmla="*/ 0 w 89"/>
                <a:gd name="T27" fmla="*/ 2147483646 h 9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9" h="95">
                  <a:moveTo>
                    <a:pt x="0" y="66"/>
                  </a:moveTo>
                  <a:lnTo>
                    <a:pt x="6" y="48"/>
                  </a:lnTo>
                  <a:lnTo>
                    <a:pt x="47" y="66"/>
                  </a:lnTo>
                  <a:lnTo>
                    <a:pt x="24" y="42"/>
                  </a:lnTo>
                  <a:lnTo>
                    <a:pt x="30" y="36"/>
                  </a:lnTo>
                  <a:lnTo>
                    <a:pt x="65" y="30"/>
                  </a:lnTo>
                  <a:lnTo>
                    <a:pt x="24" y="12"/>
                  </a:lnTo>
                  <a:lnTo>
                    <a:pt x="30" y="0"/>
                  </a:lnTo>
                  <a:lnTo>
                    <a:pt x="89" y="24"/>
                  </a:lnTo>
                  <a:lnTo>
                    <a:pt x="83" y="48"/>
                  </a:lnTo>
                  <a:lnTo>
                    <a:pt x="47" y="48"/>
                  </a:lnTo>
                  <a:lnTo>
                    <a:pt x="71" y="72"/>
                  </a:lnTo>
                  <a:lnTo>
                    <a:pt x="65" y="95"/>
                  </a:lnTo>
                  <a:lnTo>
                    <a:pt x="0" y="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292" name="Freeform 21"/>
            <p:cNvSpPr>
              <a:spLocks/>
            </p:cNvSpPr>
            <p:nvPr/>
          </p:nvSpPr>
          <p:spPr bwMode="auto">
            <a:xfrm>
              <a:off x="10617215" y="4397377"/>
              <a:ext cx="131763" cy="123825"/>
            </a:xfrm>
            <a:custGeom>
              <a:avLst/>
              <a:gdLst>
                <a:gd name="T0" fmla="*/ 0 w 83"/>
                <a:gd name="T1" fmla="*/ 2147483646 h 78"/>
                <a:gd name="T2" fmla="*/ 2147483646 w 83"/>
                <a:gd name="T3" fmla="*/ 0 h 78"/>
                <a:gd name="T4" fmla="*/ 2147483646 w 83"/>
                <a:gd name="T5" fmla="*/ 2147483646 h 78"/>
                <a:gd name="T6" fmla="*/ 2147483646 w 83"/>
                <a:gd name="T7" fmla="*/ 2147483646 h 78"/>
                <a:gd name="T8" fmla="*/ 2147483646 w 83"/>
                <a:gd name="T9" fmla="*/ 2147483646 h 78"/>
                <a:gd name="T10" fmla="*/ 2147483646 w 83"/>
                <a:gd name="T11" fmla="*/ 2147483646 h 78"/>
                <a:gd name="T12" fmla="*/ 2147483646 w 83"/>
                <a:gd name="T13" fmla="*/ 2147483646 h 78"/>
                <a:gd name="T14" fmla="*/ 2147483646 w 83"/>
                <a:gd name="T15" fmla="*/ 2147483646 h 78"/>
                <a:gd name="T16" fmla="*/ 2147483646 w 83"/>
                <a:gd name="T17" fmla="*/ 2147483646 h 78"/>
                <a:gd name="T18" fmla="*/ 2147483646 w 83"/>
                <a:gd name="T19" fmla="*/ 2147483646 h 78"/>
                <a:gd name="T20" fmla="*/ 2147483646 w 83"/>
                <a:gd name="T21" fmla="*/ 2147483646 h 78"/>
                <a:gd name="T22" fmla="*/ 2147483646 w 83"/>
                <a:gd name="T23" fmla="*/ 2147483646 h 78"/>
                <a:gd name="T24" fmla="*/ 0 w 83"/>
                <a:gd name="T25" fmla="*/ 2147483646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3" h="78">
                  <a:moveTo>
                    <a:pt x="0" y="48"/>
                  </a:moveTo>
                  <a:lnTo>
                    <a:pt x="24" y="0"/>
                  </a:lnTo>
                  <a:lnTo>
                    <a:pt x="83" y="30"/>
                  </a:lnTo>
                  <a:lnTo>
                    <a:pt x="60" y="78"/>
                  </a:lnTo>
                  <a:lnTo>
                    <a:pt x="48" y="72"/>
                  </a:lnTo>
                  <a:lnTo>
                    <a:pt x="66" y="42"/>
                  </a:lnTo>
                  <a:lnTo>
                    <a:pt x="54" y="36"/>
                  </a:lnTo>
                  <a:lnTo>
                    <a:pt x="42" y="66"/>
                  </a:lnTo>
                  <a:lnTo>
                    <a:pt x="30" y="60"/>
                  </a:lnTo>
                  <a:lnTo>
                    <a:pt x="42" y="30"/>
                  </a:lnTo>
                  <a:lnTo>
                    <a:pt x="24" y="24"/>
                  </a:lnTo>
                  <a:lnTo>
                    <a:pt x="12" y="54"/>
                  </a:lnTo>
                  <a:lnTo>
                    <a:pt x="0"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293" name="Freeform 22"/>
            <p:cNvSpPr>
              <a:spLocks/>
            </p:cNvSpPr>
            <p:nvPr/>
          </p:nvSpPr>
          <p:spPr bwMode="auto">
            <a:xfrm>
              <a:off x="10560064" y="4511677"/>
              <a:ext cx="123825" cy="122238"/>
            </a:xfrm>
            <a:custGeom>
              <a:avLst/>
              <a:gdLst>
                <a:gd name="T0" fmla="*/ 2147483646 w 13"/>
                <a:gd name="T1" fmla="*/ 2147483646 h 13"/>
                <a:gd name="T2" fmla="*/ 0 w 13"/>
                <a:gd name="T3" fmla="*/ 2147483646 h 13"/>
                <a:gd name="T4" fmla="*/ 2147483646 w 13"/>
                <a:gd name="T5" fmla="*/ 2147483646 h 13"/>
                <a:gd name="T6" fmla="*/ 2147483646 w 13"/>
                <a:gd name="T7" fmla="*/ 2147483646 h 13"/>
                <a:gd name="T8" fmla="*/ 2147483646 w 13"/>
                <a:gd name="T9" fmla="*/ 0 h 13"/>
                <a:gd name="T10" fmla="*/ 2147483646 w 13"/>
                <a:gd name="T11" fmla="*/ 2147483646 h 13"/>
                <a:gd name="T12" fmla="*/ 2147483646 w 13"/>
                <a:gd name="T13" fmla="*/ 2147483646 h 13"/>
                <a:gd name="T14" fmla="*/ 2147483646 w 13"/>
                <a:gd name="T15" fmla="*/ 2147483646 h 13"/>
                <a:gd name="T16" fmla="*/ 2147483646 w 13"/>
                <a:gd name="T17" fmla="*/ 2147483646 h 13"/>
                <a:gd name="T18" fmla="*/ 2147483646 w 13"/>
                <a:gd name="T19" fmla="*/ 2147483646 h 13"/>
                <a:gd name="T20" fmla="*/ 2147483646 w 13"/>
                <a:gd name="T21" fmla="*/ 2147483646 h 13"/>
                <a:gd name="T22" fmla="*/ 2147483646 w 13"/>
                <a:gd name="T23" fmla="*/ 2147483646 h 13"/>
                <a:gd name="T24" fmla="*/ 2147483646 w 13"/>
                <a:gd name="T25" fmla="*/ 2147483646 h 13"/>
                <a:gd name="T26" fmla="*/ 2147483646 w 13"/>
                <a:gd name="T27" fmla="*/ 2147483646 h 13"/>
                <a:gd name="T28" fmla="*/ 2147483646 w 13"/>
                <a:gd name="T29" fmla="*/ 2147483646 h 13"/>
                <a:gd name="T30" fmla="*/ 2147483646 w 13"/>
                <a:gd name="T31" fmla="*/ 2147483646 h 13"/>
                <a:gd name="T32" fmla="*/ 2147483646 w 13"/>
                <a:gd name="T33" fmla="*/ 2147483646 h 13"/>
                <a:gd name="T34" fmla="*/ 2147483646 w 13"/>
                <a:gd name="T35" fmla="*/ 2147483646 h 13"/>
                <a:gd name="T36" fmla="*/ 2147483646 w 13"/>
                <a:gd name="T37" fmla="*/ 2147483646 h 13"/>
                <a:gd name="T38" fmla="*/ 2147483646 w 13"/>
                <a:gd name="T39" fmla="*/ 2147483646 h 13"/>
                <a:gd name="T40" fmla="*/ 2147483646 w 13"/>
                <a:gd name="T41" fmla="*/ 2147483646 h 13"/>
                <a:gd name="T42" fmla="*/ 2147483646 w 13"/>
                <a:gd name="T43" fmla="*/ 2147483646 h 13"/>
                <a:gd name="T44" fmla="*/ 2147483646 w 13"/>
                <a:gd name="T45" fmla="*/ 2147483646 h 13"/>
                <a:gd name="T46" fmla="*/ 2147483646 w 13"/>
                <a:gd name="T47" fmla="*/ 2147483646 h 13"/>
                <a:gd name="T48" fmla="*/ 2147483646 w 13"/>
                <a:gd name="T49" fmla="*/ 2147483646 h 13"/>
                <a:gd name="T50" fmla="*/ 2147483646 w 13"/>
                <a:gd name="T51" fmla="*/ 2147483646 h 13"/>
                <a:gd name="T52" fmla="*/ 2147483646 w 13"/>
                <a:gd name="T53" fmla="*/ 2147483646 h 13"/>
                <a:gd name="T54" fmla="*/ 2147483646 w 13"/>
                <a:gd name="T55" fmla="*/ 2147483646 h 13"/>
                <a:gd name="T56" fmla="*/ 2147483646 w 13"/>
                <a:gd name="T57" fmla="*/ 2147483646 h 13"/>
                <a:gd name="T58" fmla="*/ 2147483646 w 13"/>
                <a:gd name="T59" fmla="*/ 2147483646 h 13"/>
                <a:gd name="T60" fmla="*/ 2147483646 w 13"/>
                <a:gd name="T61" fmla="*/ 2147483646 h 13"/>
                <a:gd name="T62" fmla="*/ 2147483646 w 13"/>
                <a:gd name="T63" fmla="*/ 2147483646 h 13"/>
                <a:gd name="T64" fmla="*/ 2147483646 w 13"/>
                <a:gd name="T65" fmla="*/ 2147483646 h 13"/>
                <a:gd name="T66" fmla="*/ 2147483646 w 13"/>
                <a:gd name="T67" fmla="*/ 2147483646 h 13"/>
                <a:gd name="T68" fmla="*/ 2147483646 w 13"/>
                <a:gd name="T69" fmla="*/ 2147483646 h 13"/>
                <a:gd name="T70" fmla="*/ 2147483646 w 13"/>
                <a:gd name="T71" fmla="*/ 2147483646 h 13"/>
                <a:gd name="T72" fmla="*/ 2147483646 w 13"/>
                <a:gd name="T73" fmla="*/ 2147483646 h 1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3" h="13">
                  <a:moveTo>
                    <a:pt x="2" y="10"/>
                  </a:moveTo>
                  <a:cubicBezTo>
                    <a:pt x="1" y="10"/>
                    <a:pt x="1" y="9"/>
                    <a:pt x="0" y="8"/>
                  </a:cubicBezTo>
                  <a:cubicBezTo>
                    <a:pt x="0" y="6"/>
                    <a:pt x="1" y="5"/>
                    <a:pt x="1" y="4"/>
                  </a:cubicBezTo>
                  <a:cubicBezTo>
                    <a:pt x="2" y="3"/>
                    <a:pt x="2" y="2"/>
                    <a:pt x="3" y="2"/>
                  </a:cubicBezTo>
                  <a:cubicBezTo>
                    <a:pt x="3" y="1"/>
                    <a:pt x="4" y="1"/>
                    <a:pt x="4" y="0"/>
                  </a:cubicBezTo>
                  <a:cubicBezTo>
                    <a:pt x="7" y="1"/>
                    <a:pt x="7" y="1"/>
                    <a:pt x="7" y="1"/>
                  </a:cubicBezTo>
                  <a:cubicBezTo>
                    <a:pt x="7" y="2"/>
                    <a:pt x="7" y="2"/>
                    <a:pt x="7" y="2"/>
                  </a:cubicBezTo>
                  <a:cubicBezTo>
                    <a:pt x="6" y="2"/>
                    <a:pt x="5" y="3"/>
                    <a:pt x="5" y="3"/>
                  </a:cubicBezTo>
                  <a:cubicBezTo>
                    <a:pt x="4" y="4"/>
                    <a:pt x="4" y="4"/>
                    <a:pt x="3" y="5"/>
                  </a:cubicBezTo>
                  <a:cubicBezTo>
                    <a:pt x="3" y="5"/>
                    <a:pt x="3" y="5"/>
                    <a:pt x="3" y="5"/>
                  </a:cubicBezTo>
                  <a:cubicBezTo>
                    <a:pt x="3" y="6"/>
                    <a:pt x="3" y="6"/>
                    <a:pt x="3" y="6"/>
                  </a:cubicBezTo>
                  <a:cubicBezTo>
                    <a:pt x="3" y="6"/>
                    <a:pt x="3" y="7"/>
                    <a:pt x="3" y="7"/>
                  </a:cubicBezTo>
                  <a:cubicBezTo>
                    <a:pt x="3" y="7"/>
                    <a:pt x="3" y="7"/>
                    <a:pt x="3" y="7"/>
                  </a:cubicBezTo>
                  <a:cubicBezTo>
                    <a:pt x="3" y="7"/>
                    <a:pt x="4" y="7"/>
                    <a:pt x="4" y="7"/>
                  </a:cubicBezTo>
                  <a:cubicBezTo>
                    <a:pt x="4" y="7"/>
                    <a:pt x="4" y="7"/>
                    <a:pt x="5" y="7"/>
                  </a:cubicBezTo>
                  <a:cubicBezTo>
                    <a:pt x="5" y="6"/>
                    <a:pt x="5" y="6"/>
                    <a:pt x="6" y="6"/>
                  </a:cubicBezTo>
                  <a:cubicBezTo>
                    <a:pt x="6" y="5"/>
                    <a:pt x="6" y="5"/>
                    <a:pt x="7" y="5"/>
                  </a:cubicBezTo>
                  <a:cubicBezTo>
                    <a:pt x="7" y="4"/>
                    <a:pt x="8" y="4"/>
                    <a:pt x="9" y="3"/>
                  </a:cubicBezTo>
                  <a:cubicBezTo>
                    <a:pt x="9" y="3"/>
                    <a:pt x="10" y="3"/>
                    <a:pt x="11" y="4"/>
                  </a:cubicBezTo>
                  <a:cubicBezTo>
                    <a:pt x="12" y="4"/>
                    <a:pt x="12" y="5"/>
                    <a:pt x="12" y="6"/>
                  </a:cubicBezTo>
                  <a:cubicBezTo>
                    <a:pt x="13" y="8"/>
                    <a:pt x="12" y="9"/>
                    <a:pt x="12" y="10"/>
                  </a:cubicBezTo>
                  <a:cubicBezTo>
                    <a:pt x="11" y="11"/>
                    <a:pt x="11" y="11"/>
                    <a:pt x="10" y="12"/>
                  </a:cubicBezTo>
                  <a:cubicBezTo>
                    <a:pt x="10" y="13"/>
                    <a:pt x="9" y="13"/>
                    <a:pt x="9" y="13"/>
                  </a:cubicBezTo>
                  <a:cubicBezTo>
                    <a:pt x="6" y="12"/>
                    <a:pt x="6" y="12"/>
                    <a:pt x="6" y="12"/>
                  </a:cubicBezTo>
                  <a:cubicBezTo>
                    <a:pt x="7" y="12"/>
                    <a:pt x="7" y="12"/>
                    <a:pt x="7" y="12"/>
                  </a:cubicBezTo>
                  <a:cubicBezTo>
                    <a:pt x="7" y="12"/>
                    <a:pt x="8" y="11"/>
                    <a:pt x="8" y="11"/>
                  </a:cubicBezTo>
                  <a:cubicBezTo>
                    <a:pt x="9" y="10"/>
                    <a:pt x="9" y="10"/>
                    <a:pt x="10" y="9"/>
                  </a:cubicBezTo>
                  <a:cubicBezTo>
                    <a:pt x="10" y="9"/>
                    <a:pt x="10" y="9"/>
                    <a:pt x="10" y="9"/>
                  </a:cubicBezTo>
                  <a:cubicBezTo>
                    <a:pt x="10" y="8"/>
                    <a:pt x="10" y="8"/>
                    <a:pt x="10" y="8"/>
                  </a:cubicBezTo>
                  <a:cubicBezTo>
                    <a:pt x="10" y="8"/>
                    <a:pt x="10" y="7"/>
                    <a:pt x="10" y="7"/>
                  </a:cubicBezTo>
                  <a:cubicBezTo>
                    <a:pt x="10" y="7"/>
                    <a:pt x="10" y="7"/>
                    <a:pt x="10" y="7"/>
                  </a:cubicBezTo>
                  <a:cubicBezTo>
                    <a:pt x="9" y="7"/>
                    <a:pt x="9" y="7"/>
                    <a:pt x="9" y="7"/>
                  </a:cubicBezTo>
                  <a:cubicBezTo>
                    <a:pt x="9" y="7"/>
                    <a:pt x="8" y="7"/>
                    <a:pt x="8" y="8"/>
                  </a:cubicBezTo>
                  <a:cubicBezTo>
                    <a:pt x="8" y="8"/>
                    <a:pt x="7" y="8"/>
                    <a:pt x="7" y="9"/>
                  </a:cubicBezTo>
                  <a:cubicBezTo>
                    <a:pt x="7" y="9"/>
                    <a:pt x="7" y="9"/>
                    <a:pt x="6" y="10"/>
                  </a:cubicBezTo>
                  <a:cubicBezTo>
                    <a:pt x="5" y="10"/>
                    <a:pt x="5" y="11"/>
                    <a:pt x="4" y="11"/>
                  </a:cubicBezTo>
                  <a:cubicBezTo>
                    <a:pt x="4" y="11"/>
                    <a:pt x="3" y="11"/>
                    <a:pt x="2" y="1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grpSp>
      <p:cxnSp>
        <p:nvCxnSpPr>
          <p:cNvPr id="294" name="Connecteur droit avec flèche 7"/>
          <p:cNvCxnSpPr>
            <a:cxnSpLocks noChangeShapeType="1"/>
          </p:cNvCxnSpPr>
          <p:nvPr/>
        </p:nvCxnSpPr>
        <p:spPr bwMode="auto">
          <a:xfrm>
            <a:off x="3219026" y="3389580"/>
            <a:ext cx="476250" cy="452438"/>
          </a:xfrm>
          <a:prstGeom prst="straightConnector1">
            <a:avLst/>
          </a:prstGeom>
          <a:noFill/>
          <a:ln w="38100" algn="ctr">
            <a:solidFill>
              <a:srgbClr val="008000"/>
            </a:solidFill>
            <a:round/>
            <a:headEnd/>
            <a:tailEnd type="arrow" w="med" len="med"/>
          </a:ln>
          <a:extLst>
            <a:ext uri="{909E8E84-426E-40DD-AFC4-6F175D3DCCD1}">
              <a14:hiddenFill xmlns:a14="http://schemas.microsoft.com/office/drawing/2010/main">
                <a:noFill/>
              </a14:hiddenFill>
            </a:ext>
          </a:extLst>
        </p:spPr>
      </p:cxnSp>
      <p:cxnSp>
        <p:nvCxnSpPr>
          <p:cNvPr id="295" name="Connecteur droit avec flèche 205"/>
          <p:cNvCxnSpPr>
            <a:cxnSpLocks noChangeShapeType="1"/>
          </p:cNvCxnSpPr>
          <p:nvPr/>
        </p:nvCxnSpPr>
        <p:spPr bwMode="auto">
          <a:xfrm>
            <a:off x="3692101" y="4210318"/>
            <a:ext cx="477837" cy="452437"/>
          </a:xfrm>
          <a:prstGeom prst="straightConnector1">
            <a:avLst/>
          </a:prstGeom>
          <a:noFill/>
          <a:ln w="38100" algn="ctr">
            <a:solidFill>
              <a:srgbClr val="008000"/>
            </a:solidFill>
            <a:round/>
            <a:headEnd/>
            <a:tailEnd type="arrow" w="med" len="med"/>
          </a:ln>
          <a:extLst>
            <a:ext uri="{909E8E84-426E-40DD-AFC4-6F175D3DCCD1}">
              <a14:hiddenFill xmlns:a14="http://schemas.microsoft.com/office/drawing/2010/main">
                <a:noFill/>
              </a14:hiddenFill>
            </a:ext>
          </a:extLst>
        </p:spPr>
      </p:cxnSp>
      <p:cxnSp>
        <p:nvCxnSpPr>
          <p:cNvPr id="296" name="Connecteur droit avec flèche 206"/>
          <p:cNvCxnSpPr>
            <a:cxnSpLocks noChangeShapeType="1"/>
          </p:cNvCxnSpPr>
          <p:nvPr/>
        </p:nvCxnSpPr>
        <p:spPr bwMode="auto">
          <a:xfrm>
            <a:off x="4804938" y="4257943"/>
            <a:ext cx="477838" cy="450850"/>
          </a:xfrm>
          <a:prstGeom prst="straightConnector1">
            <a:avLst/>
          </a:prstGeom>
          <a:noFill/>
          <a:ln w="38100" algn="ctr">
            <a:solidFill>
              <a:srgbClr val="008000"/>
            </a:solidFill>
            <a:round/>
            <a:headEnd/>
            <a:tailEnd type="arrow" w="med" len="med"/>
          </a:ln>
          <a:extLst>
            <a:ext uri="{909E8E84-426E-40DD-AFC4-6F175D3DCCD1}">
              <a14:hiddenFill xmlns:a14="http://schemas.microsoft.com/office/drawing/2010/main">
                <a:noFill/>
              </a14:hiddenFill>
            </a:ext>
          </a:extLst>
        </p:spPr>
      </p:cxnSp>
      <p:cxnSp>
        <p:nvCxnSpPr>
          <p:cNvPr id="297" name="Connecteur droit avec flèche 207"/>
          <p:cNvCxnSpPr>
            <a:cxnSpLocks noChangeShapeType="1"/>
          </p:cNvCxnSpPr>
          <p:nvPr/>
        </p:nvCxnSpPr>
        <p:spPr bwMode="auto">
          <a:xfrm>
            <a:off x="3692101" y="2551380"/>
            <a:ext cx="477837" cy="452438"/>
          </a:xfrm>
          <a:prstGeom prst="straightConnector1">
            <a:avLst/>
          </a:prstGeom>
          <a:noFill/>
          <a:ln w="38100" algn="ctr">
            <a:solidFill>
              <a:srgbClr val="008000"/>
            </a:solidFill>
            <a:round/>
            <a:headEnd/>
            <a:tailEnd type="arrow" w="med" len="med"/>
          </a:ln>
          <a:extLst>
            <a:ext uri="{909E8E84-426E-40DD-AFC4-6F175D3DCCD1}">
              <a14:hiddenFill xmlns:a14="http://schemas.microsoft.com/office/drawing/2010/main">
                <a:noFill/>
              </a14:hiddenFill>
            </a:ext>
          </a:extLst>
        </p:spPr>
      </p:cxnSp>
      <p:cxnSp>
        <p:nvCxnSpPr>
          <p:cNvPr id="298" name="Connecteur droit avec flèche 208"/>
          <p:cNvCxnSpPr>
            <a:cxnSpLocks noChangeShapeType="1"/>
          </p:cNvCxnSpPr>
          <p:nvPr/>
        </p:nvCxnSpPr>
        <p:spPr bwMode="auto">
          <a:xfrm>
            <a:off x="4787476" y="2581543"/>
            <a:ext cx="477837" cy="452437"/>
          </a:xfrm>
          <a:prstGeom prst="straightConnector1">
            <a:avLst/>
          </a:prstGeom>
          <a:noFill/>
          <a:ln w="38100" algn="ctr">
            <a:solidFill>
              <a:srgbClr val="008000"/>
            </a:solidFill>
            <a:round/>
            <a:headEnd/>
            <a:tailEnd type="arrow" w="med" len="med"/>
          </a:ln>
          <a:extLst>
            <a:ext uri="{909E8E84-426E-40DD-AFC4-6F175D3DCCD1}">
              <a14:hiddenFill xmlns:a14="http://schemas.microsoft.com/office/drawing/2010/main">
                <a:noFill/>
              </a14:hiddenFill>
            </a:ext>
          </a:extLst>
        </p:spPr>
      </p:cxnSp>
      <p:cxnSp>
        <p:nvCxnSpPr>
          <p:cNvPr id="299" name="Connecteur droit avec flèche 209"/>
          <p:cNvCxnSpPr>
            <a:cxnSpLocks noChangeShapeType="1"/>
          </p:cNvCxnSpPr>
          <p:nvPr/>
        </p:nvCxnSpPr>
        <p:spPr bwMode="auto">
          <a:xfrm>
            <a:off x="5170063" y="3373705"/>
            <a:ext cx="477838" cy="452438"/>
          </a:xfrm>
          <a:prstGeom prst="straightConnector1">
            <a:avLst/>
          </a:prstGeom>
          <a:noFill/>
          <a:ln w="38100" algn="ctr">
            <a:solidFill>
              <a:srgbClr val="008000"/>
            </a:solidFill>
            <a:round/>
            <a:headEnd/>
            <a:tailEnd type="arrow" w="med" len="med"/>
          </a:ln>
          <a:extLst>
            <a:ext uri="{909E8E84-426E-40DD-AFC4-6F175D3DCCD1}">
              <a14:hiddenFill xmlns:a14="http://schemas.microsoft.com/office/drawing/2010/main">
                <a:noFill/>
              </a14:hiddenFill>
            </a:ext>
          </a:extLst>
        </p:spPr>
      </p:cxnSp>
      <p:sp>
        <p:nvSpPr>
          <p:cNvPr id="300" name="Rectangle avec flèche vers le bas 9"/>
          <p:cNvSpPr>
            <a:spLocks noChangeArrowheads="1"/>
          </p:cNvSpPr>
          <p:nvPr/>
        </p:nvSpPr>
        <p:spPr bwMode="auto">
          <a:xfrm>
            <a:off x="4851521" y="433656"/>
            <a:ext cx="3095856" cy="2403475"/>
          </a:xfrm>
          <a:prstGeom prst="downArrowCallout">
            <a:avLst>
              <a:gd name="adj1" fmla="val 20558"/>
              <a:gd name="adj2" fmla="val 23258"/>
              <a:gd name="adj3" fmla="val 23097"/>
              <a:gd name="adj4" fmla="val 64977"/>
            </a:avLst>
          </a:prstGeom>
          <a:solidFill>
            <a:schemeClr val="accent6">
              <a:lumMod val="40000"/>
              <a:lumOff val="60000"/>
            </a:schemeClr>
          </a:solidFill>
          <a:ln w="9525" algn="ctr">
            <a:solidFill>
              <a:schemeClr val="bg2"/>
            </a:solidFill>
            <a:round/>
            <a:headEnd/>
            <a:tailEnd/>
          </a:ln>
        </p:spPr>
        <p:txBody>
          <a:bodyPr wrap="square">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algn="ctr" eaLnBrk="1" hangingPunct="1"/>
            <a:r>
              <a:rPr lang="fr-FR" sz="3200" dirty="0"/>
              <a:t>Mécanisme d’adaptation</a:t>
            </a:r>
          </a:p>
          <a:p>
            <a:pPr eaLnBrk="1" hangingPunct="1"/>
            <a:endParaRPr lang="en-US" altLang="fr-FR" sz="3200" dirty="0"/>
          </a:p>
        </p:txBody>
      </p:sp>
      <p:sp>
        <p:nvSpPr>
          <p:cNvPr id="303" name="Rectangle 302"/>
          <p:cNvSpPr/>
          <p:nvPr/>
        </p:nvSpPr>
        <p:spPr>
          <a:xfrm>
            <a:off x="-1057" y="0"/>
            <a:ext cx="62865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a:p>
            <a:pPr algn="ctr"/>
            <a:endParaRPr lang="fr-CH" dirty="0"/>
          </a:p>
        </p:txBody>
      </p:sp>
      <p:sp>
        <p:nvSpPr>
          <p:cNvPr id="304" name="TextBox 303"/>
          <p:cNvSpPr txBox="1"/>
          <p:nvPr/>
        </p:nvSpPr>
        <p:spPr>
          <a:xfrm>
            <a:off x="82435" y="5132084"/>
            <a:ext cx="461665" cy="1440394"/>
          </a:xfrm>
          <a:prstGeom prst="rect">
            <a:avLst/>
          </a:prstGeom>
          <a:noFill/>
        </p:spPr>
        <p:txBody>
          <a:bodyPr vert="vert270"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solidFill>
                  <a:schemeClr val="bg1"/>
                </a:solidFill>
              </a:rPr>
              <a:t>Cours H.E.L.P.</a:t>
            </a:r>
          </a:p>
        </p:txBody>
      </p:sp>
      <p:sp>
        <p:nvSpPr>
          <p:cNvPr id="2" name="Slide Number Placeholder 1"/>
          <p:cNvSpPr>
            <a:spLocks noGrp="1"/>
          </p:cNvSpPr>
          <p:nvPr>
            <p:ph type="sldNum" sz="quarter" idx="12"/>
          </p:nvPr>
        </p:nvSpPr>
        <p:spPr/>
        <p:txBody>
          <a:bodyPr/>
          <a:lstStyle/>
          <a:p>
            <a:fld id="{5F9FF89D-54EC-4393-BF8A-5ADA11AD65D0}" type="slidenum">
              <a:rPr lang="fr-CH" smtClean="0"/>
              <a:t>3</a:t>
            </a:fld>
            <a:endParaRPr lang="fr-CH"/>
          </a:p>
        </p:txBody>
      </p:sp>
    </p:spTree>
    <p:extLst>
      <p:ext uri="{BB962C8B-B14F-4D97-AF65-F5344CB8AC3E}">
        <p14:creationId xmlns:p14="http://schemas.microsoft.com/office/powerpoint/2010/main" val="2227366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99"/>
                                        </p:tgtEl>
                                        <p:attrNameLst>
                                          <p:attrName>style.visibility</p:attrName>
                                        </p:attrNameLst>
                                      </p:cBhvr>
                                      <p:to>
                                        <p:strVal val="visible"/>
                                      </p:to>
                                    </p:set>
                                    <p:anim calcmode="lin" valueType="num">
                                      <p:cBhvr>
                                        <p:cTn id="7" dur="1000" fill="hold"/>
                                        <p:tgtEl>
                                          <p:spTgt spid="299"/>
                                        </p:tgtEl>
                                        <p:attrNameLst>
                                          <p:attrName>ppt_w</p:attrName>
                                        </p:attrNameLst>
                                      </p:cBhvr>
                                      <p:tavLst>
                                        <p:tav tm="0">
                                          <p:val>
                                            <p:fltVal val="0"/>
                                          </p:val>
                                        </p:tav>
                                        <p:tav tm="100000">
                                          <p:val>
                                            <p:strVal val="#ppt_w"/>
                                          </p:val>
                                        </p:tav>
                                      </p:tavLst>
                                    </p:anim>
                                    <p:anim calcmode="lin" valueType="num">
                                      <p:cBhvr>
                                        <p:cTn id="8" dur="1000" fill="hold"/>
                                        <p:tgtEl>
                                          <p:spTgt spid="299"/>
                                        </p:tgtEl>
                                        <p:attrNameLst>
                                          <p:attrName>ppt_h</p:attrName>
                                        </p:attrNameLst>
                                      </p:cBhvr>
                                      <p:tavLst>
                                        <p:tav tm="0">
                                          <p:val>
                                            <p:fltVal val="0"/>
                                          </p:val>
                                        </p:tav>
                                        <p:tav tm="100000">
                                          <p:val>
                                            <p:strVal val="#ppt_h"/>
                                          </p:val>
                                        </p:tav>
                                      </p:tavLst>
                                    </p:anim>
                                    <p:anim calcmode="lin" valueType="num">
                                      <p:cBhvr>
                                        <p:cTn id="9" dur="1000" fill="hold"/>
                                        <p:tgtEl>
                                          <p:spTgt spid="299"/>
                                        </p:tgtEl>
                                        <p:attrNameLst>
                                          <p:attrName>style.rotation</p:attrName>
                                        </p:attrNameLst>
                                      </p:cBhvr>
                                      <p:tavLst>
                                        <p:tav tm="0">
                                          <p:val>
                                            <p:fltVal val="90"/>
                                          </p:val>
                                        </p:tav>
                                        <p:tav tm="100000">
                                          <p:val>
                                            <p:fltVal val="0"/>
                                          </p:val>
                                        </p:tav>
                                      </p:tavLst>
                                    </p:anim>
                                    <p:animEffect transition="in" filter="fade">
                                      <p:cBhvr>
                                        <p:cTn id="10" dur="1000"/>
                                        <p:tgtEl>
                                          <p:spTgt spid="299"/>
                                        </p:tgtEl>
                                      </p:cBhvr>
                                    </p:animEffect>
                                  </p:childTnLst>
                                </p:cTn>
                              </p:par>
                              <p:par>
                                <p:cTn id="11" presetID="31" presetClass="entr" presetSubtype="0" fill="hold" nodeType="withEffect">
                                  <p:stCondLst>
                                    <p:cond delay="0"/>
                                  </p:stCondLst>
                                  <p:childTnLst>
                                    <p:set>
                                      <p:cBhvr>
                                        <p:cTn id="12" dur="1" fill="hold">
                                          <p:stCondLst>
                                            <p:cond delay="0"/>
                                          </p:stCondLst>
                                        </p:cTn>
                                        <p:tgtEl>
                                          <p:spTgt spid="296"/>
                                        </p:tgtEl>
                                        <p:attrNameLst>
                                          <p:attrName>style.visibility</p:attrName>
                                        </p:attrNameLst>
                                      </p:cBhvr>
                                      <p:to>
                                        <p:strVal val="visible"/>
                                      </p:to>
                                    </p:set>
                                    <p:anim calcmode="lin" valueType="num">
                                      <p:cBhvr>
                                        <p:cTn id="13" dur="1000" fill="hold"/>
                                        <p:tgtEl>
                                          <p:spTgt spid="296"/>
                                        </p:tgtEl>
                                        <p:attrNameLst>
                                          <p:attrName>ppt_w</p:attrName>
                                        </p:attrNameLst>
                                      </p:cBhvr>
                                      <p:tavLst>
                                        <p:tav tm="0">
                                          <p:val>
                                            <p:fltVal val="0"/>
                                          </p:val>
                                        </p:tav>
                                        <p:tav tm="100000">
                                          <p:val>
                                            <p:strVal val="#ppt_w"/>
                                          </p:val>
                                        </p:tav>
                                      </p:tavLst>
                                    </p:anim>
                                    <p:anim calcmode="lin" valueType="num">
                                      <p:cBhvr>
                                        <p:cTn id="14" dur="1000" fill="hold"/>
                                        <p:tgtEl>
                                          <p:spTgt spid="296"/>
                                        </p:tgtEl>
                                        <p:attrNameLst>
                                          <p:attrName>ppt_h</p:attrName>
                                        </p:attrNameLst>
                                      </p:cBhvr>
                                      <p:tavLst>
                                        <p:tav tm="0">
                                          <p:val>
                                            <p:fltVal val="0"/>
                                          </p:val>
                                        </p:tav>
                                        <p:tav tm="100000">
                                          <p:val>
                                            <p:strVal val="#ppt_h"/>
                                          </p:val>
                                        </p:tav>
                                      </p:tavLst>
                                    </p:anim>
                                    <p:anim calcmode="lin" valueType="num">
                                      <p:cBhvr>
                                        <p:cTn id="15" dur="1000" fill="hold"/>
                                        <p:tgtEl>
                                          <p:spTgt spid="296"/>
                                        </p:tgtEl>
                                        <p:attrNameLst>
                                          <p:attrName>style.rotation</p:attrName>
                                        </p:attrNameLst>
                                      </p:cBhvr>
                                      <p:tavLst>
                                        <p:tav tm="0">
                                          <p:val>
                                            <p:fltVal val="90"/>
                                          </p:val>
                                        </p:tav>
                                        <p:tav tm="100000">
                                          <p:val>
                                            <p:fltVal val="0"/>
                                          </p:val>
                                        </p:tav>
                                      </p:tavLst>
                                    </p:anim>
                                    <p:animEffect transition="in" filter="fade">
                                      <p:cBhvr>
                                        <p:cTn id="16" dur="1000"/>
                                        <p:tgtEl>
                                          <p:spTgt spid="296"/>
                                        </p:tgtEl>
                                      </p:cBhvr>
                                    </p:animEffect>
                                  </p:childTnLst>
                                </p:cTn>
                              </p:par>
                              <p:par>
                                <p:cTn id="17" presetID="31" presetClass="entr" presetSubtype="0" fill="hold" nodeType="withEffect">
                                  <p:stCondLst>
                                    <p:cond delay="0"/>
                                  </p:stCondLst>
                                  <p:childTnLst>
                                    <p:set>
                                      <p:cBhvr>
                                        <p:cTn id="18" dur="1" fill="hold">
                                          <p:stCondLst>
                                            <p:cond delay="0"/>
                                          </p:stCondLst>
                                        </p:cTn>
                                        <p:tgtEl>
                                          <p:spTgt spid="295"/>
                                        </p:tgtEl>
                                        <p:attrNameLst>
                                          <p:attrName>style.visibility</p:attrName>
                                        </p:attrNameLst>
                                      </p:cBhvr>
                                      <p:to>
                                        <p:strVal val="visible"/>
                                      </p:to>
                                    </p:set>
                                    <p:anim calcmode="lin" valueType="num">
                                      <p:cBhvr>
                                        <p:cTn id="19" dur="1000" fill="hold"/>
                                        <p:tgtEl>
                                          <p:spTgt spid="295"/>
                                        </p:tgtEl>
                                        <p:attrNameLst>
                                          <p:attrName>ppt_w</p:attrName>
                                        </p:attrNameLst>
                                      </p:cBhvr>
                                      <p:tavLst>
                                        <p:tav tm="0">
                                          <p:val>
                                            <p:fltVal val="0"/>
                                          </p:val>
                                        </p:tav>
                                        <p:tav tm="100000">
                                          <p:val>
                                            <p:strVal val="#ppt_w"/>
                                          </p:val>
                                        </p:tav>
                                      </p:tavLst>
                                    </p:anim>
                                    <p:anim calcmode="lin" valueType="num">
                                      <p:cBhvr>
                                        <p:cTn id="20" dur="1000" fill="hold"/>
                                        <p:tgtEl>
                                          <p:spTgt spid="295"/>
                                        </p:tgtEl>
                                        <p:attrNameLst>
                                          <p:attrName>ppt_h</p:attrName>
                                        </p:attrNameLst>
                                      </p:cBhvr>
                                      <p:tavLst>
                                        <p:tav tm="0">
                                          <p:val>
                                            <p:fltVal val="0"/>
                                          </p:val>
                                        </p:tav>
                                        <p:tav tm="100000">
                                          <p:val>
                                            <p:strVal val="#ppt_h"/>
                                          </p:val>
                                        </p:tav>
                                      </p:tavLst>
                                    </p:anim>
                                    <p:anim calcmode="lin" valueType="num">
                                      <p:cBhvr>
                                        <p:cTn id="21" dur="1000" fill="hold"/>
                                        <p:tgtEl>
                                          <p:spTgt spid="295"/>
                                        </p:tgtEl>
                                        <p:attrNameLst>
                                          <p:attrName>style.rotation</p:attrName>
                                        </p:attrNameLst>
                                      </p:cBhvr>
                                      <p:tavLst>
                                        <p:tav tm="0">
                                          <p:val>
                                            <p:fltVal val="90"/>
                                          </p:val>
                                        </p:tav>
                                        <p:tav tm="100000">
                                          <p:val>
                                            <p:fltVal val="0"/>
                                          </p:val>
                                        </p:tav>
                                      </p:tavLst>
                                    </p:anim>
                                    <p:animEffect transition="in" filter="fade">
                                      <p:cBhvr>
                                        <p:cTn id="22" dur="1000"/>
                                        <p:tgtEl>
                                          <p:spTgt spid="295"/>
                                        </p:tgtEl>
                                      </p:cBhvr>
                                    </p:animEffect>
                                  </p:childTnLst>
                                </p:cTn>
                              </p:par>
                              <p:par>
                                <p:cTn id="23" presetID="31" presetClass="entr" presetSubtype="0" fill="hold" nodeType="withEffect">
                                  <p:stCondLst>
                                    <p:cond delay="0"/>
                                  </p:stCondLst>
                                  <p:childTnLst>
                                    <p:set>
                                      <p:cBhvr>
                                        <p:cTn id="24" dur="1" fill="hold">
                                          <p:stCondLst>
                                            <p:cond delay="0"/>
                                          </p:stCondLst>
                                        </p:cTn>
                                        <p:tgtEl>
                                          <p:spTgt spid="294"/>
                                        </p:tgtEl>
                                        <p:attrNameLst>
                                          <p:attrName>style.visibility</p:attrName>
                                        </p:attrNameLst>
                                      </p:cBhvr>
                                      <p:to>
                                        <p:strVal val="visible"/>
                                      </p:to>
                                    </p:set>
                                    <p:anim calcmode="lin" valueType="num">
                                      <p:cBhvr>
                                        <p:cTn id="25" dur="1000" fill="hold"/>
                                        <p:tgtEl>
                                          <p:spTgt spid="294"/>
                                        </p:tgtEl>
                                        <p:attrNameLst>
                                          <p:attrName>ppt_w</p:attrName>
                                        </p:attrNameLst>
                                      </p:cBhvr>
                                      <p:tavLst>
                                        <p:tav tm="0">
                                          <p:val>
                                            <p:fltVal val="0"/>
                                          </p:val>
                                        </p:tav>
                                        <p:tav tm="100000">
                                          <p:val>
                                            <p:strVal val="#ppt_w"/>
                                          </p:val>
                                        </p:tav>
                                      </p:tavLst>
                                    </p:anim>
                                    <p:anim calcmode="lin" valueType="num">
                                      <p:cBhvr>
                                        <p:cTn id="26" dur="1000" fill="hold"/>
                                        <p:tgtEl>
                                          <p:spTgt spid="294"/>
                                        </p:tgtEl>
                                        <p:attrNameLst>
                                          <p:attrName>ppt_h</p:attrName>
                                        </p:attrNameLst>
                                      </p:cBhvr>
                                      <p:tavLst>
                                        <p:tav tm="0">
                                          <p:val>
                                            <p:fltVal val="0"/>
                                          </p:val>
                                        </p:tav>
                                        <p:tav tm="100000">
                                          <p:val>
                                            <p:strVal val="#ppt_h"/>
                                          </p:val>
                                        </p:tav>
                                      </p:tavLst>
                                    </p:anim>
                                    <p:anim calcmode="lin" valueType="num">
                                      <p:cBhvr>
                                        <p:cTn id="27" dur="1000" fill="hold"/>
                                        <p:tgtEl>
                                          <p:spTgt spid="294"/>
                                        </p:tgtEl>
                                        <p:attrNameLst>
                                          <p:attrName>style.rotation</p:attrName>
                                        </p:attrNameLst>
                                      </p:cBhvr>
                                      <p:tavLst>
                                        <p:tav tm="0">
                                          <p:val>
                                            <p:fltVal val="90"/>
                                          </p:val>
                                        </p:tav>
                                        <p:tav tm="100000">
                                          <p:val>
                                            <p:fltVal val="0"/>
                                          </p:val>
                                        </p:tav>
                                      </p:tavLst>
                                    </p:anim>
                                    <p:animEffect transition="in" filter="fade">
                                      <p:cBhvr>
                                        <p:cTn id="28" dur="1000"/>
                                        <p:tgtEl>
                                          <p:spTgt spid="294"/>
                                        </p:tgtEl>
                                      </p:cBhvr>
                                    </p:animEffect>
                                  </p:childTnLst>
                                </p:cTn>
                              </p:par>
                              <p:par>
                                <p:cTn id="29" presetID="31" presetClass="entr" presetSubtype="0" fill="hold" nodeType="withEffect">
                                  <p:stCondLst>
                                    <p:cond delay="0"/>
                                  </p:stCondLst>
                                  <p:childTnLst>
                                    <p:set>
                                      <p:cBhvr>
                                        <p:cTn id="30" dur="1" fill="hold">
                                          <p:stCondLst>
                                            <p:cond delay="0"/>
                                          </p:stCondLst>
                                        </p:cTn>
                                        <p:tgtEl>
                                          <p:spTgt spid="297"/>
                                        </p:tgtEl>
                                        <p:attrNameLst>
                                          <p:attrName>style.visibility</p:attrName>
                                        </p:attrNameLst>
                                      </p:cBhvr>
                                      <p:to>
                                        <p:strVal val="visible"/>
                                      </p:to>
                                    </p:set>
                                    <p:anim calcmode="lin" valueType="num">
                                      <p:cBhvr>
                                        <p:cTn id="31" dur="1000" fill="hold"/>
                                        <p:tgtEl>
                                          <p:spTgt spid="297"/>
                                        </p:tgtEl>
                                        <p:attrNameLst>
                                          <p:attrName>ppt_w</p:attrName>
                                        </p:attrNameLst>
                                      </p:cBhvr>
                                      <p:tavLst>
                                        <p:tav tm="0">
                                          <p:val>
                                            <p:fltVal val="0"/>
                                          </p:val>
                                        </p:tav>
                                        <p:tav tm="100000">
                                          <p:val>
                                            <p:strVal val="#ppt_w"/>
                                          </p:val>
                                        </p:tav>
                                      </p:tavLst>
                                    </p:anim>
                                    <p:anim calcmode="lin" valueType="num">
                                      <p:cBhvr>
                                        <p:cTn id="32" dur="1000" fill="hold"/>
                                        <p:tgtEl>
                                          <p:spTgt spid="297"/>
                                        </p:tgtEl>
                                        <p:attrNameLst>
                                          <p:attrName>ppt_h</p:attrName>
                                        </p:attrNameLst>
                                      </p:cBhvr>
                                      <p:tavLst>
                                        <p:tav tm="0">
                                          <p:val>
                                            <p:fltVal val="0"/>
                                          </p:val>
                                        </p:tav>
                                        <p:tav tm="100000">
                                          <p:val>
                                            <p:strVal val="#ppt_h"/>
                                          </p:val>
                                        </p:tav>
                                      </p:tavLst>
                                    </p:anim>
                                    <p:anim calcmode="lin" valueType="num">
                                      <p:cBhvr>
                                        <p:cTn id="33" dur="1000" fill="hold"/>
                                        <p:tgtEl>
                                          <p:spTgt spid="297"/>
                                        </p:tgtEl>
                                        <p:attrNameLst>
                                          <p:attrName>style.rotation</p:attrName>
                                        </p:attrNameLst>
                                      </p:cBhvr>
                                      <p:tavLst>
                                        <p:tav tm="0">
                                          <p:val>
                                            <p:fltVal val="90"/>
                                          </p:val>
                                        </p:tav>
                                        <p:tav tm="100000">
                                          <p:val>
                                            <p:fltVal val="0"/>
                                          </p:val>
                                        </p:tav>
                                      </p:tavLst>
                                    </p:anim>
                                    <p:animEffect transition="in" filter="fade">
                                      <p:cBhvr>
                                        <p:cTn id="34" dur="1000"/>
                                        <p:tgtEl>
                                          <p:spTgt spid="297"/>
                                        </p:tgtEl>
                                      </p:cBhvr>
                                    </p:animEffect>
                                  </p:childTnLst>
                                </p:cTn>
                              </p:par>
                              <p:par>
                                <p:cTn id="35" presetID="31" presetClass="entr" presetSubtype="0" fill="hold" nodeType="withEffect">
                                  <p:stCondLst>
                                    <p:cond delay="0"/>
                                  </p:stCondLst>
                                  <p:childTnLst>
                                    <p:set>
                                      <p:cBhvr>
                                        <p:cTn id="36" dur="1" fill="hold">
                                          <p:stCondLst>
                                            <p:cond delay="0"/>
                                          </p:stCondLst>
                                        </p:cTn>
                                        <p:tgtEl>
                                          <p:spTgt spid="298"/>
                                        </p:tgtEl>
                                        <p:attrNameLst>
                                          <p:attrName>style.visibility</p:attrName>
                                        </p:attrNameLst>
                                      </p:cBhvr>
                                      <p:to>
                                        <p:strVal val="visible"/>
                                      </p:to>
                                    </p:set>
                                    <p:anim calcmode="lin" valueType="num">
                                      <p:cBhvr>
                                        <p:cTn id="37" dur="1000" fill="hold"/>
                                        <p:tgtEl>
                                          <p:spTgt spid="298"/>
                                        </p:tgtEl>
                                        <p:attrNameLst>
                                          <p:attrName>ppt_w</p:attrName>
                                        </p:attrNameLst>
                                      </p:cBhvr>
                                      <p:tavLst>
                                        <p:tav tm="0">
                                          <p:val>
                                            <p:fltVal val="0"/>
                                          </p:val>
                                        </p:tav>
                                        <p:tav tm="100000">
                                          <p:val>
                                            <p:strVal val="#ppt_w"/>
                                          </p:val>
                                        </p:tav>
                                      </p:tavLst>
                                    </p:anim>
                                    <p:anim calcmode="lin" valueType="num">
                                      <p:cBhvr>
                                        <p:cTn id="38" dur="1000" fill="hold"/>
                                        <p:tgtEl>
                                          <p:spTgt spid="298"/>
                                        </p:tgtEl>
                                        <p:attrNameLst>
                                          <p:attrName>ppt_h</p:attrName>
                                        </p:attrNameLst>
                                      </p:cBhvr>
                                      <p:tavLst>
                                        <p:tav tm="0">
                                          <p:val>
                                            <p:fltVal val="0"/>
                                          </p:val>
                                        </p:tav>
                                        <p:tav tm="100000">
                                          <p:val>
                                            <p:strVal val="#ppt_h"/>
                                          </p:val>
                                        </p:tav>
                                      </p:tavLst>
                                    </p:anim>
                                    <p:anim calcmode="lin" valueType="num">
                                      <p:cBhvr>
                                        <p:cTn id="39" dur="1000" fill="hold"/>
                                        <p:tgtEl>
                                          <p:spTgt spid="298"/>
                                        </p:tgtEl>
                                        <p:attrNameLst>
                                          <p:attrName>style.rotation</p:attrName>
                                        </p:attrNameLst>
                                      </p:cBhvr>
                                      <p:tavLst>
                                        <p:tav tm="0">
                                          <p:val>
                                            <p:fltVal val="90"/>
                                          </p:val>
                                        </p:tav>
                                        <p:tav tm="100000">
                                          <p:val>
                                            <p:fltVal val="0"/>
                                          </p:val>
                                        </p:tav>
                                      </p:tavLst>
                                    </p:anim>
                                    <p:animEffect transition="in" filter="fade">
                                      <p:cBhvr>
                                        <p:cTn id="40" dur="1000"/>
                                        <p:tgtEl>
                                          <p:spTgt spid="298"/>
                                        </p:tgtEl>
                                      </p:cBhvr>
                                    </p:animEffect>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300"/>
                                        </p:tgtEl>
                                        <p:attrNameLst>
                                          <p:attrName>style.visibility</p:attrName>
                                        </p:attrNameLst>
                                      </p:cBhvr>
                                      <p:to>
                                        <p:strVal val="visible"/>
                                      </p:to>
                                    </p:set>
                                    <p:animEffect transition="in" filter="fade">
                                      <p:cBhvr>
                                        <p:cTn id="45" dur="1000"/>
                                        <p:tgtEl>
                                          <p:spTgt spid="300"/>
                                        </p:tgtEl>
                                      </p:cBhvr>
                                    </p:animEffect>
                                    <p:anim calcmode="lin" valueType="num">
                                      <p:cBhvr>
                                        <p:cTn id="46" dur="1000" fill="hold"/>
                                        <p:tgtEl>
                                          <p:spTgt spid="300"/>
                                        </p:tgtEl>
                                        <p:attrNameLst>
                                          <p:attrName>ppt_x</p:attrName>
                                        </p:attrNameLst>
                                      </p:cBhvr>
                                      <p:tavLst>
                                        <p:tav tm="0">
                                          <p:val>
                                            <p:strVal val="#ppt_x"/>
                                          </p:val>
                                        </p:tav>
                                        <p:tav tm="100000">
                                          <p:val>
                                            <p:strVal val="#ppt_x"/>
                                          </p:val>
                                        </p:tav>
                                      </p:tavLst>
                                    </p:anim>
                                    <p:anim calcmode="lin" valueType="num">
                                      <p:cBhvr>
                                        <p:cTn id="47" dur="1000" fill="hold"/>
                                        <p:tgtEl>
                                          <p:spTgt spid="3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re 1"/>
          <p:cNvSpPr txBox="1">
            <a:spLocks/>
          </p:cNvSpPr>
          <p:nvPr/>
        </p:nvSpPr>
        <p:spPr>
          <a:xfrm>
            <a:off x="1861873" y="-265772"/>
            <a:ext cx="7772400" cy="11430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fr-FR" sz="4400" u="sng">
                <a:latin typeface="+mn-lt"/>
              </a:rPr>
              <a:t>Processus de crise</a:t>
            </a:r>
          </a:p>
        </p:txBody>
      </p:sp>
      <p:sp>
        <p:nvSpPr>
          <p:cNvPr id="13" name="Line 4"/>
          <p:cNvSpPr>
            <a:spLocks noChangeShapeType="1"/>
          </p:cNvSpPr>
          <p:nvPr/>
        </p:nvSpPr>
        <p:spPr bwMode="auto">
          <a:xfrm>
            <a:off x="1279406" y="2411430"/>
            <a:ext cx="982663" cy="0"/>
          </a:xfrm>
          <a:prstGeom prst="line">
            <a:avLst/>
          </a:prstGeom>
          <a:noFill/>
          <a:ln w="18748">
            <a:solidFill>
              <a:srgbClr val="000000"/>
            </a:solidFill>
            <a:prstDash val="dash"/>
            <a:round/>
            <a:headEnd/>
            <a:tailEnd/>
          </a:ln>
          <a:extLst>
            <a:ext uri="{909E8E84-426E-40DD-AFC4-6F175D3DCCD1}">
              <a14:hiddenFill xmlns:a14="http://schemas.microsoft.com/office/drawing/2010/main">
                <a:noFill/>
              </a14:hiddenFill>
            </a:ext>
          </a:extLst>
        </p:spPr>
        <p:txBody>
          <a:bodyPr lIns="82058" tIns="41029" rIns="82058" bIns="41029"/>
          <a:lstStyle/>
          <a:p>
            <a:endParaRPr lang="fr-CH"/>
          </a:p>
        </p:txBody>
      </p:sp>
      <p:sp>
        <p:nvSpPr>
          <p:cNvPr id="14" name="Line 5"/>
          <p:cNvSpPr>
            <a:spLocks noChangeShapeType="1"/>
          </p:cNvSpPr>
          <p:nvPr/>
        </p:nvSpPr>
        <p:spPr bwMode="auto">
          <a:xfrm>
            <a:off x="1910366" y="2905270"/>
            <a:ext cx="2319337" cy="0"/>
          </a:xfrm>
          <a:prstGeom prst="line">
            <a:avLst/>
          </a:prstGeom>
          <a:noFill/>
          <a:ln w="18748">
            <a:solidFill>
              <a:srgbClr val="000000"/>
            </a:solidFill>
            <a:prstDash val="dash"/>
            <a:round/>
            <a:headEnd/>
            <a:tailEnd/>
          </a:ln>
          <a:extLst>
            <a:ext uri="{909E8E84-426E-40DD-AFC4-6F175D3DCCD1}">
              <a14:hiddenFill xmlns:a14="http://schemas.microsoft.com/office/drawing/2010/main">
                <a:noFill/>
              </a14:hiddenFill>
            </a:ext>
          </a:extLst>
        </p:spPr>
        <p:txBody>
          <a:bodyPr lIns="82058" tIns="41029" rIns="82058" bIns="41029"/>
          <a:lstStyle/>
          <a:p>
            <a:endParaRPr lang="fr-CH"/>
          </a:p>
        </p:txBody>
      </p:sp>
      <p:sp>
        <p:nvSpPr>
          <p:cNvPr id="15" name="Line 6"/>
          <p:cNvSpPr>
            <a:spLocks noChangeShapeType="1"/>
          </p:cNvSpPr>
          <p:nvPr/>
        </p:nvSpPr>
        <p:spPr bwMode="auto">
          <a:xfrm>
            <a:off x="1910366" y="3718933"/>
            <a:ext cx="3338512" cy="0"/>
          </a:xfrm>
          <a:prstGeom prst="line">
            <a:avLst/>
          </a:prstGeom>
          <a:noFill/>
          <a:ln w="18748">
            <a:solidFill>
              <a:srgbClr val="000000"/>
            </a:solidFill>
            <a:prstDash val="dash"/>
            <a:round/>
            <a:headEnd/>
            <a:tailEnd/>
          </a:ln>
          <a:extLst>
            <a:ext uri="{909E8E84-426E-40DD-AFC4-6F175D3DCCD1}">
              <a14:hiddenFill xmlns:a14="http://schemas.microsoft.com/office/drawing/2010/main">
                <a:noFill/>
              </a14:hiddenFill>
            </a:ext>
          </a:extLst>
        </p:spPr>
        <p:txBody>
          <a:bodyPr lIns="82058" tIns="41029" rIns="82058" bIns="41029"/>
          <a:lstStyle/>
          <a:p>
            <a:endParaRPr lang="fr-CH"/>
          </a:p>
        </p:txBody>
      </p:sp>
      <p:sp>
        <p:nvSpPr>
          <p:cNvPr id="16" name="Line 7"/>
          <p:cNvSpPr>
            <a:spLocks noChangeShapeType="1"/>
          </p:cNvSpPr>
          <p:nvPr/>
        </p:nvSpPr>
        <p:spPr bwMode="auto">
          <a:xfrm>
            <a:off x="1910366" y="4762431"/>
            <a:ext cx="3887787" cy="0"/>
          </a:xfrm>
          <a:prstGeom prst="line">
            <a:avLst/>
          </a:prstGeom>
          <a:noFill/>
          <a:ln w="18748">
            <a:solidFill>
              <a:srgbClr val="000000"/>
            </a:solidFill>
            <a:prstDash val="dash"/>
            <a:round/>
            <a:headEnd/>
            <a:tailEnd/>
          </a:ln>
          <a:extLst>
            <a:ext uri="{909E8E84-426E-40DD-AFC4-6F175D3DCCD1}">
              <a14:hiddenFill xmlns:a14="http://schemas.microsoft.com/office/drawing/2010/main">
                <a:noFill/>
              </a14:hiddenFill>
            </a:ext>
          </a:extLst>
        </p:spPr>
        <p:txBody>
          <a:bodyPr lIns="82058" tIns="41029" rIns="82058" bIns="41029"/>
          <a:lstStyle/>
          <a:p>
            <a:endParaRPr lang="fr-CH"/>
          </a:p>
        </p:txBody>
      </p:sp>
      <p:sp>
        <p:nvSpPr>
          <p:cNvPr id="17" name="Line 8"/>
          <p:cNvSpPr>
            <a:spLocks noChangeShapeType="1"/>
          </p:cNvSpPr>
          <p:nvPr/>
        </p:nvSpPr>
        <p:spPr bwMode="auto">
          <a:xfrm flipV="1">
            <a:off x="8781929" y="2955808"/>
            <a:ext cx="1383603" cy="25866"/>
          </a:xfrm>
          <a:prstGeom prst="line">
            <a:avLst/>
          </a:prstGeom>
          <a:noFill/>
          <a:ln w="18748">
            <a:solidFill>
              <a:srgbClr val="000000"/>
            </a:solidFill>
            <a:prstDash val="dash"/>
            <a:round/>
            <a:headEnd/>
            <a:tailEnd/>
          </a:ln>
          <a:extLst>
            <a:ext uri="{909E8E84-426E-40DD-AFC4-6F175D3DCCD1}">
              <a14:hiddenFill xmlns:a14="http://schemas.microsoft.com/office/drawing/2010/main">
                <a:noFill/>
              </a14:hiddenFill>
            </a:ext>
          </a:extLst>
        </p:spPr>
        <p:txBody>
          <a:bodyPr lIns="82058" tIns="41029" rIns="82058" bIns="41029"/>
          <a:lstStyle/>
          <a:p>
            <a:endParaRPr lang="fr-CH"/>
          </a:p>
        </p:txBody>
      </p:sp>
      <p:sp>
        <p:nvSpPr>
          <p:cNvPr id="18" name="Line 9"/>
          <p:cNvSpPr>
            <a:spLocks noChangeShapeType="1"/>
          </p:cNvSpPr>
          <p:nvPr/>
        </p:nvSpPr>
        <p:spPr bwMode="auto">
          <a:xfrm>
            <a:off x="6638108" y="4848984"/>
            <a:ext cx="3527425" cy="0"/>
          </a:xfrm>
          <a:prstGeom prst="line">
            <a:avLst/>
          </a:prstGeom>
          <a:noFill/>
          <a:ln w="18748">
            <a:solidFill>
              <a:srgbClr val="000000"/>
            </a:solidFill>
            <a:prstDash val="dash"/>
            <a:round/>
            <a:headEnd/>
            <a:tailEnd/>
          </a:ln>
          <a:extLst>
            <a:ext uri="{909E8E84-426E-40DD-AFC4-6F175D3DCCD1}">
              <a14:hiddenFill xmlns:a14="http://schemas.microsoft.com/office/drawing/2010/main">
                <a:noFill/>
              </a14:hiddenFill>
            </a:ext>
          </a:extLst>
        </p:spPr>
        <p:txBody>
          <a:bodyPr lIns="82058" tIns="41029" rIns="82058" bIns="41029"/>
          <a:lstStyle/>
          <a:p>
            <a:endParaRPr lang="fr-CH"/>
          </a:p>
        </p:txBody>
      </p:sp>
      <p:sp>
        <p:nvSpPr>
          <p:cNvPr id="19" name="Line 10"/>
          <p:cNvSpPr>
            <a:spLocks noChangeShapeType="1"/>
          </p:cNvSpPr>
          <p:nvPr/>
        </p:nvSpPr>
        <p:spPr bwMode="auto">
          <a:xfrm>
            <a:off x="7193733" y="3888354"/>
            <a:ext cx="2971800" cy="0"/>
          </a:xfrm>
          <a:prstGeom prst="line">
            <a:avLst/>
          </a:prstGeom>
          <a:noFill/>
          <a:ln w="18748">
            <a:solidFill>
              <a:srgbClr val="000000"/>
            </a:solidFill>
            <a:prstDash val="dash"/>
            <a:round/>
            <a:headEnd/>
            <a:tailEnd/>
          </a:ln>
          <a:extLst>
            <a:ext uri="{909E8E84-426E-40DD-AFC4-6F175D3DCCD1}">
              <a14:hiddenFill xmlns:a14="http://schemas.microsoft.com/office/drawing/2010/main">
                <a:noFill/>
              </a14:hiddenFill>
            </a:ext>
          </a:extLst>
        </p:spPr>
        <p:txBody>
          <a:bodyPr lIns="82058" tIns="41029" rIns="82058" bIns="41029"/>
          <a:lstStyle/>
          <a:p>
            <a:endParaRPr lang="fr-CH"/>
          </a:p>
        </p:txBody>
      </p:sp>
      <p:sp>
        <p:nvSpPr>
          <p:cNvPr id="20" name="Text Box 11"/>
          <p:cNvSpPr txBox="1">
            <a:spLocks noChangeArrowheads="1"/>
          </p:cNvSpPr>
          <p:nvPr/>
        </p:nvSpPr>
        <p:spPr bwMode="auto">
          <a:xfrm>
            <a:off x="1361163" y="2993808"/>
            <a:ext cx="3198812"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434975">
              <a:defRPr b="1">
                <a:solidFill>
                  <a:schemeClr val="tx1"/>
                </a:solidFill>
                <a:latin typeface="Tahoma" panose="020B0604030504040204" pitchFamily="34" charset="0"/>
                <a:cs typeface="Arial" panose="020B0604020202020204" pitchFamily="34" charset="0"/>
              </a:defRPr>
            </a:lvl1pPr>
            <a:lvl2pPr marL="37931725" indent="-37474525" defTabSz="434975">
              <a:defRPr b="1">
                <a:solidFill>
                  <a:schemeClr val="tx1"/>
                </a:solidFill>
                <a:latin typeface="Tahoma" panose="020B0604030504040204" pitchFamily="34" charset="0"/>
                <a:cs typeface="Arial" panose="020B0604020202020204" pitchFamily="34" charset="0"/>
              </a:defRPr>
            </a:lvl2pPr>
            <a:lvl3pPr marL="1143000" indent="-228600" defTabSz="434975">
              <a:defRPr b="1">
                <a:solidFill>
                  <a:schemeClr val="tx1"/>
                </a:solidFill>
                <a:latin typeface="Tahoma" panose="020B0604030504040204" pitchFamily="34" charset="0"/>
                <a:cs typeface="Arial" panose="020B0604020202020204" pitchFamily="34" charset="0"/>
              </a:defRPr>
            </a:lvl3pPr>
            <a:lvl4pPr marL="1600200" indent="-228600" defTabSz="434975">
              <a:defRPr b="1">
                <a:solidFill>
                  <a:schemeClr val="tx1"/>
                </a:solidFill>
                <a:latin typeface="Tahoma" panose="020B0604030504040204" pitchFamily="34" charset="0"/>
                <a:cs typeface="Arial" panose="020B0604020202020204" pitchFamily="34" charset="0"/>
              </a:defRPr>
            </a:lvl4pPr>
            <a:lvl5pPr marL="2057400" indent="-228600" defTabSz="434975">
              <a:defRPr b="1">
                <a:solidFill>
                  <a:schemeClr val="tx1"/>
                </a:solidFill>
                <a:latin typeface="Tahoma" panose="020B0604030504040204" pitchFamily="34" charset="0"/>
                <a:cs typeface="Arial" panose="020B0604020202020204" pitchFamily="34" charset="0"/>
              </a:defRPr>
            </a:lvl5pPr>
            <a:lvl6pPr marL="2514600" indent="-228600" defTabSz="434975"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defTabSz="434975"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defTabSz="434975"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defTabSz="434975"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algn="ctr" eaLnBrk="1" hangingPunct="1">
              <a:buClr>
                <a:srgbClr val="000000"/>
              </a:buClr>
              <a:buSzPct val="90000"/>
              <a:buFont typeface="Monotype Sorts"/>
              <a:buNone/>
            </a:pPr>
            <a:r>
              <a:rPr lang="fr-FR" sz="2400" dirty="0">
                <a:solidFill>
                  <a:srgbClr val="002060"/>
                </a:solidFill>
                <a:latin typeface="+mn-lt"/>
                <a:ea typeface="MS PGothic" panose="020B0600070205080204" pitchFamily="34" charset="-128"/>
              </a:rPr>
              <a:t>Utilisation des réserves et des défenses </a:t>
            </a:r>
          </a:p>
        </p:txBody>
      </p:sp>
      <p:sp>
        <p:nvSpPr>
          <p:cNvPr id="21" name="Text Box 12"/>
          <p:cNvSpPr txBox="1">
            <a:spLocks noChangeArrowheads="1"/>
          </p:cNvSpPr>
          <p:nvPr/>
        </p:nvSpPr>
        <p:spPr bwMode="auto">
          <a:xfrm>
            <a:off x="3117838" y="4018775"/>
            <a:ext cx="1944688"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434975">
              <a:defRPr b="1">
                <a:solidFill>
                  <a:schemeClr val="tx1"/>
                </a:solidFill>
                <a:latin typeface="Tahoma" panose="020B0604030504040204" pitchFamily="34" charset="0"/>
                <a:cs typeface="Arial" panose="020B0604020202020204" pitchFamily="34" charset="0"/>
              </a:defRPr>
            </a:lvl1pPr>
            <a:lvl2pPr marL="37931725" indent="-37474525" defTabSz="434975">
              <a:defRPr b="1">
                <a:solidFill>
                  <a:schemeClr val="tx1"/>
                </a:solidFill>
                <a:latin typeface="Tahoma" panose="020B0604030504040204" pitchFamily="34" charset="0"/>
                <a:cs typeface="Arial" panose="020B0604020202020204" pitchFamily="34" charset="0"/>
              </a:defRPr>
            </a:lvl2pPr>
            <a:lvl3pPr marL="1143000" indent="-228600" defTabSz="434975">
              <a:defRPr b="1">
                <a:solidFill>
                  <a:schemeClr val="tx1"/>
                </a:solidFill>
                <a:latin typeface="Tahoma" panose="020B0604030504040204" pitchFamily="34" charset="0"/>
                <a:cs typeface="Arial" panose="020B0604020202020204" pitchFamily="34" charset="0"/>
              </a:defRPr>
            </a:lvl3pPr>
            <a:lvl4pPr marL="1600200" indent="-228600" defTabSz="434975">
              <a:defRPr b="1">
                <a:solidFill>
                  <a:schemeClr val="tx1"/>
                </a:solidFill>
                <a:latin typeface="Tahoma" panose="020B0604030504040204" pitchFamily="34" charset="0"/>
                <a:cs typeface="Arial" panose="020B0604020202020204" pitchFamily="34" charset="0"/>
              </a:defRPr>
            </a:lvl4pPr>
            <a:lvl5pPr marL="2057400" indent="-228600" defTabSz="434975">
              <a:defRPr b="1">
                <a:solidFill>
                  <a:schemeClr val="tx1"/>
                </a:solidFill>
                <a:latin typeface="Tahoma" panose="020B0604030504040204" pitchFamily="34" charset="0"/>
                <a:cs typeface="Arial" panose="020B0604020202020204" pitchFamily="34" charset="0"/>
              </a:defRPr>
            </a:lvl5pPr>
            <a:lvl6pPr marL="2514600" indent="-228600" defTabSz="434975"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defTabSz="434975"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defTabSz="434975"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defTabSz="434975"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algn="ctr" eaLnBrk="1" hangingPunct="1">
              <a:buClr>
                <a:srgbClr val="000000"/>
              </a:buClr>
              <a:buSzPct val="90000"/>
              <a:buFont typeface="Monotype Sorts"/>
              <a:buNone/>
            </a:pPr>
            <a:r>
              <a:rPr lang="fr-FR" sz="2400">
                <a:solidFill>
                  <a:srgbClr val="002060"/>
                </a:solidFill>
                <a:latin typeface="+mn-lt"/>
                <a:ea typeface="MS PGothic" panose="020B0600070205080204" pitchFamily="34" charset="-128"/>
              </a:rPr>
              <a:t>Dégradation fonctionnelle</a:t>
            </a:r>
          </a:p>
        </p:txBody>
      </p:sp>
      <p:sp>
        <p:nvSpPr>
          <p:cNvPr id="22" name="Text Box 13"/>
          <p:cNvSpPr txBox="1">
            <a:spLocks noChangeArrowheads="1"/>
          </p:cNvSpPr>
          <p:nvPr/>
        </p:nvSpPr>
        <p:spPr bwMode="auto">
          <a:xfrm>
            <a:off x="3332650" y="5027309"/>
            <a:ext cx="2275077"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34975">
              <a:defRPr b="1">
                <a:solidFill>
                  <a:schemeClr val="tx1"/>
                </a:solidFill>
                <a:latin typeface="Tahoma" panose="020B0604030504040204" pitchFamily="34" charset="0"/>
                <a:cs typeface="Arial" panose="020B0604020202020204" pitchFamily="34" charset="0"/>
              </a:defRPr>
            </a:lvl1pPr>
            <a:lvl2pPr marL="37931725" indent="-37474525" defTabSz="434975">
              <a:defRPr b="1">
                <a:solidFill>
                  <a:schemeClr val="tx1"/>
                </a:solidFill>
                <a:latin typeface="Tahoma" panose="020B0604030504040204" pitchFamily="34" charset="0"/>
                <a:cs typeface="Arial" panose="020B0604020202020204" pitchFamily="34" charset="0"/>
              </a:defRPr>
            </a:lvl2pPr>
            <a:lvl3pPr marL="1143000" indent="-228600" defTabSz="434975">
              <a:defRPr b="1">
                <a:solidFill>
                  <a:schemeClr val="tx1"/>
                </a:solidFill>
                <a:latin typeface="Tahoma" panose="020B0604030504040204" pitchFamily="34" charset="0"/>
                <a:cs typeface="Arial" panose="020B0604020202020204" pitchFamily="34" charset="0"/>
              </a:defRPr>
            </a:lvl3pPr>
            <a:lvl4pPr marL="1600200" indent="-228600" defTabSz="434975">
              <a:defRPr b="1">
                <a:solidFill>
                  <a:schemeClr val="tx1"/>
                </a:solidFill>
                <a:latin typeface="Tahoma" panose="020B0604030504040204" pitchFamily="34" charset="0"/>
                <a:cs typeface="Arial" panose="020B0604020202020204" pitchFamily="34" charset="0"/>
              </a:defRPr>
            </a:lvl4pPr>
            <a:lvl5pPr marL="2057400" indent="-228600" defTabSz="434975">
              <a:defRPr b="1">
                <a:solidFill>
                  <a:schemeClr val="tx1"/>
                </a:solidFill>
                <a:latin typeface="Tahoma" panose="020B0604030504040204" pitchFamily="34" charset="0"/>
                <a:cs typeface="Arial" panose="020B0604020202020204" pitchFamily="34" charset="0"/>
              </a:defRPr>
            </a:lvl5pPr>
            <a:lvl6pPr marL="2514600" indent="-228600" defTabSz="434975"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defTabSz="434975"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defTabSz="434975"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defTabSz="434975"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eaLnBrk="1" hangingPunct="1">
              <a:buClr>
                <a:srgbClr val="000000"/>
              </a:buClr>
              <a:buSzPct val="90000"/>
              <a:buFont typeface="Monotype Sorts"/>
              <a:buNone/>
            </a:pPr>
            <a:r>
              <a:rPr lang="fr-FR" sz="2400">
                <a:solidFill>
                  <a:srgbClr val="002060"/>
                </a:solidFill>
                <a:latin typeface="+mn-lt"/>
                <a:ea typeface="MS PGothic" panose="020B0600070205080204" pitchFamily="34" charset="-128"/>
              </a:rPr>
              <a:t>Décompensation</a:t>
            </a:r>
          </a:p>
        </p:txBody>
      </p:sp>
      <p:sp>
        <p:nvSpPr>
          <p:cNvPr id="23" name="Text Box 14"/>
          <p:cNvSpPr txBox="1">
            <a:spLocks noChangeArrowheads="1"/>
          </p:cNvSpPr>
          <p:nvPr/>
        </p:nvSpPr>
        <p:spPr bwMode="auto">
          <a:xfrm>
            <a:off x="1361163" y="2438714"/>
            <a:ext cx="1801812" cy="174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34975">
              <a:defRPr b="1">
                <a:solidFill>
                  <a:schemeClr val="tx1"/>
                </a:solidFill>
                <a:latin typeface="Tahoma" panose="020B0604030504040204" pitchFamily="34" charset="0"/>
                <a:cs typeface="Arial" panose="020B0604020202020204" pitchFamily="34" charset="0"/>
              </a:defRPr>
            </a:lvl1pPr>
            <a:lvl2pPr marL="37931725" indent="-37474525" defTabSz="434975">
              <a:defRPr b="1">
                <a:solidFill>
                  <a:schemeClr val="tx1"/>
                </a:solidFill>
                <a:latin typeface="Tahoma" panose="020B0604030504040204" pitchFamily="34" charset="0"/>
                <a:cs typeface="Arial" panose="020B0604020202020204" pitchFamily="34" charset="0"/>
              </a:defRPr>
            </a:lvl2pPr>
            <a:lvl3pPr marL="1143000" indent="-228600" defTabSz="434975">
              <a:defRPr b="1">
                <a:solidFill>
                  <a:schemeClr val="tx1"/>
                </a:solidFill>
                <a:latin typeface="Tahoma" panose="020B0604030504040204" pitchFamily="34" charset="0"/>
                <a:cs typeface="Arial" panose="020B0604020202020204" pitchFamily="34" charset="0"/>
              </a:defRPr>
            </a:lvl3pPr>
            <a:lvl4pPr marL="1600200" indent="-228600" defTabSz="434975">
              <a:defRPr b="1">
                <a:solidFill>
                  <a:schemeClr val="tx1"/>
                </a:solidFill>
                <a:latin typeface="Tahoma" panose="020B0604030504040204" pitchFamily="34" charset="0"/>
                <a:cs typeface="Arial" panose="020B0604020202020204" pitchFamily="34" charset="0"/>
              </a:defRPr>
            </a:lvl4pPr>
            <a:lvl5pPr marL="2057400" indent="-228600" defTabSz="434975">
              <a:defRPr b="1">
                <a:solidFill>
                  <a:schemeClr val="tx1"/>
                </a:solidFill>
                <a:latin typeface="Tahoma" panose="020B0604030504040204" pitchFamily="34" charset="0"/>
                <a:cs typeface="Arial" panose="020B0604020202020204" pitchFamily="34" charset="0"/>
              </a:defRPr>
            </a:lvl5pPr>
            <a:lvl6pPr marL="2514600" indent="-228600" defTabSz="434975"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defTabSz="434975"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defTabSz="434975"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defTabSz="434975"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eaLnBrk="1" hangingPunct="1">
              <a:buClr>
                <a:srgbClr val="000000"/>
              </a:buClr>
              <a:buSzPct val="90000"/>
              <a:buFont typeface="Monotype Sorts"/>
              <a:buNone/>
            </a:pPr>
            <a:r>
              <a:rPr lang="fr-FR" sz="2400">
                <a:solidFill>
                  <a:srgbClr val="002060"/>
                </a:solidFill>
                <a:latin typeface="+mn-lt"/>
                <a:ea typeface="MS PGothic" panose="020B0600070205080204" pitchFamily="34" charset="-128"/>
              </a:rPr>
              <a:t>Adaptation</a:t>
            </a:r>
          </a:p>
        </p:txBody>
      </p:sp>
      <p:sp>
        <p:nvSpPr>
          <p:cNvPr id="24" name="Text Box 15"/>
          <p:cNvSpPr txBox="1">
            <a:spLocks noChangeArrowheads="1"/>
          </p:cNvSpPr>
          <p:nvPr/>
        </p:nvSpPr>
        <p:spPr bwMode="auto">
          <a:xfrm>
            <a:off x="6977258" y="5034813"/>
            <a:ext cx="2342906" cy="465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34975">
              <a:defRPr b="1">
                <a:solidFill>
                  <a:schemeClr val="tx1"/>
                </a:solidFill>
                <a:latin typeface="Tahoma" panose="020B0604030504040204" pitchFamily="34" charset="0"/>
                <a:cs typeface="Arial" panose="020B0604020202020204" pitchFamily="34" charset="0"/>
              </a:defRPr>
            </a:lvl1pPr>
            <a:lvl2pPr marL="37931725" indent="-37474525" defTabSz="434975">
              <a:defRPr b="1">
                <a:solidFill>
                  <a:schemeClr val="tx1"/>
                </a:solidFill>
                <a:latin typeface="Tahoma" panose="020B0604030504040204" pitchFamily="34" charset="0"/>
                <a:cs typeface="Arial" panose="020B0604020202020204" pitchFamily="34" charset="0"/>
              </a:defRPr>
            </a:lvl2pPr>
            <a:lvl3pPr marL="1143000" indent="-228600" defTabSz="434975">
              <a:defRPr b="1">
                <a:solidFill>
                  <a:schemeClr val="tx1"/>
                </a:solidFill>
                <a:latin typeface="Tahoma" panose="020B0604030504040204" pitchFamily="34" charset="0"/>
                <a:cs typeface="Arial" panose="020B0604020202020204" pitchFamily="34" charset="0"/>
              </a:defRPr>
            </a:lvl3pPr>
            <a:lvl4pPr marL="1600200" indent="-228600" defTabSz="434975">
              <a:defRPr b="1">
                <a:solidFill>
                  <a:schemeClr val="tx1"/>
                </a:solidFill>
                <a:latin typeface="Tahoma" panose="020B0604030504040204" pitchFamily="34" charset="0"/>
                <a:cs typeface="Arial" panose="020B0604020202020204" pitchFamily="34" charset="0"/>
              </a:defRPr>
            </a:lvl4pPr>
            <a:lvl5pPr marL="2057400" indent="-228600" defTabSz="434975">
              <a:defRPr b="1">
                <a:solidFill>
                  <a:schemeClr val="tx1"/>
                </a:solidFill>
                <a:latin typeface="Tahoma" panose="020B0604030504040204" pitchFamily="34" charset="0"/>
                <a:cs typeface="Arial" panose="020B0604020202020204" pitchFamily="34" charset="0"/>
              </a:defRPr>
            </a:lvl5pPr>
            <a:lvl6pPr marL="2514600" indent="-228600" defTabSz="434975"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defTabSz="434975"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defTabSz="434975"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defTabSz="434975"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eaLnBrk="1" hangingPunct="1">
              <a:buClr>
                <a:srgbClr val="000000"/>
              </a:buClr>
              <a:buSzPct val="90000"/>
              <a:buFont typeface="Monotype Sorts"/>
              <a:buNone/>
            </a:pPr>
            <a:r>
              <a:rPr lang="fr-FR" sz="2400">
                <a:solidFill>
                  <a:srgbClr val="002060"/>
                </a:solidFill>
                <a:latin typeface="+mn-lt"/>
                <a:ea typeface="MS PGothic" panose="020B0600070205080204" pitchFamily="34" charset="-128"/>
              </a:rPr>
              <a:t>Réanimation</a:t>
            </a:r>
          </a:p>
        </p:txBody>
      </p:sp>
      <p:sp>
        <p:nvSpPr>
          <p:cNvPr id="25" name="Text Box 16"/>
          <p:cNvSpPr txBox="1">
            <a:spLocks noChangeArrowheads="1"/>
          </p:cNvSpPr>
          <p:nvPr/>
        </p:nvSpPr>
        <p:spPr bwMode="auto">
          <a:xfrm>
            <a:off x="7643694" y="4049140"/>
            <a:ext cx="1990579" cy="241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34975">
              <a:defRPr b="1">
                <a:solidFill>
                  <a:schemeClr val="tx1"/>
                </a:solidFill>
                <a:latin typeface="Tahoma" panose="020B0604030504040204" pitchFamily="34" charset="0"/>
                <a:cs typeface="Arial" panose="020B0604020202020204" pitchFamily="34" charset="0"/>
              </a:defRPr>
            </a:lvl1pPr>
            <a:lvl2pPr marL="37931725" indent="-37474525" defTabSz="434975">
              <a:defRPr b="1">
                <a:solidFill>
                  <a:schemeClr val="tx1"/>
                </a:solidFill>
                <a:latin typeface="Tahoma" panose="020B0604030504040204" pitchFamily="34" charset="0"/>
                <a:cs typeface="Arial" panose="020B0604020202020204" pitchFamily="34" charset="0"/>
              </a:defRPr>
            </a:lvl2pPr>
            <a:lvl3pPr marL="1143000" indent="-228600" defTabSz="434975">
              <a:defRPr b="1">
                <a:solidFill>
                  <a:schemeClr val="tx1"/>
                </a:solidFill>
                <a:latin typeface="Tahoma" panose="020B0604030504040204" pitchFamily="34" charset="0"/>
                <a:cs typeface="Arial" panose="020B0604020202020204" pitchFamily="34" charset="0"/>
              </a:defRPr>
            </a:lvl3pPr>
            <a:lvl4pPr marL="1600200" indent="-228600" defTabSz="434975">
              <a:defRPr b="1">
                <a:solidFill>
                  <a:schemeClr val="tx1"/>
                </a:solidFill>
                <a:latin typeface="Tahoma" panose="020B0604030504040204" pitchFamily="34" charset="0"/>
                <a:cs typeface="Arial" panose="020B0604020202020204" pitchFamily="34" charset="0"/>
              </a:defRPr>
            </a:lvl4pPr>
            <a:lvl5pPr marL="2057400" indent="-228600" defTabSz="434975">
              <a:defRPr b="1">
                <a:solidFill>
                  <a:schemeClr val="tx1"/>
                </a:solidFill>
                <a:latin typeface="Tahoma" panose="020B0604030504040204" pitchFamily="34" charset="0"/>
                <a:cs typeface="Arial" panose="020B0604020202020204" pitchFamily="34" charset="0"/>
              </a:defRPr>
            </a:lvl5pPr>
            <a:lvl6pPr marL="2514600" indent="-228600" defTabSz="434975"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defTabSz="434975"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defTabSz="434975"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defTabSz="434975"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eaLnBrk="1" hangingPunct="1">
              <a:buClr>
                <a:srgbClr val="000000"/>
              </a:buClr>
              <a:buSzPct val="90000"/>
              <a:buFont typeface="Monotype Sorts"/>
              <a:buNone/>
            </a:pPr>
            <a:r>
              <a:rPr lang="fr-FR" sz="2400" dirty="0">
                <a:solidFill>
                  <a:srgbClr val="002060"/>
                </a:solidFill>
                <a:latin typeface="+mn-lt"/>
                <a:ea typeface="MS PGothic" panose="020B0600070205080204" pitchFamily="34" charset="-128"/>
              </a:rPr>
              <a:t>Récupération</a:t>
            </a:r>
          </a:p>
        </p:txBody>
      </p:sp>
      <p:sp>
        <p:nvSpPr>
          <p:cNvPr id="26" name="Line 17"/>
          <p:cNvSpPr>
            <a:spLocks noChangeShapeType="1"/>
          </p:cNvSpPr>
          <p:nvPr/>
        </p:nvSpPr>
        <p:spPr bwMode="auto">
          <a:xfrm flipH="1" flipV="1">
            <a:off x="4397255" y="1589112"/>
            <a:ext cx="25111" cy="1393440"/>
          </a:xfrm>
          <a:prstGeom prst="line">
            <a:avLst/>
          </a:prstGeom>
          <a:noFill/>
          <a:ln w="18748">
            <a:solidFill>
              <a:srgbClr val="000000"/>
            </a:solidFill>
            <a:round/>
            <a:headEnd/>
            <a:tailEnd/>
          </a:ln>
          <a:extLst>
            <a:ext uri="{909E8E84-426E-40DD-AFC4-6F175D3DCCD1}">
              <a14:hiddenFill xmlns:a14="http://schemas.microsoft.com/office/drawing/2010/main">
                <a:noFill/>
              </a14:hiddenFill>
            </a:ext>
          </a:extLst>
        </p:spPr>
        <p:txBody>
          <a:bodyPr lIns="82058" tIns="41029" rIns="82058" bIns="41029"/>
          <a:lstStyle/>
          <a:p>
            <a:endParaRPr lang="fr-CH"/>
          </a:p>
        </p:txBody>
      </p:sp>
      <p:sp>
        <p:nvSpPr>
          <p:cNvPr id="27" name="Line 18"/>
          <p:cNvSpPr>
            <a:spLocks noChangeShapeType="1"/>
          </p:cNvSpPr>
          <p:nvPr/>
        </p:nvSpPr>
        <p:spPr bwMode="auto">
          <a:xfrm flipV="1">
            <a:off x="6409414" y="1547086"/>
            <a:ext cx="16286" cy="3568280"/>
          </a:xfrm>
          <a:prstGeom prst="line">
            <a:avLst/>
          </a:prstGeom>
          <a:noFill/>
          <a:ln w="18748">
            <a:solidFill>
              <a:srgbClr val="000000"/>
            </a:solidFill>
            <a:round/>
            <a:headEnd/>
            <a:tailEnd/>
          </a:ln>
          <a:extLst>
            <a:ext uri="{909E8E84-426E-40DD-AFC4-6F175D3DCCD1}">
              <a14:hiddenFill xmlns:a14="http://schemas.microsoft.com/office/drawing/2010/main">
                <a:noFill/>
              </a14:hiddenFill>
            </a:ext>
          </a:extLst>
        </p:spPr>
        <p:txBody>
          <a:bodyPr lIns="82058" tIns="41029" rIns="82058" bIns="41029"/>
          <a:lstStyle/>
          <a:p>
            <a:endParaRPr lang="fr-CH"/>
          </a:p>
        </p:txBody>
      </p:sp>
      <p:sp>
        <p:nvSpPr>
          <p:cNvPr id="28" name="Text Box 19"/>
          <p:cNvSpPr txBox="1">
            <a:spLocks noChangeArrowheads="1"/>
          </p:cNvSpPr>
          <p:nvPr/>
        </p:nvSpPr>
        <p:spPr bwMode="auto">
          <a:xfrm>
            <a:off x="1861873" y="1547086"/>
            <a:ext cx="2416321"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34975">
              <a:defRPr b="1">
                <a:solidFill>
                  <a:schemeClr val="tx1"/>
                </a:solidFill>
                <a:latin typeface="Tahoma" panose="020B0604030504040204" pitchFamily="34" charset="0"/>
                <a:cs typeface="Arial" panose="020B0604020202020204" pitchFamily="34" charset="0"/>
              </a:defRPr>
            </a:lvl1pPr>
            <a:lvl2pPr marL="37931725" indent="-37474525" defTabSz="434975">
              <a:defRPr b="1">
                <a:solidFill>
                  <a:schemeClr val="tx1"/>
                </a:solidFill>
                <a:latin typeface="Tahoma" panose="020B0604030504040204" pitchFamily="34" charset="0"/>
                <a:cs typeface="Arial" panose="020B0604020202020204" pitchFamily="34" charset="0"/>
              </a:defRPr>
            </a:lvl2pPr>
            <a:lvl3pPr marL="1143000" indent="-228600" defTabSz="434975">
              <a:defRPr b="1">
                <a:solidFill>
                  <a:schemeClr val="tx1"/>
                </a:solidFill>
                <a:latin typeface="Tahoma" panose="020B0604030504040204" pitchFamily="34" charset="0"/>
                <a:cs typeface="Arial" panose="020B0604020202020204" pitchFamily="34" charset="0"/>
              </a:defRPr>
            </a:lvl3pPr>
            <a:lvl4pPr marL="1600200" indent="-228600" defTabSz="434975">
              <a:defRPr b="1">
                <a:solidFill>
                  <a:schemeClr val="tx1"/>
                </a:solidFill>
                <a:latin typeface="Tahoma" panose="020B0604030504040204" pitchFamily="34" charset="0"/>
                <a:cs typeface="Arial" panose="020B0604020202020204" pitchFamily="34" charset="0"/>
              </a:defRPr>
            </a:lvl4pPr>
            <a:lvl5pPr marL="2057400" indent="-228600" defTabSz="434975">
              <a:defRPr b="1">
                <a:solidFill>
                  <a:schemeClr val="tx1"/>
                </a:solidFill>
                <a:latin typeface="Tahoma" panose="020B0604030504040204" pitchFamily="34" charset="0"/>
                <a:cs typeface="Arial" panose="020B0604020202020204" pitchFamily="34" charset="0"/>
              </a:defRPr>
            </a:lvl5pPr>
            <a:lvl6pPr marL="2514600" indent="-228600" defTabSz="434975"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defTabSz="434975"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defTabSz="434975"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defTabSz="434975"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eaLnBrk="1" hangingPunct="1">
              <a:buClr>
                <a:srgbClr val="000000"/>
              </a:buClr>
              <a:buSzPct val="90000"/>
              <a:buFont typeface="Monotype Sorts"/>
              <a:buNone/>
            </a:pPr>
            <a:r>
              <a:rPr lang="fr-FR" sz="2400">
                <a:solidFill>
                  <a:srgbClr val="FF0000"/>
                </a:solidFill>
                <a:latin typeface="+mn-lt"/>
                <a:ea typeface="MS PGothic" panose="020B0600070205080204" pitchFamily="34" charset="-128"/>
              </a:rPr>
              <a:t>Phase préliminaire</a:t>
            </a:r>
          </a:p>
        </p:txBody>
      </p:sp>
      <p:sp>
        <p:nvSpPr>
          <p:cNvPr id="29" name="Text Box 20"/>
          <p:cNvSpPr txBox="1">
            <a:spLocks noChangeArrowheads="1"/>
          </p:cNvSpPr>
          <p:nvPr/>
        </p:nvSpPr>
        <p:spPr bwMode="auto">
          <a:xfrm>
            <a:off x="4631774" y="1723756"/>
            <a:ext cx="16224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434975">
              <a:defRPr b="1">
                <a:solidFill>
                  <a:schemeClr val="tx1"/>
                </a:solidFill>
                <a:latin typeface="Tahoma" panose="020B0604030504040204" pitchFamily="34" charset="0"/>
                <a:cs typeface="Arial" panose="020B0604020202020204" pitchFamily="34" charset="0"/>
              </a:defRPr>
            </a:lvl1pPr>
            <a:lvl2pPr marL="37931725" indent="-37474525" defTabSz="434975">
              <a:defRPr b="1">
                <a:solidFill>
                  <a:schemeClr val="tx1"/>
                </a:solidFill>
                <a:latin typeface="Tahoma" panose="020B0604030504040204" pitchFamily="34" charset="0"/>
                <a:cs typeface="Arial" panose="020B0604020202020204" pitchFamily="34" charset="0"/>
              </a:defRPr>
            </a:lvl2pPr>
            <a:lvl3pPr marL="1143000" indent="-228600" defTabSz="434975">
              <a:defRPr b="1">
                <a:solidFill>
                  <a:schemeClr val="tx1"/>
                </a:solidFill>
                <a:latin typeface="Tahoma" panose="020B0604030504040204" pitchFamily="34" charset="0"/>
                <a:cs typeface="Arial" panose="020B0604020202020204" pitchFamily="34" charset="0"/>
              </a:defRPr>
            </a:lvl3pPr>
            <a:lvl4pPr marL="1600200" indent="-228600" defTabSz="434975">
              <a:defRPr b="1">
                <a:solidFill>
                  <a:schemeClr val="tx1"/>
                </a:solidFill>
                <a:latin typeface="Tahoma" panose="020B0604030504040204" pitchFamily="34" charset="0"/>
                <a:cs typeface="Arial" panose="020B0604020202020204" pitchFamily="34" charset="0"/>
              </a:defRPr>
            </a:lvl4pPr>
            <a:lvl5pPr marL="2057400" indent="-228600" defTabSz="434975">
              <a:defRPr b="1">
                <a:solidFill>
                  <a:schemeClr val="tx1"/>
                </a:solidFill>
                <a:latin typeface="Tahoma" panose="020B0604030504040204" pitchFamily="34" charset="0"/>
                <a:cs typeface="Arial" panose="020B0604020202020204" pitchFamily="34" charset="0"/>
              </a:defRPr>
            </a:lvl5pPr>
            <a:lvl6pPr marL="2514600" indent="-228600" defTabSz="434975"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defTabSz="434975"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defTabSz="434975"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defTabSz="434975"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algn="ctr" eaLnBrk="1" hangingPunct="1">
              <a:buClr>
                <a:srgbClr val="000000"/>
              </a:buClr>
              <a:buSzPct val="90000"/>
              <a:buFont typeface="Monotype Sorts"/>
              <a:buNone/>
            </a:pPr>
            <a:r>
              <a:rPr lang="fr-FR" sz="2400">
                <a:solidFill>
                  <a:srgbClr val="FF0000"/>
                </a:solidFill>
                <a:latin typeface="+mn-lt"/>
                <a:ea typeface="MS PGothic" panose="020B0600070205080204" pitchFamily="34" charset="-128"/>
              </a:rPr>
              <a:t>Phase aigüe ou crise</a:t>
            </a:r>
          </a:p>
        </p:txBody>
      </p:sp>
      <p:sp>
        <p:nvSpPr>
          <p:cNvPr id="30" name="Text Box 21"/>
          <p:cNvSpPr txBox="1">
            <a:spLocks noChangeArrowheads="1"/>
          </p:cNvSpPr>
          <p:nvPr/>
        </p:nvSpPr>
        <p:spPr bwMode="auto">
          <a:xfrm>
            <a:off x="7216056" y="1589112"/>
            <a:ext cx="2379662"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34975">
              <a:defRPr b="1">
                <a:solidFill>
                  <a:schemeClr val="tx1"/>
                </a:solidFill>
                <a:latin typeface="Tahoma" panose="020B0604030504040204" pitchFamily="34" charset="0"/>
                <a:cs typeface="Arial" panose="020B0604020202020204" pitchFamily="34" charset="0"/>
              </a:defRPr>
            </a:lvl1pPr>
            <a:lvl2pPr marL="37931725" indent="-37474525" defTabSz="434975">
              <a:defRPr b="1">
                <a:solidFill>
                  <a:schemeClr val="tx1"/>
                </a:solidFill>
                <a:latin typeface="Tahoma" panose="020B0604030504040204" pitchFamily="34" charset="0"/>
                <a:cs typeface="Arial" panose="020B0604020202020204" pitchFamily="34" charset="0"/>
              </a:defRPr>
            </a:lvl2pPr>
            <a:lvl3pPr marL="1143000" indent="-228600" defTabSz="434975">
              <a:defRPr b="1">
                <a:solidFill>
                  <a:schemeClr val="tx1"/>
                </a:solidFill>
                <a:latin typeface="Tahoma" panose="020B0604030504040204" pitchFamily="34" charset="0"/>
                <a:cs typeface="Arial" panose="020B0604020202020204" pitchFamily="34" charset="0"/>
              </a:defRPr>
            </a:lvl3pPr>
            <a:lvl4pPr marL="1600200" indent="-228600" defTabSz="434975">
              <a:defRPr b="1">
                <a:solidFill>
                  <a:schemeClr val="tx1"/>
                </a:solidFill>
                <a:latin typeface="Tahoma" panose="020B0604030504040204" pitchFamily="34" charset="0"/>
                <a:cs typeface="Arial" panose="020B0604020202020204" pitchFamily="34" charset="0"/>
              </a:defRPr>
            </a:lvl4pPr>
            <a:lvl5pPr marL="2057400" indent="-228600" defTabSz="434975">
              <a:defRPr b="1">
                <a:solidFill>
                  <a:schemeClr val="tx1"/>
                </a:solidFill>
                <a:latin typeface="Tahoma" panose="020B0604030504040204" pitchFamily="34" charset="0"/>
                <a:cs typeface="Arial" panose="020B0604020202020204" pitchFamily="34" charset="0"/>
              </a:defRPr>
            </a:lvl5pPr>
            <a:lvl6pPr marL="2514600" indent="-228600" defTabSz="434975"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defTabSz="434975"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defTabSz="434975"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defTabSz="434975"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eaLnBrk="1" hangingPunct="1">
              <a:buClr>
                <a:srgbClr val="000000"/>
              </a:buClr>
              <a:buSzPct val="90000"/>
              <a:buFont typeface="Monotype Sorts"/>
              <a:buNone/>
            </a:pPr>
            <a:r>
              <a:rPr lang="fr-FR" sz="2400">
                <a:solidFill>
                  <a:srgbClr val="FF0000"/>
                </a:solidFill>
                <a:latin typeface="+mn-lt"/>
                <a:ea typeface="MS PGothic" panose="020B0600070205080204" pitchFamily="34" charset="-128"/>
              </a:rPr>
              <a:t>Phase de récupération</a:t>
            </a:r>
          </a:p>
        </p:txBody>
      </p:sp>
      <p:sp>
        <p:nvSpPr>
          <p:cNvPr id="31" name="Freeform 22"/>
          <p:cNvSpPr>
            <a:spLocks/>
          </p:cNvSpPr>
          <p:nvPr/>
        </p:nvSpPr>
        <p:spPr bwMode="auto">
          <a:xfrm>
            <a:off x="6300886" y="2579544"/>
            <a:ext cx="3800475" cy="2981325"/>
          </a:xfrm>
          <a:custGeom>
            <a:avLst/>
            <a:gdLst>
              <a:gd name="T0" fmla="*/ 0 w 2633"/>
              <a:gd name="T1" fmla="*/ 2147483646 h 2129"/>
              <a:gd name="T2" fmla="*/ 2147483646 w 2633"/>
              <a:gd name="T3" fmla="*/ 2147483646 h 2129"/>
              <a:gd name="T4" fmla="*/ 2147483646 w 2633"/>
              <a:gd name="T5" fmla="*/ 2147483646 h 2129"/>
              <a:gd name="T6" fmla="*/ 2147483646 w 2633"/>
              <a:gd name="T7" fmla="*/ 2147483646 h 2129"/>
              <a:gd name="T8" fmla="*/ 2147483646 w 2633"/>
              <a:gd name="T9" fmla="*/ 0 h 2129"/>
              <a:gd name="T10" fmla="*/ 0 60000 65536"/>
              <a:gd name="T11" fmla="*/ 0 60000 65536"/>
              <a:gd name="T12" fmla="*/ 0 60000 65536"/>
              <a:gd name="T13" fmla="*/ 0 60000 65536"/>
              <a:gd name="T14" fmla="*/ 0 60000 65536"/>
              <a:gd name="T15" fmla="*/ 0 w 2633"/>
              <a:gd name="T16" fmla="*/ 0 h 2129"/>
              <a:gd name="T17" fmla="*/ 2633 w 2633"/>
              <a:gd name="T18" fmla="*/ 2129 h 2129"/>
            </a:gdLst>
            <a:ahLst/>
            <a:cxnLst>
              <a:cxn ang="T10">
                <a:pos x="T0" y="T1"/>
              </a:cxn>
              <a:cxn ang="T11">
                <a:pos x="T2" y="T3"/>
              </a:cxn>
              <a:cxn ang="T12">
                <a:pos x="T4" y="T5"/>
              </a:cxn>
              <a:cxn ang="T13">
                <a:pos x="T6" y="T7"/>
              </a:cxn>
              <a:cxn ang="T14">
                <a:pos x="T8" y="T9"/>
              </a:cxn>
            </a:cxnLst>
            <a:rect l="T15" t="T16" r="T17" b="T18"/>
            <a:pathLst>
              <a:path w="2633" h="2129">
                <a:moveTo>
                  <a:pt x="0" y="2128"/>
                </a:moveTo>
                <a:lnTo>
                  <a:pt x="191" y="1598"/>
                </a:lnTo>
                <a:lnTo>
                  <a:pt x="596" y="922"/>
                </a:lnTo>
                <a:lnTo>
                  <a:pt x="1305" y="337"/>
                </a:lnTo>
                <a:lnTo>
                  <a:pt x="2632" y="0"/>
                </a:lnTo>
              </a:path>
            </a:pathLst>
          </a:custGeom>
          <a:noFill/>
          <a:ln w="47171">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lIns="82058" tIns="41029" rIns="82058" bIns="41029"/>
          <a:lstStyle/>
          <a:p>
            <a:endParaRPr lang="fr-CH"/>
          </a:p>
        </p:txBody>
      </p:sp>
      <p:sp>
        <p:nvSpPr>
          <p:cNvPr id="32" name="Text Box 23"/>
          <p:cNvSpPr txBox="1">
            <a:spLocks noChangeArrowheads="1"/>
          </p:cNvSpPr>
          <p:nvPr/>
        </p:nvSpPr>
        <p:spPr bwMode="auto">
          <a:xfrm>
            <a:off x="4674276" y="5945455"/>
            <a:ext cx="3927664"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34975">
              <a:defRPr b="1">
                <a:solidFill>
                  <a:schemeClr val="tx1"/>
                </a:solidFill>
                <a:latin typeface="Tahoma" panose="020B0604030504040204" pitchFamily="34" charset="0"/>
                <a:cs typeface="Arial" panose="020B0604020202020204" pitchFamily="34" charset="0"/>
              </a:defRPr>
            </a:lvl1pPr>
            <a:lvl2pPr marL="37931725" indent="-37474525" defTabSz="434975">
              <a:defRPr b="1">
                <a:solidFill>
                  <a:schemeClr val="tx1"/>
                </a:solidFill>
                <a:latin typeface="Tahoma" panose="020B0604030504040204" pitchFamily="34" charset="0"/>
                <a:cs typeface="Arial" panose="020B0604020202020204" pitchFamily="34" charset="0"/>
              </a:defRPr>
            </a:lvl2pPr>
            <a:lvl3pPr marL="1143000" indent="-228600" defTabSz="434975">
              <a:defRPr b="1">
                <a:solidFill>
                  <a:schemeClr val="tx1"/>
                </a:solidFill>
                <a:latin typeface="Tahoma" panose="020B0604030504040204" pitchFamily="34" charset="0"/>
                <a:cs typeface="Arial" panose="020B0604020202020204" pitchFamily="34" charset="0"/>
              </a:defRPr>
            </a:lvl3pPr>
            <a:lvl4pPr marL="1600200" indent="-228600" defTabSz="434975">
              <a:defRPr b="1">
                <a:solidFill>
                  <a:schemeClr val="tx1"/>
                </a:solidFill>
                <a:latin typeface="Tahoma" panose="020B0604030504040204" pitchFamily="34" charset="0"/>
                <a:cs typeface="Arial" panose="020B0604020202020204" pitchFamily="34" charset="0"/>
              </a:defRPr>
            </a:lvl4pPr>
            <a:lvl5pPr marL="2057400" indent="-228600" defTabSz="434975">
              <a:defRPr b="1">
                <a:solidFill>
                  <a:schemeClr val="tx1"/>
                </a:solidFill>
                <a:latin typeface="Tahoma" panose="020B0604030504040204" pitchFamily="34" charset="0"/>
                <a:cs typeface="Arial" panose="020B0604020202020204" pitchFamily="34" charset="0"/>
              </a:defRPr>
            </a:lvl5pPr>
            <a:lvl6pPr marL="2514600" indent="-228600" defTabSz="434975"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defTabSz="434975"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defTabSz="434975"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defTabSz="434975"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algn="ctr" eaLnBrk="1" hangingPunct="1">
              <a:buClr>
                <a:srgbClr val="000000"/>
              </a:buClr>
              <a:buSzPct val="90000"/>
              <a:buFont typeface="Monotype Sorts"/>
              <a:buNone/>
            </a:pPr>
            <a:r>
              <a:rPr lang="fr-FR" sz="2400">
                <a:solidFill>
                  <a:srgbClr val="002060"/>
                </a:solidFill>
                <a:latin typeface="+mn-lt"/>
                <a:ea typeface="MS PGothic" panose="020B0600070205080204" pitchFamily="34" charset="-128"/>
              </a:rPr>
              <a:t>Mort du système concerné</a:t>
            </a:r>
          </a:p>
        </p:txBody>
      </p:sp>
      <p:sp>
        <p:nvSpPr>
          <p:cNvPr id="33" name="Text Box 24"/>
          <p:cNvSpPr txBox="1">
            <a:spLocks noChangeArrowheads="1"/>
          </p:cNvSpPr>
          <p:nvPr/>
        </p:nvSpPr>
        <p:spPr bwMode="auto">
          <a:xfrm>
            <a:off x="8423288" y="3178198"/>
            <a:ext cx="2100884" cy="506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34975">
              <a:defRPr b="1">
                <a:solidFill>
                  <a:schemeClr val="tx1"/>
                </a:solidFill>
                <a:latin typeface="Tahoma" panose="020B0604030504040204" pitchFamily="34" charset="0"/>
                <a:cs typeface="Arial" panose="020B0604020202020204" pitchFamily="34" charset="0"/>
              </a:defRPr>
            </a:lvl1pPr>
            <a:lvl2pPr marL="37931725" indent="-37474525" defTabSz="434975">
              <a:defRPr b="1">
                <a:solidFill>
                  <a:schemeClr val="tx1"/>
                </a:solidFill>
                <a:latin typeface="Tahoma" panose="020B0604030504040204" pitchFamily="34" charset="0"/>
                <a:cs typeface="Arial" panose="020B0604020202020204" pitchFamily="34" charset="0"/>
              </a:defRPr>
            </a:lvl2pPr>
            <a:lvl3pPr marL="1143000" indent="-228600" defTabSz="434975">
              <a:defRPr b="1">
                <a:solidFill>
                  <a:schemeClr val="tx1"/>
                </a:solidFill>
                <a:latin typeface="Tahoma" panose="020B0604030504040204" pitchFamily="34" charset="0"/>
                <a:cs typeface="Arial" panose="020B0604020202020204" pitchFamily="34" charset="0"/>
              </a:defRPr>
            </a:lvl3pPr>
            <a:lvl4pPr marL="1600200" indent="-228600" defTabSz="434975">
              <a:defRPr b="1">
                <a:solidFill>
                  <a:schemeClr val="tx1"/>
                </a:solidFill>
                <a:latin typeface="Tahoma" panose="020B0604030504040204" pitchFamily="34" charset="0"/>
                <a:cs typeface="Arial" panose="020B0604020202020204" pitchFamily="34" charset="0"/>
              </a:defRPr>
            </a:lvl4pPr>
            <a:lvl5pPr marL="2057400" indent="-228600" defTabSz="434975">
              <a:defRPr b="1">
                <a:solidFill>
                  <a:schemeClr val="tx1"/>
                </a:solidFill>
                <a:latin typeface="Tahoma" panose="020B0604030504040204" pitchFamily="34" charset="0"/>
                <a:cs typeface="Arial" panose="020B0604020202020204" pitchFamily="34" charset="0"/>
              </a:defRPr>
            </a:lvl5pPr>
            <a:lvl6pPr marL="2514600" indent="-228600" defTabSz="434975"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defTabSz="434975"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defTabSz="434975"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defTabSz="434975"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eaLnBrk="1" hangingPunct="1">
              <a:buClr>
                <a:srgbClr val="000000"/>
              </a:buClr>
              <a:buSzPct val="90000"/>
              <a:buFont typeface="Monotype Sorts"/>
              <a:buNone/>
            </a:pPr>
            <a:r>
              <a:rPr lang="fr-FR" sz="2400">
                <a:solidFill>
                  <a:srgbClr val="002060"/>
                </a:solidFill>
                <a:latin typeface="+mn-lt"/>
                <a:ea typeface="MS PGothic" panose="020B0600070205080204" pitchFamily="34" charset="-128"/>
              </a:rPr>
              <a:t>Consolidation</a:t>
            </a:r>
          </a:p>
        </p:txBody>
      </p:sp>
      <p:sp>
        <p:nvSpPr>
          <p:cNvPr id="34" name="Freeform 25"/>
          <p:cNvSpPr>
            <a:spLocks/>
          </p:cNvSpPr>
          <p:nvPr/>
        </p:nvSpPr>
        <p:spPr bwMode="auto">
          <a:xfrm>
            <a:off x="2343393" y="2411430"/>
            <a:ext cx="4043362" cy="3476625"/>
          </a:xfrm>
          <a:custGeom>
            <a:avLst/>
            <a:gdLst>
              <a:gd name="T0" fmla="*/ 0 w 2801"/>
              <a:gd name="T1" fmla="*/ 0 h 2482"/>
              <a:gd name="T2" fmla="*/ 2147483646 w 2801"/>
              <a:gd name="T3" fmla="*/ 0 h 2482"/>
              <a:gd name="T4" fmla="*/ 2147483646 w 2801"/>
              <a:gd name="T5" fmla="*/ 2147483646 h 2482"/>
              <a:gd name="T6" fmla="*/ 2147483646 w 2801"/>
              <a:gd name="T7" fmla="*/ 2147483646 h 2482"/>
              <a:gd name="T8" fmla="*/ 2147483646 w 2801"/>
              <a:gd name="T9" fmla="*/ 2147483646 h 2482"/>
              <a:gd name="T10" fmla="*/ 2147483646 w 2801"/>
              <a:gd name="T11" fmla="*/ 2147483646 h 2482"/>
              <a:gd name="T12" fmla="*/ 2147483646 w 2801"/>
              <a:gd name="T13" fmla="*/ 2147483646 h 2482"/>
              <a:gd name="T14" fmla="*/ 0 60000 65536"/>
              <a:gd name="T15" fmla="*/ 0 60000 65536"/>
              <a:gd name="T16" fmla="*/ 0 60000 65536"/>
              <a:gd name="T17" fmla="*/ 0 60000 65536"/>
              <a:gd name="T18" fmla="*/ 0 60000 65536"/>
              <a:gd name="T19" fmla="*/ 0 60000 65536"/>
              <a:gd name="T20" fmla="*/ 0 60000 65536"/>
              <a:gd name="T21" fmla="*/ 0 w 2801"/>
              <a:gd name="T22" fmla="*/ 0 h 2482"/>
              <a:gd name="T23" fmla="*/ 2801 w 2801"/>
              <a:gd name="T24" fmla="*/ 2482 h 248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01" h="2482">
                <a:moveTo>
                  <a:pt x="0" y="0"/>
                </a:moveTo>
                <a:lnTo>
                  <a:pt x="10" y="0"/>
                </a:lnTo>
                <a:lnTo>
                  <a:pt x="1346" y="352"/>
                </a:lnTo>
                <a:lnTo>
                  <a:pt x="2050" y="932"/>
                </a:lnTo>
                <a:lnTo>
                  <a:pt x="2448" y="1602"/>
                </a:lnTo>
                <a:lnTo>
                  <a:pt x="2791" y="2463"/>
                </a:lnTo>
                <a:lnTo>
                  <a:pt x="2800" y="2481"/>
                </a:lnTo>
              </a:path>
            </a:pathLst>
          </a:custGeom>
          <a:noFill/>
          <a:ln w="47171">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lIns="82058" tIns="41029" rIns="82058" bIns="41029"/>
          <a:lstStyle/>
          <a:p>
            <a:endParaRPr lang="fr-CH"/>
          </a:p>
        </p:txBody>
      </p:sp>
      <p:sp>
        <p:nvSpPr>
          <p:cNvPr id="37" name="Rectangle 36"/>
          <p:cNvSpPr/>
          <p:nvPr/>
        </p:nvSpPr>
        <p:spPr>
          <a:xfrm>
            <a:off x="-1057" y="0"/>
            <a:ext cx="62865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a:p>
            <a:pPr algn="ctr"/>
            <a:endParaRPr lang="fr-CH" dirty="0"/>
          </a:p>
        </p:txBody>
      </p:sp>
      <p:sp>
        <p:nvSpPr>
          <p:cNvPr id="38" name="TextBox 37"/>
          <p:cNvSpPr txBox="1"/>
          <p:nvPr/>
        </p:nvSpPr>
        <p:spPr>
          <a:xfrm>
            <a:off x="82435" y="5132084"/>
            <a:ext cx="461665" cy="1440394"/>
          </a:xfrm>
          <a:prstGeom prst="rect">
            <a:avLst/>
          </a:prstGeom>
          <a:noFill/>
        </p:spPr>
        <p:txBody>
          <a:bodyPr vert="vert270"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solidFill>
                  <a:schemeClr val="bg1"/>
                </a:solidFill>
              </a:rPr>
              <a:t>Cours H.E.L.P.</a:t>
            </a:r>
          </a:p>
        </p:txBody>
      </p:sp>
      <p:sp>
        <p:nvSpPr>
          <p:cNvPr id="2" name="Slide Number Placeholder 1"/>
          <p:cNvSpPr>
            <a:spLocks noGrp="1"/>
          </p:cNvSpPr>
          <p:nvPr>
            <p:ph type="sldNum" sz="quarter" idx="12"/>
          </p:nvPr>
        </p:nvSpPr>
        <p:spPr/>
        <p:txBody>
          <a:bodyPr/>
          <a:lstStyle/>
          <a:p>
            <a:fld id="{5F9FF89D-54EC-4393-BF8A-5ADA11AD65D0}" type="slidenum">
              <a:rPr lang="fr-CH" smtClean="0"/>
              <a:t>4</a:t>
            </a:fld>
            <a:endParaRPr lang="fr-CH"/>
          </a:p>
        </p:txBody>
      </p:sp>
    </p:spTree>
    <p:extLst>
      <p:ext uri="{BB962C8B-B14F-4D97-AF65-F5344CB8AC3E}">
        <p14:creationId xmlns:p14="http://schemas.microsoft.com/office/powerpoint/2010/main" val="3689067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 name="Titre 1"/>
          <p:cNvSpPr txBox="1">
            <a:spLocks/>
          </p:cNvSpPr>
          <p:nvPr/>
        </p:nvSpPr>
        <p:spPr>
          <a:xfrm>
            <a:off x="872318" y="9512"/>
            <a:ext cx="6554787" cy="1268413"/>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fr-FR" sz="4400" u="sng" dirty="0">
                <a:latin typeface="+mn-lt"/>
              </a:rPr>
              <a:t>Les mécanismes d’adaptation</a:t>
            </a:r>
          </a:p>
        </p:txBody>
      </p:sp>
      <p:sp>
        <p:nvSpPr>
          <p:cNvPr id="302" name="Rectangle 2" descr="Rectangle: Click to edit Master text styles&#10;Second level&#10;Third level&#10;Fourth level&#10;Fifth level"/>
          <p:cNvSpPr txBox="1">
            <a:spLocks noChangeArrowheads="1"/>
          </p:cNvSpPr>
          <p:nvPr/>
        </p:nvSpPr>
        <p:spPr>
          <a:xfrm>
            <a:off x="1027090" y="1650166"/>
            <a:ext cx="8047038" cy="48958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buFont typeface="Wingdings" panose="05000000000000000000" pitchFamily="2" charset="2"/>
              <a:buChar char="Ø"/>
            </a:pPr>
            <a:r>
              <a:rPr lang="fr-FR" dirty="0"/>
              <a:t>Ce sont des mesures prises par des personnes </a:t>
            </a:r>
            <a:r>
              <a:rPr lang="fr-FR" b="1" dirty="0"/>
              <a:t>pour traverser des périodes difficiles</a:t>
            </a:r>
            <a:r>
              <a:rPr lang="fr-FR" dirty="0"/>
              <a:t> causées par des événements affectant leurs moyens d’existence et leur mode de vie</a:t>
            </a:r>
          </a:p>
          <a:p>
            <a:pPr>
              <a:lnSpc>
                <a:spcPct val="80000"/>
              </a:lnSpc>
              <a:buFont typeface="Wingdings" panose="05000000000000000000" pitchFamily="2" charset="2"/>
              <a:buChar char="Ø"/>
            </a:pPr>
            <a:endParaRPr lang="en-US" altLang="en-US" dirty="0"/>
          </a:p>
          <a:p>
            <a:pPr>
              <a:lnSpc>
                <a:spcPct val="80000"/>
              </a:lnSpc>
              <a:buFont typeface="Wingdings" panose="05000000000000000000" pitchFamily="2" charset="2"/>
              <a:buChar char="Ø"/>
            </a:pPr>
            <a:r>
              <a:rPr lang="fr-FR" dirty="0"/>
              <a:t>Ils peuvent être identifiés au niveau de la communauté, du ménage et au niveau individuel </a:t>
            </a:r>
          </a:p>
          <a:p>
            <a:pPr>
              <a:lnSpc>
                <a:spcPct val="80000"/>
              </a:lnSpc>
              <a:buFont typeface="Wingdings" panose="05000000000000000000" pitchFamily="2" charset="2"/>
              <a:buChar char="Ø"/>
            </a:pPr>
            <a:endParaRPr lang="en-US" altLang="en-US" dirty="0"/>
          </a:p>
          <a:p>
            <a:pPr>
              <a:lnSpc>
                <a:spcPct val="80000"/>
              </a:lnSpc>
              <a:buFont typeface="Wingdings" panose="05000000000000000000" pitchFamily="2" charset="2"/>
              <a:buChar char="Ø"/>
            </a:pPr>
            <a:r>
              <a:rPr lang="fr-FR" dirty="0"/>
              <a:t>Ils peuvent être néfastes en compromettant en permanence la santé ou la sécurité alimentaire du ménage, ou être évolutifs et réversibles</a:t>
            </a:r>
          </a:p>
        </p:txBody>
      </p:sp>
      <p:sp>
        <p:nvSpPr>
          <p:cNvPr id="303" name="Rectangle 29"/>
          <p:cNvSpPr>
            <a:spLocks noChangeArrowheads="1"/>
          </p:cNvSpPr>
          <p:nvPr/>
        </p:nvSpPr>
        <p:spPr bwMode="auto">
          <a:xfrm rot="874409">
            <a:off x="7094253" y="212987"/>
            <a:ext cx="4303713" cy="5693503"/>
          </a:xfrm>
          <a:prstGeom prst="rect">
            <a:avLst/>
          </a:prstGeom>
          <a:solidFill>
            <a:schemeClr val="accent1">
              <a:lumMod val="20000"/>
              <a:lumOff val="80000"/>
            </a:schemeClr>
          </a:solidFill>
          <a:ln>
            <a:noFill/>
          </a:ln>
        </p:spPr>
        <p:txBody>
          <a:bodyPr lIns="297000" tIns="297000" rIns="297000" bIns="297000" anchor="ctr">
            <a:spAutoFit/>
          </a:bodyPr>
          <a:lstStyle>
            <a:lvl1pPr>
              <a:defRPr b="1">
                <a:solidFill>
                  <a:schemeClr val="tx1"/>
                </a:solidFill>
                <a:latin typeface="Tahoma" panose="020B0604030504040204" pitchFamily="34" charset="0"/>
                <a:cs typeface="Arial" panose="020B0604020202020204" pitchFamily="34" charset="0"/>
              </a:defRPr>
            </a:lvl1pPr>
            <a:lvl2pPr marL="37931725" indent="-37474525">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algn="ctr" eaLnBrk="1" hangingPunct="1"/>
            <a:r>
              <a:rPr lang="fr-FR" sz="2400" dirty="0">
                <a:solidFill>
                  <a:srgbClr val="005BA4"/>
                </a:solidFill>
                <a:latin typeface="Times New Roman" panose="02020603050405020304" pitchFamily="18" charset="0"/>
                <a:ea typeface="MS PGothic" panose="020B0600070205080204" pitchFamily="34" charset="-128"/>
                <a:cs typeface="Times New Roman" panose="02020603050405020304" pitchFamily="18" charset="0"/>
              </a:rPr>
              <a:t>Exemples de mécanismes d’adaptation :</a:t>
            </a:r>
          </a:p>
          <a:p>
            <a:pPr marL="342900" indent="-342900" algn="ctr" eaLnBrk="1" hangingPunct="1">
              <a:buFont typeface="Arial" panose="020B0604020202020204" pitchFamily="34" charset="0"/>
              <a:buChar char="•"/>
            </a:pPr>
            <a:r>
              <a:rPr lang="fr-FR" sz="2400" dirty="0">
                <a:latin typeface="Times New Roman" panose="02020603050405020304" pitchFamily="18" charset="0"/>
                <a:ea typeface="MS PGothic" panose="020B0600070205080204" pitchFamily="34" charset="-128"/>
                <a:cs typeface="Times New Roman" panose="02020603050405020304" pitchFamily="18" charset="0"/>
              </a:rPr>
              <a:t>Réduction des repas</a:t>
            </a:r>
          </a:p>
          <a:p>
            <a:pPr marL="342900" indent="-342900" algn="ctr" eaLnBrk="1" hangingPunct="1">
              <a:buFont typeface="Arial" panose="020B0604020202020204" pitchFamily="34" charset="0"/>
              <a:buChar char="•"/>
            </a:pPr>
            <a:r>
              <a:rPr lang="fr-FR" sz="2400" dirty="0">
                <a:latin typeface="Times New Roman" panose="02020603050405020304" pitchFamily="18" charset="0"/>
                <a:ea typeface="MS PGothic" panose="020B0600070205080204" pitchFamily="34" charset="-128"/>
                <a:cs typeface="Times New Roman" panose="02020603050405020304" pitchFamily="18" charset="0"/>
              </a:rPr>
              <a:t>Recours aux emprunts</a:t>
            </a:r>
          </a:p>
          <a:p>
            <a:pPr marL="342900" indent="-342900" algn="ctr" eaLnBrk="1" hangingPunct="1">
              <a:buFont typeface="Arial" panose="020B0604020202020204" pitchFamily="34" charset="0"/>
              <a:buChar char="•"/>
            </a:pPr>
            <a:r>
              <a:rPr lang="fr-FR" sz="2400" dirty="0">
                <a:latin typeface="Times New Roman" panose="02020603050405020304" pitchFamily="18" charset="0"/>
                <a:ea typeface="MS PGothic" panose="020B0600070205080204" pitchFamily="34" charset="-128"/>
                <a:cs typeface="Times New Roman" panose="02020603050405020304" pitchFamily="18" charset="0"/>
              </a:rPr>
              <a:t>Cueillette de nourriture sauvage</a:t>
            </a:r>
          </a:p>
          <a:p>
            <a:pPr marL="342900" indent="-342900" algn="ctr" eaLnBrk="1" hangingPunct="1">
              <a:buFont typeface="Arial" panose="020B0604020202020204" pitchFamily="34" charset="0"/>
              <a:buChar char="•"/>
            </a:pPr>
            <a:r>
              <a:rPr lang="fr-FR" sz="2400" dirty="0">
                <a:latin typeface="Times New Roman" panose="02020603050405020304" pitchFamily="18" charset="0"/>
                <a:ea typeface="MS PGothic" panose="020B0600070205080204" pitchFamily="34" charset="-128"/>
                <a:cs typeface="Times New Roman" panose="02020603050405020304" pitchFamily="18" charset="0"/>
              </a:rPr>
              <a:t>Obligation de travailler pour certains membres de la famille</a:t>
            </a:r>
          </a:p>
          <a:p>
            <a:pPr marL="342900" indent="-342900" algn="ctr" eaLnBrk="1" hangingPunct="1">
              <a:buFont typeface="Arial" panose="020B0604020202020204" pitchFamily="34" charset="0"/>
              <a:buChar char="•"/>
            </a:pPr>
            <a:r>
              <a:rPr lang="fr-FR" sz="2400" dirty="0">
                <a:latin typeface="Times New Roman" panose="02020603050405020304" pitchFamily="18" charset="0"/>
                <a:ea typeface="MS PGothic" panose="020B0600070205080204" pitchFamily="34" charset="-128"/>
                <a:cs typeface="Times New Roman" panose="02020603050405020304" pitchFamily="18" charset="0"/>
              </a:rPr>
              <a:t>Vente d’outils de production</a:t>
            </a:r>
          </a:p>
          <a:p>
            <a:pPr marL="342900" indent="-342900" algn="ctr" eaLnBrk="1" hangingPunct="1">
              <a:buFont typeface="Arial" panose="020B0604020202020204" pitchFamily="34" charset="0"/>
              <a:buChar char="•"/>
            </a:pPr>
            <a:r>
              <a:rPr lang="fr-FR" sz="2400" dirty="0">
                <a:latin typeface="Times New Roman" panose="02020603050405020304" pitchFamily="18" charset="0"/>
                <a:ea typeface="MS PGothic" panose="020B0600070205080204" pitchFamily="34" charset="-128"/>
                <a:cs typeface="Times New Roman" panose="02020603050405020304" pitchFamily="18" charset="0"/>
              </a:rPr>
              <a:t>Vente de terres agricoles</a:t>
            </a:r>
          </a:p>
          <a:p>
            <a:pPr marL="342900" indent="-342900" algn="ctr" eaLnBrk="1" hangingPunct="1">
              <a:buFont typeface="Arial" panose="020B0604020202020204" pitchFamily="34" charset="0"/>
              <a:buChar char="•"/>
            </a:pPr>
            <a:r>
              <a:rPr lang="fr-FR" sz="2400" dirty="0">
                <a:latin typeface="Times New Roman" panose="02020603050405020304" pitchFamily="18" charset="0"/>
                <a:ea typeface="MS PGothic" panose="020B0600070205080204" pitchFamily="34" charset="-128"/>
                <a:cs typeface="Times New Roman" panose="02020603050405020304" pitchFamily="18" charset="0"/>
              </a:rPr>
              <a:t>Prostitution</a:t>
            </a:r>
          </a:p>
          <a:p>
            <a:pPr eaLnBrk="1" hangingPunct="1"/>
            <a:endParaRPr lang="fr-CH" altLang="fr-FR" sz="1900" dirty="0">
              <a:latin typeface="Arial" panose="020B0604020202020204" pitchFamily="34" charset="0"/>
              <a:ea typeface="MS PGothic" panose="020B0600070205080204" pitchFamily="34" charset="-128"/>
              <a:cs typeface="Times New Roman" panose="02020603050405020304" pitchFamily="18" charset="0"/>
            </a:endParaRPr>
          </a:p>
        </p:txBody>
      </p:sp>
      <p:sp>
        <p:nvSpPr>
          <p:cNvPr id="8" name="Rectangle 7"/>
          <p:cNvSpPr/>
          <p:nvPr/>
        </p:nvSpPr>
        <p:spPr>
          <a:xfrm>
            <a:off x="-1057" y="0"/>
            <a:ext cx="62865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a:p>
            <a:pPr algn="ctr"/>
            <a:endParaRPr lang="fr-CH" dirty="0"/>
          </a:p>
        </p:txBody>
      </p:sp>
      <p:sp>
        <p:nvSpPr>
          <p:cNvPr id="9" name="TextBox 8"/>
          <p:cNvSpPr txBox="1"/>
          <p:nvPr/>
        </p:nvSpPr>
        <p:spPr>
          <a:xfrm>
            <a:off x="82435" y="5132084"/>
            <a:ext cx="461665" cy="1440394"/>
          </a:xfrm>
          <a:prstGeom prst="rect">
            <a:avLst/>
          </a:prstGeom>
          <a:noFill/>
        </p:spPr>
        <p:txBody>
          <a:bodyPr vert="vert270"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solidFill>
                  <a:schemeClr val="bg1"/>
                </a:solidFill>
              </a:rPr>
              <a:t>Cours H.E.L.P.</a:t>
            </a:r>
          </a:p>
        </p:txBody>
      </p:sp>
      <p:sp>
        <p:nvSpPr>
          <p:cNvPr id="2" name="Slide Number Placeholder 1"/>
          <p:cNvSpPr>
            <a:spLocks noGrp="1"/>
          </p:cNvSpPr>
          <p:nvPr>
            <p:ph type="sldNum" sz="quarter" idx="12"/>
          </p:nvPr>
        </p:nvSpPr>
        <p:spPr/>
        <p:txBody>
          <a:bodyPr/>
          <a:lstStyle/>
          <a:p>
            <a:fld id="{5F9FF89D-54EC-4393-BF8A-5ADA11AD65D0}" type="slidenum">
              <a:rPr lang="fr-CH" smtClean="0"/>
              <a:t>5</a:t>
            </a:fld>
            <a:endParaRPr lang="fr-CH"/>
          </a:p>
        </p:txBody>
      </p:sp>
    </p:spTree>
    <p:extLst>
      <p:ext uri="{BB962C8B-B14F-4D97-AF65-F5344CB8AC3E}">
        <p14:creationId xmlns:p14="http://schemas.microsoft.com/office/powerpoint/2010/main" val="484089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303"/>
                                        </p:tgtEl>
                                        <p:attrNameLst>
                                          <p:attrName>style.visibility</p:attrName>
                                        </p:attrNameLst>
                                      </p:cBhvr>
                                      <p:to>
                                        <p:strVal val="visible"/>
                                      </p:to>
                                    </p:set>
                                    <p:anim calcmode="lin" valueType="num">
                                      <p:cBhvr>
                                        <p:cTn id="19" dur="1000" fill="hold"/>
                                        <p:tgtEl>
                                          <p:spTgt spid="303"/>
                                        </p:tgtEl>
                                        <p:attrNameLst>
                                          <p:attrName>ppt_w</p:attrName>
                                        </p:attrNameLst>
                                      </p:cBhvr>
                                      <p:tavLst>
                                        <p:tav tm="0">
                                          <p:val>
                                            <p:fltVal val="0"/>
                                          </p:val>
                                        </p:tav>
                                        <p:tav tm="100000">
                                          <p:val>
                                            <p:strVal val="#ppt_w"/>
                                          </p:val>
                                        </p:tav>
                                      </p:tavLst>
                                    </p:anim>
                                    <p:anim calcmode="lin" valueType="num">
                                      <p:cBhvr>
                                        <p:cTn id="20" dur="1000" fill="hold"/>
                                        <p:tgtEl>
                                          <p:spTgt spid="303"/>
                                        </p:tgtEl>
                                        <p:attrNameLst>
                                          <p:attrName>ppt_h</p:attrName>
                                        </p:attrNameLst>
                                      </p:cBhvr>
                                      <p:tavLst>
                                        <p:tav tm="0">
                                          <p:val>
                                            <p:fltVal val="0"/>
                                          </p:val>
                                        </p:tav>
                                        <p:tav tm="100000">
                                          <p:val>
                                            <p:strVal val="#ppt_h"/>
                                          </p:val>
                                        </p:tav>
                                      </p:tavLst>
                                    </p:anim>
                                    <p:anim calcmode="lin" valueType="num">
                                      <p:cBhvr>
                                        <p:cTn id="21" dur="1000" fill="hold"/>
                                        <p:tgtEl>
                                          <p:spTgt spid="303"/>
                                        </p:tgtEl>
                                        <p:attrNameLst>
                                          <p:attrName>style.rotation</p:attrName>
                                        </p:attrNameLst>
                                      </p:cBhvr>
                                      <p:tavLst>
                                        <p:tav tm="0">
                                          <p:val>
                                            <p:fltVal val="90"/>
                                          </p:val>
                                        </p:tav>
                                        <p:tav tm="100000">
                                          <p:val>
                                            <p:fltVal val="0"/>
                                          </p:val>
                                        </p:tav>
                                      </p:tavLst>
                                    </p:anim>
                                    <p:animEffect transition="in" filter="fade">
                                      <p:cBhvr>
                                        <p:cTn id="22" dur="1000"/>
                                        <p:tgtEl>
                                          <p:spTgt spid="3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8"/>
          <p:cNvSpPr txBox="1">
            <a:spLocks noRot="1" noChangeArrowheads="1"/>
          </p:cNvSpPr>
          <p:nvPr/>
        </p:nvSpPr>
        <p:spPr>
          <a:xfrm>
            <a:off x="1941194" y="-134359"/>
            <a:ext cx="8658225" cy="111125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fr-FR" sz="4400" u="sng">
                <a:latin typeface="+mn-lt"/>
              </a:rPr>
              <a:t>Voici nos familles</a:t>
            </a:r>
          </a:p>
        </p:txBody>
      </p:sp>
      <p:pic>
        <p:nvPicPr>
          <p:cNvPr id="12" name="Picture 2" descr="C:\Users\niederbergern\Desktop\4 HELP course\2016 HELP Nicole New Dehli\Captures\famille bleu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1261" y="2664261"/>
            <a:ext cx="1736725" cy="336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Imag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92845" y="1812726"/>
            <a:ext cx="1847850" cy="350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Imag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615555" y="2177079"/>
            <a:ext cx="3597275" cy="341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1057" y="0"/>
            <a:ext cx="62865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a:p>
            <a:pPr algn="ctr"/>
            <a:endParaRPr lang="fr-CH" dirty="0"/>
          </a:p>
        </p:txBody>
      </p:sp>
      <p:sp>
        <p:nvSpPr>
          <p:cNvPr id="17" name="TextBox 16"/>
          <p:cNvSpPr txBox="1"/>
          <p:nvPr/>
        </p:nvSpPr>
        <p:spPr>
          <a:xfrm>
            <a:off x="82435" y="5132084"/>
            <a:ext cx="461665" cy="1440394"/>
          </a:xfrm>
          <a:prstGeom prst="rect">
            <a:avLst/>
          </a:prstGeom>
          <a:noFill/>
        </p:spPr>
        <p:txBody>
          <a:bodyPr vert="vert270"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solidFill>
                  <a:schemeClr val="bg1"/>
                </a:solidFill>
              </a:rPr>
              <a:t>Cours H.E.L.P.</a:t>
            </a:r>
          </a:p>
        </p:txBody>
      </p:sp>
      <p:sp>
        <p:nvSpPr>
          <p:cNvPr id="2" name="Slide Number Placeholder 1"/>
          <p:cNvSpPr>
            <a:spLocks noGrp="1"/>
          </p:cNvSpPr>
          <p:nvPr>
            <p:ph type="sldNum" sz="quarter" idx="12"/>
          </p:nvPr>
        </p:nvSpPr>
        <p:spPr/>
        <p:txBody>
          <a:bodyPr/>
          <a:lstStyle/>
          <a:p>
            <a:fld id="{5F9FF89D-54EC-4393-BF8A-5ADA11AD65D0}" type="slidenum">
              <a:rPr lang="fr-CH" smtClean="0"/>
              <a:t>6</a:t>
            </a:fld>
            <a:endParaRPr lang="fr-CH"/>
          </a:p>
        </p:txBody>
      </p:sp>
    </p:spTree>
    <p:extLst>
      <p:ext uri="{BB962C8B-B14F-4D97-AF65-F5344CB8AC3E}">
        <p14:creationId xmlns:p14="http://schemas.microsoft.com/office/powerpoint/2010/main" val="3312535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6793" y="47687"/>
            <a:ext cx="8637697" cy="6314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1057" y="0"/>
            <a:ext cx="62865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a:p>
            <a:pPr algn="ctr"/>
            <a:endParaRPr lang="fr-CH" dirty="0"/>
          </a:p>
        </p:txBody>
      </p:sp>
      <p:sp>
        <p:nvSpPr>
          <p:cNvPr id="7" name="TextBox 6"/>
          <p:cNvSpPr txBox="1"/>
          <p:nvPr/>
        </p:nvSpPr>
        <p:spPr>
          <a:xfrm>
            <a:off x="82435" y="5132084"/>
            <a:ext cx="461665" cy="1440394"/>
          </a:xfrm>
          <a:prstGeom prst="rect">
            <a:avLst/>
          </a:prstGeom>
          <a:noFill/>
        </p:spPr>
        <p:txBody>
          <a:bodyPr vert="vert270"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solidFill>
                  <a:schemeClr val="bg1"/>
                </a:solidFill>
              </a:rPr>
              <a:t>Cours H.E.L.P.</a:t>
            </a:r>
          </a:p>
        </p:txBody>
      </p:sp>
      <p:sp>
        <p:nvSpPr>
          <p:cNvPr id="2" name="Slide Number Placeholder 1"/>
          <p:cNvSpPr>
            <a:spLocks noGrp="1"/>
          </p:cNvSpPr>
          <p:nvPr>
            <p:ph type="sldNum" sz="quarter" idx="12"/>
          </p:nvPr>
        </p:nvSpPr>
        <p:spPr/>
        <p:txBody>
          <a:bodyPr/>
          <a:lstStyle/>
          <a:p>
            <a:fld id="{5F9FF89D-54EC-4393-BF8A-5ADA11AD65D0}" type="slidenum">
              <a:rPr lang="fr-CH" smtClean="0"/>
              <a:t>7</a:t>
            </a:fld>
            <a:endParaRPr lang="fr-CH"/>
          </a:p>
        </p:txBody>
      </p:sp>
    </p:spTree>
    <p:extLst>
      <p:ext uri="{BB962C8B-B14F-4D97-AF65-F5344CB8AC3E}">
        <p14:creationId xmlns:p14="http://schemas.microsoft.com/office/powerpoint/2010/main" val="1423794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3163" y="185880"/>
            <a:ext cx="8836874" cy="6486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1057" y="0"/>
            <a:ext cx="628650" cy="6858000"/>
          </a:xfrm>
          <a:prstGeom prst="rect">
            <a:avLst/>
          </a:prstGeom>
          <a:solidFill>
            <a:srgbClr val="0070C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a:p>
            <a:pPr algn="ctr"/>
            <a:endParaRPr lang="fr-CH" dirty="0"/>
          </a:p>
        </p:txBody>
      </p:sp>
      <p:sp>
        <p:nvSpPr>
          <p:cNvPr id="7" name="TextBox 6"/>
          <p:cNvSpPr txBox="1"/>
          <p:nvPr/>
        </p:nvSpPr>
        <p:spPr>
          <a:xfrm>
            <a:off x="82435" y="5131827"/>
            <a:ext cx="461665" cy="1440651"/>
          </a:xfrm>
          <a:prstGeom prst="rect">
            <a:avLst/>
          </a:prstGeom>
          <a:noFill/>
        </p:spPr>
        <p:txBody>
          <a:bodyPr vert="vert270"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solidFill>
                  <a:schemeClr val="bg1"/>
                </a:solidFill>
              </a:rPr>
              <a:t>Cours H.E.L.P.</a:t>
            </a:r>
          </a:p>
        </p:txBody>
      </p:sp>
      <p:sp>
        <p:nvSpPr>
          <p:cNvPr id="2" name="Slide Number Placeholder 1"/>
          <p:cNvSpPr>
            <a:spLocks noGrp="1"/>
          </p:cNvSpPr>
          <p:nvPr>
            <p:ph type="sldNum" sz="quarter" idx="12"/>
          </p:nvPr>
        </p:nvSpPr>
        <p:spPr/>
        <p:txBody>
          <a:bodyPr/>
          <a:lstStyle/>
          <a:p>
            <a:fld id="{5F9FF89D-54EC-4393-BF8A-5ADA11AD65D0}" type="slidenum">
              <a:rPr lang="fr-CH" smtClean="0"/>
              <a:t>8</a:t>
            </a:fld>
            <a:endParaRPr lang="fr-CH"/>
          </a:p>
        </p:txBody>
      </p:sp>
    </p:spTree>
    <p:extLst>
      <p:ext uri="{BB962C8B-B14F-4D97-AF65-F5344CB8AC3E}">
        <p14:creationId xmlns:p14="http://schemas.microsoft.com/office/powerpoint/2010/main" val="3121093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8952" y="0"/>
            <a:ext cx="8842050" cy="6658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1057" y="0"/>
            <a:ext cx="62865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a:p>
            <a:pPr algn="ctr"/>
            <a:endParaRPr lang="fr-CH" dirty="0"/>
          </a:p>
        </p:txBody>
      </p:sp>
      <p:sp>
        <p:nvSpPr>
          <p:cNvPr id="7" name="TextBox 6"/>
          <p:cNvSpPr txBox="1"/>
          <p:nvPr/>
        </p:nvSpPr>
        <p:spPr>
          <a:xfrm>
            <a:off x="82435" y="5131827"/>
            <a:ext cx="461665" cy="1440651"/>
          </a:xfrm>
          <a:prstGeom prst="rect">
            <a:avLst/>
          </a:prstGeom>
          <a:noFill/>
        </p:spPr>
        <p:txBody>
          <a:bodyPr vert="vert270"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solidFill>
                  <a:schemeClr val="bg1"/>
                </a:solidFill>
              </a:rPr>
              <a:t>Cours H.E.L.P.</a:t>
            </a:r>
          </a:p>
        </p:txBody>
      </p:sp>
      <p:sp>
        <p:nvSpPr>
          <p:cNvPr id="2" name="Slide Number Placeholder 1"/>
          <p:cNvSpPr>
            <a:spLocks noGrp="1"/>
          </p:cNvSpPr>
          <p:nvPr>
            <p:ph type="sldNum" sz="quarter" idx="12"/>
          </p:nvPr>
        </p:nvSpPr>
        <p:spPr/>
        <p:txBody>
          <a:bodyPr/>
          <a:lstStyle/>
          <a:p>
            <a:fld id="{5F9FF89D-54EC-4393-BF8A-5ADA11AD65D0}" type="slidenum">
              <a:rPr lang="fr-CH" smtClean="0"/>
              <a:t>9</a:t>
            </a:fld>
            <a:endParaRPr lang="fr-CH"/>
          </a:p>
        </p:txBody>
      </p:sp>
    </p:spTree>
    <p:extLst>
      <p:ext uri="{BB962C8B-B14F-4D97-AF65-F5344CB8AC3E}">
        <p14:creationId xmlns:p14="http://schemas.microsoft.com/office/powerpoint/2010/main" val="1189595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haredContentType xmlns="Microsoft.SharePoint.Taxonomy.ContentTypeSync" SourceId="ab0fa9d1-5a5a-4c9b-9c24-b67ffc5bb60f" ContentTypeId="0x010100F306B2604BE44180B8B82333BE64DF4E005A5CBB6C53404A16AAEA5338BA523999" PreviousValue="false"/>
</file>

<file path=customXml/item2.xml><?xml version="1.0" encoding="utf-8"?>
<ct:contentTypeSchema xmlns:ct="http://schemas.microsoft.com/office/2006/metadata/contentType" xmlns:ma="http://schemas.microsoft.com/office/2006/metadata/properties/metaAttributes" ct:_="" ma:_="" ma:contentTypeName="ICRC Team Document" ma:contentTypeID="0x010100F306B2604BE44180B8B82333BE64DF4E005A5CBB6C53404A16AAEA5338BA523999000A8DC57427FE8447B6BC7D6E7F551E9D" ma:contentTypeVersion="59" ma:contentTypeDescription="Upload Form" ma:contentTypeScope="" ma:versionID="af942c23399e2bbf09343e682b64174d">
  <xsd:schema xmlns:xsd="http://www.w3.org/2001/XMLSchema" xmlns:xs="http://www.w3.org/2001/XMLSchema" xmlns:p="http://schemas.microsoft.com/office/2006/metadata/properties" xmlns:ns1="http://schemas.microsoft.com/sharepoint/v3" xmlns:ns2="71402401-ee9a-4cfa-82a8-ebbd88d5d766" xmlns:ns3="a8a2af44-4b8d-404b-a8bd-4186350a523c" xmlns:ns4="775538c5-eb89-48ba-a372-0acd5d6f1291" targetNamespace="http://schemas.microsoft.com/office/2006/metadata/properties" ma:root="true" ma:fieldsID="9eefc4f65a2f985d9d7f7f4fa1d65849" ns1:_="" ns2:_="" ns3:_="" ns4:_="">
    <xsd:import namespace="http://schemas.microsoft.com/sharepoint/v3"/>
    <xsd:import namespace="71402401-ee9a-4cfa-82a8-ebbd88d5d766"/>
    <xsd:import namespace="a8a2af44-4b8d-404b-a8bd-4186350a523c"/>
    <xsd:import namespace="775538c5-eb89-48ba-a372-0acd5d6f1291"/>
    <xsd:element name="properties">
      <xsd:complexType>
        <xsd:sequence>
          <xsd:element name="documentManagement">
            <xsd:complexType>
              <xsd:all>
                <xsd:element ref="ns2:ICRCIMP_IsFocus" minOccurs="0"/>
                <xsd:element ref="ns3:IsIntranet" minOccurs="0"/>
                <xsd:element ref="ns3:Period_x0020_start" minOccurs="0"/>
                <xsd:element ref="ns3:Period_x0020_end" minOccurs="0"/>
                <xsd:element ref="ns2:ICRCIMP_IsRecord" minOccurs="0"/>
                <xsd:element ref="ns2:ICRCIMP_RMIdentifier" minOccurs="0"/>
                <xsd:element ref="ns2:ICRCIMP_RMTransfer" minOccurs="0"/>
                <xsd:element ref="ns1:AverageRating" minOccurs="0"/>
                <xsd:element ref="ns1:RatingCount" minOccurs="0"/>
                <xsd:element ref="ns3:_dlc_DocIdUrl" minOccurs="0"/>
                <xsd:element ref="ns2:ICRCIMP_RMUnitInCharge_H" minOccurs="0"/>
                <xsd:element ref="ns3:TaxCatchAll" minOccurs="0"/>
                <xsd:element ref="ns3:TaxCatchAllLabel" minOccurs="0"/>
                <xsd:element ref="ns3:_dlc_DocIdPersistId" minOccurs="0"/>
                <xsd:element ref="ns2:ICRCIMP_Keyword_H" minOccurs="0"/>
                <xsd:element ref="ns3:_dlc_DocId" minOccurs="0"/>
                <xsd:element ref="ns2:ICRCIMP_OrganizationalAccronym_H" minOccurs="0"/>
                <xsd:element ref="ns2:ICRCIMP_Country_H" minOccurs="0"/>
                <xsd:element ref="ns2:ICRCIMP_DocumentType_H" minOccurs="0"/>
                <xsd:element ref="ns2:ICRCIMP_IHT_H" minOccurs="0"/>
                <xsd:element ref="ns2:ICRCIMP_BusinessFunction_H" minOccurs="0"/>
                <xsd:element ref="ns4:pe3ed4b1638e49a0a22b56e84a30773f" minOccurs="0"/>
                <xsd:element ref="ns2:h205814a13eb4c68bb83316f6dea6ef2"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16" nillable="true" ma:displayName="Rating (0-5)" ma:decimals="2" ma:description="Average value of all the ratings that have been submitted" ma:hidden="true" ma:internalName="AverageRating" ma:readOnly="false">
      <xsd:simpleType>
        <xsd:restriction base="dms:Number"/>
      </xsd:simpleType>
    </xsd:element>
    <xsd:element name="RatingCount" ma:index="17" nillable="true" ma:displayName="Number of Ratings" ma:decimals="0" ma:description="Number of ratings submitted" ma:hidden="true" ma:internalName="RatingCount" ma:readOnly="false">
      <xsd:simpleType>
        <xsd:restriction base="dms:Number"/>
      </xsd:simpleType>
    </xsd:element>
  </xsd:schema>
  <xsd:schema xmlns:xsd="http://www.w3.org/2001/XMLSchema" xmlns:xs="http://www.w3.org/2001/XMLSchema" xmlns:dms="http://schemas.microsoft.com/office/2006/documentManagement/types" xmlns:pc="http://schemas.microsoft.com/office/infopath/2007/PartnerControls" targetNamespace="71402401-ee9a-4cfa-82a8-ebbd88d5d766" elementFormDefault="qualified">
    <xsd:import namespace="http://schemas.microsoft.com/office/2006/documentManagement/types"/>
    <xsd:import namespace="http://schemas.microsoft.com/office/infopath/2007/PartnerControls"/>
    <xsd:element name="ICRCIMP_IsFocus" ma:index="5" nillable="true" ma:displayName="Is Key Document" ma:default="0" ma:internalName="ICRCIMP_IsFocus">
      <xsd:simpleType>
        <xsd:restriction base="dms:Boolean"/>
      </xsd:simpleType>
    </xsd:element>
    <xsd:element name="ICRCIMP_IsRecord" ma:index="12" nillable="true" ma:displayName="Is Record" ma:default="0" ma:internalName="ICRCIMP_IsRecord">
      <xsd:simpleType>
        <xsd:restriction base="dms:Boolean"/>
      </xsd:simpleType>
    </xsd:element>
    <xsd:element name="ICRCIMP_RMIdentifier" ma:index="13" nillable="true" ma:displayName="RM Identifier" ma:hidden="true" ma:internalName="ICRCIMP_RMIdentifier" ma:readOnly="false">
      <xsd:simpleType>
        <xsd:restriction base="dms:Text"/>
      </xsd:simpleType>
    </xsd:element>
    <xsd:element name="ICRCIMP_RMTransfer" ma:index="15" nillable="true" ma:displayName="RM Transfer" ma:format="Image" ma:hidden="true" ma:internalName="ICRCIMP_RMTransfer"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ICRCIMP_RMUnitInCharge_H" ma:index="25" nillable="true" ma:taxonomy="true" ma:internalName="ICRCIMP_RMUnitInCharge_H" ma:taxonomyFieldName="ICRCIMP_RMUnitInCharge" ma:displayName="RM Unit In Charge" ma:readOnly="false" ma:default="" ma:fieldId="{6e3f7d82-bb30-4acf-bd11-eef511e2f6ff}" ma:sspId="ab0fa9d1-5a5a-4c9b-9c24-b67ffc5bb60f" ma:termSetId="9e1982ce-954c-4bc3-b476-a56a519943c0" ma:anchorId="63380a77-9e03-450d-9a07-fe8456eb1d4e" ma:open="false" ma:isKeyword="false">
      <xsd:complexType>
        <xsd:sequence>
          <xsd:element ref="pc:Terms" minOccurs="0" maxOccurs="1"/>
        </xsd:sequence>
      </xsd:complexType>
    </xsd:element>
    <xsd:element name="ICRCIMP_Keyword_H" ma:index="29" nillable="true" ma:taxonomy="true" ma:internalName="ICRCIMP_Keyword_H" ma:taxonomyFieldName="ICRCIMP_Keyword" ma:displayName="Keyword" ma:readOnly="false" ma:default="" ma:fieldId="{f27af7a6-d078-4508-aeeb-bc60d2b2a9c2}" ma:taxonomyMulti="true" ma:sspId="ab0fa9d1-5a5a-4c9b-9c24-b67ffc5bb60f" ma:termSetId="9e1982ce-954c-4bc3-b476-a56a519943c0" ma:anchorId="dc16195f-09ad-42a4-9fc8-901be5812cbf" ma:open="false" ma:isKeyword="false">
      <xsd:complexType>
        <xsd:sequence>
          <xsd:element ref="pc:Terms" minOccurs="0" maxOccurs="1"/>
        </xsd:sequence>
      </xsd:complexType>
    </xsd:element>
    <xsd:element name="ICRCIMP_OrganizationalAccronym_H" ma:index="31" nillable="true" ma:taxonomy="true" ma:internalName="ICRCIMP_OrganizationalAccronym_H" ma:taxonomyFieldName="ICRCIMP_OrganizationalAccronym" ma:displayName="Organizational Acronym" ma:readOnly="false" ma:default="" ma:fieldId="{7ccf5c89-e992-4c56-8c3d-f080454b7083}" ma:sspId="ab0fa9d1-5a5a-4c9b-9c24-b67ffc5bb60f" ma:termSetId="9e1982ce-954c-4bc3-b476-a56a519943c0" ma:anchorId="63380a77-9e03-450d-9a07-fe8456eb1d4e" ma:open="false" ma:isKeyword="false">
      <xsd:complexType>
        <xsd:sequence>
          <xsd:element ref="pc:Terms" minOccurs="0" maxOccurs="1"/>
        </xsd:sequence>
      </xsd:complexType>
    </xsd:element>
    <xsd:element name="ICRCIMP_Country_H" ma:index="32" nillable="true" ma:taxonomy="true" ma:internalName="ICRCIMP_Country_H" ma:taxonomyFieldName="ICRCIMP_Country" ma:displayName="Country" ma:readOnly="false" ma:default="" ma:fieldId="{43c356ae-dbf9-4781-9db5-36f4e2c43aa5}" ma:taxonomyMulti="true" ma:sspId="ab0fa9d1-5a5a-4c9b-9c24-b67ffc5bb60f" ma:termSetId="9e1982ce-954c-4bc3-b476-a56a519943c0" ma:anchorId="ef6172f5-22a7-44c1-85b4-1009e07f4347" ma:open="false" ma:isKeyword="false">
      <xsd:complexType>
        <xsd:sequence>
          <xsd:element ref="pc:Terms" minOccurs="0" maxOccurs="1"/>
        </xsd:sequence>
      </xsd:complexType>
    </xsd:element>
    <xsd:element name="ICRCIMP_DocumentType_H" ma:index="33" nillable="true" ma:taxonomy="true" ma:internalName="ICRCIMP_DocumentType_H" ma:taxonomyFieldName="ICRCIMP_DocumentType" ma:displayName="Document Type" ma:readOnly="false" ma:default="" ma:fieldId="{be9838ba-4f15-4a58-a832-ef14848e4da7}" ma:sspId="ab0fa9d1-5a5a-4c9b-9c24-b67ffc5bb60f" ma:termSetId="9e1982ce-954c-4bc3-b476-a56a519943c0" ma:anchorId="d4aee717-125d-40b5-a4ac-9555539d892b" ma:open="false" ma:isKeyword="false">
      <xsd:complexType>
        <xsd:sequence>
          <xsd:element ref="pc:Terms" minOccurs="0" maxOccurs="1"/>
        </xsd:sequence>
      </xsd:complexType>
    </xsd:element>
    <xsd:element name="ICRCIMP_IHT_H" ma:index="34" nillable="true" ma:taxonomy="true" ma:internalName="ICRCIMP_IHT_H" ma:taxonomyFieldName="ICRCIMP_IHT" ma:displayName="IHT" ma:readOnly="false" ma:default="" ma:fieldId="{065c2617-21f6-47e4-87f5-3c0378fecd5d}" ma:sspId="ab0fa9d1-5a5a-4c9b-9c24-b67ffc5bb60f" ma:termSetId="9e1982ce-954c-4bc3-b476-a56a519943c0" ma:anchorId="b0b0a92e-8599-45de-9f88-f18d1883a95e" ma:open="false" ma:isKeyword="false">
      <xsd:complexType>
        <xsd:sequence>
          <xsd:element ref="pc:Terms" minOccurs="0" maxOccurs="1"/>
        </xsd:sequence>
      </xsd:complexType>
    </xsd:element>
    <xsd:element name="ICRCIMP_BusinessFunction_H" ma:index="35" nillable="true" ma:taxonomy="true" ma:internalName="ICRCIMP_BusinessFunction_H" ma:taxonomyFieldName="ICRCIMP_BusinessFunction" ma:displayName="Business Function" ma:readOnly="false" ma:default="" ma:fieldId="{135f9e93-e411-4f51-a3e4-c80a6701173e}" ma:sspId="ab0fa9d1-5a5a-4c9b-9c24-b67ffc5bb60f" ma:termSetId="9e1982ce-954c-4bc3-b476-a56a519943c0" ma:anchorId="1f494b62-34d6-4855-af7c-08b76e795dc3" ma:open="false" ma:isKeyword="false">
      <xsd:complexType>
        <xsd:sequence>
          <xsd:element ref="pc:Terms" minOccurs="0" maxOccurs="1"/>
        </xsd:sequence>
      </xsd:complexType>
    </xsd:element>
    <xsd:element name="h205814a13eb4c68bb83316f6dea6ef2" ma:index="38" nillable="true" ma:taxonomy="true" ma:internalName="h205814a13eb4c68bb83316f6dea6ef2" ma:taxonomyFieldName="ICRCIMP_KeyIssue" ma:displayName="Key Issue" ma:fieldId="{1205814a-13eb-4c68-bb83-316f6dea6ef2}" ma:sspId="ab0fa9d1-5a5a-4c9b-9c24-b67ffc5bb60f" ma:termSetId="9e1982ce-954c-4bc3-b476-a56a519943c0" ma:anchorId="a8ad2310-98ac-4bbe-9c4d-0a57da7951af"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8a2af44-4b8d-404b-a8bd-4186350a523c" elementFormDefault="qualified">
    <xsd:import namespace="http://schemas.microsoft.com/office/2006/documentManagement/types"/>
    <xsd:import namespace="http://schemas.microsoft.com/office/infopath/2007/PartnerControls"/>
    <xsd:element name="IsIntranet" ma:index="6" nillable="true" ma:displayName="Is Intranet" ma:default="0" ma:internalName="IsIntranet">
      <xsd:simpleType>
        <xsd:restriction base="dms:Boolean"/>
      </xsd:simpleType>
    </xsd:element>
    <xsd:element name="Period_x0020_start" ma:index="10" nillable="true" ma:displayName="Period start" ma:format="DateOnly" ma:internalName="Period_x0020_start">
      <xsd:simpleType>
        <xsd:restriction base="dms:DateTime"/>
      </xsd:simpleType>
    </xsd:element>
    <xsd:element name="Period_x0020_end" ma:index="11" nillable="true" ma:displayName="Period end" ma:format="DateOnly" ma:internalName="Period_x0020_end">
      <xsd:simpleType>
        <xsd:restriction base="dms:DateTime"/>
      </xsd:simpleType>
    </xsd:element>
    <xsd:element name="_dlc_DocIdUrl" ma:index="24"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TaxCatchAll" ma:index="26" nillable="true" ma:displayName="Taxonomy Catch All Column" ma:hidden="true" ma:list="{bb80481a-0eda-4050-92b4-209d87b2a08d}" ma:internalName="TaxCatchAll" ma:showField="CatchAllData" ma:web="71402401-ee9a-4cfa-82a8-ebbd88d5d766">
      <xsd:complexType>
        <xsd:complexContent>
          <xsd:extension base="dms:MultiChoiceLookup">
            <xsd:sequence>
              <xsd:element name="Value" type="dms:Lookup" maxOccurs="unbounded" minOccurs="0" nillable="true"/>
            </xsd:sequence>
          </xsd:extension>
        </xsd:complexContent>
      </xsd:complexType>
    </xsd:element>
    <xsd:element name="TaxCatchAllLabel" ma:index="27" nillable="true" ma:displayName="Taxonomy Catch All Column1" ma:hidden="true" ma:list="{bb80481a-0eda-4050-92b4-209d87b2a08d}" ma:internalName="TaxCatchAllLabel" ma:readOnly="true" ma:showField="CatchAllDataLabel" ma:web="71402401-ee9a-4cfa-82a8-ebbd88d5d766">
      <xsd:complexType>
        <xsd:complexContent>
          <xsd:extension base="dms:MultiChoiceLookup">
            <xsd:sequence>
              <xsd:element name="Value" type="dms:Lookup" maxOccurs="unbounded" minOccurs="0" nillable="true"/>
            </xsd:sequence>
          </xsd:extension>
        </xsd:complexContent>
      </xsd:complexType>
    </xsd:element>
    <xsd:element name="_dlc_DocIdPersistId" ma:index="28" nillable="true" ma:displayName="Persist ID" ma:description="Keep ID on add." ma:hidden="true" ma:internalName="_dlc_DocIdPersistId" ma:readOnly="true">
      <xsd:simpleType>
        <xsd:restriction base="dms:Boolean"/>
      </xsd:simpleType>
    </xsd:element>
    <xsd:element name="_dlc_DocId" ma:index="30" nillable="true" ma:displayName="Document ID Value" ma:description="The value of the document ID assigned to this item." ma:internalName="_dlc_DocId"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75538c5-eb89-48ba-a372-0acd5d6f1291" elementFormDefault="qualified">
    <xsd:import namespace="http://schemas.microsoft.com/office/2006/documentManagement/types"/>
    <xsd:import namespace="http://schemas.microsoft.com/office/infopath/2007/PartnerControls"/>
    <xsd:element name="pe3ed4b1638e49a0a22b56e84a30773f" ma:index="36" nillable="true" ma:taxonomy="true" ma:internalName="pe3ed4b1638e49a0a22b56e84a30773f" ma:taxonomyFieldName="Key_x0020_Issue" ma:displayName="Key Issue" ma:default="3;#- No key issue|32056555-74b8-4174-9beb-b0d6d010855f" ma:fieldId="{9e3ed4b1-638e-49a0-a22b-56e84a30773f}" ma:sspId="ab0fa9d1-5a5a-4c9b-9c24-b67ffc5bb60f" ma:termSetId="9e1982ce-954c-4bc3-b476-a56a519943c0" ma:anchorId="a8ad2310-98ac-4bbe-9c4d-0a57da7951af"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8" ma:displayName="Content Type"/>
        <xsd:element ref="dc:title" minOccurs="0" maxOccurs="1" ma:index="1" ma:displayName="Summary"/>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5.xml><?xml version="1.0" encoding="utf-8"?>
<p:properties xmlns:p="http://schemas.microsoft.com/office/2006/metadata/properties" xmlns:xsi="http://www.w3.org/2001/XMLSchema-instance" xmlns:pc="http://schemas.microsoft.com/office/infopath/2007/PartnerControls">
  <documentManagement>
    <ICRCIMP_Country_H xmlns="71402401-ee9a-4cfa-82a8-ebbd88d5d766">
      <Terms xmlns="http://schemas.microsoft.com/office/infopath/2007/PartnerControls">
        <TermInfo xmlns="http://schemas.microsoft.com/office/infopath/2007/PartnerControls">
          <TermName xmlns="http://schemas.microsoft.com/office/infopath/2007/PartnerControls">No Country</TermName>
          <TermId xmlns="http://schemas.microsoft.com/office/infopath/2007/PartnerControls">1f55df4f-c103-4303-b974-426a8e7d1d06</TermId>
        </TermInfo>
      </Terms>
    </ICRCIMP_Country_H>
    <Period_x0020_start xmlns="a8a2af44-4b8d-404b-a8bd-4186350a523c">2023-05-09T16:00:00+00:00</Period_x0020_start>
    <TaxCatchAll xmlns="a8a2af44-4b8d-404b-a8bd-4186350a523c">
      <Value>4</Value>
      <Value>31</Value>
      <Value>2</Value>
      <Value>1</Value>
      <Value>3</Value>
    </TaxCatchAll>
    <ICRCIMP_DocumentType_H xmlns="71402401-ee9a-4cfa-82a8-ebbd88d5d766">
      <Terms xmlns="http://schemas.microsoft.com/office/infopath/2007/PartnerControls"/>
    </ICRCIMP_DocumentType_H>
    <ICRCIMP_IHT_H xmlns="71402401-ee9a-4cfa-82a8-ebbd88d5d766">
      <Terms xmlns="http://schemas.microsoft.com/office/infopath/2007/PartnerControls">
        <TermInfo xmlns="http://schemas.microsoft.com/office/infopath/2007/PartnerControls">
          <TermName xmlns="http://schemas.microsoft.com/office/infopath/2007/PartnerControls">Internal</TermName>
          <TermId xmlns="http://schemas.microsoft.com/office/infopath/2007/PartnerControls">23eb6094-56fc-4ad4-8ae2-cf1575a694f0</TermId>
        </TermInfo>
      </Terms>
    </ICRCIMP_IHT_H>
    <IsIntranet xmlns="a8a2af44-4b8d-404b-a8bd-4186350a523c">false</IsIntranet>
    <ICRCIMP_BusinessFunction_H xmlns="71402401-ee9a-4cfa-82a8-ebbd88d5d766">
      <Terms xmlns="http://schemas.microsoft.com/office/infopath/2007/PartnerControls">
        <TermInfo xmlns="http://schemas.microsoft.com/office/infopath/2007/PartnerControls">
          <TermName xmlns="http://schemas.microsoft.com/office/infopath/2007/PartnerControls">Assistance</TermName>
          <TermId xmlns="http://schemas.microsoft.com/office/infopath/2007/PartnerControls">9015aaae-65d7-4217-8889-581aaffe05a3</TermId>
        </TermInfo>
      </Terms>
    </ICRCIMP_BusinessFunction_H>
    <pe3ed4b1638e49a0a22b56e84a30773f xmlns="775538c5-eb89-48ba-a372-0acd5d6f1291">
      <Terms xmlns="http://schemas.microsoft.com/office/infopath/2007/PartnerControls">
        <TermInfo xmlns="http://schemas.microsoft.com/office/infopath/2007/PartnerControls">
          <TermName xmlns="http://schemas.microsoft.com/office/infopath/2007/PartnerControls">- No key issue</TermName>
          <TermId xmlns="http://schemas.microsoft.com/office/infopath/2007/PartnerControls">32056555-74b8-4174-9beb-b0d6d010855f</TermId>
        </TermInfo>
      </Terms>
    </pe3ed4b1638e49a0a22b56e84a30773f>
    <ICRCIMP_RMIdentifier xmlns="71402401-ee9a-4cfa-82a8-ebbd88d5d766" xsi:nil="true"/>
    <RatingCount xmlns="http://schemas.microsoft.com/sharepoint/v3" xsi:nil="true"/>
    <ICRCIMP_IsRecord xmlns="71402401-ee9a-4cfa-82a8-ebbd88d5d766">true</ICRCIMP_IsRecord>
    <ICRCIMP_RMTransfer xmlns="71402401-ee9a-4cfa-82a8-ebbd88d5d766">
      <Url xsi:nil="true"/>
      <Description xsi:nil="true"/>
    </ICRCIMP_RMTransfer>
    <ICRCIMP_Keyword_H xmlns="71402401-ee9a-4cfa-82a8-ebbd88d5d766">
      <Terms xmlns="http://schemas.microsoft.com/office/infopath/2007/PartnerControls"/>
    </ICRCIMP_Keyword_H>
    <ICRCIMP_OrganizationalAccronym_H xmlns="71402401-ee9a-4cfa-82a8-ebbd88d5d766">
      <Terms xmlns="http://schemas.microsoft.com/office/infopath/2007/PartnerControls"/>
    </ICRCIMP_OrganizationalAccronym_H>
    <AverageRating xmlns="http://schemas.microsoft.com/sharepoint/v3" xsi:nil="true"/>
    <h205814a13eb4c68bb83316f6dea6ef2 xmlns="71402401-ee9a-4cfa-82a8-ebbd88d5d766">
      <Terms xmlns="http://schemas.microsoft.com/office/infopath/2007/PartnerControls"/>
    </h205814a13eb4c68bb83316f6dea6ef2>
    <ICRCIMP_IsFocus xmlns="71402401-ee9a-4cfa-82a8-ebbd88d5d766">false</ICRCIMP_IsFocus>
    <Period_x0020_end xmlns="a8a2af44-4b8d-404b-a8bd-4186350a523c" xsi:nil="true"/>
    <ICRCIMP_RMUnitInCharge_H xmlns="71402401-ee9a-4cfa-82a8-ebbd88d5d766">
      <Terms xmlns="http://schemas.microsoft.com/office/infopath/2007/PartnerControls">
        <TermInfo xmlns="http://schemas.microsoft.com/office/infopath/2007/PartnerControls">
          <TermName xmlns="http://schemas.microsoft.com/office/infopath/2007/PartnerControls">GVA_OP_ASSIST_HELP</TermName>
          <TermId xmlns="http://schemas.microsoft.com/office/infopath/2007/PartnerControls">c53394dc-0df0-45c5-8220-3bdc97c5e4ad</TermId>
        </TermInfo>
      </Terms>
    </ICRCIMP_RMUnitInCharge_H>
    <_dlc_DocId xmlns="a8a2af44-4b8d-404b-a8bd-4186350a523c">TSASSIST-19-3313</_dlc_DocId>
    <_dlc_DocIdUrl xmlns="a8a2af44-4b8d-404b-a8bd-4186350a523c">
      <Url>https://collab.ext.icrc.org/sites/TS_ASSIST/_layouts/15/DocIdRedir.aspx?ID=TSASSIST-19-3313</Url>
      <Description>TSASSIST-19-3313</Description>
    </_dlc_DocIdUrl>
  </documentManagement>
</p:properties>
</file>

<file path=customXml/itemProps1.xml><?xml version="1.0" encoding="utf-8"?>
<ds:datastoreItem xmlns:ds="http://schemas.openxmlformats.org/officeDocument/2006/customXml" ds:itemID="{12620AB6-2D75-4D77-AF21-95541DCE3A8A}"/>
</file>

<file path=customXml/itemProps2.xml><?xml version="1.0" encoding="utf-8"?>
<ds:datastoreItem xmlns:ds="http://schemas.openxmlformats.org/officeDocument/2006/customXml" ds:itemID="{F7A15C37-A893-4D79-9DFF-81AA0F15E492}"/>
</file>

<file path=customXml/itemProps3.xml><?xml version="1.0" encoding="utf-8"?>
<ds:datastoreItem xmlns:ds="http://schemas.openxmlformats.org/officeDocument/2006/customXml" ds:itemID="{435CA9B9-2F56-47FE-AF89-666AA11D3CC2}"/>
</file>

<file path=customXml/itemProps4.xml><?xml version="1.0" encoding="utf-8"?>
<ds:datastoreItem xmlns:ds="http://schemas.openxmlformats.org/officeDocument/2006/customXml" ds:itemID="{7F3F8179-2624-4B0D-A034-211BC8014703}"/>
</file>

<file path=customXml/itemProps5.xml><?xml version="1.0" encoding="utf-8"?>
<ds:datastoreItem xmlns:ds="http://schemas.openxmlformats.org/officeDocument/2006/customXml" ds:itemID="{9FBA655E-578A-4D2F-95AF-0F4BC495AEF0}"/>
</file>

<file path=docProps/app.xml><?xml version="1.0" encoding="utf-8"?>
<Properties xmlns="http://schemas.openxmlformats.org/officeDocument/2006/extended-properties" xmlns:vt="http://schemas.openxmlformats.org/officeDocument/2006/docPropsVTypes">
  <TotalTime>0</TotalTime>
  <Words>2125</Words>
  <Application>Microsoft Office PowerPoint</Application>
  <PresentationFormat>Breitbild</PresentationFormat>
  <Paragraphs>248</Paragraphs>
  <Slides>21</Slides>
  <Notes>21</Notes>
  <HiddenSlides>0</HiddenSlides>
  <MMClips>0</MMClips>
  <ScaleCrop>false</ScaleCrop>
  <HeadingPairs>
    <vt:vector size="8" baseType="variant">
      <vt:variant>
        <vt:lpstr>Verwendete Schriftarten</vt:lpstr>
      </vt:variant>
      <vt:variant>
        <vt:i4>11</vt:i4>
      </vt:variant>
      <vt:variant>
        <vt:lpstr>Design</vt:lpstr>
      </vt:variant>
      <vt:variant>
        <vt:i4>1</vt:i4>
      </vt:variant>
      <vt:variant>
        <vt:lpstr>Eingebettete OLE-Server</vt:lpstr>
      </vt:variant>
      <vt:variant>
        <vt:i4>1</vt:i4>
      </vt:variant>
      <vt:variant>
        <vt:lpstr>Folientitel</vt:lpstr>
      </vt:variant>
      <vt:variant>
        <vt:i4>21</vt:i4>
      </vt:variant>
    </vt:vector>
  </HeadingPairs>
  <TitlesOfParts>
    <vt:vector size="34" baseType="lpstr">
      <vt:lpstr>Arial</vt:lpstr>
      <vt:lpstr>Calibri</vt:lpstr>
      <vt:lpstr>Calibri Light</vt:lpstr>
      <vt:lpstr>Cambria</vt:lpstr>
      <vt:lpstr>Monotype Sorts</vt:lpstr>
      <vt:lpstr>Symbol</vt:lpstr>
      <vt:lpstr>Tahoma</vt:lpstr>
      <vt:lpstr>Times New Roman</vt:lpstr>
      <vt:lpstr>Verdana</vt:lpstr>
      <vt:lpstr>Verdana Bold</vt:lpstr>
      <vt:lpstr>Wingdings</vt:lpstr>
      <vt:lpstr>Office Theme</vt:lpstr>
      <vt:lpstr>Bitmap Image</vt:lpstr>
      <vt:lpstr>Nutrition et moyens de subsistance dans les situations de crise humanitaire</vt:lpstr>
      <vt:lpstr>Objectifs </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2023-02-08T07:34:21Z</dcterms:created>
  <dcterms:modified xsi:type="dcterms:W3CDTF">2023-02-08T07:34:24Z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0x010100F306B2604BE44180B8B82333BE64DF4E005A5CBB6C53404A16AAEA5338BA523999000A8DC57427FE8447B6BC7D6E7F551E9D</vt:lpwstr>
  </property>
  <property fmtid="{D5CDD505-2E9C-101B-9397-08002B2CF9AE}" pid="3" name="ICRCIMP_RMUnitInCharge">
    <vt:lpwstr>31;#GVA_OP_ASSIST_HELP|c53394dc-0df0-45c5-8220-3bdc97c5e4ad</vt:lpwstr>
  </property>
  <property fmtid="{D5CDD505-2E9C-101B-9397-08002B2CF9AE}" pid="4" name="ICRCIMP_ManageAccess">
    <vt:bool>false</vt:bool>
  </property>
  <property fmtid="{D5CDD505-2E9C-101B-9397-08002B2CF9AE}" pid="5" name="ICRCIMP_OrganizationalUnit">
    <vt:lpwstr/>
  </property>
  <property fmtid="{D5CDD505-2E9C-101B-9397-08002B2CF9AE}" pid="6" name="ICRCIMP_Site_H">
    <vt:lpwstr/>
  </property>
  <property fmtid="{D5CDD505-2E9C-101B-9397-08002B2CF9AE}" pid="7" name="ICRCIMP_Country">
    <vt:lpwstr>2;#No Country|1f55df4f-c103-4303-b974-426a8e7d1d06</vt:lpwstr>
  </property>
  <property fmtid="{D5CDD505-2E9C-101B-9397-08002B2CF9AE}" pid="8" name="ICRCIMP_OrganizationalAccronym">
    <vt:lpwstr/>
  </property>
  <property fmtid="{D5CDD505-2E9C-101B-9397-08002B2CF9AE}" pid="9" name="ICRCIMP_Site">
    <vt:lpwstr/>
  </property>
  <property fmtid="{D5CDD505-2E9C-101B-9397-08002B2CF9AE}" pid="10" name="ICRCIMP_DocumentType">
    <vt:lpwstr/>
  </property>
  <property fmtid="{D5CDD505-2E9C-101B-9397-08002B2CF9AE}" pid="11" name="Key Issue">
    <vt:lpwstr>3;#- No key issue|32056555-74b8-4174-9beb-b0d6d010855f</vt:lpwstr>
  </property>
  <property fmtid="{D5CDD505-2E9C-101B-9397-08002B2CF9AE}" pid="12" name="ICRCIMP_OrganizationalUnit_H">
    <vt:lpwstr/>
  </property>
  <property fmtid="{D5CDD505-2E9C-101B-9397-08002B2CF9AE}" pid="13" name="ICRCIMP_BusinessFunction">
    <vt:lpwstr>1;#Assistance|9015aaae-65d7-4217-8889-581aaffe05a3</vt:lpwstr>
  </property>
  <property fmtid="{D5CDD505-2E9C-101B-9397-08002B2CF9AE}" pid="14" name="ICRCIMP_Keyword">
    <vt:lpwstr/>
  </property>
  <property fmtid="{D5CDD505-2E9C-101B-9397-08002B2CF9AE}" pid="15" name="ICRCIMP_KeyIssue">
    <vt:lpwstr/>
  </property>
  <property fmtid="{D5CDD505-2E9C-101B-9397-08002B2CF9AE}" pid="16" name="ICRCIMP_IHT">
    <vt:lpwstr>4;#Internal|23eb6094-56fc-4ad4-8ae2-cf1575a694f0</vt:lpwstr>
  </property>
  <property fmtid="{D5CDD505-2E9C-101B-9397-08002B2CF9AE}" pid="17" name="_dlc_DocIdItemGuid">
    <vt:lpwstr>ef2e38e3-3999-4cb1-88d1-9b98977e5cb8</vt:lpwstr>
  </property>
</Properties>
</file>