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5.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3"/>
  </p:notesMasterIdLst>
  <p:sldIdLst>
    <p:sldId id="257" r:id="rId2"/>
    <p:sldId id="293" r:id="rId3"/>
    <p:sldId id="258" r:id="rId4"/>
    <p:sldId id="259" r:id="rId5"/>
    <p:sldId id="260" r:id="rId6"/>
    <p:sldId id="261" r:id="rId7"/>
    <p:sldId id="262" r:id="rId8"/>
    <p:sldId id="263" r:id="rId9"/>
    <p:sldId id="264" r:id="rId10"/>
    <p:sldId id="265" r:id="rId11"/>
    <p:sldId id="266" r:id="rId12"/>
    <p:sldId id="267" r:id="rId13"/>
    <p:sldId id="290" r:id="rId14"/>
    <p:sldId id="269" r:id="rId15"/>
    <p:sldId id="289" r:id="rId16"/>
    <p:sldId id="271" r:id="rId17"/>
    <p:sldId id="272" r:id="rId18"/>
    <p:sldId id="273" r:id="rId19"/>
    <p:sldId id="274" r:id="rId20"/>
    <p:sldId id="275" r:id="rId21"/>
    <p:sldId id="291" r:id="rId22"/>
    <p:sldId id="278" r:id="rId23"/>
    <p:sldId id="279" r:id="rId24"/>
    <p:sldId id="280" r:id="rId25"/>
    <p:sldId id="281" r:id="rId26"/>
    <p:sldId id="282" r:id="rId27"/>
    <p:sldId id="283" r:id="rId28"/>
    <p:sldId id="284" r:id="rId29"/>
    <p:sldId id="285" r:id="rId30"/>
    <p:sldId id="286" r:id="rId31"/>
    <p:sldId id="287" r:id="rId32"/>
  </p:sldIdLst>
  <p:sldSz cx="12192000" cy="6858000"/>
  <p:notesSz cx="7023100" cy="9309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BA4"/>
    <a:srgbClr val="E2E0D9"/>
    <a:srgbClr val="E2F0D9"/>
    <a:srgbClr val="00FA00"/>
    <a:srgbClr val="9379A6"/>
    <a:srgbClr val="F09B00"/>
    <a:srgbClr val="DEEBF7"/>
    <a:srgbClr val="E07E62"/>
    <a:srgbClr val="CF1C00"/>
    <a:srgbClr val="FDEF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21" autoAdjust="0"/>
    <p:restoredTop sz="90129" autoAdjust="0"/>
  </p:normalViewPr>
  <p:slideViewPr>
    <p:cSldViewPr snapToGrid="0" showGuides="1">
      <p:cViewPr varScale="1">
        <p:scale>
          <a:sx n="109" d="100"/>
          <a:sy n="109" d="100"/>
        </p:scale>
        <p:origin x="132" y="28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commentAuthors" Target="commentAuthors.xml"/><Relationship Id="rId42" Type="http://schemas.openxmlformats.org/officeDocument/2006/relationships/customXml" Target="../customXml/item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43" Type="http://schemas.openxmlformats.org/officeDocument/2006/relationships/customXml" Target="../customXml/item5.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fr-CH"/>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3D98C7C7-6999-4DA6-8186-7CF05D861819}" type="datetimeFigureOut">
              <a:rPr lang="fr-CH" smtClean="0"/>
              <a:t>08.02.2023</a:t>
            </a:fld>
            <a:endParaRPr lang="fr-CH"/>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fr-CH"/>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fr-CH"/>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9AF55651-1655-46B6-AF7B-5D2B9C3B0E73}" type="slidenum">
              <a:rPr lang="fr-CH" smtClean="0"/>
              <a:t>‹Nr.›</a:t>
            </a:fld>
            <a:endParaRPr lang="fr-CH"/>
          </a:p>
        </p:txBody>
      </p:sp>
    </p:spTree>
    <p:extLst>
      <p:ext uri="{BB962C8B-B14F-4D97-AF65-F5344CB8AC3E}">
        <p14:creationId xmlns:p14="http://schemas.microsoft.com/office/powerpoint/2010/main" val="1363705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F55651-1655-46B6-AF7B-5D2B9C3B0E73}" type="slidenum">
              <a:rPr lang="fr-CH" smtClean="0"/>
              <a:t>1</a:t>
            </a:fld>
            <a:endParaRPr lang="fr-CH"/>
          </a:p>
        </p:txBody>
      </p:sp>
    </p:spTree>
    <p:extLst>
      <p:ext uri="{BB962C8B-B14F-4D97-AF65-F5344CB8AC3E}">
        <p14:creationId xmlns:p14="http://schemas.microsoft.com/office/powerpoint/2010/main" val="3178804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ltLang="en-US" dirty="0">
                <a:cs typeface="Arial" panose="020B0604020202020204" pitchFamily="34" charset="0"/>
              </a:rPr>
              <a:t>Let’s deepen our insight in one of these needs: food</a:t>
            </a:r>
          </a:p>
          <a:p>
            <a:endParaRPr lang="fr-CH" dirty="0"/>
          </a:p>
        </p:txBody>
      </p:sp>
      <p:sp>
        <p:nvSpPr>
          <p:cNvPr id="4" name="Slide Number Placeholder 3"/>
          <p:cNvSpPr>
            <a:spLocks noGrp="1"/>
          </p:cNvSpPr>
          <p:nvPr>
            <p:ph type="sldNum" sz="quarter" idx="10"/>
          </p:nvPr>
        </p:nvSpPr>
        <p:spPr/>
        <p:txBody>
          <a:bodyPr/>
          <a:lstStyle/>
          <a:p>
            <a:fld id="{9AF55651-1655-46B6-AF7B-5D2B9C3B0E73}" type="slidenum">
              <a:rPr lang="fr-CH" smtClean="0"/>
              <a:t>10</a:t>
            </a:fld>
            <a:endParaRPr lang="fr-CH"/>
          </a:p>
        </p:txBody>
      </p:sp>
    </p:spTree>
    <p:extLst>
      <p:ext uri="{BB962C8B-B14F-4D97-AF65-F5344CB8AC3E}">
        <p14:creationId xmlns:p14="http://schemas.microsoft.com/office/powerpoint/2010/main" val="1494925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Everybody needs food </a:t>
            </a:r>
          </a:p>
          <a:p>
            <a:pPr marL="177169" indent="-177169">
              <a:buFontTx/>
              <a:buChar char="-"/>
              <a:defRPr/>
            </a:pPr>
            <a:r>
              <a:rPr lang="en-GB" dirty="0"/>
              <a:t>in adapted quantity </a:t>
            </a:r>
            <a:r>
              <a:rPr lang="en-GB" dirty="0">
                <a:sym typeface="Wingdings" pitchFamily="2" charset="2"/>
              </a:rPr>
              <a:t> a child is eating less than an adult</a:t>
            </a:r>
          </a:p>
          <a:p>
            <a:pPr marL="177169" indent="-177169">
              <a:buFontTx/>
              <a:buChar char="-"/>
              <a:defRPr/>
            </a:pPr>
            <a:r>
              <a:rPr lang="en-GB" dirty="0">
                <a:sym typeface="Wingdings" pitchFamily="2" charset="2"/>
              </a:rPr>
              <a:t>In adapted quality  children needs animal source food to grow, women a good source of iron…</a:t>
            </a:r>
          </a:p>
          <a:p>
            <a:pPr marL="177169" indent="-177169">
              <a:buFontTx/>
              <a:buChar char="-"/>
              <a:defRPr/>
            </a:pPr>
            <a:endParaRPr lang="en-GB" dirty="0">
              <a:sym typeface="Wingdings" pitchFamily="2" charset="2"/>
            </a:endParaRPr>
          </a:p>
          <a:p>
            <a:endParaRPr lang="fr-CH" dirty="0"/>
          </a:p>
        </p:txBody>
      </p:sp>
      <p:sp>
        <p:nvSpPr>
          <p:cNvPr id="4" name="Slide Number Placeholder 3"/>
          <p:cNvSpPr>
            <a:spLocks noGrp="1"/>
          </p:cNvSpPr>
          <p:nvPr>
            <p:ph type="sldNum" sz="quarter" idx="10"/>
          </p:nvPr>
        </p:nvSpPr>
        <p:spPr/>
        <p:txBody>
          <a:bodyPr/>
          <a:lstStyle/>
          <a:p>
            <a:fld id="{9AF55651-1655-46B6-AF7B-5D2B9C3B0E73}" type="slidenum">
              <a:rPr lang="fr-CH" smtClean="0"/>
              <a:t>11</a:t>
            </a:fld>
            <a:endParaRPr lang="fr-CH"/>
          </a:p>
        </p:txBody>
      </p:sp>
    </p:spTree>
    <p:extLst>
      <p:ext uri="{BB962C8B-B14F-4D97-AF65-F5344CB8AC3E}">
        <p14:creationId xmlns:p14="http://schemas.microsoft.com/office/powerpoint/2010/main" val="2691220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Energy provided to the body per amount of nutrient </a:t>
            </a:r>
          </a:p>
          <a:p>
            <a:pPr>
              <a:defRPr/>
            </a:pPr>
            <a:r>
              <a:rPr lang="en-GB" dirty="0"/>
              <a:t>Food needs vary. Those variations are due to:</a:t>
            </a:r>
          </a:p>
          <a:p>
            <a:pPr marL="177417" indent="-177417">
              <a:buFontTx/>
              <a:buChar char="-"/>
              <a:defRPr/>
            </a:pPr>
            <a:r>
              <a:rPr lang="en-GB" dirty="0"/>
              <a:t>Age: an infant is eating less than his father  nutrients to grow before 2 / 3 years</a:t>
            </a:r>
            <a:endParaRPr lang="en-GB" dirty="0">
              <a:sym typeface="Wingdings" pitchFamily="2" charset="2"/>
            </a:endParaRPr>
          </a:p>
          <a:p>
            <a:pPr marL="177417" indent="-177417">
              <a:buFontTx/>
              <a:buChar char="-"/>
              <a:defRPr/>
            </a:pPr>
            <a:r>
              <a:rPr lang="en-GB" dirty="0">
                <a:sym typeface="Wingdings" pitchFamily="2" charset="2"/>
              </a:rPr>
              <a:t>Body shape: large people eat more than the tin ones</a:t>
            </a:r>
          </a:p>
          <a:p>
            <a:pPr marL="177417" indent="-177417">
              <a:buFontTx/>
              <a:buChar char="-"/>
              <a:defRPr/>
            </a:pPr>
            <a:r>
              <a:rPr lang="en-GB" dirty="0">
                <a:sym typeface="Wingdings" pitchFamily="2" charset="2"/>
              </a:rPr>
              <a:t>Season: people eat more in cold environment or season the in hot ones  </a:t>
            </a:r>
            <a:r>
              <a:rPr lang="en-GB" i="1" dirty="0">
                <a:solidFill>
                  <a:srgbClr val="FF9999"/>
                </a:solidFill>
                <a:sym typeface="Wingdings" pitchFamily="2" charset="2"/>
              </a:rPr>
              <a:t>100 kcal / degree</a:t>
            </a:r>
          </a:p>
          <a:p>
            <a:pPr marL="177417" indent="-177417">
              <a:buFontTx/>
              <a:buChar char="-"/>
              <a:defRPr/>
            </a:pPr>
            <a:r>
              <a:rPr lang="en-GB" dirty="0">
                <a:sym typeface="Wingdings" pitchFamily="2" charset="2"/>
              </a:rPr>
              <a:t>Activity level: farmers eat more when going to cultivate than office employee</a:t>
            </a:r>
          </a:p>
          <a:p>
            <a:pPr marL="177417" indent="-177417">
              <a:buFontTx/>
              <a:buChar char="-"/>
              <a:defRPr/>
            </a:pPr>
            <a:r>
              <a:rPr lang="en-GB" dirty="0">
                <a:sym typeface="Wingdings" pitchFamily="2" charset="2"/>
              </a:rPr>
              <a:t>Status: a pregnant women needs 285 Kcal more per day (in average), a lactating 500 kcal</a:t>
            </a:r>
          </a:p>
          <a:p>
            <a:pPr marL="177417" indent="-177417">
              <a:buFontTx/>
              <a:buChar char="-"/>
              <a:defRPr/>
            </a:pPr>
            <a:r>
              <a:rPr lang="en-GB" dirty="0">
                <a:sym typeface="Wingdings" pitchFamily="2" charset="2"/>
              </a:rPr>
              <a:t>Health: a sick child may refuse to eat. Some illness or injury increase the need for food (HIV, TB, Burns) </a:t>
            </a:r>
          </a:p>
          <a:p>
            <a:pPr>
              <a:defRPr/>
            </a:pPr>
            <a:endParaRPr lang="en-GB" dirty="0">
              <a:sym typeface="Wingdings" pitchFamily="2" charset="2"/>
            </a:endParaRPr>
          </a:p>
          <a:p>
            <a:pPr>
              <a:defRPr/>
            </a:pPr>
            <a:endParaRPr lang="en-GB" i="1" dirty="0"/>
          </a:p>
          <a:p>
            <a:endParaRPr lang="fr-CH" dirty="0"/>
          </a:p>
        </p:txBody>
      </p:sp>
      <p:sp>
        <p:nvSpPr>
          <p:cNvPr id="4" name="Slide Number Placeholder 3"/>
          <p:cNvSpPr>
            <a:spLocks noGrp="1"/>
          </p:cNvSpPr>
          <p:nvPr>
            <p:ph type="sldNum" sz="quarter" idx="10"/>
          </p:nvPr>
        </p:nvSpPr>
        <p:spPr/>
        <p:txBody>
          <a:bodyPr/>
          <a:lstStyle/>
          <a:p>
            <a:fld id="{9AF55651-1655-46B6-AF7B-5D2B9C3B0E73}" type="slidenum">
              <a:rPr lang="fr-CH" smtClean="0"/>
              <a:t>12</a:t>
            </a:fld>
            <a:endParaRPr lang="fr-CH"/>
          </a:p>
        </p:txBody>
      </p:sp>
    </p:spTree>
    <p:extLst>
      <p:ext uri="{BB962C8B-B14F-4D97-AF65-F5344CB8AC3E}">
        <p14:creationId xmlns:p14="http://schemas.microsoft.com/office/powerpoint/2010/main" val="534045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altLang="en-US" dirty="0">
                <a:latin typeface="Arial" panose="020B0604020202020204" pitchFamily="34" charset="0"/>
                <a:ea typeface="Arial" panose="020B0604020202020204" pitchFamily="34" charset="0"/>
                <a:cs typeface="Times New Roman" panose="02020603050405020304" pitchFamily="18" charset="0"/>
              </a:rPr>
              <a:t>PREGNANCY: 285 kcal extra is based on:</a:t>
            </a:r>
            <a:endParaRPr kumimoji="0" lang="en-GB" altLang="en-US" dirty="0">
              <a:latin typeface="Arial" panose="020B0604020202020204" pitchFamily="34" charset="0"/>
              <a:ea typeface="Arial" panose="020B0604020202020204" pitchFamily="34" charset="0"/>
              <a:cs typeface="Times New Roman" panose="02020603050405020304" pitchFamily="18" charset="0"/>
            </a:endParaRPr>
          </a:p>
          <a:p>
            <a:r>
              <a:rPr kumimoji="0" lang="en-GB" altLang="en-US" dirty="0">
                <a:latin typeface="Arial" panose="020B0604020202020204" pitchFamily="34" charset="0"/>
                <a:ea typeface="Arial" panose="020B0604020202020204" pitchFamily="34" charset="0"/>
                <a:cs typeface="Times New Roman" panose="02020603050405020304" pitchFamily="18" charset="0"/>
              </a:rPr>
              <a:t>Food and Nutrition Needs in Emergencies, UNHCR, UNICEF, WFP and WHO, 2004.</a:t>
            </a:r>
          </a:p>
          <a:p>
            <a:r>
              <a:rPr kumimoji="0" lang="en-US" altLang="en-US" dirty="0">
                <a:latin typeface="Arial" panose="020B0604020202020204" pitchFamily="34" charset="0"/>
                <a:ea typeface="Arial" panose="020B0604020202020204" pitchFamily="34" charset="0"/>
                <a:cs typeface="Times New Roman" panose="02020603050405020304" pitchFamily="18" charset="0"/>
              </a:rPr>
              <a:t>And other articles.1</a:t>
            </a:r>
            <a:r>
              <a:rPr kumimoji="0" lang="en-US" altLang="en-US" baseline="30000" dirty="0">
                <a:latin typeface="Arial" panose="020B0604020202020204" pitchFamily="34" charset="0"/>
                <a:ea typeface="Arial" panose="020B0604020202020204" pitchFamily="34" charset="0"/>
                <a:cs typeface="Times New Roman" panose="02020603050405020304" pitchFamily="18" charset="0"/>
              </a:rPr>
              <a:t>st</a:t>
            </a:r>
            <a:r>
              <a:rPr kumimoji="0" lang="en-US" altLang="en-US" dirty="0">
                <a:latin typeface="Arial" panose="020B0604020202020204" pitchFamily="34" charset="0"/>
                <a:ea typeface="Arial" panose="020B0604020202020204" pitchFamily="34" charset="0"/>
                <a:cs typeface="Times New Roman" panose="02020603050405020304" pitchFamily="18" charset="0"/>
              </a:rPr>
              <a:t> trim no extra needs in kcal, 2</a:t>
            </a:r>
            <a:r>
              <a:rPr kumimoji="0" lang="en-US" altLang="en-US" baseline="30000" dirty="0">
                <a:latin typeface="Arial" panose="020B0604020202020204" pitchFamily="34" charset="0"/>
                <a:ea typeface="Arial" panose="020B0604020202020204" pitchFamily="34" charset="0"/>
                <a:cs typeface="Times New Roman" panose="02020603050405020304" pitchFamily="18" charset="0"/>
              </a:rPr>
              <a:t>nd</a:t>
            </a:r>
            <a:r>
              <a:rPr kumimoji="0" lang="en-US" altLang="en-US" dirty="0">
                <a:latin typeface="Arial" panose="020B0604020202020204" pitchFamily="34" charset="0"/>
                <a:ea typeface="Arial" panose="020B0604020202020204" pitchFamily="34" charset="0"/>
                <a:cs typeface="Times New Roman" panose="02020603050405020304" pitchFamily="18" charset="0"/>
              </a:rPr>
              <a:t> 350 and 3</a:t>
            </a:r>
            <a:r>
              <a:rPr kumimoji="0" lang="en-US" altLang="en-US" baseline="30000" dirty="0">
                <a:latin typeface="Arial" panose="020B0604020202020204" pitchFamily="34" charset="0"/>
                <a:ea typeface="Arial" panose="020B0604020202020204" pitchFamily="34" charset="0"/>
                <a:cs typeface="Times New Roman" panose="02020603050405020304" pitchFamily="18" charset="0"/>
              </a:rPr>
              <a:t>rd</a:t>
            </a:r>
            <a:r>
              <a:rPr kumimoji="0" lang="en-US" altLang="en-US" dirty="0">
                <a:latin typeface="Arial" panose="020B0604020202020204" pitchFamily="34" charset="0"/>
                <a:ea typeface="Arial" panose="020B0604020202020204" pitchFamily="34" charset="0"/>
                <a:cs typeface="Times New Roman" panose="02020603050405020304" pitchFamily="18" charset="0"/>
              </a:rPr>
              <a:t> 500 kcal, average throughout pregnancy 285 kcal</a:t>
            </a:r>
            <a:endParaRPr kumimoji="0" lang="en-GB" altLang="en-US" dirty="0">
              <a:latin typeface="Arial" panose="020B0604020202020204" pitchFamily="34" charset="0"/>
              <a:ea typeface="Arial" panose="020B0604020202020204" pitchFamily="34" charset="0"/>
              <a:cs typeface="Times New Roman" panose="02020603050405020304" pitchFamily="18" charset="0"/>
            </a:endParaRPr>
          </a:p>
          <a:p>
            <a:endParaRPr lang="en-US" altLang="fr-FR" dirty="0">
              <a:ea typeface="Arial" panose="020B0604020202020204" pitchFamily="34" charset="0"/>
              <a:cs typeface="Times New Roman" panose="02020603050405020304" pitchFamily="18" charset="0"/>
            </a:endParaRPr>
          </a:p>
          <a:p>
            <a:r>
              <a:rPr lang="en-GB" altLang="fr-FR" dirty="0">
                <a:ea typeface="Arial" panose="020B0604020202020204" pitchFamily="34" charset="0"/>
                <a:cs typeface="Times New Roman" panose="02020603050405020304" pitchFamily="18" charset="0"/>
                <a:sym typeface="Wingdings" panose="05000000000000000000" pitchFamily="2" charset="2"/>
              </a:rPr>
              <a:t>The ICRC ration of 2’400 kcal / person / day is based on WHO 1: a male of 65 kg, a female of 55 kg with a moderate activity</a:t>
            </a:r>
          </a:p>
          <a:p>
            <a:r>
              <a:rPr lang="en-GB" altLang="fr-FR" dirty="0">
                <a:ea typeface="Arial" panose="020B0604020202020204" pitchFamily="34" charset="0"/>
                <a:cs typeface="Times New Roman" panose="02020603050405020304" pitchFamily="18" charset="0"/>
                <a:sym typeface="Wingdings" panose="05000000000000000000" pitchFamily="2" charset="2"/>
              </a:rPr>
              <a:t>The WFP ration of 2’100 Kcal / person / day is based on WHO 2: a male of 60 kg, a female of 52 Kg with light activity… </a:t>
            </a:r>
            <a:r>
              <a:rPr lang="en-GB" altLang="fr-FR" i="1" dirty="0">
                <a:ea typeface="Arial" panose="020B0604020202020204" pitchFamily="34" charset="0"/>
                <a:cs typeface="Times New Roman" panose="02020603050405020304" pitchFamily="18" charset="0"/>
                <a:sym typeface="Wingdings" panose="05000000000000000000" pitchFamily="2" charset="2"/>
              </a:rPr>
              <a:t>may be the type of population in camps??</a:t>
            </a:r>
            <a:endParaRPr lang="en-US" altLang="fr-FR" dirty="0">
              <a:ea typeface="Arial" panose="020B0604020202020204" pitchFamily="34" charset="0"/>
              <a:cs typeface="Times New Roman" panose="02020603050405020304" pitchFamily="18" charset="0"/>
            </a:endParaRPr>
          </a:p>
          <a:p>
            <a:endParaRPr lang="fr-CH" dirty="0"/>
          </a:p>
        </p:txBody>
      </p:sp>
      <p:sp>
        <p:nvSpPr>
          <p:cNvPr id="4" name="Slide Number Placeholder 3"/>
          <p:cNvSpPr>
            <a:spLocks noGrp="1"/>
          </p:cNvSpPr>
          <p:nvPr>
            <p:ph type="sldNum" sz="quarter" idx="10"/>
          </p:nvPr>
        </p:nvSpPr>
        <p:spPr/>
        <p:txBody>
          <a:bodyPr/>
          <a:lstStyle/>
          <a:p>
            <a:fld id="{9AF55651-1655-46B6-AF7B-5D2B9C3B0E73}" type="slidenum">
              <a:rPr lang="fr-CH" smtClean="0"/>
              <a:t>13</a:t>
            </a:fld>
            <a:endParaRPr lang="fr-CH"/>
          </a:p>
        </p:txBody>
      </p:sp>
    </p:spTree>
    <p:extLst>
      <p:ext uri="{BB962C8B-B14F-4D97-AF65-F5344CB8AC3E}">
        <p14:creationId xmlns:p14="http://schemas.microsoft.com/office/powerpoint/2010/main" val="2355887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 typeface="Wingdings" pitchFamily="2" charset="2"/>
              <a:buNone/>
              <a:defRPr/>
            </a:pPr>
            <a:r>
              <a:rPr lang="en-US" dirty="0">
                <a:solidFill>
                  <a:srgbClr val="009900"/>
                </a:solidFill>
                <a:latin typeface="Calibri" pitchFamily="34" charset="0"/>
                <a:ea typeface="ＭＳ Ｐゴシック" pitchFamily="34" charset="-128"/>
                <a:cs typeface="Calibri" pitchFamily="34" charset="0"/>
              </a:rPr>
              <a:t>Nutrients are divided in 2 types of  nutrients</a:t>
            </a:r>
          </a:p>
          <a:p>
            <a:pPr>
              <a:lnSpc>
                <a:spcPct val="80000"/>
              </a:lnSpc>
              <a:defRPr/>
            </a:pPr>
            <a:endParaRPr lang="en-US" dirty="0">
              <a:solidFill>
                <a:srgbClr val="009900"/>
              </a:solidFill>
              <a:latin typeface="Calibri" pitchFamily="34" charset="0"/>
              <a:ea typeface="ＭＳ Ｐゴシック" pitchFamily="34" charset="-128"/>
              <a:cs typeface="Calibri" pitchFamily="34" charset="0"/>
            </a:endParaRPr>
          </a:p>
          <a:p>
            <a:pPr>
              <a:lnSpc>
                <a:spcPct val="80000"/>
              </a:lnSpc>
              <a:buClr>
                <a:schemeClr val="bg2"/>
              </a:buClr>
              <a:buFont typeface="Arial" panose="020B0604020202020204" pitchFamily="34" charset="0"/>
              <a:buChar char="•"/>
              <a:defRPr/>
            </a:pPr>
            <a:r>
              <a:rPr lang="en-US" dirty="0">
                <a:solidFill>
                  <a:srgbClr val="009900"/>
                </a:solidFill>
                <a:latin typeface="Calibri" pitchFamily="34" charset="0"/>
                <a:ea typeface="ＭＳ Ｐゴシック" pitchFamily="34" charset="-128"/>
                <a:cs typeface="Calibri" pitchFamily="34" charset="0"/>
              </a:rPr>
              <a:t>  MACRONUTRIENTS**</a:t>
            </a:r>
          </a:p>
          <a:p>
            <a:pPr>
              <a:lnSpc>
                <a:spcPct val="80000"/>
              </a:lnSpc>
              <a:buClr>
                <a:schemeClr val="bg2"/>
              </a:buClr>
              <a:buFont typeface="Arial" panose="020B0604020202020204" pitchFamily="34" charset="0"/>
              <a:buChar char="•"/>
              <a:defRPr/>
            </a:pPr>
            <a:r>
              <a:rPr lang="en-US" dirty="0">
                <a:solidFill>
                  <a:srgbClr val="009900"/>
                </a:solidFill>
                <a:latin typeface="Calibri" pitchFamily="34" charset="0"/>
                <a:ea typeface="ＭＳ Ｐゴシック" pitchFamily="34" charset="-128"/>
                <a:cs typeface="Calibri" pitchFamily="34" charset="0"/>
              </a:rPr>
              <a:t>  MICRONUTRIENTS</a:t>
            </a:r>
          </a:p>
          <a:p>
            <a:pPr marL="8101" lvl="1">
              <a:lnSpc>
                <a:spcPct val="80000"/>
              </a:lnSpc>
              <a:buClr>
                <a:schemeClr val="bg2"/>
              </a:buClr>
              <a:defRPr/>
            </a:pPr>
            <a:r>
              <a:rPr lang="en-US" dirty="0">
                <a:solidFill>
                  <a:srgbClr val="009900"/>
                </a:solidFill>
                <a:latin typeface="Calibri" pitchFamily="34" charset="0"/>
                <a:ea typeface="ＭＳ Ｐゴシック" pitchFamily="34" charset="-128"/>
                <a:cs typeface="Calibri" pitchFamily="34" charset="0"/>
              </a:rPr>
              <a:t>     </a:t>
            </a:r>
            <a:r>
              <a:rPr lang="en-US" dirty="0">
                <a:latin typeface="Calibri" pitchFamily="34" charset="0"/>
                <a:ea typeface="ＭＳ Ｐゴシック" pitchFamily="34" charset="-128"/>
                <a:cs typeface="Calibri" pitchFamily="34" charset="0"/>
              </a:rPr>
              <a:t>Vitamins and minerals  </a:t>
            </a:r>
          </a:p>
          <a:p>
            <a:endParaRPr lang="fr-CH" dirty="0"/>
          </a:p>
        </p:txBody>
      </p:sp>
      <p:sp>
        <p:nvSpPr>
          <p:cNvPr id="4" name="Slide Number Placeholder 3"/>
          <p:cNvSpPr>
            <a:spLocks noGrp="1"/>
          </p:cNvSpPr>
          <p:nvPr>
            <p:ph type="sldNum" sz="quarter" idx="10"/>
          </p:nvPr>
        </p:nvSpPr>
        <p:spPr/>
        <p:txBody>
          <a:bodyPr/>
          <a:lstStyle/>
          <a:p>
            <a:fld id="{9AF55651-1655-46B6-AF7B-5D2B9C3B0E73}" type="slidenum">
              <a:rPr lang="fr-CH" smtClean="0"/>
              <a:t>14</a:t>
            </a:fld>
            <a:endParaRPr lang="fr-CH"/>
          </a:p>
        </p:txBody>
      </p:sp>
    </p:spTree>
    <p:extLst>
      <p:ext uri="{BB962C8B-B14F-4D97-AF65-F5344CB8AC3E}">
        <p14:creationId xmlns:p14="http://schemas.microsoft.com/office/powerpoint/2010/main" val="2143509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2125">
              <a:spcBef>
                <a:spcPts val="434"/>
              </a:spcBef>
            </a:pPr>
            <a:r>
              <a:rPr lang="en-US" altLang="fr-FR" dirty="0">
                <a:solidFill>
                  <a:srgbClr val="000000"/>
                </a:solidFill>
                <a:latin typeface="Arial" panose="020B0604020202020204" pitchFamily="34" charset="0"/>
                <a:cs typeface="Arial" panose="020B0604020202020204" pitchFamily="34" charset="0"/>
                <a:sym typeface="Arial" panose="020B0604020202020204" pitchFamily="34" charset="0"/>
              </a:rPr>
              <a:t>Those marked as </a:t>
            </a:r>
            <a:r>
              <a:rPr lang="en-US" altLang="fr-FR" b="1" dirty="0">
                <a:solidFill>
                  <a:srgbClr val="FF0000"/>
                </a:solidFill>
                <a:latin typeface="Arial" panose="020B0604020202020204" pitchFamily="34" charset="0"/>
                <a:cs typeface="Arial" panose="020B0604020202020204" pitchFamily="34" charset="0"/>
                <a:sym typeface="Arial" panose="020B0604020202020204" pitchFamily="34" charset="0"/>
              </a:rPr>
              <a:t>Red</a:t>
            </a:r>
            <a:r>
              <a:rPr lang="en-US" altLang="fr-FR" dirty="0">
                <a:solidFill>
                  <a:srgbClr val="000000"/>
                </a:solidFill>
                <a:latin typeface="Arial" panose="020B0604020202020204" pitchFamily="34" charset="0"/>
                <a:cs typeface="Arial" panose="020B0604020202020204" pitchFamily="34" charset="0"/>
                <a:sym typeface="Arial" panose="020B0604020202020204" pitchFamily="34" charset="0"/>
              </a:rPr>
              <a:t> are of a big public health concern worldwide.</a:t>
            </a:r>
          </a:p>
          <a:p>
            <a:pPr marL="42125">
              <a:spcBef>
                <a:spcPts val="434"/>
              </a:spcBef>
            </a:pPr>
            <a:r>
              <a:rPr lang="en-US" altLang="fr-FR" dirty="0">
                <a:solidFill>
                  <a:srgbClr val="000000"/>
                </a:solidFill>
                <a:latin typeface="Arial" panose="020B0604020202020204" pitchFamily="34" charset="0"/>
                <a:cs typeface="Arial" panose="020B0604020202020204" pitchFamily="34" charset="0"/>
                <a:sym typeface="Arial" panose="020B0604020202020204" pitchFamily="34" charset="0"/>
              </a:rPr>
              <a:t>Red bold are those most often seen in emergencies on large scale, often difficult to get sufficient in a diet in even ‘normal’ diets in developing countries.</a:t>
            </a:r>
          </a:p>
          <a:p>
            <a:endParaRPr lang="fr-CH" dirty="0"/>
          </a:p>
        </p:txBody>
      </p:sp>
      <p:sp>
        <p:nvSpPr>
          <p:cNvPr id="4" name="Slide Number Placeholder 3"/>
          <p:cNvSpPr>
            <a:spLocks noGrp="1"/>
          </p:cNvSpPr>
          <p:nvPr>
            <p:ph type="sldNum" sz="quarter" idx="10"/>
          </p:nvPr>
        </p:nvSpPr>
        <p:spPr/>
        <p:txBody>
          <a:bodyPr/>
          <a:lstStyle/>
          <a:p>
            <a:fld id="{9AF55651-1655-46B6-AF7B-5D2B9C3B0E73}" type="slidenum">
              <a:rPr lang="fr-CH" smtClean="0"/>
              <a:t>15</a:t>
            </a:fld>
            <a:endParaRPr lang="fr-CH"/>
          </a:p>
        </p:txBody>
      </p:sp>
    </p:spTree>
    <p:extLst>
      <p:ext uri="{BB962C8B-B14F-4D97-AF65-F5344CB8AC3E}">
        <p14:creationId xmlns:p14="http://schemas.microsoft.com/office/powerpoint/2010/main" val="682387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ctr" hangingPunct="1"/>
            <a:r>
              <a:rPr lang="en-GB" altLang="fr-FR" dirty="0">
                <a:cs typeface="Arial" panose="020B0604020202020204" pitchFamily="34" charset="0"/>
              </a:rPr>
              <a:t>PROTEINS</a:t>
            </a:r>
            <a:r>
              <a:rPr lang="fr-CH" altLang="fr-FR" dirty="0">
                <a:cs typeface="Arial" panose="020B0604020202020204" pitchFamily="34" charset="0"/>
              </a:rPr>
              <a:t> </a:t>
            </a:r>
            <a:r>
              <a:rPr lang="en-GB" altLang="fr-FR" dirty="0">
                <a:cs typeface="Arial" panose="020B0604020202020204" pitchFamily="34" charset="0"/>
              </a:rPr>
              <a:t>10 - 15 %</a:t>
            </a:r>
            <a:endParaRPr lang="fr-CH" altLang="fr-FR" dirty="0">
              <a:cs typeface="Arial" panose="020B0604020202020204" pitchFamily="34" charset="0"/>
            </a:endParaRPr>
          </a:p>
          <a:p>
            <a:pPr eaLnBrk="1" fontAlgn="ctr" hangingPunct="1"/>
            <a:r>
              <a:rPr lang="en-GB" altLang="fr-FR" dirty="0">
                <a:cs typeface="Arial" panose="020B0604020202020204" pitchFamily="34" charset="0"/>
              </a:rPr>
              <a:t>FAT</a:t>
            </a:r>
            <a:r>
              <a:rPr lang="fr-CH" altLang="fr-FR" dirty="0">
                <a:cs typeface="Arial" panose="020B0604020202020204" pitchFamily="34" charset="0"/>
              </a:rPr>
              <a:t> </a:t>
            </a:r>
            <a:r>
              <a:rPr lang="en-GB" altLang="fr-FR" dirty="0">
                <a:cs typeface="Arial" panose="020B0604020202020204" pitchFamily="34" charset="0"/>
              </a:rPr>
              <a:t>15 – 30 %</a:t>
            </a:r>
            <a:endParaRPr lang="fr-CH" altLang="fr-FR" dirty="0">
              <a:cs typeface="Arial" panose="020B0604020202020204" pitchFamily="34" charset="0"/>
            </a:endParaRPr>
          </a:p>
          <a:p>
            <a:pPr eaLnBrk="1" fontAlgn="ctr" hangingPunct="1"/>
            <a:r>
              <a:rPr lang="en-GB" altLang="fr-FR" dirty="0">
                <a:cs typeface="Arial" panose="020B0604020202020204" pitchFamily="34" charset="0"/>
              </a:rPr>
              <a:t>CARBODHYDRATES</a:t>
            </a:r>
            <a:r>
              <a:rPr lang="fr-CH" altLang="fr-FR" dirty="0">
                <a:cs typeface="Arial" panose="020B0604020202020204" pitchFamily="34" charset="0"/>
              </a:rPr>
              <a:t> </a:t>
            </a:r>
            <a:r>
              <a:rPr lang="en-GB" altLang="fr-FR" dirty="0">
                <a:cs typeface="Arial" panose="020B0604020202020204" pitchFamily="34" charset="0"/>
              </a:rPr>
              <a:t>55 – 75 % ; have as well specific roles and metabolism</a:t>
            </a:r>
          </a:p>
          <a:p>
            <a:pPr eaLnBrk="1" fontAlgn="ctr" hangingPunct="1"/>
            <a:r>
              <a:rPr lang="en-GB" altLang="fr-FR" dirty="0">
                <a:cs typeface="Arial" panose="020B0604020202020204" pitchFamily="34" charset="0"/>
              </a:rPr>
              <a:t>They all provide energy but </a:t>
            </a:r>
            <a:endParaRPr lang="fr-CH" altLang="fr-FR" dirty="0">
              <a:cs typeface="Arial" panose="020B0604020202020204" pitchFamily="34" charset="0"/>
            </a:endParaRPr>
          </a:p>
          <a:p>
            <a:endParaRPr lang="fr-CH" dirty="0"/>
          </a:p>
        </p:txBody>
      </p:sp>
      <p:sp>
        <p:nvSpPr>
          <p:cNvPr id="4" name="Slide Number Placeholder 3"/>
          <p:cNvSpPr>
            <a:spLocks noGrp="1"/>
          </p:cNvSpPr>
          <p:nvPr>
            <p:ph type="sldNum" sz="quarter" idx="10"/>
          </p:nvPr>
        </p:nvSpPr>
        <p:spPr/>
        <p:txBody>
          <a:bodyPr/>
          <a:lstStyle/>
          <a:p>
            <a:fld id="{9AF55651-1655-46B6-AF7B-5D2B9C3B0E73}" type="slidenum">
              <a:rPr lang="fr-CH" smtClean="0"/>
              <a:t>16</a:t>
            </a:fld>
            <a:endParaRPr lang="fr-CH"/>
          </a:p>
        </p:txBody>
      </p:sp>
    </p:spTree>
    <p:extLst>
      <p:ext uri="{BB962C8B-B14F-4D97-AF65-F5344CB8AC3E}">
        <p14:creationId xmlns:p14="http://schemas.microsoft.com/office/powerpoint/2010/main" val="896727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ltLang="fr-FR" noProof="0" dirty="0">
                <a:cs typeface="Arial" panose="020B0604020202020204" pitchFamily="34" charset="0"/>
              </a:rPr>
              <a:t>Depending on many, social, </a:t>
            </a:r>
            <a:r>
              <a:rPr lang="en-US" altLang="fr-FR" noProof="0" dirty="0" err="1">
                <a:cs typeface="Arial" panose="020B0604020202020204" pitchFamily="34" charset="0"/>
              </a:rPr>
              <a:t>environnemental</a:t>
            </a:r>
            <a:r>
              <a:rPr lang="en-US" altLang="fr-FR" noProof="0" dirty="0">
                <a:cs typeface="Arial" panose="020B0604020202020204" pitchFamily="34" charset="0"/>
              </a:rPr>
              <a:t> and cultural factors</a:t>
            </a:r>
          </a:p>
          <a:p>
            <a:endParaRPr lang="fr-CH" dirty="0"/>
          </a:p>
        </p:txBody>
      </p:sp>
      <p:sp>
        <p:nvSpPr>
          <p:cNvPr id="4" name="Slide Number Placeholder 3"/>
          <p:cNvSpPr>
            <a:spLocks noGrp="1"/>
          </p:cNvSpPr>
          <p:nvPr>
            <p:ph type="sldNum" sz="quarter" idx="10"/>
          </p:nvPr>
        </p:nvSpPr>
        <p:spPr/>
        <p:txBody>
          <a:bodyPr/>
          <a:lstStyle/>
          <a:p>
            <a:fld id="{9AF55651-1655-46B6-AF7B-5D2B9C3B0E73}" type="slidenum">
              <a:rPr lang="fr-CH" smtClean="0"/>
              <a:t>17</a:t>
            </a:fld>
            <a:endParaRPr lang="fr-CH"/>
          </a:p>
        </p:txBody>
      </p:sp>
    </p:spTree>
    <p:extLst>
      <p:ext uri="{BB962C8B-B14F-4D97-AF65-F5344CB8AC3E}">
        <p14:creationId xmlns:p14="http://schemas.microsoft.com/office/powerpoint/2010/main" val="1092060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To have a balanced intake, Our requirement should be met with a diversified range of foods</a:t>
            </a:r>
          </a:p>
          <a:p>
            <a:pPr>
              <a:defRPr/>
            </a:pPr>
            <a:r>
              <a:rPr lang="en-GB" dirty="0"/>
              <a:t>The food diversity has been classified in 4 groups in a pyramid:</a:t>
            </a:r>
          </a:p>
          <a:p>
            <a:pPr>
              <a:defRPr/>
            </a:pPr>
            <a:endParaRPr lang="en-GB" dirty="0"/>
          </a:p>
          <a:p>
            <a:pPr marL="177169" indent="-177169">
              <a:buFontTx/>
              <a:buChar char="-"/>
              <a:defRPr/>
            </a:pPr>
            <a:r>
              <a:rPr lang="en-GB" dirty="0"/>
              <a:t>At the base: carbohydrates it’s what we need in biggest quantities</a:t>
            </a:r>
          </a:p>
          <a:p>
            <a:pPr marL="177169" indent="-177169">
              <a:buFontTx/>
              <a:buChar char="-"/>
              <a:defRPr/>
            </a:pPr>
            <a:r>
              <a:rPr lang="en-GB" dirty="0"/>
              <a:t>1</a:t>
            </a:r>
            <a:r>
              <a:rPr lang="en-GB" baseline="30000" dirty="0"/>
              <a:t>st</a:t>
            </a:r>
            <a:r>
              <a:rPr lang="en-GB" dirty="0"/>
              <a:t>   floor: fruits and vegetables</a:t>
            </a:r>
          </a:p>
          <a:p>
            <a:pPr marL="177169" indent="-177169">
              <a:buFontTx/>
              <a:buChar char="-"/>
              <a:defRPr/>
            </a:pPr>
            <a:r>
              <a:rPr lang="en-GB" dirty="0"/>
              <a:t>2</a:t>
            </a:r>
            <a:r>
              <a:rPr lang="en-GB" baseline="30000" dirty="0"/>
              <a:t>nd</a:t>
            </a:r>
            <a:r>
              <a:rPr lang="en-GB" dirty="0"/>
              <a:t>  floor: meat, milk, fish eggs</a:t>
            </a:r>
          </a:p>
          <a:p>
            <a:pPr marL="177169" indent="-177169">
              <a:buFontTx/>
              <a:buChar char="-"/>
              <a:defRPr/>
            </a:pPr>
            <a:r>
              <a:rPr lang="en-GB" dirty="0"/>
              <a:t>3rd floor: What we need in smaller quantity like oil</a:t>
            </a:r>
          </a:p>
          <a:p>
            <a:endParaRPr lang="fr-CH" dirty="0"/>
          </a:p>
        </p:txBody>
      </p:sp>
      <p:sp>
        <p:nvSpPr>
          <p:cNvPr id="4" name="Slide Number Placeholder 3"/>
          <p:cNvSpPr>
            <a:spLocks noGrp="1"/>
          </p:cNvSpPr>
          <p:nvPr>
            <p:ph type="sldNum" sz="quarter" idx="10"/>
          </p:nvPr>
        </p:nvSpPr>
        <p:spPr/>
        <p:txBody>
          <a:bodyPr/>
          <a:lstStyle/>
          <a:p>
            <a:fld id="{9AF55651-1655-46B6-AF7B-5D2B9C3B0E73}" type="slidenum">
              <a:rPr lang="fr-CH" smtClean="0"/>
              <a:t>18</a:t>
            </a:fld>
            <a:endParaRPr lang="fr-CH"/>
          </a:p>
        </p:txBody>
      </p:sp>
    </p:spTree>
    <p:extLst>
      <p:ext uri="{BB962C8B-B14F-4D97-AF65-F5344CB8AC3E}">
        <p14:creationId xmlns:p14="http://schemas.microsoft.com/office/powerpoint/2010/main" val="627819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anose="020B0604020202020204" pitchFamily="34" charset="0"/>
              </a:rPr>
              <a:t>This can be presented in many different ways, and adapted locally. A more boring, written one is proposed to you as a hard copy (hand out). </a:t>
            </a:r>
          </a:p>
          <a:p>
            <a:r>
              <a:rPr lang="en-US" altLang="en-US" dirty="0">
                <a:cs typeface="Arial" panose="020B0604020202020204" pitchFamily="34" charset="0"/>
              </a:rPr>
              <a:t>When we have access to the whole range of nutrients on a regular basis and in good quantities, this will contribute to a good nutritional status (we will see later that food alone is not sufficient to ensure a good nutritional status. </a:t>
            </a:r>
          </a:p>
          <a:p>
            <a:endParaRPr lang="en-US" altLang="en-US" dirty="0">
              <a:cs typeface="Arial" panose="020B0604020202020204" pitchFamily="34" charset="0"/>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857">
              <a:defRPr kumimoji="1" sz="1200">
                <a:solidFill>
                  <a:schemeClr val="tx1"/>
                </a:solidFill>
                <a:latin typeface="Times New Roman" panose="02020603050405020304" pitchFamily="18" charset="0"/>
                <a:cs typeface="Arial" panose="020B0604020202020204" pitchFamily="34" charset="0"/>
              </a:defRPr>
            </a:lvl1pPr>
            <a:lvl2pPr marL="758255" indent="-291636" defTabSz="934857">
              <a:spcBef>
                <a:spcPct val="30000"/>
              </a:spcBef>
              <a:defRPr kumimoji="1" sz="1200">
                <a:solidFill>
                  <a:schemeClr val="tx1"/>
                </a:solidFill>
                <a:latin typeface="Arial Narrow" panose="020B0606020202030204" pitchFamily="34" charset="0"/>
                <a:cs typeface="Arial" panose="020B0604020202020204" pitchFamily="34" charset="0"/>
              </a:defRPr>
            </a:lvl2pPr>
            <a:lvl3pPr marL="1166546" indent="-233309" defTabSz="934857">
              <a:spcBef>
                <a:spcPct val="30000"/>
              </a:spcBef>
              <a:defRPr kumimoji="1" sz="1200">
                <a:solidFill>
                  <a:schemeClr val="tx1"/>
                </a:solidFill>
                <a:latin typeface="Arial Narrow" panose="020B0606020202030204" pitchFamily="34" charset="0"/>
                <a:cs typeface="Arial" panose="020B0604020202020204" pitchFamily="34" charset="0"/>
              </a:defRPr>
            </a:lvl3pPr>
            <a:lvl4pPr marL="1633164" indent="-233309" defTabSz="934857">
              <a:spcBef>
                <a:spcPct val="30000"/>
              </a:spcBef>
              <a:defRPr kumimoji="1" sz="1200">
                <a:solidFill>
                  <a:schemeClr val="tx1"/>
                </a:solidFill>
                <a:latin typeface="Arial Narrow" panose="020B0606020202030204" pitchFamily="34" charset="0"/>
                <a:cs typeface="Arial" panose="020B0604020202020204" pitchFamily="34" charset="0"/>
              </a:defRPr>
            </a:lvl4pPr>
            <a:lvl5pPr marL="2099782" indent="-233309" defTabSz="934857">
              <a:spcBef>
                <a:spcPct val="30000"/>
              </a:spcBef>
              <a:defRPr kumimoji="1" sz="1200">
                <a:solidFill>
                  <a:schemeClr val="tx1"/>
                </a:solidFill>
                <a:latin typeface="Arial Narrow" panose="020B0606020202030204" pitchFamily="34" charset="0"/>
                <a:cs typeface="Arial" panose="020B0604020202020204" pitchFamily="34" charset="0"/>
              </a:defRPr>
            </a:lvl5pPr>
            <a:lvl6pPr marL="2566401" indent="-233309" defTabSz="934857" eaLnBrk="0" fontAlgn="base" hangingPunct="0">
              <a:spcBef>
                <a:spcPct val="30000"/>
              </a:spcBef>
              <a:spcAft>
                <a:spcPct val="0"/>
              </a:spcAft>
              <a:defRPr kumimoji="1" sz="1200">
                <a:solidFill>
                  <a:schemeClr val="tx1"/>
                </a:solidFill>
                <a:latin typeface="Arial Narrow" panose="020B0606020202030204" pitchFamily="34" charset="0"/>
                <a:cs typeface="Arial" panose="020B0604020202020204" pitchFamily="34" charset="0"/>
              </a:defRPr>
            </a:lvl6pPr>
            <a:lvl7pPr marL="3033019" indent="-233309" defTabSz="934857" eaLnBrk="0" fontAlgn="base" hangingPunct="0">
              <a:spcBef>
                <a:spcPct val="30000"/>
              </a:spcBef>
              <a:spcAft>
                <a:spcPct val="0"/>
              </a:spcAft>
              <a:defRPr kumimoji="1" sz="1200">
                <a:solidFill>
                  <a:schemeClr val="tx1"/>
                </a:solidFill>
                <a:latin typeface="Arial Narrow" panose="020B0606020202030204" pitchFamily="34" charset="0"/>
                <a:cs typeface="Arial" panose="020B0604020202020204" pitchFamily="34" charset="0"/>
              </a:defRPr>
            </a:lvl7pPr>
            <a:lvl8pPr marL="3499637" indent="-233309" defTabSz="934857" eaLnBrk="0" fontAlgn="base" hangingPunct="0">
              <a:spcBef>
                <a:spcPct val="30000"/>
              </a:spcBef>
              <a:spcAft>
                <a:spcPct val="0"/>
              </a:spcAft>
              <a:defRPr kumimoji="1" sz="1200">
                <a:solidFill>
                  <a:schemeClr val="tx1"/>
                </a:solidFill>
                <a:latin typeface="Arial Narrow" panose="020B0606020202030204" pitchFamily="34" charset="0"/>
                <a:cs typeface="Arial" panose="020B0604020202020204" pitchFamily="34" charset="0"/>
              </a:defRPr>
            </a:lvl8pPr>
            <a:lvl9pPr marL="3966256" indent="-233309" defTabSz="934857" eaLnBrk="0" fontAlgn="base" hangingPunct="0">
              <a:spcBef>
                <a:spcPct val="30000"/>
              </a:spcBef>
              <a:spcAft>
                <a:spcPct val="0"/>
              </a:spcAft>
              <a:defRPr kumimoji="1" sz="1200">
                <a:solidFill>
                  <a:schemeClr val="tx1"/>
                </a:solidFill>
                <a:latin typeface="Arial Narrow" panose="020B0606020202030204" pitchFamily="34" charset="0"/>
                <a:cs typeface="Arial" panose="020B0604020202020204" pitchFamily="34" charset="0"/>
              </a:defRPr>
            </a:lvl9pPr>
          </a:lstStyle>
          <a:p>
            <a:fld id="{718BB561-03CE-4306-A522-0F3B9F4C3DF4}" type="slidenum">
              <a:rPr kumimoji="0" lang="en-GB" altLang="fr-FR" smtClean="0">
                <a:latin typeface="Arial Narrow" panose="020B0606020202030204" pitchFamily="34" charset="0"/>
              </a:rPr>
              <a:pPr/>
              <a:t>19</a:t>
            </a:fld>
            <a:endParaRPr kumimoji="0" lang="en-GB" altLang="fr-FR">
              <a:latin typeface="Arial Narrow" panose="020B0606020202030204" pitchFamily="34" charset="0"/>
            </a:endParaRPr>
          </a:p>
        </p:txBody>
      </p:sp>
    </p:spTree>
    <p:extLst>
      <p:ext uri="{BB962C8B-B14F-4D97-AF65-F5344CB8AC3E}">
        <p14:creationId xmlns:p14="http://schemas.microsoft.com/office/powerpoint/2010/main" val="732122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D9E1A2-1A84-462B-82E0-5B2133DA7877}" type="slidenum">
              <a:rPr lang="fr-CH" smtClean="0"/>
              <a:t>2</a:t>
            </a:fld>
            <a:endParaRPr lang="fr-CH"/>
          </a:p>
        </p:txBody>
      </p:sp>
    </p:spTree>
    <p:extLst>
      <p:ext uri="{BB962C8B-B14F-4D97-AF65-F5344CB8AC3E}">
        <p14:creationId xmlns:p14="http://schemas.microsoft.com/office/powerpoint/2010/main" val="3898913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506">
              <a:spcBef>
                <a:spcPts val="459"/>
              </a:spcBef>
            </a:pPr>
            <a:r>
              <a:rPr lang="en-US" altLang="en-US" dirty="0">
                <a:solidFill>
                  <a:srgbClr val="000000"/>
                </a:solidFill>
                <a:cs typeface="Times New Roman" panose="02020603050405020304" pitchFamily="18" charset="0"/>
                <a:sym typeface="Times New Roman" panose="02020603050405020304" pitchFamily="18" charset="0"/>
              </a:rPr>
              <a:t>What are optimal IYCF recommendations?</a:t>
            </a:r>
          </a:p>
          <a:p>
            <a:pPr marL="40506">
              <a:spcBef>
                <a:spcPts val="459"/>
              </a:spcBef>
            </a:pPr>
            <a:endParaRPr lang="en-US" altLang="en-US" dirty="0">
              <a:solidFill>
                <a:srgbClr val="000000"/>
              </a:solidFill>
              <a:cs typeface="Times New Roman" panose="02020603050405020304" pitchFamily="18" charset="0"/>
              <a:sym typeface="Times New Roman" panose="02020603050405020304" pitchFamily="18" charset="0"/>
            </a:endParaRPr>
          </a:p>
          <a:p>
            <a:pPr marL="40506">
              <a:spcBef>
                <a:spcPts val="459"/>
              </a:spcBef>
            </a:pPr>
            <a:r>
              <a:rPr lang="en-US" altLang="en-US" dirty="0">
                <a:solidFill>
                  <a:srgbClr val="000000"/>
                </a:solidFill>
                <a:cs typeface="Times New Roman" panose="02020603050405020304" pitchFamily="18" charset="0"/>
                <a:sym typeface="Times New Roman" panose="02020603050405020304" pitchFamily="18" charset="0"/>
              </a:rPr>
              <a:t>Safe and appropriate IYCF practices are optimal practices to minimize morbidity and mortality:</a:t>
            </a:r>
          </a:p>
          <a:p>
            <a:pPr marL="40506">
              <a:spcBef>
                <a:spcPts val="459"/>
              </a:spcBef>
            </a:pPr>
            <a:endParaRPr lang="en-US" altLang="en-US" dirty="0">
              <a:solidFill>
                <a:srgbClr val="000000"/>
              </a:solidFill>
              <a:cs typeface="Times New Roman" panose="02020603050405020304" pitchFamily="18" charset="0"/>
              <a:sym typeface="Times New Roman" panose="02020603050405020304" pitchFamily="18" charset="0"/>
            </a:endParaRPr>
          </a:p>
          <a:p>
            <a:pPr marL="40506">
              <a:spcBef>
                <a:spcPts val="459"/>
              </a:spcBef>
            </a:pPr>
            <a:r>
              <a:rPr lang="en-US" altLang="en-US" dirty="0">
                <a:solidFill>
                  <a:srgbClr val="000000"/>
                </a:solidFill>
                <a:cs typeface="Times New Roman" panose="02020603050405020304" pitchFamily="18" charset="0"/>
                <a:sym typeface="Times New Roman" panose="02020603050405020304" pitchFamily="18" charset="0"/>
              </a:rPr>
              <a:t>Optimal IYCF recommendations are:</a:t>
            </a:r>
          </a:p>
          <a:p>
            <a:pPr marL="215487" indent="-174982">
              <a:spcBef>
                <a:spcPts val="459"/>
              </a:spcBef>
              <a:buFont typeface="Arial" panose="020B0604020202020204" pitchFamily="34" charset="0"/>
              <a:buChar char="•"/>
            </a:pPr>
            <a:r>
              <a:rPr lang="en-US" altLang="en-US" dirty="0">
                <a:solidFill>
                  <a:srgbClr val="000000"/>
                </a:solidFill>
                <a:cs typeface="Times New Roman" panose="02020603050405020304" pitchFamily="18" charset="0"/>
                <a:sym typeface="Times New Roman" panose="02020603050405020304" pitchFamily="18" charset="0"/>
              </a:rPr>
              <a:t>Early initiation of exclusive breastfeeding (EBF) – this means breastfeeding within 1 hour of birth</a:t>
            </a:r>
          </a:p>
          <a:p>
            <a:pPr marL="215487" indent="-174982">
              <a:spcBef>
                <a:spcPts val="459"/>
              </a:spcBef>
              <a:buFont typeface="Arial" panose="020B0604020202020204" pitchFamily="34" charset="0"/>
              <a:buChar char="•"/>
            </a:pPr>
            <a:r>
              <a:rPr lang="en-US" altLang="en-US" dirty="0">
                <a:solidFill>
                  <a:srgbClr val="000000"/>
                </a:solidFill>
                <a:cs typeface="Times New Roman" panose="02020603050405020304" pitchFamily="18" charset="0"/>
                <a:sym typeface="Times New Roman" panose="02020603050405020304" pitchFamily="18" charset="0"/>
              </a:rPr>
              <a:t>EBF for 6 months – exclusive breastfeeding means an infant receives only breastmilk, no other liquids or solids, not even water, with the exception of necessary vitamins, mineral supplements or medicines.</a:t>
            </a:r>
          </a:p>
          <a:p>
            <a:pPr marL="215487" indent="-174982">
              <a:spcBef>
                <a:spcPts val="459"/>
              </a:spcBef>
              <a:buFont typeface="Arial" panose="020B0604020202020204" pitchFamily="34" charset="0"/>
              <a:buChar char="•"/>
            </a:pPr>
            <a:r>
              <a:rPr lang="en-US" altLang="en-US" dirty="0">
                <a:solidFill>
                  <a:srgbClr val="000000"/>
                </a:solidFill>
                <a:cs typeface="Times New Roman" panose="02020603050405020304" pitchFamily="18" charset="0"/>
                <a:sym typeface="Times New Roman" panose="02020603050405020304" pitchFamily="18" charset="0"/>
              </a:rPr>
              <a:t>Continued breastfeeding to 2 years or beyond.</a:t>
            </a:r>
          </a:p>
          <a:p>
            <a:pPr marL="215487" indent="-174982">
              <a:spcBef>
                <a:spcPts val="459"/>
              </a:spcBef>
              <a:buFont typeface="Arial" panose="020B0604020202020204" pitchFamily="34" charset="0"/>
              <a:buChar char="•"/>
            </a:pPr>
            <a:r>
              <a:rPr lang="en-US" altLang="en-US" dirty="0">
                <a:solidFill>
                  <a:srgbClr val="000000"/>
                </a:solidFill>
                <a:cs typeface="Times New Roman" panose="02020603050405020304" pitchFamily="18" charset="0"/>
                <a:sym typeface="Times New Roman" panose="02020603050405020304" pitchFamily="18" charset="0"/>
              </a:rPr>
              <a:t>Complementary feeding encompasses continued breastfeeding, the introduction of complementary foods, and how that is done in the nutritional and developmental interests of the child.</a:t>
            </a:r>
          </a:p>
          <a:p>
            <a:pPr marL="215487" indent="-174982">
              <a:spcBef>
                <a:spcPts val="459"/>
              </a:spcBef>
              <a:buFont typeface="Arial" panose="020B0604020202020204" pitchFamily="34" charset="0"/>
              <a:buChar char="•"/>
            </a:pPr>
            <a:r>
              <a:rPr lang="en-GB" altLang="fr-FR" noProof="0" dirty="0">
                <a:cs typeface="Arial" panose="020B0604020202020204" pitchFamily="34" charset="0"/>
              </a:rPr>
              <a:t>BMS industry represents 44 billion US yearly worldwide, increasing 10% in some countries (e.g. China). And puts enormous means into marketing (10x more than breastfeeding promotion programmes in UK in 2012)</a:t>
            </a:r>
          </a:p>
          <a:p>
            <a:pPr marL="40506">
              <a:spcBef>
                <a:spcPts val="459"/>
              </a:spcBef>
            </a:pPr>
            <a:endParaRPr lang="en-GB" altLang="en-US" noProof="0" dirty="0">
              <a:solidFill>
                <a:srgbClr val="000000"/>
              </a:solidFill>
              <a:cs typeface="Times New Roman" panose="02020603050405020304" pitchFamily="18" charset="0"/>
              <a:sym typeface="Times New Roman" panose="02020603050405020304" pitchFamily="18" charset="0"/>
            </a:endParaRPr>
          </a:p>
          <a:p>
            <a:endParaRPr lang="fr-CH" dirty="0"/>
          </a:p>
        </p:txBody>
      </p:sp>
      <p:sp>
        <p:nvSpPr>
          <p:cNvPr id="4" name="Slide Number Placeholder 3"/>
          <p:cNvSpPr>
            <a:spLocks noGrp="1"/>
          </p:cNvSpPr>
          <p:nvPr>
            <p:ph type="sldNum" sz="quarter" idx="10"/>
          </p:nvPr>
        </p:nvSpPr>
        <p:spPr/>
        <p:txBody>
          <a:bodyPr/>
          <a:lstStyle/>
          <a:p>
            <a:fld id="{9AF55651-1655-46B6-AF7B-5D2B9C3B0E73}" type="slidenum">
              <a:rPr lang="fr-CH" smtClean="0"/>
              <a:t>20</a:t>
            </a:fld>
            <a:endParaRPr lang="fr-CH"/>
          </a:p>
        </p:txBody>
      </p:sp>
    </p:spTree>
    <p:extLst>
      <p:ext uri="{BB962C8B-B14F-4D97-AF65-F5344CB8AC3E}">
        <p14:creationId xmlns:p14="http://schemas.microsoft.com/office/powerpoint/2010/main" val="2089291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9AF55651-1655-46B6-AF7B-5D2B9C3B0E73}" type="slidenum">
              <a:rPr lang="fr-CH" smtClean="0"/>
              <a:t>21</a:t>
            </a:fld>
            <a:endParaRPr lang="fr-CH"/>
          </a:p>
        </p:txBody>
      </p:sp>
    </p:spTree>
    <p:extLst>
      <p:ext uri="{BB962C8B-B14F-4D97-AF65-F5344CB8AC3E}">
        <p14:creationId xmlns:p14="http://schemas.microsoft.com/office/powerpoint/2010/main" val="7010132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ltLang="en-US" dirty="0">
                <a:cs typeface="Arial" panose="020B0604020202020204" pitchFamily="34" charset="0"/>
              </a:rPr>
              <a:t>They have needs,  but they also have assets</a:t>
            </a:r>
          </a:p>
          <a:p>
            <a:endParaRPr lang="fr-CH" dirty="0"/>
          </a:p>
        </p:txBody>
      </p:sp>
      <p:sp>
        <p:nvSpPr>
          <p:cNvPr id="4" name="Slide Number Placeholder 3"/>
          <p:cNvSpPr>
            <a:spLocks noGrp="1"/>
          </p:cNvSpPr>
          <p:nvPr>
            <p:ph type="sldNum" sz="quarter" idx="10"/>
          </p:nvPr>
        </p:nvSpPr>
        <p:spPr/>
        <p:txBody>
          <a:bodyPr/>
          <a:lstStyle/>
          <a:p>
            <a:fld id="{9AF55651-1655-46B6-AF7B-5D2B9C3B0E73}" type="slidenum">
              <a:rPr lang="fr-CH" smtClean="0"/>
              <a:t>22</a:t>
            </a:fld>
            <a:endParaRPr lang="fr-CH"/>
          </a:p>
        </p:txBody>
      </p:sp>
    </p:spTree>
    <p:extLst>
      <p:ext uri="{BB962C8B-B14F-4D97-AF65-F5344CB8AC3E}">
        <p14:creationId xmlns:p14="http://schemas.microsoft.com/office/powerpoint/2010/main" val="24498846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latin typeface="+mn-lt"/>
                <a:cs typeface="+mn-cs"/>
              </a:rPr>
              <a:t>On a flip chart: Bring out the  assets of this family, i.e.</a:t>
            </a:r>
          </a:p>
          <a:p>
            <a:pPr>
              <a:defRPr/>
            </a:pPr>
            <a:r>
              <a:rPr lang="en-GB" b="1" dirty="0">
                <a:latin typeface="+mn-lt"/>
                <a:cs typeface="+mn-cs"/>
              </a:rPr>
              <a:t>Human assets</a:t>
            </a:r>
            <a:endParaRPr lang="fr-CH" dirty="0">
              <a:latin typeface="+mn-lt"/>
              <a:cs typeface="+mn-cs"/>
            </a:endParaRPr>
          </a:p>
          <a:p>
            <a:pPr>
              <a:defRPr/>
            </a:pPr>
            <a:r>
              <a:rPr lang="en-GB" u="sng" dirty="0">
                <a:latin typeface="+mn-lt"/>
                <a:cs typeface="+mn-cs"/>
              </a:rPr>
              <a:t>Physical condition:</a:t>
            </a:r>
            <a:r>
              <a:rPr lang="en-GB" dirty="0">
                <a:latin typeface="+mn-lt"/>
                <a:cs typeface="+mn-cs"/>
              </a:rPr>
              <a:t> Health &amp; nutritional status, ability to work, ability to move</a:t>
            </a:r>
            <a:endParaRPr lang="fr-CH" dirty="0">
              <a:latin typeface="+mn-lt"/>
              <a:cs typeface="+mn-cs"/>
            </a:endParaRPr>
          </a:p>
          <a:p>
            <a:pPr>
              <a:defRPr/>
            </a:pPr>
            <a:r>
              <a:rPr lang="en-GB" u="sng" dirty="0">
                <a:latin typeface="+mn-lt"/>
                <a:cs typeface="+mn-cs"/>
              </a:rPr>
              <a:t>Capacities: </a:t>
            </a:r>
            <a:r>
              <a:rPr lang="en-GB" dirty="0">
                <a:latin typeface="+mn-lt"/>
                <a:cs typeface="+mn-cs"/>
              </a:rPr>
              <a:t>Skills &amp; education</a:t>
            </a:r>
            <a:endParaRPr lang="fr-CH" dirty="0">
              <a:latin typeface="+mn-lt"/>
              <a:cs typeface="+mn-cs"/>
            </a:endParaRPr>
          </a:p>
          <a:p>
            <a:pPr>
              <a:defRPr/>
            </a:pPr>
            <a:r>
              <a:rPr lang="en-GB" dirty="0">
                <a:latin typeface="+mn-lt"/>
                <a:cs typeface="+mn-cs"/>
              </a:rPr>
              <a:t>The human assets of a HH describe the people themselves, their condition and capacities.</a:t>
            </a:r>
            <a:endParaRPr lang="fr-CH" dirty="0">
              <a:latin typeface="+mn-lt"/>
              <a:cs typeface="+mn-cs"/>
            </a:endParaRPr>
          </a:p>
          <a:p>
            <a:pPr>
              <a:defRPr/>
            </a:pPr>
            <a:r>
              <a:rPr lang="en-GB" dirty="0">
                <a:latin typeface="+mn-lt"/>
                <a:cs typeface="+mn-cs"/>
              </a:rPr>
              <a:t>HH’s human assets can be seen as the balance of productive human assets (labour force, good education, developed professional skills) on one side, versus the HH’s liabilities on the other side (poor physical condition, illiteracy, high number of dependents, chronically ill family member needing care etc.)</a:t>
            </a:r>
            <a:endParaRPr lang="fr-CH" dirty="0">
              <a:latin typeface="+mn-lt"/>
              <a:cs typeface="+mn-cs"/>
            </a:endParaRPr>
          </a:p>
          <a:p>
            <a:pPr>
              <a:defRPr/>
            </a:pPr>
            <a:r>
              <a:rPr lang="en-GB" b="1" dirty="0">
                <a:latin typeface="+mn-lt"/>
                <a:cs typeface="+mn-cs"/>
              </a:rPr>
              <a:t>Key message: The impact of the human assets on a HHs livelihood can hardly be overestimated! Naturally, the human assets vary strongly between different HHs.</a:t>
            </a:r>
          </a:p>
          <a:p>
            <a:pPr>
              <a:defRPr/>
            </a:pPr>
            <a:endParaRPr lang="en-GB" b="1" dirty="0">
              <a:latin typeface="+mn-lt"/>
              <a:cs typeface="+mn-cs"/>
            </a:endParaRPr>
          </a:p>
          <a:p>
            <a:pPr>
              <a:defRPr/>
            </a:pPr>
            <a:r>
              <a:rPr lang="en-GB" b="1" dirty="0">
                <a:latin typeface="+mn-lt"/>
                <a:cs typeface="+mn-cs"/>
              </a:rPr>
              <a:t>Social assets</a:t>
            </a:r>
            <a:endParaRPr lang="fr-CH" dirty="0">
              <a:latin typeface="+mn-lt"/>
              <a:cs typeface="+mn-cs"/>
            </a:endParaRPr>
          </a:p>
          <a:p>
            <a:pPr>
              <a:defRPr/>
            </a:pPr>
            <a:r>
              <a:rPr lang="en-GB" dirty="0">
                <a:latin typeface="+mn-lt"/>
                <a:cs typeface="+mn-cs"/>
              </a:rPr>
              <a:t>Solidarity networks like the extended family, kinship structures, neighbours, religious groups as well as benefits through prestige and influence.</a:t>
            </a:r>
            <a:endParaRPr lang="fr-CH" dirty="0">
              <a:latin typeface="+mn-lt"/>
              <a:cs typeface="+mn-cs"/>
            </a:endParaRPr>
          </a:p>
          <a:p>
            <a:pPr>
              <a:defRPr/>
            </a:pPr>
            <a:r>
              <a:rPr lang="en-GB" dirty="0">
                <a:latin typeface="+mn-lt"/>
                <a:cs typeface="+mn-cs"/>
              </a:rPr>
              <a:t>The social assets comprise solidarity mechanisms available to a HH that are beyond the HH (core family) but that remain at an informal (non-government) level. Such networks are particularly important after HHs face a shock.</a:t>
            </a:r>
            <a:endParaRPr lang="fr-CH" dirty="0">
              <a:latin typeface="+mn-lt"/>
              <a:cs typeface="+mn-cs"/>
            </a:endParaRPr>
          </a:p>
          <a:p>
            <a:pPr>
              <a:defRPr/>
            </a:pPr>
            <a:r>
              <a:rPr lang="en-GB" dirty="0">
                <a:latin typeface="+mn-lt"/>
                <a:cs typeface="+mn-cs"/>
              </a:rPr>
              <a:t>Example: In many cases, displaced populations seek refuge in areas where they can expect solidarity from relatives or members of their ethnic group.</a:t>
            </a:r>
          </a:p>
          <a:p>
            <a:pPr>
              <a:defRPr/>
            </a:pPr>
            <a:endParaRPr lang="en-GB" dirty="0">
              <a:latin typeface="+mn-lt"/>
              <a:cs typeface="+mn-cs"/>
            </a:endParaRPr>
          </a:p>
          <a:p>
            <a:pPr>
              <a:defRPr/>
            </a:pPr>
            <a:r>
              <a:rPr lang="en-GB" b="1" dirty="0">
                <a:latin typeface="+mn-lt"/>
                <a:cs typeface="+mn-cs"/>
              </a:rPr>
              <a:t>Political assets</a:t>
            </a:r>
            <a:endParaRPr lang="fr-CH" dirty="0">
              <a:latin typeface="+mn-lt"/>
              <a:cs typeface="+mn-cs"/>
            </a:endParaRPr>
          </a:p>
          <a:p>
            <a:pPr>
              <a:defRPr/>
            </a:pPr>
            <a:r>
              <a:rPr lang="en-GB" dirty="0">
                <a:latin typeface="+mn-lt"/>
                <a:cs typeface="+mn-cs"/>
              </a:rPr>
              <a:t>Rights through citizenship, relations with the authorities</a:t>
            </a:r>
            <a:endParaRPr lang="fr-CH" dirty="0">
              <a:latin typeface="+mn-lt"/>
              <a:cs typeface="+mn-cs"/>
            </a:endParaRPr>
          </a:p>
          <a:p>
            <a:pPr>
              <a:defRPr/>
            </a:pPr>
            <a:r>
              <a:rPr lang="en-GB" dirty="0">
                <a:latin typeface="+mn-lt"/>
                <a:cs typeface="+mn-cs"/>
              </a:rPr>
              <a:t>The political assets describe people’s relationship to political power structures and decision makers. Typical examples of this are favouritism and marginalization. In addition, there are the basic rights that come with citizenship – or the absence of these if people are for example refugees.</a:t>
            </a:r>
          </a:p>
          <a:p>
            <a:pPr>
              <a:defRPr/>
            </a:pPr>
            <a:endParaRPr lang="en-GB" dirty="0">
              <a:latin typeface="+mn-lt"/>
              <a:cs typeface="+mn-cs"/>
            </a:endParaRPr>
          </a:p>
          <a:p>
            <a:pPr>
              <a:defRPr/>
            </a:pPr>
            <a:r>
              <a:rPr lang="en-GB" b="1" dirty="0">
                <a:latin typeface="+mn-lt"/>
                <a:cs typeface="+mn-cs"/>
              </a:rPr>
              <a:t>Natural assets</a:t>
            </a:r>
            <a:endParaRPr lang="fr-CH" dirty="0">
              <a:latin typeface="+mn-lt"/>
              <a:cs typeface="+mn-cs"/>
            </a:endParaRPr>
          </a:p>
          <a:p>
            <a:pPr>
              <a:defRPr/>
            </a:pPr>
            <a:r>
              <a:rPr lang="en-GB" dirty="0">
                <a:latin typeface="+mn-lt"/>
                <a:cs typeface="+mn-cs"/>
              </a:rPr>
              <a:t>Natural resources like (public) land, water, wildlife, biodiversity, the atmosphere, solar energy etc.</a:t>
            </a:r>
            <a:endParaRPr lang="fr-CH" dirty="0">
              <a:latin typeface="+mn-lt"/>
              <a:cs typeface="+mn-cs"/>
            </a:endParaRPr>
          </a:p>
          <a:p>
            <a:pPr>
              <a:defRPr/>
            </a:pPr>
            <a:r>
              <a:rPr lang="en-GB" dirty="0">
                <a:latin typeface="+mn-lt"/>
                <a:cs typeface="+mn-cs"/>
              </a:rPr>
              <a:t>These comprise the natural environment that is </a:t>
            </a:r>
            <a:r>
              <a:rPr lang="en-GB" i="1" dirty="0">
                <a:latin typeface="+mn-lt"/>
                <a:cs typeface="+mn-cs"/>
              </a:rPr>
              <a:t>not </a:t>
            </a:r>
            <a:r>
              <a:rPr lang="en-GB" dirty="0">
                <a:latin typeface="+mn-lt"/>
                <a:cs typeface="+mn-cs"/>
              </a:rPr>
              <a:t>privately owned and that, </a:t>
            </a:r>
            <a:r>
              <a:rPr lang="en-GB" i="1" dirty="0">
                <a:latin typeface="+mn-lt"/>
                <a:cs typeface="+mn-cs"/>
              </a:rPr>
              <a:t>in principle, is accessible to everyone</a:t>
            </a:r>
            <a:r>
              <a:rPr lang="en-GB" dirty="0">
                <a:latin typeface="+mn-lt"/>
                <a:cs typeface="+mn-cs"/>
              </a:rPr>
              <a:t>. The preservation and exploitation of these resources is usually regulated by formal or customary laws (regulations to protect water quality, the exploitation of timber, hunting etc.).</a:t>
            </a:r>
          </a:p>
          <a:p>
            <a:pPr>
              <a:defRPr/>
            </a:pPr>
            <a:endParaRPr lang="en-GB" dirty="0">
              <a:latin typeface="+mn-lt"/>
              <a:cs typeface="+mn-cs"/>
            </a:endParaRPr>
          </a:p>
          <a:p>
            <a:pPr>
              <a:defRPr/>
            </a:pPr>
            <a:r>
              <a:rPr lang="en-GB" b="1" dirty="0">
                <a:latin typeface="+mn-lt"/>
                <a:cs typeface="+mn-cs"/>
              </a:rPr>
              <a:t>Physical assets</a:t>
            </a:r>
            <a:endParaRPr lang="fr-CH" dirty="0">
              <a:latin typeface="+mn-lt"/>
              <a:cs typeface="+mn-cs"/>
            </a:endParaRPr>
          </a:p>
          <a:p>
            <a:pPr>
              <a:defRPr/>
            </a:pPr>
            <a:r>
              <a:rPr lang="en-GB" dirty="0">
                <a:latin typeface="+mn-lt"/>
                <a:cs typeface="+mn-cs"/>
              </a:rPr>
              <a:t>Basic goods and infrastructure at HH level. They are mostly related to living conditions and means of production</a:t>
            </a:r>
            <a:endParaRPr lang="fr-CH" dirty="0">
              <a:latin typeface="+mn-lt"/>
              <a:cs typeface="+mn-cs"/>
            </a:endParaRPr>
          </a:p>
          <a:p>
            <a:pPr>
              <a:defRPr/>
            </a:pPr>
            <a:r>
              <a:rPr lang="en-GB" dirty="0">
                <a:latin typeface="+mn-lt"/>
                <a:cs typeface="+mn-cs"/>
              </a:rPr>
              <a:t>Physical assets can be divided into the following categories:</a:t>
            </a:r>
            <a:endParaRPr lang="fr-CH" dirty="0">
              <a:latin typeface="+mn-lt"/>
              <a:cs typeface="+mn-cs"/>
            </a:endParaRPr>
          </a:p>
          <a:p>
            <a:pPr>
              <a:defRPr/>
            </a:pPr>
            <a:r>
              <a:rPr lang="en-GB" dirty="0">
                <a:latin typeface="+mn-lt"/>
                <a:cs typeface="+mn-cs"/>
              </a:rPr>
              <a:t>Basic (HH level) infrastructure related to: water, sanitation, transport, communication and energy </a:t>
            </a:r>
            <a:endParaRPr lang="fr-CH" dirty="0">
              <a:latin typeface="+mn-lt"/>
              <a:cs typeface="+mn-cs"/>
            </a:endParaRPr>
          </a:p>
          <a:p>
            <a:pPr>
              <a:defRPr/>
            </a:pPr>
            <a:r>
              <a:rPr lang="en-GB" dirty="0">
                <a:latin typeface="+mn-lt"/>
                <a:cs typeface="+mn-cs"/>
              </a:rPr>
              <a:t>Housing / shelter</a:t>
            </a:r>
            <a:endParaRPr lang="fr-CH" dirty="0">
              <a:latin typeface="+mn-lt"/>
              <a:cs typeface="+mn-cs"/>
            </a:endParaRPr>
          </a:p>
          <a:p>
            <a:pPr>
              <a:defRPr/>
            </a:pPr>
            <a:r>
              <a:rPr lang="en-GB" dirty="0">
                <a:latin typeface="+mn-lt"/>
                <a:cs typeface="+mn-cs"/>
              </a:rPr>
              <a:t>Non-food items: cooking, clothing, bedding etc.</a:t>
            </a:r>
            <a:endParaRPr lang="fr-CH" dirty="0">
              <a:latin typeface="+mn-lt"/>
              <a:cs typeface="+mn-cs"/>
            </a:endParaRPr>
          </a:p>
          <a:p>
            <a:pPr>
              <a:defRPr/>
            </a:pPr>
            <a:r>
              <a:rPr lang="en-GB" dirty="0">
                <a:latin typeface="+mn-lt"/>
                <a:cs typeface="+mn-cs"/>
              </a:rPr>
              <a:t>Means of production: Livestock, tools and devices used for livelihood activities as well as privately owned land</a:t>
            </a:r>
            <a:endParaRPr lang="fr-CH" dirty="0">
              <a:latin typeface="+mn-lt"/>
              <a:cs typeface="+mn-cs"/>
            </a:endParaRPr>
          </a:p>
          <a:p>
            <a:pPr>
              <a:defRPr/>
            </a:pPr>
            <a:r>
              <a:rPr lang="en-GB" dirty="0">
                <a:latin typeface="+mn-lt"/>
                <a:cs typeface="+mn-cs"/>
              </a:rPr>
              <a:t>HHs’ living conditions and capacity to produce food often depend on physical assets.</a:t>
            </a:r>
          </a:p>
          <a:p>
            <a:pPr>
              <a:defRPr/>
            </a:pPr>
            <a:endParaRPr lang="en-GB" dirty="0">
              <a:latin typeface="+mn-lt"/>
              <a:cs typeface="+mn-cs"/>
            </a:endParaRPr>
          </a:p>
          <a:p>
            <a:pPr>
              <a:defRPr/>
            </a:pPr>
            <a:r>
              <a:rPr lang="en-GB" b="1" dirty="0">
                <a:latin typeface="+mn-lt"/>
                <a:cs typeface="+mn-cs"/>
              </a:rPr>
              <a:t>Financial assets</a:t>
            </a:r>
            <a:endParaRPr lang="fr-CH" dirty="0">
              <a:latin typeface="+mn-lt"/>
              <a:cs typeface="+mn-cs"/>
            </a:endParaRPr>
          </a:p>
          <a:p>
            <a:pPr>
              <a:defRPr/>
            </a:pPr>
            <a:r>
              <a:rPr lang="en-GB" dirty="0">
                <a:latin typeface="+mn-lt"/>
                <a:cs typeface="+mn-cs"/>
              </a:rPr>
              <a:t>Savings, gold &amp; jewellery, remittances, credit, scholarships, pensions</a:t>
            </a:r>
            <a:endParaRPr lang="fr-CH" dirty="0">
              <a:latin typeface="+mn-lt"/>
              <a:cs typeface="+mn-cs"/>
            </a:endParaRPr>
          </a:p>
          <a:p>
            <a:pPr>
              <a:defRPr/>
            </a:pPr>
            <a:r>
              <a:rPr lang="en-GB" dirty="0">
                <a:latin typeface="+mn-lt"/>
                <a:cs typeface="+mn-cs"/>
              </a:rPr>
              <a:t>These are HHs </a:t>
            </a:r>
            <a:r>
              <a:rPr lang="en-GB" i="1" dirty="0">
                <a:latin typeface="+mn-lt"/>
                <a:cs typeface="+mn-cs"/>
              </a:rPr>
              <a:t>direct</a:t>
            </a:r>
            <a:r>
              <a:rPr lang="en-GB" dirty="0">
                <a:latin typeface="+mn-lt"/>
                <a:cs typeface="+mn-cs"/>
              </a:rPr>
              <a:t> “reserves” of cash. Income and salaries are not included in this because they are realized through livelihood activities and fall under the livelihood outcomes.</a:t>
            </a:r>
            <a:endParaRPr lang="fr-CH" dirty="0">
              <a:latin typeface="+mn-lt"/>
              <a:cs typeface="+mn-cs"/>
            </a:endParaRPr>
          </a:p>
          <a:p>
            <a:pPr>
              <a:defRPr/>
            </a:pPr>
            <a:r>
              <a:rPr lang="en-GB" dirty="0">
                <a:latin typeface="+mn-lt"/>
                <a:cs typeface="+mn-cs"/>
              </a:rPr>
              <a:t>The financial assets are crucial because they provide flexibility as they can be easily converted into other assets.</a:t>
            </a:r>
            <a:endParaRPr lang="fr-CH" dirty="0">
              <a:latin typeface="+mn-lt"/>
              <a:cs typeface="+mn-cs"/>
            </a:endParaRPr>
          </a:p>
          <a:p>
            <a:pPr>
              <a:defRPr/>
            </a:pPr>
            <a:r>
              <a:rPr lang="en-GB" dirty="0">
                <a:latin typeface="+mn-lt"/>
                <a:cs typeface="+mn-cs"/>
              </a:rPr>
              <a:t>For example, money can buy physical assets, it can develop the human assets through education or it can enhance the political capital through paying bribes.</a:t>
            </a:r>
            <a:endParaRPr lang="fr-CH" dirty="0">
              <a:latin typeface="+mn-lt"/>
              <a:cs typeface="+mn-cs"/>
            </a:endParaRPr>
          </a:p>
          <a:p>
            <a:pPr>
              <a:defRPr/>
            </a:pPr>
            <a:r>
              <a:rPr lang="en-GB" dirty="0">
                <a:latin typeface="+mn-lt"/>
                <a:cs typeface="+mn-cs"/>
              </a:rPr>
              <a:t>A HH’s dependency ratio is the number of individuals aged under 15 or over 64 years, divided by the number of individuals aged 15 to 64 years. The higher the value, the heavier the burden for the HH.</a:t>
            </a:r>
            <a:endParaRPr lang="fr-CH" dirty="0">
              <a:latin typeface="+mn-lt"/>
              <a:cs typeface="+mn-cs"/>
            </a:endParaRPr>
          </a:p>
          <a:p>
            <a:pPr>
              <a:defRPr/>
            </a:pPr>
            <a:r>
              <a:rPr lang="en-GB" dirty="0">
                <a:latin typeface="+mn-lt"/>
                <a:cs typeface="+mn-cs"/>
              </a:rPr>
              <a:t>The initial version of the SLF contained only five assets, the political assets were integrated at a later stage.</a:t>
            </a:r>
            <a:endParaRPr lang="fr-CH" dirty="0">
              <a:latin typeface="+mn-lt"/>
              <a:cs typeface="+mn-cs"/>
            </a:endParaRPr>
          </a:p>
          <a:p>
            <a:pPr>
              <a:defRPr/>
            </a:pPr>
            <a:r>
              <a:rPr lang="en-GB" dirty="0">
                <a:latin typeface="+mn-lt"/>
                <a:cs typeface="+mn-cs"/>
              </a:rPr>
              <a:t>Infrastructure at HH level includes means of communication, transport, water etc.</a:t>
            </a:r>
            <a:endParaRPr lang="fr-CH" dirty="0">
              <a:latin typeface="+mn-lt"/>
              <a:cs typeface="+mn-cs"/>
            </a:endParaRPr>
          </a:p>
          <a:p>
            <a:pPr>
              <a:defRPr/>
            </a:pPr>
            <a:r>
              <a:rPr lang="en-GB" dirty="0">
                <a:latin typeface="+mn-lt"/>
                <a:cs typeface="+mn-cs"/>
              </a:rPr>
              <a:t>Depending on the situation, livestock can be used either as means of production, savings or a social asset (for status &amp; dowry)</a:t>
            </a:r>
            <a:endParaRPr lang="fr-CH" dirty="0">
              <a:latin typeface="+mn-lt"/>
              <a:cs typeface="+mn-cs"/>
            </a:endParaRPr>
          </a:p>
          <a:p>
            <a:pPr>
              <a:defRPr/>
            </a:pPr>
            <a:r>
              <a:rPr lang="en-GB" dirty="0">
                <a:latin typeface="+mn-lt"/>
                <a:cs typeface="+mn-cs"/>
              </a:rPr>
              <a:t>Some versions of the SLF place privately owned agricultural land under “natural assets”. However, here the assumption is that this is a private means of production. The benefit of its use or the impact due to its loss will essentially affect the owners. For this reason, privately owned land is grouped together with the other means of production.</a:t>
            </a:r>
            <a:endParaRPr lang="fr-CH" dirty="0">
              <a:latin typeface="+mn-lt"/>
              <a:cs typeface="+mn-cs"/>
            </a:endParaRPr>
          </a:p>
          <a:p>
            <a:pPr>
              <a:defRPr/>
            </a:pPr>
            <a:endParaRPr lang="en-US" dirty="0"/>
          </a:p>
          <a:p>
            <a:pPr>
              <a:defRPr/>
            </a:pPr>
            <a:endParaRPr lang="fr-CH" b="1" dirty="0"/>
          </a:p>
          <a:p>
            <a:endParaRPr lang="fr-CH" dirty="0"/>
          </a:p>
        </p:txBody>
      </p:sp>
      <p:sp>
        <p:nvSpPr>
          <p:cNvPr id="4" name="Slide Number Placeholder 3"/>
          <p:cNvSpPr>
            <a:spLocks noGrp="1"/>
          </p:cNvSpPr>
          <p:nvPr>
            <p:ph type="sldNum" sz="quarter" idx="10"/>
          </p:nvPr>
        </p:nvSpPr>
        <p:spPr/>
        <p:txBody>
          <a:bodyPr/>
          <a:lstStyle/>
          <a:p>
            <a:fld id="{9AF55651-1655-46B6-AF7B-5D2B9C3B0E73}" type="slidenum">
              <a:rPr lang="fr-CH" smtClean="0"/>
              <a:t>23</a:t>
            </a:fld>
            <a:endParaRPr lang="fr-CH"/>
          </a:p>
        </p:txBody>
      </p:sp>
    </p:spTree>
    <p:extLst>
      <p:ext uri="{BB962C8B-B14F-4D97-AF65-F5344CB8AC3E}">
        <p14:creationId xmlns:p14="http://schemas.microsoft.com/office/powerpoint/2010/main" val="12793665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ltLang="en-US" noProof="0" dirty="0">
                <a:cs typeface="Arial" panose="020B0604020202020204" pitchFamily="34" charset="0"/>
              </a:rPr>
              <a:t>Q/A in plenary: Each group proposes 3 possible livelihood assets for their family (taken from the description given earlier or imagined). Guide so that the examples cover all the categories of the livelihood assets.</a:t>
            </a:r>
          </a:p>
          <a:p>
            <a:endParaRPr lang="fr-CH" dirty="0"/>
          </a:p>
        </p:txBody>
      </p:sp>
      <p:sp>
        <p:nvSpPr>
          <p:cNvPr id="4" name="Slide Number Placeholder 3"/>
          <p:cNvSpPr>
            <a:spLocks noGrp="1"/>
          </p:cNvSpPr>
          <p:nvPr>
            <p:ph type="sldNum" sz="quarter" idx="10"/>
          </p:nvPr>
        </p:nvSpPr>
        <p:spPr/>
        <p:txBody>
          <a:bodyPr/>
          <a:lstStyle/>
          <a:p>
            <a:fld id="{9AF55651-1655-46B6-AF7B-5D2B9C3B0E73}" type="slidenum">
              <a:rPr lang="fr-CH" smtClean="0"/>
              <a:t>24</a:t>
            </a:fld>
            <a:endParaRPr lang="fr-CH"/>
          </a:p>
        </p:txBody>
      </p:sp>
    </p:spTree>
    <p:extLst>
      <p:ext uri="{BB962C8B-B14F-4D97-AF65-F5344CB8AC3E}">
        <p14:creationId xmlns:p14="http://schemas.microsoft.com/office/powerpoint/2010/main" val="31959185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46198" lvl="2">
              <a:lnSpc>
                <a:spcPct val="115000"/>
              </a:lnSpc>
              <a:spcBef>
                <a:spcPts val="1034"/>
              </a:spcBef>
            </a:pPr>
            <a:r>
              <a:rPr lang="en-GB" altLang="fr-FR" b="1" dirty="0">
                <a:solidFill>
                  <a:srgbClr val="4F81BD"/>
                </a:solidFill>
                <a:latin typeface="Cambria" panose="02040503050406030204" pitchFamily="18" charset="0"/>
                <a:ea typeface="SimSun" panose="02010600030101010101" pitchFamily="2" charset="-122"/>
                <a:cs typeface="Arial" panose="020B0604020202020204" pitchFamily="34" charset="0"/>
              </a:rPr>
              <a:t>Livelihood strategies – What people do for a living</a:t>
            </a:r>
            <a:endParaRPr lang="fr-CH" altLang="fr-FR" b="1" dirty="0">
              <a:solidFill>
                <a:srgbClr val="4F81BD"/>
              </a:solidFill>
              <a:latin typeface="Cambria" panose="02040503050406030204" pitchFamily="18" charset="0"/>
              <a:ea typeface="SimSun" panose="02010600030101010101" pitchFamily="2" charset="-122"/>
              <a:cs typeface="Arial" panose="020B0604020202020204" pitchFamily="34" charset="0"/>
            </a:endParaRPr>
          </a:p>
          <a:p>
            <a:pPr>
              <a:lnSpc>
                <a:spcPct val="115000"/>
              </a:lnSpc>
              <a:spcAft>
                <a:spcPts val="1034"/>
              </a:spcAft>
            </a:pPr>
            <a:r>
              <a:rPr lang="en-GB" altLang="fr-FR" i="1" dirty="0">
                <a:latin typeface="Calibri" panose="020F0502020204030204" pitchFamily="34" charset="0"/>
                <a:cs typeface="Times New Roman" panose="02020603050405020304" pitchFamily="18" charset="0"/>
              </a:rPr>
              <a:t>The </a:t>
            </a:r>
            <a:r>
              <a:rPr lang="en-GB" altLang="fr-FR" b="1" i="1" dirty="0">
                <a:latin typeface="Calibri" panose="020F0502020204030204" pitchFamily="34" charset="0"/>
                <a:cs typeface="Times New Roman" panose="02020603050405020304" pitchFamily="18" charset="0"/>
              </a:rPr>
              <a:t>livelihood strategies</a:t>
            </a:r>
            <a:r>
              <a:rPr lang="en-GB" altLang="fr-FR" i="1" dirty="0">
                <a:latin typeface="Calibri" panose="020F0502020204030204" pitchFamily="34" charset="0"/>
                <a:cs typeface="Times New Roman" panose="02020603050405020304" pitchFamily="18" charset="0"/>
              </a:rPr>
              <a:t> of a household comprise the range of economic and social activities undertaken by its members. </a:t>
            </a:r>
            <a:r>
              <a:rPr lang="en-GB" altLang="fr-FR" dirty="0">
                <a:latin typeface="Calibri" panose="020F0502020204030204" pitchFamily="34" charset="0"/>
                <a:cs typeface="Times New Roman" panose="02020603050405020304" pitchFamily="18" charset="0"/>
              </a:rPr>
              <a:t>Often, members of a HH pursue several activities that can vary considerably throughout the year. Consequently, livelihood strategies are often complex and multifaceted. While diversified livelihood strategies have the advantage of making the best use of the available capacities to earn income or to produce food, this diversity also makes HHs less vulnerable to shocks.</a:t>
            </a:r>
            <a:endParaRPr lang="fr-CH" altLang="fr-FR" dirty="0">
              <a:latin typeface="Calibri" panose="020F0502020204030204" pitchFamily="34" charset="0"/>
              <a:cs typeface="Times New Roman" panose="02020603050405020304" pitchFamily="18" charset="0"/>
            </a:endParaRPr>
          </a:p>
          <a:p>
            <a:pPr>
              <a:lnSpc>
                <a:spcPct val="115000"/>
              </a:lnSpc>
              <a:spcAft>
                <a:spcPts val="1034"/>
              </a:spcAft>
            </a:pPr>
            <a:r>
              <a:rPr lang="en-GB" altLang="fr-FR" dirty="0">
                <a:latin typeface="Calibri" panose="020F0502020204030204" pitchFamily="34" charset="0"/>
                <a:cs typeface="Times New Roman" panose="02020603050405020304" pitchFamily="18" charset="0"/>
              </a:rPr>
              <a:t>In order to choose the right strategies, it is crucial that HHs dispose of complete and up-to date </a:t>
            </a:r>
            <a:r>
              <a:rPr lang="en-GB" altLang="fr-FR" i="1" dirty="0">
                <a:latin typeface="Calibri" panose="020F0502020204030204" pitchFamily="34" charset="0"/>
                <a:cs typeface="Times New Roman" panose="02020603050405020304" pitchFamily="18" charset="0"/>
              </a:rPr>
              <a:t>information on the economic context</a:t>
            </a:r>
            <a:r>
              <a:rPr lang="en-GB" altLang="fr-FR" dirty="0">
                <a:latin typeface="Calibri" panose="020F0502020204030204" pitchFamily="34" charset="0"/>
                <a:cs typeface="Times New Roman" panose="02020603050405020304" pitchFamily="18" charset="0"/>
              </a:rPr>
              <a:t> they are living in. </a:t>
            </a:r>
            <a:r>
              <a:rPr lang="en-GB" altLang="fr-FR" b="1" dirty="0">
                <a:latin typeface="Calibri" panose="020F0502020204030204" pitchFamily="34" charset="0"/>
                <a:cs typeface="Times New Roman" panose="02020603050405020304" pitchFamily="18" charset="0"/>
              </a:rPr>
              <a:t>Key message: Livelihood strategies are, in principle, </a:t>
            </a:r>
            <a:r>
              <a:rPr lang="en-GB" altLang="fr-FR" b="1" i="1" dirty="0">
                <a:latin typeface="Calibri" panose="020F0502020204030204" pitchFamily="34" charset="0"/>
                <a:cs typeface="Times New Roman" panose="02020603050405020304" pitchFamily="18" charset="0"/>
              </a:rPr>
              <a:t>based on people’s own choices</a:t>
            </a:r>
            <a:r>
              <a:rPr lang="en-GB" altLang="fr-FR" b="1" dirty="0">
                <a:latin typeface="Calibri" panose="020F0502020204030204" pitchFamily="34" charset="0"/>
                <a:cs typeface="Times New Roman" panose="02020603050405020304" pitchFamily="18" charset="0"/>
              </a:rPr>
              <a:t>.</a:t>
            </a:r>
            <a:endParaRPr lang="fr-CH" altLang="fr-FR" dirty="0">
              <a:latin typeface="Calibri" panose="020F0502020204030204" pitchFamily="34" charset="0"/>
              <a:cs typeface="Times New Roman" panose="02020603050405020304" pitchFamily="18" charset="0"/>
            </a:endParaRPr>
          </a:p>
          <a:p>
            <a:endParaRPr lang="en-US" altLang="fr-FR" dirty="0">
              <a:cs typeface="Arial" panose="020B0604020202020204" pitchFamily="34" charset="0"/>
            </a:endParaRPr>
          </a:p>
          <a:p>
            <a:r>
              <a:rPr lang="en-US" altLang="fr-FR" b="1" dirty="0">
                <a:cs typeface="Arial" panose="020B0604020202020204" pitchFamily="34" charset="0"/>
              </a:rPr>
              <a:t>EXAMPLE: </a:t>
            </a:r>
            <a:r>
              <a:rPr lang="en-US" altLang="fr-FR" b="0" dirty="0">
                <a:cs typeface="Arial" panose="020B0604020202020204" pitchFamily="34" charset="0"/>
              </a:rPr>
              <a:t>Likely, farming has been for generations the main livelihood of our family of farmers. Distance from the capital has prevented family members to study in relatively better schools and to choose other paths (or to do farming by following improved practices). 2/3 of the yield (cassava and groundnuts) are used for self-consumption, 1/3 is sold. Cash will be used to by other food items, clothes, medicine etc. During the lean period, when the HH cannot count anymore on their harvest for self-consumption, other activities complement the main livelihood, such as collecting savage foods, </a:t>
            </a:r>
            <a:r>
              <a:rPr lang="en-US" altLang="fr-FR" b="0" dirty="0" err="1">
                <a:cs typeface="Arial" panose="020B0604020202020204" pitchFamily="34" charset="0"/>
              </a:rPr>
              <a:t>ignam</a:t>
            </a:r>
            <a:r>
              <a:rPr lang="en-US" altLang="fr-FR" b="0" dirty="0">
                <a:cs typeface="Arial" panose="020B0604020202020204" pitchFamily="34" charset="0"/>
              </a:rPr>
              <a:t>, firewood to be sold to get cash etc. Hunting and/or fishing might be more relevant during this period.</a:t>
            </a:r>
            <a:endParaRPr lang="fr-CH" altLang="fr-FR" b="0"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9AF55651-1655-46B6-AF7B-5D2B9C3B0E73}" type="slidenum">
              <a:rPr lang="fr-CH" smtClean="0"/>
              <a:t>25</a:t>
            </a:fld>
            <a:endParaRPr lang="fr-CH"/>
          </a:p>
        </p:txBody>
      </p:sp>
    </p:spTree>
    <p:extLst>
      <p:ext uri="{BB962C8B-B14F-4D97-AF65-F5344CB8AC3E}">
        <p14:creationId xmlns:p14="http://schemas.microsoft.com/office/powerpoint/2010/main" val="35071853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31">
              <a:lnSpc>
                <a:spcPct val="115000"/>
              </a:lnSpc>
              <a:spcBef>
                <a:spcPts val="1034"/>
              </a:spcBef>
              <a:defRPr/>
            </a:pPr>
            <a:r>
              <a:rPr kumimoji="0" lang="en-GB" dirty="0">
                <a:solidFill>
                  <a:srgbClr val="243F60"/>
                </a:solidFill>
                <a:latin typeface="Cambria" panose="02040503050406030204" pitchFamily="18" charset="0"/>
                <a:ea typeface="SimSun" panose="02010600030101010101" pitchFamily="2" charset="-122"/>
                <a:cs typeface="+mn-cs"/>
              </a:rPr>
              <a:t>The assets and strategies will lead to livelihood outcomes</a:t>
            </a:r>
          </a:p>
          <a:p>
            <a:pPr marL="198313" indent="-174982">
              <a:lnSpc>
                <a:spcPct val="115000"/>
              </a:lnSpc>
              <a:spcBef>
                <a:spcPts val="1034"/>
              </a:spcBef>
              <a:buFont typeface="Arial" panose="020B0604020202020204" pitchFamily="34" charset="0"/>
              <a:buChar char="•"/>
              <a:defRPr/>
            </a:pPr>
            <a:r>
              <a:rPr kumimoji="0" lang="en-GB" b="1" dirty="0">
                <a:solidFill>
                  <a:srgbClr val="243F60"/>
                </a:solidFill>
                <a:latin typeface="Cambria" panose="02040503050406030204" pitchFamily="18" charset="0"/>
                <a:ea typeface="SimSun" panose="02010600030101010101" pitchFamily="2" charset="-122"/>
                <a:cs typeface="+mn-cs"/>
              </a:rPr>
              <a:t>Nutritional status</a:t>
            </a:r>
          </a:p>
          <a:p>
            <a:pPr lvl="1">
              <a:lnSpc>
                <a:spcPct val="115000"/>
              </a:lnSpc>
              <a:spcAft>
                <a:spcPts val="1034"/>
              </a:spcAft>
              <a:defRPr/>
            </a:pPr>
            <a:r>
              <a:rPr kumimoji="0" lang="en-GB"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The nutritional status is a key indicator for a person’s physical condition that will be discussed in a later section. It is a very useful outcome to monitor because it reflects directly people’s health and / or food consumption and it informs on </a:t>
            </a:r>
          </a:p>
          <a:p>
            <a:pPr lvl="1">
              <a:lnSpc>
                <a:spcPct val="115000"/>
              </a:lnSpc>
              <a:spcAft>
                <a:spcPts val="1034"/>
              </a:spcAft>
              <a:defRPr/>
            </a:pPr>
            <a:r>
              <a:rPr kumimoji="0" lang="en-GB"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people’s ability to work.</a:t>
            </a:r>
          </a:p>
          <a:p>
            <a:pPr marL="174982" indent="-174982">
              <a:lnSpc>
                <a:spcPct val="115000"/>
              </a:lnSpc>
              <a:spcAft>
                <a:spcPts val="1034"/>
              </a:spcAft>
              <a:buFont typeface="Arial" panose="020B0604020202020204" pitchFamily="34" charset="0"/>
              <a:buChar char="•"/>
              <a:defRPr/>
            </a:pPr>
            <a:r>
              <a:rPr kumimoji="0" lang="en-GB" b="1" dirty="0">
                <a:solidFill>
                  <a:srgbClr val="243F60"/>
                </a:solidFill>
                <a:latin typeface="Cambria" panose="02040503050406030204" pitchFamily="18" charset="0"/>
                <a:ea typeface="SimSun" panose="02010600030101010101" pitchFamily="2" charset="-122"/>
                <a:cs typeface="+mn-cs"/>
              </a:rPr>
              <a:t>Health</a:t>
            </a:r>
            <a:endParaRPr kumimoji="0" lang="fr-CH" b="1" dirty="0">
              <a:solidFill>
                <a:srgbClr val="243F60"/>
              </a:solidFill>
              <a:latin typeface="Cambria" panose="02040503050406030204" pitchFamily="18" charset="0"/>
              <a:ea typeface="SimSun" panose="02010600030101010101" pitchFamily="2" charset="-122"/>
              <a:cs typeface="+mn-cs"/>
            </a:endParaRPr>
          </a:p>
          <a:p>
            <a:pPr lvl="1">
              <a:lnSpc>
                <a:spcPct val="115000"/>
              </a:lnSpc>
              <a:spcAft>
                <a:spcPts val="1034"/>
              </a:spcAft>
              <a:defRPr/>
            </a:pPr>
            <a:r>
              <a:rPr kumimoji="0" lang="en-GB"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A person’s health is closely linked to their food intake, nutritional status and basic living conditions as well as to their behaviour (awareness, attitude, practices) and their access to quality health care. Good health in turn is essential for performing livelihood activities and achieving positive outcomes</a:t>
            </a:r>
          </a:p>
          <a:p>
            <a:pPr marL="174982" indent="-174982">
              <a:lnSpc>
                <a:spcPct val="115000"/>
              </a:lnSpc>
              <a:spcAft>
                <a:spcPts val="1034"/>
              </a:spcAft>
              <a:buFont typeface="Arial" panose="020B0604020202020204" pitchFamily="34" charset="0"/>
              <a:buChar char="•"/>
              <a:defRPr/>
            </a:pPr>
            <a:r>
              <a:rPr kumimoji="0" lang="en-GB" b="1" dirty="0">
                <a:solidFill>
                  <a:srgbClr val="243F60"/>
                </a:solidFill>
                <a:latin typeface="Cambria" panose="02040503050406030204" pitchFamily="18" charset="0"/>
                <a:ea typeface="SimSun" panose="02010600030101010101" pitchFamily="2" charset="-122"/>
                <a:cs typeface="+mn-cs"/>
              </a:rPr>
              <a:t>Education &amp; capacities</a:t>
            </a:r>
            <a:endParaRPr kumimoji="0" lang="fr-CH" b="1" dirty="0">
              <a:solidFill>
                <a:srgbClr val="243F60"/>
              </a:solidFill>
              <a:latin typeface="Cambria" panose="02040503050406030204" pitchFamily="18" charset="0"/>
              <a:ea typeface="SimSun" panose="02010600030101010101" pitchFamily="2" charset="-122"/>
              <a:cs typeface="+mn-cs"/>
            </a:endParaRPr>
          </a:p>
          <a:p>
            <a:pPr lvl="1">
              <a:lnSpc>
                <a:spcPct val="115000"/>
              </a:lnSpc>
              <a:spcAft>
                <a:spcPts val="1034"/>
              </a:spcAft>
              <a:defRPr/>
            </a:pPr>
            <a:r>
              <a:rPr kumimoji="0" lang="en-GB"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People’s capacities are crucial. If someone is uneducated and has poor skills, there is a strong risk that the person will only achieve poor livelihood outcomes.</a:t>
            </a:r>
            <a:endParaRPr kumimoji="0" lang="fr-CH" b="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marL="174982" indent="-174982">
              <a:lnSpc>
                <a:spcPct val="115000"/>
              </a:lnSpc>
              <a:spcAft>
                <a:spcPts val="1034"/>
              </a:spcAft>
              <a:buFont typeface="Arial" panose="020B0604020202020204" pitchFamily="34" charset="0"/>
              <a:buChar char="•"/>
              <a:defRPr/>
            </a:pPr>
            <a:r>
              <a:rPr kumimoji="0" lang="en-GB" b="1" dirty="0">
                <a:solidFill>
                  <a:srgbClr val="4F81BD"/>
                </a:solidFill>
                <a:latin typeface="Cambria" panose="02040503050406030204" pitchFamily="18" charset="0"/>
                <a:ea typeface="SimSun" panose="02010600030101010101" pitchFamily="2" charset="-122"/>
                <a:cs typeface="+mn-cs"/>
              </a:rPr>
              <a:t>The </a:t>
            </a:r>
            <a:r>
              <a:rPr kumimoji="0" lang="en-GB" b="1" dirty="0" err="1">
                <a:solidFill>
                  <a:srgbClr val="4F81BD"/>
                </a:solidFill>
                <a:latin typeface="Cambria" panose="02040503050406030204" pitchFamily="18" charset="0"/>
                <a:ea typeface="SimSun" panose="02010600030101010101" pitchFamily="2" charset="-122"/>
                <a:cs typeface="+mn-cs"/>
              </a:rPr>
              <a:t>EcoSec</a:t>
            </a:r>
            <a:r>
              <a:rPr kumimoji="0" lang="en-GB" b="1" dirty="0">
                <a:solidFill>
                  <a:srgbClr val="4F81BD"/>
                </a:solidFill>
                <a:latin typeface="Cambria" panose="02040503050406030204" pitchFamily="18" charset="0"/>
                <a:ea typeface="SimSun" panose="02010600030101010101" pitchFamily="2" charset="-122"/>
                <a:cs typeface="+mn-cs"/>
              </a:rPr>
              <a:t> core components </a:t>
            </a:r>
          </a:p>
          <a:p>
            <a:pPr marL="11665">
              <a:lnSpc>
                <a:spcPct val="115000"/>
              </a:lnSpc>
              <a:spcBef>
                <a:spcPts val="1034"/>
              </a:spcBef>
              <a:defRPr/>
            </a:pPr>
            <a:r>
              <a:rPr kumimoji="0" lang="en-GB"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Those that are directly relevant for the economic security at HH level:</a:t>
            </a:r>
            <a:endParaRPr kumimoji="0" lang="fr-CH"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marL="820956" lvl="1" indent="-354338">
              <a:lnSpc>
                <a:spcPct val="115000"/>
              </a:lnSpc>
              <a:spcAft>
                <a:spcPts val="310"/>
              </a:spcAft>
              <a:buFont typeface="Wingdings" panose="05000000000000000000" pitchFamily="2" charset="2"/>
              <a:buChar char="Ø"/>
              <a:defRPr/>
            </a:pPr>
            <a:r>
              <a:rPr kumimoji="0" lang="en-GB"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Food consumption</a:t>
            </a:r>
            <a:endParaRPr kumimoji="0" lang="fr-CH"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marL="820956" lvl="1" indent="-354338">
              <a:lnSpc>
                <a:spcPct val="115000"/>
              </a:lnSpc>
              <a:spcAft>
                <a:spcPts val="310"/>
              </a:spcAft>
              <a:buFont typeface="Wingdings" panose="05000000000000000000" pitchFamily="2" charset="2"/>
              <a:buChar char="Ø"/>
              <a:defRPr/>
            </a:pPr>
            <a:r>
              <a:rPr kumimoji="0" lang="en-GB"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Food production</a:t>
            </a:r>
            <a:endParaRPr kumimoji="0" lang="fr-CH"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marL="820956" lvl="1" indent="-354338">
              <a:lnSpc>
                <a:spcPct val="115000"/>
              </a:lnSpc>
              <a:spcAft>
                <a:spcPts val="310"/>
              </a:spcAft>
              <a:buFont typeface="Wingdings" panose="05000000000000000000" pitchFamily="2" charset="2"/>
              <a:buChar char="Ø"/>
              <a:defRPr/>
            </a:pPr>
            <a:r>
              <a:rPr kumimoji="0" lang="en-GB"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Income support; and</a:t>
            </a:r>
            <a:endParaRPr kumimoji="0" lang="fr-CH"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marL="820956" lvl="1" indent="-354338">
              <a:lnSpc>
                <a:spcPct val="115000"/>
              </a:lnSpc>
              <a:spcAft>
                <a:spcPts val="310"/>
              </a:spcAft>
              <a:buFont typeface="Wingdings" panose="05000000000000000000" pitchFamily="2" charset="2"/>
              <a:buChar char="Ø"/>
              <a:defRPr/>
            </a:pPr>
            <a:r>
              <a:rPr kumimoji="0" lang="en-GB"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Basic living conditions.</a:t>
            </a:r>
            <a:endParaRPr kumimoji="0" lang="fr-CH"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a:defRPr/>
            </a:pPr>
            <a:r>
              <a:rPr kumimoji="0" lang="en-GB"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It has been demonstrated that the poorer the household, the more of its resources are spent on food.</a:t>
            </a:r>
            <a:endParaRPr kumimoji="0" lang="fr-CH"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a:defRPr/>
            </a:pPr>
            <a:endParaRPr kumimoji="0" lang="fr-CH" dirty="0">
              <a:solidFill>
                <a:prstClr val="black"/>
              </a:solidFill>
              <a:latin typeface="+mn-lt"/>
              <a:cs typeface="+mn-cs"/>
            </a:endParaRPr>
          </a:p>
          <a:p>
            <a:pPr>
              <a:defRPr/>
            </a:pPr>
            <a:endParaRPr lang="fr-CH" dirty="0"/>
          </a:p>
          <a:p>
            <a:pPr marL="946198" lvl="2">
              <a:lnSpc>
                <a:spcPct val="115000"/>
              </a:lnSpc>
              <a:spcBef>
                <a:spcPts val="1034"/>
              </a:spcBef>
            </a:pPr>
            <a:endParaRPr lang="fr-CH" altLang="fr-FR" b="0"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9AF55651-1655-46B6-AF7B-5D2B9C3B0E73}" type="slidenum">
              <a:rPr lang="fr-CH" smtClean="0"/>
              <a:t>26</a:t>
            </a:fld>
            <a:endParaRPr lang="fr-CH"/>
          </a:p>
        </p:txBody>
      </p:sp>
    </p:spTree>
    <p:extLst>
      <p:ext uri="{BB962C8B-B14F-4D97-AF65-F5344CB8AC3E}">
        <p14:creationId xmlns:p14="http://schemas.microsoft.com/office/powerpoint/2010/main" val="10311020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33237">
              <a:lnSpc>
                <a:spcPct val="115000"/>
              </a:lnSpc>
              <a:defRPr/>
            </a:pPr>
            <a:r>
              <a:rPr lang="en-US" altLang="en-US" dirty="0">
                <a:cs typeface="Arial" panose="020B0604020202020204" pitchFamily="34" charset="0"/>
              </a:rPr>
              <a:t>Q/A in plenary. Each group to propose 3 potential livelihood strategies for their family (imagined; covering the different strategies)</a:t>
            </a:r>
          </a:p>
          <a:p>
            <a:pPr marL="946198" lvl="2">
              <a:lnSpc>
                <a:spcPct val="115000"/>
              </a:lnSpc>
              <a:spcBef>
                <a:spcPts val="1034"/>
              </a:spcBef>
            </a:pPr>
            <a:endParaRPr lang="fr-CH" altLang="fr-FR" b="0"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9AF55651-1655-46B6-AF7B-5D2B9C3B0E73}" type="slidenum">
              <a:rPr lang="fr-CH" smtClean="0"/>
              <a:t>27</a:t>
            </a:fld>
            <a:endParaRPr lang="fr-CH"/>
          </a:p>
        </p:txBody>
      </p:sp>
    </p:spTree>
    <p:extLst>
      <p:ext uri="{BB962C8B-B14F-4D97-AF65-F5344CB8AC3E}">
        <p14:creationId xmlns:p14="http://schemas.microsoft.com/office/powerpoint/2010/main" val="35667486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46198" lvl="2">
              <a:lnSpc>
                <a:spcPct val="115000"/>
              </a:lnSpc>
              <a:spcBef>
                <a:spcPts val="1034"/>
              </a:spcBef>
            </a:pPr>
            <a:endParaRPr lang="fr-CH" altLang="fr-FR" b="0"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9AF55651-1655-46B6-AF7B-5D2B9C3B0E73}" type="slidenum">
              <a:rPr lang="fr-CH" smtClean="0"/>
              <a:t>28</a:t>
            </a:fld>
            <a:endParaRPr lang="fr-CH"/>
          </a:p>
        </p:txBody>
      </p:sp>
    </p:spTree>
    <p:extLst>
      <p:ext uri="{BB962C8B-B14F-4D97-AF65-F5344CB8AC3E}">
        <p14:creationId xmlns:p14="http://schemas.microsoft.com/office/powerpoint/2010/main" val="23027960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33237">
              <a:lnSpc>
                <a:spcPct val="115000"/>
              </a:lnSpc>
              <a:spcBef>
                <a:spcPts val="1034"/>
              </a:spcBef>
              <a:defRPr/>
            </a:pPr>
            <a:r>
              <a:rPr lang="en-US" altLang="en-US" dirty="0">
                <a:cs typeface="Arial" panose="020B0604020202020204" pitchFamily="34" charset="0"/>
              </a:rPr>
              <a:t>At the level of a HH, of a community or of a state</a:t>
            </a:r>
          </a:p>
          <a:p>
            <a:pPr marL="946198" lvl="2">
              <a:lnSpc>
                <a:spcPct val="115000"/>
              </a:lnSpc>
              <a:spcBef>
                <a:spcPts val="1034"/>
              </a:spcBef>
            </a:pPr>
            <a:endParaRPr lang="fr-CH" altLang="fr-FR" b="0"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9AF55651-1655-46B6-AF7B-5D2B9C3B0E73}" type="slidenum">
              <a:rPr lang="fr-CH" smtClean="0"/>
              <a:t>29</a:t>
            </a:fld>
            <a:endParaRPr lang="fr-CH"/>
          </a:p>
        </p:txBody>
      </p:sp>
    </p:spTree>
    <p:extLst>
      <p:ext uri="{BB962C8B-B14F-4D97-AF65-F5344CB8AC3E}">
        <p14:creationId xmlns:p14="http://schemas.microsoft.com/office/powerpoint/2010/main" val="2524507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cs typeface="Arial" panose="020B0604020202020204" pitchFamily="34" charset="0"/>
              </a:rPr>
              <a:t>Each group gets one family </a:t>
            </a:r>
          </a:p>
          <a:p>
            <a:r>
              <a:rPr lang="en-US" altLang="en-US" dirty="0">
                <a:cs typeface="Arial" panose="020B0604020202020204" pitchFamily="34" charset="0"/>
              </a:rPr>
              <a:t>We’ll follow these families during the nutrition and livelihood module</a:t>
            </a:r>
          </a:p>
          <a:p>
            <a:r>
              <a:rPr lang="en-US" altLang="en-US" dirty="0">
                <a:cs typeface="Arial" panose="020B0604020202020204" pitchFamily="34" charset="0"/>
              </a:rPr>
              <a:t>See Hand out</a:t>
            </a:r>
          </a:p>
          <a:p>
            <a:endParaRPr lang="fr-CH" dirty="0"/>
          </a:p>
        </p:txBody>
      </p:sp>
      <p:sp>
        <p:nvSpPr>
          <p:cNvPr id="4" name="Slide Number Placeholder 3"/>
          <p:cNvSpPr>
            <a:spLocks noGrp="1"/>
          </p:cNvSpPr>
          <p:nvPr>
            <p:ph type="sldNum" sz="quarter" idx="10"/>
          </p:nvPr>
        </p:nvSpPr>
        <p:spPr/>
        <p:txBody>
          <a:bodyPr/>
          <a:lstStyle/>
          <a:p>
            <a:fld id="{9AF55651-1655-46B6-AF7B-5D2B9C3B0E73}" type="slidenum">
              <a:rPr lang="fr-CH" smtClean="0"/>
              <a:t>3</a:t>
            </a:fld>
            <a:endParaRPr lang="fr-CH"/>
          </a:p>
        </p:txBody>
      </p:sp>
    </p:spTree>
    <p:extLst>
      <p:ext uri="{BB962C8B-B14F-4D97-AF65-F5344CB8AC3E}">
        <p14:creationId xmlns:p14="http://schemas.microsoft.com/office/powerpoint/2010/main" val="40908029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US" altLang="fr-FR" b="1" u="sng" dirty="0">
                <a:cs typeface="Arial" panose="020B0604020202020204" pitchFamily="34" charset="0"/>
              </a:rPr>
              <a:t>Availability</a:t>
            </a:r>
            <a:r>
              <a:rPr lang="en-US" altLang="fr-FR" dirty="0">
                <a:cs typeface="Arial" panose="020B0604020202020204" pitchFamily="34" charset="0"/>
              </a:rPr>
              <a:t>: Sufficient quantities of appropriate food are physically available.  </a:t>
            </a:r>
          </a:p>
          <a:p>
            <a:pPr eaLnBrk="1" hangingPunct="1">
              <a:lnSpc>
                <a:spcPct val="80000"/>
              </a:lnSpc>
            </a:pPr>
            <a:r>
              <a:rPr lang="en-US" altLang="fr-FR" b="1" u="sng" dirty="0">
                <a:cs typeface="Arial" panose="020B0604020202020204" pitchFamily="34" charset="0"/>
              </a:rPr>
              <a:t>Access</a:t>
            </a:r>
            <a:r>
              <a:rPr lang="en-US" altLang="fr-FR" dirty="0">
                <a:cs typeface="Arial" panose="020B0604020202020204" pitchFamily="34" charset="0"/>
              </a:rPr>
              <a:t> - Income or other resources are adequate to obtain sufficient and appropriate food. The main focus here is on the economic access of households to food. Often forgotten but also relevant is </a:t>
            </a:r>
            <a:r>
              <a:rPr lang="en-US" altLang="fr-FR" u="sng" dirty="0">
                <a:cs typeface="Arial" panose="020B0604020202020204" pitchFamily="34" charset="0"/>
              </a:rPr>
              <a:t>access to preparation facilities</a:t>
            </a:r>
            <a:r>
              <a:rPr lang="en-US" altLang="fr-FR" dirty="0">
                <a:cs typeface="Arial" panose="020B0604020202020204" pitchFamily="34" charset="0"/>
              </a:rPr>
              <a:t>: i.e. fuel, cooking utensils, etc. (for example: in flooded areas fuel to cook might be needed)</a:t>
            </a:r>
          </a:p>
          <a:p>
            <a:pPr eaLnBrk="1" hangingPunct="1">
              <a:lnSpc>
                <a:spcPct val="80000"/>
              </a:lnSpc>
            </a:pPr>
            <a:r>
              <a:rPr lang="en-US" altLang="fr-FR" b="1" u="sng" dirty="0">
                <a:cs typeface="Arial" panose="020B0604020202020204" pitchFamily="34" charset="0"/>
              </a:rPr>
              <a:t>Utilization</a:t>
            </a:r>
            <a:r>
              <a:rPr lang="en-US" altLang="fr-FR" dirty="0">
                <a:cs typeface="Arial" panose="020B0604020202020204" pitchFamily="34" charset="0"/>
              </a:rPr>
              <a:t> - Food is properly used (food processing and storage practices, adequate knowledge and application of nutrition and child care principles, and adequate health and sanitation services).  Also includes biological use, which is linked to a person’s health. </a:t>
            </a:r>
          </a:p>
          <a:p>
            <a:pPr marL="946198" lvl="2">
              <a:lnSpc>
                <a:spcPct val="115000"/>
              </a:lnSpc>
              <a:spcBef>
                <a:spcPts val="1034"/>
              </a:spcBef>
            </a:pPr>
            <a:endParaRPr lang="fr-CH" altLang="fr-FR" b="0"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9AF55651-1655-46B6-AF7B-5D2B9C3B0E73}" type="slidenum">
              <a:rPr lang="fr-CH" smtClean="0"/>
              <a:t>30</a:t>
            </a:fld>
            <a:endParaRPr lang="fr-CH"/>
          </a:p>
        </p:txBody>
      </p:sp>
    </p:spTree>
    <p:extLst>
      <p:ext uri="{BB962C8B-B14F-4D97-AF65-F5344CB8AC3E}">
        <p14:creationId xmlns:p14="http://schemas.microsoft.com/office/powerpoint/2010/main" val="29026162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fr-FR" noProof="0" dirty="0">
                <a:cs typeface="Arial" panose="020B0604020202020204" pitchFamily="34" charset="0"/>
              </a:rPr>
              <a:t>This crisis may be of sudden onset or more gradual, may occur in a previously stable context or in a more vulnerable context. There may as well be several crises hitting the same population. This will affect economic and food security and nutrition determinants. Let’s see how.  </a:t>
            </a:r>
          </a:p>
          <a:p>
            <a:endParaRPr lang="fr-CH" altLang="fr-FR"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9AF55651-1655-46B6-AF7B-5D2B9C3B0E73}" type="slidenum">
              <a:rPr lang="fr-CH" smtClean="0"/>
              <a:t>31</a:t>
            </a:fld>
            <a:endParaRPr lang="fr-CH"/>
          </a:p>
        </p:txBody>
      </p:sp>
    </p:spTree>
    <p:extLst>
      <p:ext uri="{BB962C8B-B14F-4D97-AF65-F5344CB8AC3E}">
        <p14:creationId xmlns:p14="http://schemas.microsoft.com/office/powerpoint/2010/main" val="1755060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GB" altLang="fr-FR" noProof="0" dirty="0">
                <a:cs typeface="Arial" panose="020B0604020202020204" pitchFamily="34" charset="0"/>
              </a:rPr>
              <a:t>Low income country, modest farmer family. Parents and 7 children. </a:t>
            </a:r>
          </a:p>
          <a:p>
            <a:endParaRPr lang="fr-CH" dirty="0"/>
          </a:p>
        </p:txBody>
      </p:sp>
      <p:sp>
        <p:nvSpPr>
          <p:cNvPr id="4" name="Slide Number Placeholder 3"/>
          <p:cNvSpPr>
            <a:spLocks noGrp="1"/>
          </p:cNvSpPr>
          <p:nvPr>
            <p:ph type="sldNum" sz="quarter" idx="10"/>
          </p:nvPr>
        </p:nvSpPr>
        <p:spPr/>
        <p:txBody>
          <a:bodyPr/>
          <a:lstStyle/>
          <a:p>
            <a:fld id="{9AF55651-1655-46B6-AF7B-5D2B9C3B0E73}" type="slidenum">
              <a:rPr lang="fr-CH" smtClean="0"/>
              <a:t>4</a:t>
            </a:fld>
            <a:endParaRPr lang="fr-CH"/>
          </a:p>
        </p:txBody>
      </p:sp>
    </p:spTree>
    <p:extLst>
      <p:ext uri="{BB962C8B-B14F-4D97-AF65-F5344CB8AC3E}">
        <p14:creationId xmlns:p14="http://schemas.microsoft.com/office/powerpoint/2010/main" val="1732822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fr-FR" noProof="0" dirty="0">
                <a:cs typeface="Arial" panose="020B0604020202020204" pitchFamily="34" charset="0"/>
              </a:rPr>
              <a:t>Lower middle income country, </a:t>
            </a:r>
          </a:p>
          <a:p>
            <a:r>
              <a:rPr lang="en-US" altLang="fr-FR" noProof="0" dirty="0">
                <a:cs typeface="Arial" panose="020B0604020202020204" pitchFamily="34" charset="0"/>
              </a:rPr>
              <a:t>Follow a family with parents, grand mother (missing in the drawing), and 3 children (1, 2 and 4 years old). Father is a civil servant and works in a nearby place. They own an apartment. </a:t>
            </a:r>
          </a:p>
          <a:p>
            <a:r>
              <a:rPr lang="fr-CH" altLang="fr-FR" dirty="0">
                <a:cs typeface="Arial" panose="020B0604020202020204" pitchFamily="34" charset="0"/>
              </a:rPr>
              <a:t> </a:t>
            </a:r>
          </a:p>
          <a:p>
            <a:endParaRPr lang="fr-CH" altLang="fr-FR" dirty="0">
              <a:cs typeface="Arial" panose="020B0604020202020204" pitchFamily="34" charset="0"/>
            </a:endParaRPr>
          </a:p>
          <a:p>
            <a:endParaRPr lang="fr-CH" dirty="0"/>
          </a:p>
        </p:txBody>
      </p:sp>
      <p:sp>
        <p:nvSpPr>
          <p:cNvPr id="4" name="Slide Number Placeholder 3"/>
          <p:cNvSpPr>
            <a:spLocks noGrp="1"/>
          </p:cNvSpPr>
          <p:nvPr>
            <p:ph type="sldNum" sz="quarter" idx="10"/>
          </p:nvPr>
        </p:nvSpPr>
        <p:spPr/>
        <p:txBody>
          <a:bodyPr/>
          <a:lstStyle/>
          <a:p>
            <a:fld id="{9AF55651-1655-46B6-AF7B-5D2B9C3B0E73}" type="slidenum">
              <a:rPr lang="fr-CH" smtClean="0"/>
              <a:t>5</a:t>
            </a:fld>
            <a:endParaRPr lang="fr-CH"/>
          </a:p>
        </p:txBody>
      </p:sp>
    </p:spTree>
    <p:extLst>
      <p:ext uri="{BB962C8B-B14F-4D97-AF65-F5344CB8AC3E}">
        <p14:creationId xmlns:p14="http://schemas.microsoft.com/office/powerpoint/2010/main" val="2317036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fr-FR" noProof="0" dirty="0">
                <a:cs typeface="Arial" panose="020B0604020202020204" pitchFamily="34" charset="0"/>
              </a:rPr>
              <a:t>Lower middle income country, Costal area in the south of Banda Aceh, in Indonesia. </a:t>
            </a:r>
          </a:p>
          <a:p>
            <a:r>
              <a:rPr lang="en-US" altLang="fr-FR" noProof="0" dirty="0">
                <a:cs typeface="Arial" panose="020B0604020202020204" pitchFamily="34" charset="0"/>
              </a:rPr>
              <a:t>Family with 3 children, mother is pregnant, parents have a little house close to the sea and work  occasionally in a small food store in the neighborhood. </a:t>
            </a:r>
          </a:p>
          <a:p>
            <a:r>
              <a:rPr lang="fr-CH" altLang="fr-FR" dirty="0">
                <a:cs typeface="Arial" panose="020B0604020202020204" pitchFamily="34" charset="0"/>
              </a:rPr>
              <a:t> </a:t>
            </a:r>
          </a:p>
          <a:p>
            <a:endParaRPr lang="fr-CH" dirty="0"/>
          </a:p>
        </p:txBody>
      </p:sp>
      <p:sp>
        <p:nvSpPr>
          <p:cNvPr id="4" name="Slide Number Placeholder 3"/>
          <p:cNvSpPr>
            <a:spLocks noGrp="1"/>
          </p:cNvSpPr>
          <p:nvPr>
            <p:ph type="sldNum" sz="quarter" idx="10"/>
          </p:nvPr>
        </p:nvSpPr>
        <p:spPr/>
        <p:txBody>
          <a:bodyPr/>
          <a:lstStyle/>
          <a:p>
            <a:fld id="{9AF55651-1655-46B6-AF7B-5D2B9C3B0E73}" type="slidenum">
              <a:rPr lang="fr-CH" smtClean="0"/>
              <a:t>6</a:t>
            </a:fld>
            <a:endParaRPr lang="fr-CH"/>
          </a:p>
        </p:txBody>
      </p:sp>
    </p:spTree>
    <p:extLst>
      <p:ext uri="{BB962C8B-B14F-4D97-AF65-F5344CB8AC3E}">
        <p14:creationId xmlns:p14="http://schemas.microsoft.com/office/powerpoint/2010/main" val="2967418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a:cs typeface="Arial" pitchFamily="34" charset="0"/>
              </a:rPr>
              <a:t>Based on the responses. How can we detail those needs? (question-answer in plenary or in small groups -3 min)</a:t>
            </a:r>
          </a:p>
          <a:p>
            <a:pPr marL="641600" lvl="1" indent="-174982">
              <a:buFont typeface="Arial" panose="020B0604020202020204" pitchFamily="34" charset="0"/>
              <a:buChar char="•"/>
              <a:defRPr/>
            </a:pPr>
            <a:r>
              <a:rPr lang="en-US" altLang="en-US" dirty="0">
                <a:cs typeface="Arial" pitchFamily="34" charset="0"/>
              </a:rPr>
              <a:t>Food </a:t>
            </a:r>
          </a:p>
          <a:p>
            <a:pPr marL="641600" lvl="1" indent="-174982">
              <a:buFont typeface="Arial" panose="020B0604020202020204" pitchFamily="34" charset="0"/>
              <a:buChar char="•"/>
              <a:defRPr/>
            </a:pPr>
            <a:r>
              <a:rPr lang="en-US" altLang="en-US" dirty="0">
                <a:cs typeface="Arial" pitchFamily="34" charset="0"/>
              </a:rPr>
              <a:t>Education</a:t>
            </a:r>
          </a:p>
          <a:p>
            <a:pPr marL="641600" lvl="1" indent="-174982">
              <a:buFont typeface="Arial" panose="020B0604020202020204" pitchFamily="34" charset="0"/>
              <a:buChar char="•"/>
              <a:defRPr/>
            </a:pPr>
            <a:r>
              <a:rPr lang="en-US" altLang="en-US" dirty="0">
                <a:cs typeface="Arial" pitchFamily="34" charset="0"/>
              </a:rPr>
              <a:t>Social life and network</a:t>
            </a:r>
          </a:p>
          <a:p>
            <a:pPr marL="641600" lvl="1" indent="-174982">
              <a:buFont typeface="Arial" panose="020B0604020202020204" pitchFamily="34" charset="0"/>
              <a:buChar char="•"/>
              <a:defRPr/>
            </a:pPr>
            <a:r>
              <a:rPr lang="en-US" altLang="en-US" dirty="0">
                <a:cs typeface="Arial" pitchFamily="34" charset="0"/>
              </a:rPr>
              <a:t>Water and sanitation</a:t>
            </a:r>
          </a:p>
          <a:p>
            <a:pPr marL="641600" lvl="1" indent="-174982">
              <a:buFont typeface="Arial" panose="020B0604020202020204" pitchFamily="34" charset="0"/>
              <a:buChar char="•"/>
              <a:defRPr/>
            </a:pPr>
            <a:r>
              <a:rPr lang="en-US" altLang="en-US" dirty="0">
                <a:cs typeface="Arial" pitchFamily="34" charset="0"/>
              </a:rPr>
              <a:t>Security</a:t>
            </a:r>
          </a:p>
          <a:p>
            <a:pPr marL="641600" lvl="1" indent="-174982">
              <a:buFont typeface="Arial" panose="020B0604020202020204" pitchFamily="34" charset="0"/>
              <a:buChar char="•"/>
              <a:defRPr/>
            </a:pPr>
            <a:r>
              <a:rPr lang="en-US" altLang="en-US" dirty="0">
                <a:cs typeface="Arial" pitchFamily="34" charset="0"/>
              </a:rPr>
              <a:t>Health</a:t>
            </a:r>
          </a:p>
          <a:p>
            <a:pPr marL="641600" lvl="1" indent="-174982">
              <a:buFont typeface="Arial" panose="020B0604020202020204" pitchFamily="34" charset="0"/>
              <a:buChar char="•"/>
              <a:defRPr/>
            </a:pPr>
            <a:r>
              <a:rPr lang="en-US" altLang="en-US" dirty="0">
                <a:cs typeface="Arial" pitchFamily="34" charset="0"/>
              </a:rPr>
              <a:t>Shelter and furniture</a:t>
            </a:r>
          </a:p>
          <a:p>
            <a:endParaRPr lang="fr-CH" dirty="0"/>
          </a:p>
        </p:txBody>
      </p:sp>
      <p:sp>
        <p:nvSpPr>
          <p:cNvPr id="4" name="Slide Number Placeholder 3"/>
          <p:cNvSpPr>
            <a:spLocks noGrp="1"/>
          </p:cNvSpPr>
          <p:nvPr>
            <p:ph type="sldNum" sz="quarter" idx="10"/>
          </p:nvPr>
        </p:nvSpPr>
        <p:spPr/>
        <p:txBody>
          <a:bodyPr/>
          <a:lstStyle/>
          <a:p>
            <a:fld id="{9AF55651-1655-46B6-AF7B-5D2B9C3B0E73}" type="slidenum">
              <a:rPr lang="fr-CH" smtClean="0"/>
              <a:t>7</a:t>
            </a:fld>
            <a:endParaRPr lang="fr-CH"/>
          </a:p>
        </p:txBody>
      </p:sp>
    </p:spTree>
    <p:extLst>
      <p:ext uri="{BB962C8B-B14F-4D97-AF65-F5344CB8AC3E}">
        <p14:creationId xmlns:p14="http://schemas.microsoft.com/office/powerpoint/2010/main" val="4003332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cs typeface="Arial" panose="020B0604020202020204" pitchFamily="34" charset="0"/>
              </a:rPr>
              <a:t>The three families are all three represented by the family here.</a:t>
            </a:r>
          </a:p>
          <a:p>
            <a:r>
              <a:rPr lang="en-US" altLang="en-US" dirty="0">
                <a:cs typeface="Arial" panose="020B0604020202020204" pitchFamily="34" charset="0"/>
              </a:rPr>
              <a:t>Whatever context you live in, these basic needs are the same. </a:t>
            </a:r>
          </a:p>
          <a:p>
            <a:endParaRPr lang="fr-CH" dirty="0"/>
          </a:p>
        </p:txBody>
      </p:sp>
      <p:sp>
        <p:nvSpPr>
          <p:cNvPr id="4" name="Slide Number Placeholder 3"/>
          <p:cNvSpPr>
            <a:spLocks noGrp="1"/>
          </p:cNvSpPr>
          <p:nvPr>
            <p:ph type="sldNum" sz="quarter" idx="10"/>
          </p:nvPr>
        </p:nvSpPr>
        <p:spPr/>
        <p:txBody>
          <a:bodyPr/>
          <a:lstStyle/>
          <a:p>
            <a:fld id="{9AF55651-1655-46B6-AF7B-5D2B9C3B0E73}" type="slidenum">
              <a:rPr lang="fr-CH" smtClean="0"/>
              <a:t>8</a:t>
            </a:fld>
            <a:endParaRPr lang="fr-CH"/>
          </a:p>
        </p:txBody>
      </p:sp>
    </p:spTree>
    <p:extLst>
      <p:ext uri="{BB962C8B-B14F-4D97-AF65-F5344CB8AC3E}">
        <p14:creationId xmlns:p14="http://schemas.microsoft.com/office/powerpoint/2010/main" val="322303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ltLang="en-US" dirty="0">
                <a:cs typeface="Arial" panose="020B0604020202020204" pitchFamily="34" charset="0"/>
              </a:rPr>
              <a:t>Link with family needs</a:t>
            </a:r>
          </a:p>
          <a:p>
            <a:endParaRPr lang="fr-CH" dirty="0"/>
          </a:p>
        </p:txBody>
      </p:sp>
      <p:sp>
        <p:nvSpPr>
          <p:cNvPr id="4" name="Slide Number Placeholder 3"/>
          <p:cNvSpPr>
            <a:spLocks noGrp="1"/>
          </p:cNvSpPr>
          <p:nvPr>
            <p:ph type="sldNum" sz="quarter" idx="10"/>
          </p:nvPr>
        </p:nvSpPr>
        <p:spPr/>
        <p:txBody>
          <a:bodyPr/>
          <a:lstStyle/>
          <a:p>
            <a:fld id="{9AF55651-1655-46B6-AF7B-5D2B9C3B0E73}" type="slidenum">
              <a:rPr lang="fr-CH" smtClean="0"/>
              <a:t>9</a:t>
            </a:fld>
            <a:endParaRPr lang="fr-CH"/>
          </a:p>
        </p:txBody>
      </p:sp>
    </p:spTree>
    <p:extLst>
      <p:ext uri="{BB962C8B-B14F-4D97-AF65-F5344CB8AC3E}">
        <p14:creationId xmlns:p14="http://schemas.microsoft.com/office/powerpoint/2010/main" val="1719768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C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H"/>
          </a:p>
        </p:txBody>
      </p:sp>
      <p:sp>
        <p:nvSpPr>
          <p:cNvPr id="4" name="Date Placeholder 3"/>
          <p:cNvSpPr>
            <a:spLocks noGrp="1"/>
          </p:cNvSpPr>
          <p:nvPr>
            <p:ph type="dt" sz="half" idx="10"/>
          </p:nvPr>
        </p:nvSpPr>
        <p:spPr/>
        <p:txBody>
          <a:bodyPr/>
          <a:lstStyle/>
          <a:p>
            <a:fld id="{8ECD26C5-45B4-49B3-BA64-99F9EB4B00DB}" type="datetimeFigureOut">
              <a:rPr lang="fr-CH" smtClean="0"/>
              <a:t>08.02.2023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596E6F32-1966-4C28-99C7-60805B66BAD8}" type="slidenum">
              <a:rPr lang="fr-CH" smtClean="0"/>
              <a:t>‹Nr.›</a:t>
            </a:fld>
            <a:endParaRPr lang="fr-CH"/>
          </a:p>
        </p:txBody>
      </p:sp>
    </p:spTree>
    <p:extLst>
      <p:ext uri="{BB962C8B-B14F-4D97-AF65-F5344CB8AC3E}">
        <p14:creationId xmlns:p14="http://schemas.microsoft.com/office/powerpoint/2010/main" val="3160144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8ECD26C5-45B4-49B3-BA64-99F9EB4B00DB}" type="datetimeFigureOut">
              <a:rPr lang="fr-CH" smtClean="0"/>
              <a:t>08.02.2023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596E6F32-1966-4C28-99C7-60805B66BAD8}" type="slidenum">
              <a:rPr lang="fr-CH" smtClean="0"/>
              <a:t>‹Nr.›</a:t>
            </a:fld>
            <a:endParaRPr lang="fr-CH"/>
          </a:p>
        </p:txBody>
      </p:sp>
    </p:spTree>
    <p:extLst>
      <p:ext uri="{BB962C8B-B14F-4D97-AF65-F5344CB8AC3E}">
        <p14:creationId xmlns:p14="http://schemas.microsoft.com/office/powerpoint/2010/main" val="4235846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C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8ECD26C5-45B4-49B3-BA64-99F9EB4B00DB}" type="datetimeFigureOut">
              <a:rPr lang="fr-CH" smtClean="0"/>
              <a:t>08.02.2023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596E6F32-1966-4C28-99C7-60805B66BAD8}" type="slidenum">
              <a:rPr lang="fr-CH" smtClean="0"/>
              <a:t>‹Nr.›</a:t>
            </a:fld>
            <a:endParaRPr lang="fr-CH"/>
          </a:p>
        </p:txBody>
      </p:sp>
    </p:spTree>
    <p:extLst>
      <p:ext uri="{BB962C8B-B14F-4D97-AF65-F5344CB8AC3E}">
        <p14:creationId xmlns:p14="http://schemas.microsoft.com/office/powerpoint/2010/main" val="2896464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8ECD26C5-45B4-49B3-BA64-99F9EB4B00DB}" type="datetimeFigureOut">
              <a:rPr lang="fr-CH" smtClean="0"/>
              <a:t>08.02.2023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596E6F32-1966-4C28-99C7-60805B66BAD8}" type="slidenum">
              <a:rPr lang="fr-CH" smtClean="0"/>
              <a:t>‹Nr.›</a:t>
            </a:fld>
            <a:endParaRPr lang="fr-CH"/>
          </a:p>
        </p:txBody>
      </p:sp>
    </p:spTree>
    <p:extLst>
      <p:ext uri="{BB962C8B-B14F-4D97-AF65-F5344CB8AC3E}">
        <p14:creationId xmlns:p14="http://schemas.microsoft.com/office/powerpoint/2010/main" val="3687480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C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CD26C5-45B4-49B3-BA64-99F9EB4B00DB}" type="datetimeFigureOut">
              <a:rPr lang="fr-CH" smtClean="0"/>
              <a:t>08.02.2023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596E6F32-1966-4C28-99C7-60805B66BAD8}" type="slidenum">
              <a:rPr lang="fr-CH" smtClean="0"/>
              <a:t>‹Nr.›</a:t>
            </a:fld>
            <a:endParaRPr lang="fr-CH"/>
          </a:p>
        </p:txBody>
      </p:sp>
    </p:spTree>
    <p:extLst>
      <p:ext uri="{BB962C8B-B14F-4D97-AF65-F5344CB8AC3E}">
        <p14:creationId xmlns:p14="http://schemas.microsoft.com/office/powerpoint/2010/main" val="4052822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Date Placeholder 4"/>
          <p:cNvSpPr>
            <a:spLocks noGrp="1"/>
          </p:cNvSpPr>
          <p:nvPr>
            <p:ph type="dt" sz="half" idx="10"/>
          </p:nvPr>
        </p:nvSpPr>
        <p:spPr/>
        <p:txBody>
          <a:bodyPr/>
          <a:lstStyle/>
          <a:p>
            <a:fld id="{8ECD26C5-45B4-49B3-BA64-99F9EB4B00DB}" type="datetimeFigureOut">
              <a:rPr lang="fr-CH" smtClean="0"/>
              <a:t>08.02.2023</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596E6F32-1966-4C28-99C7-60805B66BAD8}" type="slidenum">
              <a:rPr lang="fr-CH" smtClean="0"/>
              <a:t>‹Nr.›</a:t>
            </a:fld>
            <a:endParaRPr lang="fr-CH"/>
          </a:p>
        </p:txBody>
      </p:sp>
    </p:spTree>
    <p:extLst>
      <p:ext uri="{BB962C8B-B14F-4D97-AF65-F5344CB8AC3E}">
        <p14:creationId xmlns:p14="http://schemas.microsoft.com/office/powerpoint/2010/main" val="798462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C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7" name="Date Placeholder 6"/>
          <p:cNvSpPr>
            <a:spLocks noGrp="1"/>
          </p:cNvSpPr>
          <p:nvPr>
            <p:ph type="dt" sz="half" idx="10"/>
          </p:nvPr>
        </p:nvSpPr>
        <p:spPr/>
        <p:txBody>
          <a:bodyPr/>
          <a:lstStyle/>
          <a:p>
            <a:fld id="{8ECD26C5-45B4-49B3-BA64-99F9EB4B00DB}" type="datetimeFigureOut">
              <a:rPr lang="fr-CH" smtClean="0"/>
              <a:t>08.02.2023</a:t>
            </a:fld>
            <a:endParaRPr lang="fr-CH"/>
          </a:p>
        </p:txBody>
      </p:sp>
      <p:sp>
        <p:nvSpPr>
          <p:cNvPr id="8" name="Footer Placeholder 7"/>
          <p:cNvSpPr>
            <a:spLocks noGrp="1"/>
          </p:cNvSpPr>
          <p:nvPr>
            <p:ph type="ftr" sz="quarter" idx="11"/>
          </p:nvPr>
        </p:nvSpPr>
        <p:spPr/>
        <p:txBody>
          <a:bodyPr/>
          <a:lstStyle/>
          <a:p>
            <a:endParaRPr lang="fr-CH"/>
          </a:p>
        </p:txBody>
      </p:sp>
      <p:sp>
        <p:nvSpPr>
          <p:cNvPr id="9" name="Slide Number Placeholder 8"/>
          <p:cNvSpPr>
            <a:spLocks noGrp="1"/>
          </p:cNvSpPr>
          <p:nvPr>
            <p:ph type="sldNum" sz="quarter" idx="12"/>
          </p:nvPr>
        </p:nvSpPr>
        <p:spPr/>
        <p:txBody>
          <a:bodyPr/>
          <a:lstStyle/>
          <a:p>
            <a:fld id="{596E6F32-1966-4C28-99C7-60805B66BAD8}" type="slidenum">
              <a:rPr lang="fr-CH" smtClean="0"/>
              <a:t>‹Nr.›</a:t>
            </a:fld>
            <a:endParaRPr lang="fr-CH"/>
          </a:p>
        </p:txBody>
      </p:sp>
    </p:spTree>
    <p:extLst>
      <p:ext uri="{BB962C8B-B14F-4D97-AF65-F5344CB8AC3E}">
        <p14:creationId xmlns:p14="http://schemas.microsoft.com/office/powerpoint/2010/main" val="1577294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Date Placeholder 2"/>
          <p:cNvSpPr>
            <a:spLocks noGrp="1"/>
          </p:cNvSpPr>
          <p:nvPr>
            <p:ph type="dt" sz="half" idx="10"/>
          </p:nvPr>
        </p:nvSpPr>
        <p:spPr/>
        <p:txBody>
          <a:bodyPr/>
          <a:lstStyle/>
          <a:p>
            <a:fld id="{8ECD26C5-45B4-49B3-BA64-99F9EB4B00DB}" type="datetimeFigureOut">
              <a:rPr lang="fr-CH" smtClean="0"/>
              <a:t>08.02.2023</a:t>
            </a:fld>
            <a:endParaRPr lang="fr-CH"/>
          </a:p>
        </p:txBody>
      </p:sp>
      <p:sp>
        <p:nvSpPr>
          <p:cNvPr id="4" name="Footer Placeholder 3"/>
          <p:cNvSpPr>
            <a:spLocks noGrp="1"/>
          </p:cNvSpPr>
          <p:nvPr>
            <p:ph type="ftr" sz="quarter" idx="11"/>
          </p:nvPr>
        </p:nvSpPr>
        <p:spPr/>
        <p:txBody>
          <a:bodyPr/>
          <a:lstStyle/>
          <a:p>
            <a:endParaRPr lang="fr-CH"/>
          </a:p>
        </p:txBody>
      </p:sp>
      <p:sp>
        <p:nvSpPr>
          <p:cNvPr id="5" name="Slide Number Placeholder 4"/>
          <p:cNvSpPr>
            <a:spLocks noGrp="1"/>
          </p:cNvSpPr>
          <p:nvPr>
            <p:ph type="sldNum" sz="quarter" idx="12"/>
          </p:nvPr>
        </p:nvSpPr>
        <p:spPr/>
        <p:txBody>
          <a:bodyPr/>
          <a:lstStyle/>
          <a:p>
            <a:fld id="{596E6F32-1966-4C28-99C7-60805B66BAD8}" type="slidenum">
              <a:rPr lang="fr-CH" smtClean="0"/>
              <a:t>‹Nr.›</a:t>
            </a:fld>
            <a:endParaRPr lang="fr-CH"/>
          </a:p>
        </p:txBody>
      </p:sp>
    </p:spTree>
    <p:extLst>
      <p:ext uri="{BB962C8B-B14F-4D97-AF65-F5344CB8AC3E}">
        <p14:creationId xmlns:p14="http://schemas.microsoft.com/office/powerpoint/2010/main" val="2966836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D26C5-45B4-49B3-BA64-99F9EB4B00DB}" type="datetimeFigureOut">
              <a:rPr lang="fr-CH" smtClean="0"/>
              <a:t>08.02.2023</a:t>
            </a:fld>
            <a:endParaRPr lang="fr-CH"/>
          </a:p>
        </p:txBody>
      </p:sp>
      <p:sp>
        <p:nvSpPr>
          <p:cNvPr id="3" name="Footer Placeholder 2"/>
          <p:cNvSpPr>
            <a:spLocks noGrp="1"/>
          </p:cNvSpPr>
          <p:nvPr>
            <p:ph type="ftr" sz="quarter" idx="11"/>
          </p:nvPr>
        </p:nvSpPr>
        <p:spPr/>
        <p:txBody>
          <a:bodyPr/>
          <a:lstStyle/>
          <a:p>
            <a:endParaRPr lang="fr-CH"/>
          </a:p>
        </p:txBody>
      </p:sp>
      <p:sp>
        <p:nvSpPr>
          <p:cNvPr id="4" name="Slide Number Placeholder 3"/>
          <p:cNvSpPr>
            <a:spLocks noGrp="1"/>
          </p:cNvSpPr>
          <p:nvPr>
            <p:ph type="sldNum" sz="quarter" idx="12"/>
          </p:nvPr>
        </p:nvSpPr>
        <p:spPr/>
        <p:txBody>
          <a:bodyPr/>
          <a:lstStyle/>
          <a:p>
            <a:fld id="{596E6F32-1966-4C28-99C7-60805B66BAD8}" type="slidenum">
              <a:rPr lang="fr-CH" smtClean="0"/>
              <a:t>‹Nr.›</a:t>
            </a:fld>
            <a:endParaRPr lang="fr-CH"/>
          </a:p>
        </p:txBody>
      </p:sp>
    </p:spTree>
    <p:extLst>
      <p:ext uri="{BB962C8B-B14F-4D97-AF65-F5344CB8AC3E}">
        <p14:creationId xmlns:p14="http://schemas.microsoft.com/office/powerpoint/2010/main" val="761329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CD26C5-45B4-49B3-BA64-99F9EB4B00DB}" type="datetimeFigureOut">
              <a:rPr lang="fr-CH" smtClean="0"/>
              <a:t>08.02.2023</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596E6F32-1966-4C28-99C7-60805B66BAD8}" type="slidenum">
              <a:rPr lang="fr-CH" smtClean="0"/>
              <a:t>‹Nr.›</a:t>
            </a:fld>
            <a:endParaRPr lang="fr-CH"/>
          </a:p>
        </p:txBody>
      </p:sp>
    </p:spTree>
    <p:extLst>
      <p:ext uri="{BB962C8B-B14F-4D97-AF65-F5344CB8AC3E}">
        <p14:creationId xmlns:p14="http://schemas.microsoft.com/office/powerpoint/2010/main" val="498473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CD26C5-45B4-49B3-BA64-99F9EB4B00DB}" type="datetimeFigureOut">
              <a:rPr lang="fr-CH" smtClean="0"/>
              <a:t>08.02.2023</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596E6F32-1966-4C28-99C7-60805B66BAD8}" type="slidenum">
              <a:rPr lang="fr-CH" smtClean="0"/>
              <a:t>‹Nr.›</a:t>
            </a:fld>
            <a:endParaRPr lang="fr-CH"/>
          </a:p>
        </p:txBody>
      </p:sp>
    </p:spTree>
    <p:extLst>
      <p:ext uri="{BB962C8B-B14F-4D97-AF65-F5344CB8AC3E}">
        <p14:creationId xmlns:p14="http://schemas.microsoft.com/office/powerpoint/2010/main" val="552188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D26C5-45B4-49B3-BA64-99F9EB4B00DB}" type="datetimeFigureOut">
              <a:rPr lang="fr-CH" smtClean="0"/>
              <a:t>08.02.2023</a:t>
            </a:fld>
            <a:endParaRPr lang="fr-C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6E6F32-1966-4C28-99C7-60805B66BAD8}" type="slidenum">
              <a:rPr lang="fr-CH" smtClean="0"/>
              <a:t>‹Nr.›</a:t>
            </a:fld>
            <a:endParaRPr lang="fr-CH"/>
          </a:p>
        </p:txBody>
      </p:sp>
    </p:spTree>
    <p:extLst>
      <p:ext uri="{BB962C8B-B14F-4D97-AF65-F5344CB8AC3E}">
        <p14:creationId xmlns:p14="http://schemas.microsoft.com/office/powerpoint/2010/main" val="1268298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6.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hyperlink" Target="http://www.google.ch/url?sa=i&amp;rct=j&amp;q=&amp;esrc=s&amp;source=images&amp;cd=&amp;cad=rja&amp;uact=8&amp;ved=0ahUKEwiO_u-Nl6XOAhWEbxQKHb0PCucQjRwIBw&amp;url=http://realiran.org/iranian-foods-drive-german-tourists-crazy/&amp;psig=AFQjCNEoxjLnuUJC47xyvPYXMtsAEgQM5A&amp;ust=1470311364758708"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hyperlink" Target="http://4.bp.blogspot.com/_CJKjhMd9KE0/S_BNcBfhOkI/AAAAAAAABGc/82HIrKunYNM/s1600/Rajo_Reco_KurdDagh_Amanos_AO4.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913569" y="723477"/>
            <a:ext cx="10214811" cy="1431758"/>
          </a:xfrm>
        </p:spPr>
        <p:txBody>
          <a:bodyPr>
            <a:noAutofit/>
          </a:bodyPr>
          <a:lstStyle/>
          <a:p>
            <a:pPr eaLnBrk="1" fontAlgn="auto" hangingPunct="1">
              <a:spcAft>
                <a:spcPts val="0"/>
              </a:spcAft>
              <a:defRPr/>
            </a:pPr>
            <a:r>
              <a:rPr lang="fr-FR" sz="4400" dirty="0">
                <a:latin typeface="+mn-lt"/>
              </a:rPr>
              <a:t>Nutrition et moyens de subsistance : concepts</a:t>
            </a:r>
          </a:p>
        </p:txBody>
      </p:sp>
      <p:pic>
        <p:nvPicPr>
          <p:cNvPr id="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0340" y="2483458"/>
            <a:ext cx="9117013"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2"/>
          <p:cNvSpPr txBox="1">
            <a:spLocks noChangeArrowheads="1"/>
          </p:cNvSpPr>
          <p:nvPr/>
        </p:nvSpPr>
        <p:spPr bwMode="auto">
          <a:xfrm>
            <a:off x="7500730" y="5532823"/>
            <a:ext cx="469127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fr-FR" sz="2400" dirty="0">
                <a:highlight>
                  <a:srgbClr val="FFFF00"/>
                </a:highlight>
                <a:latin typeface="+mn-lt"/>
              </a:rPr>
              <a:t>Nom(s) de l’</a:t>
            </a:r>
            <a:r>
              <a:rPr lang="fr-FR" sz="2400" dirty="0" err="1">
                <a:highlight>
                  <a:srgbClr val="FFFF00"/>
                </a:highlight>
                <a:latin typeface="+mn-lt"/>
              </a:rPr>
              <a:t>intervenant·e</a:t>
            </a:r>
            <a:r>
              <a:rPr lang="fr-FR" sz="2400">
                <a:highlight>
                  <a:srgbClr val="FFFF00"/>
                </a:highlight>
                <a:latin typeface="+mn-lt"/>
              </a:rPr>
              <a:t> + organisation(s)</a:t>
            </a:r>
            <a:endParaRPr lang="fr-FR" sz="2400" dirty="0">
              <a:highlight>
                <a:srgbClr val="FFFF00"/>
              </a:highlight>
              <a:latin typeface="+mn-lt"/>
            </a:endParaRPr>
          </a:p>
        </p:txBody>
      </p:sp>
      <p:sp>
        <p:nvSpPr>
          <p:cNvPr id="7" name="Rectangle 6"/>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2" name="TextBox 1"/>
          <p:cNvSpPr txBox="1"/>
          <p:nvPr/>
        </p:nvSpPr>
        <p:spPr>
          <a:xfrm>
            <a:off x="86988" y="5218165"/>
            <a:ext cx="461665" cy="1440394"/>
          </a:xfrm>
          <a:prstGeom prst="rect">
            <a:avLst/>
          </a:prstGeom>
          <a:noFill/>
        </p:spPr>
        <p:txBody>
          <a:bodyPr vert="vert270" wrap="none" rtlCol="0">
            <a:spAutoFit/>
          </a:bodyPr>
          <a:lstStyle/>
          <a:p>
            <a:r>
              <a:rPr lang="fr-FR">
                <a:solidFill>
                  <a:schemeClr val="bg1"/>
                </a:solidFill>
              </a:rPr>
              <a:t>Cours H.E.L.P.</a:t>
            </a:r>
          </a:p>
        </p:txBody>
      </p:sp>
      <p:sp>
        <p:nvSpPr>
          <p:cNvPr id="3" name="TextBox 2">
            <a:extLst>
              <a:ext uri="{FF2B5EF4-FFF2-40B4-BE49-F238E27FC236}">
                <a16:creationId xmlns:a16="http://schemas.microsoft.com/office/drawing/2014/main" id="{1BD8ECD1-E200-482F-8AB7-13CF0791565E}"/>
              </a:ext>
            </a:extLst>
          </p:cNvPr>
          <p:cNvSpPr txBox="1"/>
          <p:nvPr/>
        </p:nvSpPr>
        <p:spPr>
          <a:xfrm>
            <a:off x="8204024" y="329803"/>
            <a:ext cx="3949992" cy="369332"/>
          </a:xfrm>
          <a:prstGeom prst="rect">
            <a:avLst/>
          </a:prstGeom>
          <a:noFill/>
        </p:spPr>
        <p:txBody>
          <a:bodyPr wrap="none" rtlCol="0">
            <a:spAutoFit/>
          </a:bodyPr>
          <a:lstStyle/>
          <a:p>
            <a:r>
              <a:rPr lang="fr-FR" dirty="0">
                <a:highlight>
                  <a:srgbClr val="FFFF00"/>
                </a:highlight>
              </a:rPr>
              <a:t>Logo de l’organisation de l’</a:t>
            </a:r>
            <a:r>
              <a:rPr lang="fr-FR" dirty="0" err="1">
                <a:highlight>
                  <a:srgbClr val="FFFF00"/>
                </a:highlight>
              </a:rPr>
              <a:t>intervenant·e</a:t>
            </a:r>
            <a:endParaRPr lang="fr-FR" dirty="0">
              <a:highlight>
                <a:srgbClr val="FFFF00"/>
              </a:highlight>
            </a:endParaRPr>
          </a:p>
        </p:txBody>
      </p:sp>
      <p:sp>
        <p:nvSpPr>
          <p:cNvPr id="10" name="TextBox 9">
            <a:extLst>
              <a:ext uri="{FF2B5EF4-FFF2-40B4-BE49-F238E27FC236}">
                <a16:creationId xmlns:a16="http://schemas.microsoft.com/office/drawing/2014/main" id="{9C77F634-6120-4C56-BF7C-AF998615EE58}"/>
              </a:ext>
            </a:extLst>
          </p:cNvPr>
          <p:cNvSpPr txBox="1"/>
          <p:nvPr/>
        </p:nvSpPr>
        <p:spPr>
          <a:xfrm>
            <a:off x="913569" y="5897565"/>
            <a:ext cx="3327127" cy="830997"/>
          </a:xfrm>
          <a:prstGeom prst="rect">
            <a:avLst/>
          </a:prstGeom>
          <a:noFill/>
        </p:spPr>
        <p:txBody>
          <a:bodyPr wrap="square" rtlCol="0">
            <a:spAutoFit/>
          </a:bodyPr>
          <a:lstStyle/>
          <a:p>
            <a:pPr algn="r"/>
            <a:r>
              <a:rPr lang="fr-FR" sz="1200" dirty="0">
                <a:solidFill>
                  <a:srgbClr val="0070C0"/>
                </a:solidFill>
              </a:rPr>
              <a:t>Ces supports pédagogiques ont été créés par : </a:t>
            </a:r>
          </a:p>
          <a:p>
            <a:pPr algn="r"/>
            <a:r>
              <a:rPr lang="fr-FR" sz="1200" dirty="0">
                <a:solidFill>
                  <a:srgbClr val="0070C0"/>
                </a:solidFill>
              </a:rPr>
              <a:t>Rachel Lozano, CICR, Valérie </a:t>
            </a:r>
            <a:r>
              <a:rPr lang="fr-FR" sz="1200" dirty="0" err="1">
                <a:solidFill>
                  <a:srgbClr val="0070C0"/>
                </a:solidFill>
              </a:rPr>
              <a:t>Belchior-Bellino</a:t>
            </a:r>
            <a:r>
              <a:rPr lang="fr-FR" sz="1200" dirty="0">
                <a:solidFill>
                  <a:srgbClr val="0070C0"/>
                </a:solidFill>
              </a:rPr>
              <a:t>, CICR, </a:t>
            </a:r>
          </a:p>
          <a:p>
            <a:pPr algn="r"/>
            <a:r>
              <a:rPr lang="fr-FR" sz="1200" dirty="0" err="1">
                <a:solidFill>
                  <a:srgbClr val="0070C0"/>
                </a:solidFill>
              </a:rPr>
              <a:t>Mija</a:t>
            </a:r>
            <a:r>
              <a:rPr lang="fr-FR" sz="1200" dirty="0">
                <a:solidFill>
                  <a:srgbClr val="0070C0"/>
                </a:solidFill>
              </a:rPr>
              <a:t> </a:t>
            </a:r>
            <a:r>
              <a:rPr lang="fr-FR" sz="1200" dirty="0" err="1">
                <a:solidFill>
                  <a:srgbClr val="0070C0"/>
                </a:solidFill>
              </a:rPr>
              <a:t>Ververs</a:t>
            </a:r>
            <a:r>
              <a:rPr lang="fr-FR" sz="1200" dirty="0">
                <a:solidFill>
                  <a:srgbClr val="0070C0"/>
                </a:solidFill>
              </a:rPr>
              <a:t>, John Hopkins </a:t>
            </a:r>
            <a:r>
              <a:rPr lang="fr-FR" sz="1200" dirty="0" err="1">
                <a:solidFill>
                  <a:srgbClr val="0070C0"/>
                </a:solidFill>
              </a:rPr>
              <a:t>University</a:t>
            </a:r>
            <a:r>
              <a:rPr lang="fr-FR" sz="1200" dirty="0">
                <a:solidFill>
                  <a:srgbClr val="0070C0"/>
                </a:solidFill>
              </a:rPr>
              <a:t>/CDC et </a:t>
            </a:r>
          </a:p>
          <a:p>
            <a:pPr algn="r"/>
            <a:r>
              <a:rPr lang="fr-FR" sz="1200" dirty="0">
                <a:solidFill>
                  <a:srgbClr val="0070C0"/>
                </a:solidFill>
              </a:rPr>
              <a:t>Nicole </a:t>
            </a:r>
            <a:r>
              <a:rPr lang="fr-FR" sz="1200" dirty="0" err="1">
                <a:solidFill>
                  <a:srgbClr val="0070C0"/>
                </a:solidFill>
              </a:rPr>
              <a:t>Niederberger</a:t>
            </a:r>
            <a:r>
              <a:rPr lang="fr-FR" sz="1200" dirty="0">
                <a:solidFill>
                  <a:srgbClr val="0070C0"/>
                </a:solidFill>
              </a:rPr>
              <a:t>, Terre des Hommes</a:t>
            </a:r>
            <a:r>
              <a:rPr lang="fr-FR" sz="1200" dirty="0"/>
              <a:t> </a:t>
            </a:r>
          </a:p>
        </p:txBody>
      </p:sp>
    </p:spTree>
    <p:extLst>
      <p:ext uri="{BB962C8B-B14F-4D97-AF65-F5344CB8AC3E}">
        <p14:creationId xmlns:p14="http://schemas.microsoft.com/office/powerpoint/2010/main" val="2270039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txBox="1">
            <a:spLocks noRot="1" noChangeArrowheads="1"/>
          </p:cNvSpPr>
          <p:nvPr/>
        </p:nvSpPr>
        <p:spPr>
          <a:xfrm>
            <a:off x="630174" y="-156756"/>
            <a:ext cx="6115306" cy="11112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4400" b="1" u="sng" dirty="0">
                <a:solidFill>
                  <a:srgbClr val="002060"/>
                </a:solidFill>
                <a:latin typeface="+mn-lt"/>
              </a:rPr>
              <a:t>Ce dont elles ont besoin :</a:t>
            </a:r>
            <a:r>
              <a:rPr lang="fr-FR" sz="4400" b="1" dirty="0">
                <a:solidFill>
                  <a:srgbClr val="002060"/>
                </a:solidFill>
                <a:latin typeface="+mn-lt"/>
              </a:rPr>
              <a:t> </a:t>
            </a:r>
          </a:p>
        </p:txBody>
      </p:sp>
      <p:pic>
        <p:nvPicPr>
          <p:cNvPr id="12"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3225" y="2242343"/>
            <a:ext cx="1225550" cy="237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3"/>
          <p:cNvSpPr txBox="1">
            <a:spLocks noChangeArrowheads="1"/>
          </p:cNvSpPr>
          <p:nvPr/>
        </p:nvSpPr>
        <p:spPr bwMode="auto">
          <a:xfrm>
            <a:off x="2894013" y="2251252"/>
            <a:ext cx="166314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fr-FR" sz="2800">
                <a:latin typeface="+mn-lt"/>
              </a:rPr>
              <a:t>Habitat et </a:t>
            </a:r>
          </a:p>
          <a:p>
            <a:r>
              <a:rPr lang="fr-FR" sz="2800">
                <a:latin typeface="+mn-lt"/>
              </a:rPr>
              <a:t>mobilier</a:t>
            </a:r>
          </a:p>
        </p:txBody>
      </p:sp>
      <p:sp>
        <p:nvSpPr>
          <p:cNvPr id="18" name="TextBox 4"/>
          <p:cNvSpPr txBox="1">
            <a:spLocks noChangeArrowheads="1"/>
          </p:cNvSpPr>
          <p:nvPr/>
        </p:nvSpPr>
        <p:spPr bwMode="auto">
          <a:xfrm>
            <a:off x="7766314" y="2362425"/>
            <a:ext cx="16606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fr-FR" sz="2800">
                <a:latin typeface="+mn-lt"/>
              </a:rPr>
              <a:t>Instruction</a:t>
            </a:r>
          </a:p>
        </p:txBody>
      </p:sp>
      <p:sp>
        <p:nvSpPr>
          <p:cNvPr id="19" name="TextBox 5"/>
          <p:cNvSpPr txBox="1">
            <a:spLocks noChangeArrowheads="1"/>
          </p:cNvSpPr>
          <p:nvPr/>
        </p:nvSpPr>
        <p:spPr bwMode="auto">
          <a:xfrm>
            <a:off x="2272298" y="3802894"/>
            <a:ext cx="18893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fr-FR" sz="2800">
                <a:latin typeface="+mn-lt"/>
              </a:rPr>
              <a:t>Soins de santé</a:t>
            </a:r>
          </a:p>
        </p:txBody>
      </p:sp>
      <p:sp>
        <p:nvSpPr>
          <p:cNvPr id="20" name="TextBox 8"/>
          <p:cNvSpPr txBox="1">
            <a:spLocks noChangeArrowheads="1"/>
          </p:cNvSpPr>
          <p:nvPr/>
        </p:nvSpPr>
        <p:spPr bwMode="auto">
          <a:xfrm>
            <a:off x="7634839" y="3802894"/>
            <a:ext cx="186781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fr-FR" sz="2800">
                <a:latin typeface="+mn-lt"/>
              </a:rPr>
              <a:t>Vie sociale </a:t>
            </a:r>
          </a:p>
          <a:p>
            <a:r>
              <a:rPr lang="fr-FR" sz="2800">
                <a:latin typeface="+mn-lt"/>
              </a:rPr>
              <a:t>et amis</a:t>
            </a:r>
          </a:p>
        </p:txBody>
      </p:sp>
      <p:sp>
        <p:nvSpPr>
          <p:cNvPr id="21" name="TextBox 9"/>
          <p:cNvSpPr txBox="1">
            <a:spLocks noChangeArrowheads="1"/>
          </p:cNvSpPr>
          <p:nvPr/>
        </p:nvSpPr>
        <p:spPr bwMode="auto">
          <a:xfrm>
            <a:off x="3186355" y="4923650"/>
            <a:ext cx="13901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fr-FR" sz="2800">
                <a:latin typeface="+mn-lt"/>
              </a:rPr>
              <a:t>Sécurité</a:t>
            </a:r>
          </a:p>
        </p:txBody>
      </p:sp>
      <p:sp>
        <p:nvSpPr>
          <p:cNvPr id="22" name="TextBox 10"/>
          <p:cNvSpPr txBox="1">
            <a:spLocks noChangeArrowheads="1"/>
          </p:cNvSpPr>
          <p:nvPr/>
        </p:nvSpPr>
        <p:spPr bwMode="auto">
          <a:xfrm>
            <a:off x="4566725" y="5358079"/>
            <a:ext cx="351326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2800" dirty="0">
                <a:latin typeface="+mn-lt"/>
              </a:rPr>
              <a:t>Eau et</a:t>
            </a:r>
          </a:p>
          <a:p>
            <a:r>
              <a:rPr lang="fr-FR" sz="2800" dirty="0">
                <a:latin typeface="+mn-lt"/>
              </a:rPr>
              <a:t>installations sanitaires</a:t>
            </a:r>
          </a:p>
        </p:txBody>
      </p:sp>
      <p:sp>
        <p:nvSpPr>
          <p:cNvPr id="24" name="TextBox 2"/>
          <p:cNvSpPr txBox="1">
            <a:spLocks noChangeArrowheads="1"/>
          </p:cNvSpPr>
          <p:nvPr/>
        </p:nvSpPr>
        <p:spPr bwMode="auto">
          <a:xfrm>
            <a:off x="4885509" y="1163246"/>
            <a:ext cx="25603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fr-FR" sz="4000" dirty="0">
                <a:solidFill>
                  <a:srgbClr val="FF0000"/>
                </a:solidFill>
                <a:latin typeface="+mn-lt"/>
              </a:rPr>
              <a:t>Nourriture</a:t>
            </a:r>
          </a:p>
        </p:txBody>
      </p:sp>
      <p:sp>
        <p:nvSpPr>
          <p:cNvPr id="14" name="Rectangle 13"/>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5" name="TextBox 14"/>
          <p:cNvSpPr txBox="1"/>
          <p:nvPr/>
        </p:nvSpPr>
        <p:spPr>
          <a:xfrm>
            <a:off x="86988" y="5183796"/>
            <a:ext cx="461665" cy="1474763"/>
          </a:xfrm>
          <a:prstGeom prst="rect">
            <a:avLst/>
          </a:prstGeom>
          <a:noFill/>
        </p:spPr>
        <p:txBody>
          <a:bodyPr vert="vert270" wrap="none" rtlCol="0">
            <a:spAutoFit/>
          </a:bodyPr>
          <a:lstStyle/>
          <a:p>
            <a:r>
              <a:rPr lang="fr-FR">
                <a:solidFill>
                  <a:schemeClr val="bg1"/>
                </a:solidFill>
              </a:rPr>
              <a:t>Cours H.E.L.P.</a:t>
            </a:r>
          </a:p>
        </p:txBody>
      </p:sp>
    </p:spTree>
    <p:extLst>
      <p:ext uri="{BB962C8B-B14F-4D97-AF65-F5344CB8AC3E}">
        <p14:creationId xmlns:p14="http://schemas.microsoft.com/office/powerpoint/2010/main" val="94672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5"/>
          <p:cNvSpPr txBox="1">
            <a:spLocks/>
          </p:cNvSpPr>
          <p:nvPr/>
        </p:nvSpPr>
        <p:spPr>
          <a:xfrm>
            <a:off x="-1059" y="995544"/>
            <a:ext cx="5971117" cy="7556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5400" u="sng" dirty="0">
                <a:latin typeface="+mn-lt"/>
              </a:rPr>
              <a:t>Nourriture</a:t>
            </a:r>
          </a:p>
        </p:txBody>
      </p:sp>
      <p:sp>
        <p:nvSpPr>
          <p:cNvPr id="17" name="Content Placeholder 2" descr="Rectangle: Click to edit Master text styles&#10;Second level&#10;Third level&#10;Fourth level&#10;Fifth level"/>
          <p:cNvSpPr txBox="1">
            <a:spLocks/>
          </p:cNvSpPr>
          <p:nvPr/>
        </p:nvSpPr>
        <p:spPr>
          <a:xfrm>
            <a:off x="1414462" y="1872389"/>
            <a:ext cx="4681538" cy="41751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Clr>
                <a:srgbClr val="FEFCDE"/>
              </a:buClr>
              <a:buFont typeface="Wingdings" panose="05000000000000000000" pitchFamily="2" charset="2"/>
              <a:buNone/>
              <a:defRPr/>
            </a:pPr>
            <a:br>
              <a:rPr lang="fr-FR" dirty="0">
                <a:solidFill>
                  <a:srgbClr val="FFCCCC"/>
                </a:solidFill>
              </a:rPr>
            </a:br>
            <a:endParaRPr lang="fr-FR" dirty="0">
              <a:solidFill>
                <a:srgbClr val="FFCCCC"/>
              </a:solidFill>
            </a:endParaRPr>
          </a:p>
          <a:p>
            <a:pPr algn="l">
              <a:buClr>
                <a:srgbClr val="FEFCDE"/>
              </a:buClr>
              <a:buFont typeface="Wingdings" panose="05000000000000000000" pitchFamily="2" charset="2"/>
              <a:buNone/>
              <a:defRPr/>
            </a:pPr>
            <a:r>
              <a:rPr lang="fr-FR" sz="2800" dirty="0"/>
              <a:t>En </a:t>
            </a:r>
            <a:r>
              <a:rPr lang="fr-FR" sz="2800" b="1" dirty="0"/>
              <a:t>quantité</a:t>
            </a:r>
            <a:r>
              <a:rPr lang="fr-FR" sz="2800" dirty="0"/>
              <a:t> appropriée</a:t>
            </a:r>
          </a:p>
          <a:p>
            <a:pPr algn="l">
              <a:buClr>
                <a:srgbClr val="FEFCDE"/>
              </a:buClr>
              <a:buFont typeface="Wingdings" panose="05000000000000000000" pitchFamily="2" charset="2"/>
              <a:buNone/>
              <a:defRPr/>
            </a:pPr>
            <a:endParaRPr lang="en-GB" sz="2800" b="1" dirty="0"/>
          </a:p>
          <a:p>
            <a:pPr algn="l">
              <a:buClr>
                <a:srgbClr val="FEFCDE"/>
              </a:buClr>
              <a:buFont typeface="Wingdings" panose="05000000000000000000" pitchFamily="2" charset="2"/>
              <a:buNone/>
              <a:defRPr/>
            </a:pPr>
            <a:r>
              <a:rPr lang="fr-FR" sz="2800" dirty="0"/>
              <a:t>et de </a:t>
            </a:r>
            <a:r>
              <a:rPr lang="fr-FR" sz="2800" b="1" dirty="0"/>
              <a:t>qualité</a:t>
            </a:r>
            <a:r>
              <a:rPr lang="fr-FR" sz="2800" dirty="0"/>
              <a:t> adéquate</a:t>
            </a:r>
          </a:p>
        </p:txBody>
      </p:sp>
      <p:sp>
        <p:nvSpPr>
          <p:cNvPr id="23" name="TextBox 4"/>
          <p:cNvSpPr txBox="1">
            <a:spLocks noChangeArrowheads="1"/>
          </p:cNvSpPr>
          <p:nvPr/>
        </p:nvSpPr>
        <p:spPr bwMode="auto">
          <a:xfrm>
            <a:off x="7977540" y="5076773"/>
            <a:ext cx="26555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10000"/>
              <a:buFont typeface="Wingdings" pitchFamily="2" charset="2"/>
              <a:buBlip>
                <a:blip r:embed="rId3"/>
              </a:buBlip>
              <a:defRPr sz="3200">
                <a:solidFill>
                  <a:schemeClr val="tx1"/>
                </a:solidFill>
                <a:latin typeface="Tahoma" pitchFamily="34" charset="0"/>
              </a:defRPr>
            </a:lvl1pPr>
            <a:lvl2pPr marL="742950" indent="-285750">
              <a:spcBef>
                <a:spcPct val="20000"/>
              </a:spcBef>
              <a:buClr>
                <a:schemeClr val="tx1"/>
              </a:buClr>
              <a:buSzPct val="60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95000"/>
              <a:buFont typeface="Wingdings" pitchFamily="2" charset="2"/>
              <a:buChar char="w"/>
              <a:defRPr sz="2400">
                <a:solidFill>
                  <a:schemeClr val="tx1"/>
                </a:solidFill>
                <a:latin typeface="Tahoma" pitchFamily="34" charset="0"/>
              </a:defRPr>
            </a:lvl3pPr>
            <a:lvl4pPr marL="1600200" indent="-228600">
              <a:spcBef>
                <a:spcPct val="20000"/>
              </a:spcBef>
              <a:buClr>
                <a:schemeClr val="tx1"/>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9pPr>
          </a:lstStyle>
          <a:p>
            <a:pPr>
              <a:spcBef>
                <a:spcPct val="0"/>
              </a:spcBef>
              <a:buClrTx/>
              <a:buSzTx/>
              <a:buFontTx/>
              <a:buNone/>
              <a:defRPr/>
            </a:pPr>
            <a:r>
              <a:rPr lang="fr-FR" sz="1800" i="1" dirty="0">
                <a:latin typeface="+mn-lt"/>
              </a:rPr>
              <a:t>Soudan du Sud, août 2013</a:t>
            </a:r>
          </a:p>
        </p:txBody>
      </p:sp>
      <p:pic>
        <p:nvPicPr>
          <p:cNvPr id="2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646128"/>
            <a:ext cx="4537075" cy="340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8" name="TextBox 7"/>
          <p:cNvSpPr txBox="1"/>
          <p:nvPr/>
        </p:nvSpPr>
        <p:spPr>
          <a:xfrm>
            <a:off x="86988" y="5183796"/>
            <a:ext cx="461665" cy="1474763"/>
          </a:xfrm>
          <a:prstGeom prst="rect">
            <a:avLst/>
          </a:prstGeom>
          <a:noFill/>
        </p:spPr>
        <p:txBody>
          <a:bodyPr vert="vert270" wrap="none" rtlCol="0">
            <a:spAutoFit/>
          </a:bodyPr>
          <a:lstStyle/>
          <a:p>
            <a:r>
              <a:rPr lang="fr-FR">
                <a:solidFill>
                  <a:schemeClr val="bg1"/>
                </a:solidFill>
              </a:rPr>
              <a:t>Cours H.E.L.P.</a:t>
            </a:r>
          </a:p>
        </p:txBody>
      </p:sp>
    </p:spTree>
    <p:extLst>
      <p:ext uri="{BB962C8B-B14F-4D97-AF65-F5344CB8AC3E}">
        <p14:creationId xmlns:p14="http://schemas.microsoft.com/office/powerpoint/2010/main" val="4165973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5"/>
          <p:cNvSpPr txBox="1">
            <a:spLocks/>
          </p:cNvSpPr>
          <p:nvPr/>
        </p:nvSpPr>
        <p:spPr>
          <a:xfrm>
            <a:off x="-1013303" y="953402"/>
            <a:ext cx="7543800" cy="7556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5400" u="sng">
                <a:latin typeface="+mn-lt"/>
              </a:rPr>
              <a:t>Quantité</a:t>
            </a:r>
          </a:p>
        </p:txBody>
      </p:sp>
      <p:pic>
        <p:nvPicPr>
          <p:cNvPr id="1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2592" y="1709052"/>
            <a:ext cx="4569605" cy="4195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ubtitle 4" descr="Rectangle: Click to edit Master text styles&#10;Second level&#10;Third level&#10;Fourth level&#10;Fifth level"/>
          <p:cNvSpPr>
            <a:spLocks noGrp="1"/>
          </p:cNvSpPr>
          <p:nvPr>
            <p:ph type="subTitle" idx="4294967295"/>
          </p:nvPr>
        </p:nvSpPr>
        <p:spPr>
          <a:xfrm>
            <a:off x="1411953" y="2288683"/>
            <a:ext cx="5688013" cy="3397250"/>
          </a:xfrm>
        </p:spPr>
        <p:txBody>
          <a:bodyPr rtlCol="0">
            <a:normAutofit lnSpcReduction="10000"/>
          </a:bodyPr>
          <a:lstStyle/>
          <a:p>
            <a:pPr>
              <a:lnSpc>
                <a:spcPct val="80000"/>
              </a:lnSpc>
              <a:buClr>
                <a:srgbClr val="003300"/>
              </a:buClr>
              <a:defRPr/>
            </a:pPr>
            <a:r>
              <a:rPr lang="fr-FR"/>
              <a:t>Appelée énergie</a:t>
            </a:r>
          </a:p>
          <a:p>
            <a:pPr>
              <a:lnSpc>
                <a:spcPct val="80000"/>
              </a:lnSpc>
              <a:buClr>
                <a:srgbClr val="003300"/>
              </a:buClr>
              <a:defRPr/>
            </a:pPr>
            <a:endParaRPr lang="en-US" dirty="0">
              <a:ea typeface="ＭＳ Ｐゴシック" pitchFamily="34" charset="-128"/>
              <a:cs typeface="Calibri" pitchFamily="34" charset="0"/>
            </a:endParaRPr>
          </a:p>
          <a:p>
            <a:pPr>
              <a:lnSpc>
                <a:spcPct val="80000"/>
              </a:lnSpc>
              <a:buClr>
                <a:srgbClr val="003300"/>
              </a:buClr>
              <a:defRPr/>
            </a:pPr>
            <a:r>
              <a:rPr lang="fr-FR"/>
              <a:t>Mesurée en kilocalories (kcal)</a:t>
            </a:r>
          </a:p>
          <a:p>
            <a:pPr>
              <a:lnSpc>
                <a:spcPct val="80000"/>
              </a:lnSpc>
              <a:buClr>
                <a:srgbClr val="003300"/>
              </a:buClr>
              <a:defRPr/>
            </a:pPr>
            <a:endParaRPr lang="en-US" dirty="0">
              <a:ea typeface="ＭＳ Ｐゴシック" pitchFamily="34" charset="-128"/>
              <a:cs typeface="Calibri" pitchFamily="34" charset="0"/>
            </a:endParaRPr>
          </a:p>
          <a:p>
            <a:pPr>
              <a:lnSpc>
                <a:spcPct val="80000"/>
              </a:lnSpc>
              <a:buClr>
                <a:srgbClr val="003300"/>
              </a:buClr>
              <a:defRPr/>
            </a:pPr>
            <a:r>
              <a:rPr lang="fr-FR"/>
              <a:t>Varie en fonction de l’âge, de la taille, du poids, de la grossesse ou de l’allaitement, de l’activité physique, du climat, des maladies, etc.</a:t>
            </a:r>
          </a:p>
          <a:p>
            <a:pPr marL="171450" indent="-171450" eaLnBrk="1" fontAlgn="auto" hangingPunct="1">
              <a:lnSpc>
                <a:spcPct val="80000"/>
              </a:lnSpc>
              <a:buClr>
                <a:srgbClr val="C00000"/>
              </a:buClr>
              <a:buFont typeface="Arial" pitchFamily="34" charset="0"/>
              <a:buChar char="•"/>
              <a:defRPr/>
            </a:pPr>
            <a:endParaRPr lang="en-US" sz="900" dirty="0">
              <a:solidFill>
                <a:srgbClr val="FFFF00"/>
              </a:solidFill>
              <a:cs typeface="Calibri" pitchFamily="34" charset="0"/>
            </a:endParaRPr>
          </a:p>
          <a:p>
            <a:pPr marL="457200" indent="-457200" eaLnBrk="1" fontAlgn="auto" hangingPunct="1">
              <a:lnSpc>
                <a:spcPct val="80000"/>
              </a:lnSpc>
              <a:buClr>
                <a:srgbClr val="C00000"/>
              </a:buClr>
              <a:buFont typeface="Arial" pitchFamily="34" charset="0"/>
              <a:buChar char="•"/>
              <a:defRPr/>
            </a:pPr>
            <a:endParaRPr lang="en-US" sz="800" b="1" dirty="0">
              <a:solidFill>
                <a:srgbClr val="FFFF00"/>
              </a:solidFill>
              <a:ea typeface="ＭＳ Ｐゴシック" pitchFamily="34" charset="-128"/>
              <a:cs typeface="Calibri" pitchFamily="34" charset="0"/>
            </a:endParaRPr>
          </a:p>
        </p:txBody>
      </p:sp>
      <p:sp>
        <p:nvSpPr>
          <p:cNvPr id="6" name="Rectangle 5"/>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7" name="TextBox 6"/>
          <p:cNvSpPr txBox="1"/>
          <p:nvPr/>
        </p:nvSpPr>
        <p:spPr>
          <a:xfrm>
            <a:off x="86988" y="5183796"/>
            <a:ext cx="461665" cy="1474763"/>
          </a:xfrm>
          <a:prstGeom prst="rect">
            <a:avLst/>
          </a:prstGeom>
          <a:noFill/>
        </p:spPr>
        <p:txBody>
          <a:bodyPr vert="vert270" wrap="none" rtlCol="0">
            <a:spAutoFit/>
          </a:bodyPr>
          <a:lstStyle/>
          <a:p>
            <a:r>
              <a:rPr lang="fr-FR">
                <a:solidFill>
                  <a:schemeClr val="bg1"/>
                </a:solidFill>
              </a:rPr>
              <a:t>Cours H.E.L.P.</a:t>
            </a:r>
          </a:p>
        </p:txBody>
      </p:sp>
    </p:spTree>
    <p:extLst>
      <p:ext uri="{BB962C8B-B14F-4D97-AF65-F5344CB8AC3E}">
        <p14:creationId xmlns:p14="http://schemas.microsoft.com/office/powerpoint/2010/main" val="338619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5"/>
          <p:cNvSpPr txBox="1">
            <a:spLocks/>
          </p:cNvSpPr>
          <p:nvPr/>
        </p:nvSpPr>
        <p:spPr>
          <a:xfrm>
            <a:off x="2120492" y="250031"/>
            <a:ext cx="7543800" cy="75565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4400" u="sng">
                <a:latin typeface="+mn-lt"/>
              </a:rPr>
              <a:t>Besoins énergétiques quotidiens</a:t>
            </a:r>
          </a:p>
        </p:txBody>
      </p:sp>
      <p:sp>
        <p:nvSpPr>
          <p:cNvPr id="136" name="Rectangle 4"/>
          <p:cNvSpPr>
            <a:spLocks noChangeArrowheads="1"/>
          </p:cNvSpPr>
          <p:nvPr/>
        </p:nvSpPr>
        <p:spPr bwMode="auto">
          <a:xfrm>
            <a:off x="3134904" y="4065587"/>
            <a:ext cx="6203950" cy="326827"/>
          </a:xfrm>
          <a:prstGeom prst="rect">
            <a:avLst/>
          </a:prstGeom>
          <a:solidFill>
            <a:schemeClr val="accent2">
              <a:lumMod val="40000"/>
              <a:lumOff val="60000"/>
            </a:schemeClr>
          </a:solidFill>
          <a:ln>
            <a:noFill/>
          </a:ln>
        </p:spPr>
        <p:txBody>
          <a:bodyPr wrap="none" anchor="ct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endParaRPr lang="fr-FR" altLang="fr-FR"/>
          </a:p>
        </p:txBody>
      </p:sp>
      <p:sp>
        <p:nvSpPr>
          <p:cNvPr id="137" name="Rectangle 5"/>
          <p:cNvSpPr>
            <a:spLocks noChangeArrowheads="1"/>
          </p:cNvSpPr>
          <p:nvPr/>
        </p:nvSpPr>
        <p:spPr bwMode="auto">
          <a:xfrm>
            <a:off x="3134904" y="2092325"/>
            <a:ext cx="6203950" cy="300037"/>
          </a:xfrm>
          <a:prstGeom prst="rect">
            <a:avLst/>
          </a:prstGeom>
          <a:solidFill>
            <a:schemeClr val="accent2">
              <a:lumMod val="40000"/>
              <a:lumOff val="60000"/>
            </a:schemeClr>
          </a:solidFill>
          <a:ln>
            <a:noFill/>
          </a:ln>
        </p:spPr>
        <p:txBody>
          <a:bodyPr wrap="none" anchor="ct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endParaRPr lang="fr-FR" altLang="fr-FR"/>
          </a:p>
        </p:txBody>
      </p:sp>
      <p:sp>
        <p:nvSpPr>
          <p:cNvPr id="138" name="Rectangle 6"/>
          <p:cNvSpPr>
            <a:spLocks noChangeArrowheads="1"/>
          </p:cNvSpPr>
          <p:nvPr/>
        </p:nvSpPr>
        <p:spPr bwMode="auto">
          <a:xfrm>
            <a:off x="3107527" y="2723599"/>
            <a:ext cx="6203950" cy="298450"/>
          </a:xfrm>
          <a:prstGeom prst="rect">
            <a:avLst/>
          </a:prstGeom>
          <a:solidFill>
            <a:schemeClr val="accent2">
              <a:lumMod val="40000"/>
              <a:lumOff val="60000"/>
            </a:schemeClr>
          </a:solidFill>
          <a:ln>
            <a:noFill/>
          </a:ln>
        </p:spPr>
        <p:txBody>
          <a:bodyPr wrap="none" anchor="ct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endParaRPr lang="fr-FR" altLang="fr-FR"/>
          </a:p>
        </p:txBody>
      </p:sp>
      <p:sp>
        <p:nvSpPr>
          <p:cNvPr id="139" name="Rectangle 7"/>
          <p:cNvSpPr>
            <a:spLocks noChangeArrowheads="1"/>
          </p:cNvSpPr>
          <p:nvPr/>
        </p:nvSpPr>
        <p:spPr bwMode="auto">
          <a:xfrm>
            <a:off x="3127661" y="3309405"/>
            <a:ext cx="6203950" cy="300038"/>
          </a:xfrm>
          <a:prstGeom prst="rect">
            <a:avLst/>
          </a:prstGeom>
          <a:solidFill>
            <a:schemeClr val="accent2">
              <a:lumMod val="40000"/>
              <a:lumOff val="60000"/>
            </a:schemeClr>
          </a:solidFill>
          <a:ln>
            <a:noFill/>
          </a:ln>
        </p:spPr>
        <p:txBody>
          <a:bodyPr wrap="none" anchor="ct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endParaRPr lang="fr-FR" altLang="fr-FR"/>
          </a:p>
        </p:txBody>
      </p:sp>
      <p:sp>
        <p:nvSpPr>
          <p:cNvPr id="140" name="Rectangle 8"/>
          <p:cNvSpPr>
            <a:spLocks noChangeArrowheads="1"/>
          </p:cNvSpPr>
          <p:nvPr/>
        </p:nvSpPr>
        <p:spPr bwMode="auto">
          <a:xfrm>
            <a:off x="7870417" y="5186362"/>
            <a:ext cx="1468437"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endParaRPr lang="fr-FR" altLang="fr-FR"/>
          </a:p>
        </p:txBody>
      </p:sp>
      <p:sp>
        <p:nvSpPr>
          <p:cNvPr id="141" name="Rectangle 9"/>
          <p:cNvSpPr>
            <a:spLocks noChangeArrowheads="1"/>
          </p:cNvSpPr>
          <p:nvPr/>
        </p:nvSpPr>
        <p:spPr bwMode="auto">
          <a:xfrm>
            <a:off x="3796098" y="1560512"/>
            <a:ext cx="3667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1500" i="1"/>
              <a:t>Groupe</a:t>
            </a:r>
          </a:p>
        </p:txBody>
      </p:sp>
      <p:sp>
        <p:nvSpPr>
          <p:cNvPr id="142" name="Rectangle 10"/>
          <p:cNvSpPr>
            <a:spLocks noChangeArrowheads="1"/>
          </p:cNvSpPr>
          <p:nvPr/>
        </p:nvSpPr>
        <p:spPr bwMode="auto">
          <a:xfrm>
            <a:off x="3717679" y="1826419"/>
            <a:ext cx="5683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1500" i="1"/>
              <a:t>d’âge</a:t>
            </a:r>
          </a:p>
        </p:txBody>
      </p:sp>
      <p:sp>
        <p:nvSpPr>
          <p:cNvPr id="143" name="Rectangle 11"/>
          <p:cNvSpPr>
            <a:spLocks noChangeArrowheads="1"/>
          </p:cNvSpPr>
          <p:nvPr/>
        </p:nvSpPr>
        <p:spPr bwMode="auto">
          <a:xfrm>
            <a:off x="4913088" y="1558668"/>
            <a:ext cx="5588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1500" i="1"/>
              <a:t>Hommes</a:t>
            </a:r>
          </a:p>
        </p:txBody>
      </p:sp>
      <p:sp>
        <p:nvSpPr>
          <p:cNvPr id="144" name="Rectangle 12"/>
          <p:cNvSpPr>
            <a:spLocks noChangeArrowheads="1"/>
          </p:cNvSpPr>
          <p:nvPr/>
        </p:nvSpPr>
        <p:spPr bwMode="auto">
          <a:xfrm>
            <a:off x="4587835" y="1814808"/>
            <a:ext cx="102076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1500" i="1"/>
              <a:t>(kcal/jour)</a:t>
            </a:r>
          </a:p>
        </p:txBody>
      </p:sp>
      <p:sp>
        <p:nvSpPr>
          <p:cNvPr id="145" name="Rectangle 13"/>
          <p:cNvSpPr>
            <a:spLocks noChangeArrowheads="1"/>
          </p:cNvSpPr>
          <p:nvPr/>
        </p:nvSpPr>
        <p:spPr bwMode="auto">
          <a:xfrm>
            <a:off x="5873780" y="1547280"/>
            <a:ext cx="7953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1500" i="1"/>
              <a:t>Femmes</a:t>
            </a:r>
          </a:p>
        </p:txBody>
      </p:sp>
      <p:sp>
        <p:nvSpPr>
          <p:cNvPr id="146" name="Rectangle 14"/>
          <p:cNvSpPr>
            <a:spLocks noChangeArrowheads="1"/>
          </p:cNvSpPr>
          <p:nvPr/>
        </p:nvSpPr>
        <p:spPr bwMode="auto">
          <a:xfrm>
            <a:off x="5831677" y="1784671"/>
            <a:ext cx="9985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i="1"/>
              <a:t>(</a:t>
            </a:r>
            <a:r>
              <a:rPr lang="fr-FR" sz="1400" i="1"/>
              <a:t>kcal/jour</a:t>
            </a:r>
            <a:r>
              <a:rPr lang="fr-FR" i="1"/>
              <a:t>)</a:t>
            </a:r>
          </a:p>
        </p:txBody>
      </p:sp>
      <p:sp>
        <p:nvSpPr>
          <p:cNvPr id="147" name="Rectangle 15"/>
          <p:cNvSpPr>
            <a:spLocks noChangeArrowheads="1"/>
          </p:cNvSpPr>
          <p:nvPr/>
        </p:nvSpPr>
        <p:spPr bwMode="auto">
          <a:xfrm>
            <a:off x="7079842" y="1560512"/>
            <a:ext cx="7889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1500" i="1"/>
              <a:t>Moyenne</a:t>
            </a:r>
          </a:p>
        </p:txBody>
      </p:sp>
      <p:sp>
        <p:nvSpPr>
          <p:cNvPr id="148" name="Rectangle 16"/>
          <p:cNvSpPr>
            <a:spLocks noChangeArrowheads="1"/>
          </p:cNvSpPr>
          <p:nvPr/>
        </p:nvSpPr>
        <p:spPr bwMode="auto">
          <a:xfrm>
            <a:off x="6971892" y="1793875"/>
            <a:ext cx="9985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i="1"/>
              <a:t>(</a:t>
            </a:r>
            <a:r>
              <a:rPr lang="fr-FR" sz="1400" i="1"/>
              <a:t>kcal/jour</a:t>
            </a:r>
            <a:r>
              <a:rPr lang="fr-FR" i="1"/>
              <a:t>)</a:t>
            </a:r>
          </a:p>
        </p:txBody>
      </p:sp>
      <p:sp>
        <p:nvSpPr>
          <p:cNvPr id="149" name="Rectangle 17"/>
          <p:cNvSpPr>
            <a:spLocks noChangeArrowheads="1"/>
          </p:cNvSpPr>
          <p:nvPr/>
        </p:nvSpPr>
        <p:spPr bwMode="auto">
          <a:xfrm>
            <a:off x="8242685" y="1695688"/>
            <a:ext cx="958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1500" i="1"/>
              <a:t>% de pop.</a:t>
            </a:r>
          </a:p>
        </p:txBody>
      </p:sp>
      <p:sp>
        <p:nvSpPr>
          <p:cNvPr id="150" name="Rectangle 18"/>
          <p:cNvSpPr>
            <a:spLocks noChangeArrowheads="1"/>
          </p:cNvSpPr>
          <p:nvPr/>
        </p:nvSpPr>
        <p:spPr bwMode="auto">
          <a:xfrm>
            <a:off x="3727042" y="2158297"/>
            <a:ext cx="7934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1500">
                <a:solidFill>
                  <a:srgbClr val="002060"/>
                </a:solidFill>
              </a:rPr>
              <a:t>0-4 ans </a:t>
            </a:r>
          </a:p>
        </p:txBody>
      </p:sp>
      <p:sp>
        <p:nvSpPr>
          <p:cNvPr id="152" name="Rectangle 20"/>
          <p:cNvSpPr>
            <a:spLocks noChangeArrowheads="1"/>
          </p:cNvSpPr>
          <p:nvPr/>
        </p:nvSpPr>
        <p:spPr bwMode="auto">
          <a:xfrm>
            <a:off x="5020519" y="2157688"/>
            <a:ext cx="4873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1500">
                <a:solidFill>
                  <a:srgbClr val="002060"/>
                </a:solidFill>
              </a:rPr>
              <a:t>1320</a:t>
            </a:r>
          </a:p>
        </p:txBody>
      </p:sp>
      <p:sp>
        <p:nvSpPr>
          <p:cNvPr id="153" name="Rectangle 21"/>
          <p:cNvSpPr>
            <a:spLocks noChangeArrowheads="1"/>
          </p:cNvSpPr>
          <p:nvPr/>
        </p:nvSpPr>
        <p:spPr bwMode="auto">
          <a:xfrm>
            <a:off x="6057839" y="2146300"/>
            <a:ext cx="48736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1500">
                <a:solidFill>
                  <a:srgbClr val="002060"/>
                </a:solidFill>
              </a:rPr>
              <a:t>1250</a:t>
            </a:r>
          </a:p>
        </p:txBody>
      </p:sp>
      <p:sp>
        <p:nvSpPr>
          <p:cNvPr id="154" name="Rectangle 22"/>
          <p:cNvSpPr>
            <a:spLocks noChangeArrowheads="1"/>
          </p:cNvSpPr>
          <p:nvPr/>
        </p:nvSpPr>
        <p:spPr bwMode="auto">
          <a:xfrm>
            <a:off x="7273908" y="2146300"/>
            <a:ext cx="4873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1500">
                <a:solidFill>
                  <a:srgbClr val="002060"/>
                </a:solidFill>
              </a:rPr>
              <a:t>1290</a:t>
            </a:r>
          </a:p>
        </p:txBody>
      </p:sp>
      <p:sp>
        <p:nvSpPr>
          <p:cNvPr id="155" name="Rectangle 23"/>
          <p:cNvSpPr>
            <a:spLocks noChangeArrowheads="1"/>
          </p:cNvSpPr>
          <p:nvPr/>
        </p:nvSpPr>
        <p:spPr bwMode="auto">
          <a:xfrm>
            <a:off x="8286342" y="2147775"/>
            <a:ext cx="939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a:solidFill>
                  <a:srgbClr val="002060"/>
                </a:solidFill>
              </a:rPr>
              <a:t>12,37%</a:t>
            </a:r>
          </a:p>
        </p:txBody>
      </p:sp>
      <p:sp>
        <p:nvSpPr>
          <p:cNvPr id="156" name="Rectangle 24"/>
          <p:cNvSpPr>
            <a:spLocks noChangeArrowheads="1"/>
          </p:cNvSpPr>
          <p:nvPr/>
        </p:nvSpPr>
        <p:spPr bwMode="auto">
          <a:xfrm>
            <a:off x="3733392" y="2435225"/>
            <a:ext cx="3825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1500"/>
              <a:t>5-9 </a:t>
            </a:r>
          </a:p>
        </p:txBody>
      </p:sp>
      <p:sp>
        <p:nvSpPr>
          <p:cNvPr id="157" name="Rectangle 25"/>
          <p:cNvSpPr>
            <a:spLocks noChangeArrowheads="1"/>
          </p:cNvSpPr>
          <p:nvPr/>
        </p:nvSpPr>
        <p:spPr bwMode="auto">
          <a:xfrm>
            <a:off x="4090579" y="2435225"/>
            <a:ext cx="3540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1500"/>
              <a:t>ans</a:t>
            </a:r>
          </a:p>
        </p:txBody>
      </p:sp>
      <p:sp>
        <p:nvSpPr>
          <p:cNvPr id="158" name="Rectangle 26"/>
          <p:cNvSpPr>
            <a:spLocks noChangeArrowheads="1"/>
          </p:cNvSpPr>
          <p:nvPr/>
        </p:nvSpPr>
        <p:spPr bwMode="auto">
          <a:xfrm>
            <a:off x="5025961" y="2435224"/>
            <a:ext cx="4873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1500"/>
              <a:t>1980</a:t>
            </a:r>
          </a:p>
        </p:txBody>
      </p:sp>
      <p:sp>
        <p:nvSpPr>
          <p:cNvPr id="159" name="Rectangle 27"/>
          <p:cNvSpPr>
            <a:spLocks noChangeArrowheads="1"/>
          </p:cNvSpPr>
          <p:nvPr/>
        </p:nvSpPr>
        <p:spPr bwMode="auto">
          <a:xfrm>
            <a:off x="5915856" y="2428081"/>
            <a:ext cx="74840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1500"/>
              <a:t>1730</a:t>
            </a:r>
          </a:p>
        </p:txBody>
      </p:sp>
      <p:sp>
        <p:nvSpPr>
          <p:cNvPr id="160" name="Rectangle 28"/>
          <p:cNvSpPr>
            <a:spLocks noChangeArrowheads="1"/>
          </p:cNvSpPr>
          <p:nvPr/>
        </p:nvSpPr>
        <p:spPr bwMode="auto">
          <a:xfrm>
            <a:off x="7273907" y="2435225"/>
            <a:ext cx="4873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1500"/>
              <a:t>1860</a:t>
            </a:r>
          </a:p>
        </p:txBody>
      </p:sp>
      <p:sp>
        <p:nvSpPr>
          <p:cNvPr id="161" name="Rectangle 29"/>
          <p:cNvSpPr>
            <a:spLocks noChangeArrowheads="1"/>
          </p:cNvSpPr>
          <p:nvPr/>
        </p:nvSpPr>
        <p:spPr bwMode="auto">
          <a:xfrm>
            <a:off x="8294279" y="2434033"/>
            <a:ext cx="939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a:t>11,69%</a:t>
            </a:r>
          </a:p>
        </p:txBody>
      </p:sp>
      <p:sp>
        <p:nvSpPr>
          <p:cNvPr id="162" name="Rectangle 30"/>
          <p:cNvSpPr>
            <a:spLocks noChangeArrowheads="1"/>
          </p:cNvSpPr>
          <p:nvPr/>
        </p:nvSpPr>
        <p:spPr bwMode="auto">
          <a:xfrm>
            <a:off x="3727042" y="2724150"/>
            <a:ext cx="62706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1500">
                <a:solidFill>
                  <a:srgbClr val="002060"/>
                </a:solidFill>
              </a:rPr>
              <a:t>10-14</a:t>
            </a:r>
            <a:r>
              <a:rPr lang="fr-FR" sz="1500"/>
              <a:t> </a:t>
            </a:r>
          </a:p>
        </p:txBody>
      </p:sp>
      <p:sp>
        <p:nvSpPr>
          <p:cNvPr id="163" name="Rectangle 31"/>
          <p:cNvSpPr>
            <a:spLocks noChangeArrowheads="1"/>
          </p:cNvSpPr>
          <p:nvPr/>
        </p:nvSpPr>
        <p:spPr bwMode="auto">
          <a:xfrm>
            <a:off x="4317592" y="2724150"/>
            <a:ext cx="3556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1500">
                <a:solidFill>
                  <a:srgbClr val="002060"/>
                </a:solidFill>
              </a:rPr>
              <a:t>ans</a:t>
            </a:r>
          </a:p>
        </p:txBody>
      </p:sp>
      <p:sp>
        <p:nvSpPr>
          <p:cNvPr id="164" name="Rectangle 32"/>
          <p:cNvSpPr>
            <a:spLocks noChangeArrowheads="1"/>
          </p:cNvSpPr>
          <p:nvPr/>
        </p:nvSpPr>
        <p:spPr bwMode="auto">
          <a:xfrm>
            <a:off x="5036007" y="2724150"/>
            <a:ext cx="4873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1500">
                <a:solidFill>
                  <a:srgbClr val="002060"/>
                </a:solidFill>
              </a:rPr>
              <a:t>2370</a:t>
            </a:r>
          </a:p>
        </p:txBody>
      </p:sp>
      <p:sp>
        <p:nvSpPr>
          <p:cNvPr id="165" name="Rectangle 33"/>
          <p:cNvSpPr>
            <a:spLocks noChangeArrowheads="1"/>
          </p:cNvSpPr>
          <p:nvPr/>
        </p:nvSpPr>
        <p:spPr bwMode="auto">
          <a:xfrm>
            <a:off x="6039654" y="2745491"/>
            <a:ext cx="48736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1500">
                <a:solidFill>
                  <a:srgbClr val="002060"/>
                </a:solidFill>
              </a:rPr>
              <a:t>2040</a:t>
            </a:r>
          </a:p>
        </p:txBody>
      </p:sp>
      <p:sp>
        <p:nvSpPr>
          <p:cNvPr id="166" name="Rectangle 34"/>
          <p:cNvSpPr>
            <a:spLocks noChangeArrowheads="1"/>
          </p:cNvSpPr>
          <p:nvPr/>
        </p:nvSpPr>
        <p:spPr bwMode="auto">
          <a:xfrm>
            <a:off x="7253699" y="2724150"/>
            <a:ext cx="4873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1500">
                <a:solidFill>
                  <a:srgbClr val="002060"/>
                </a:solidFill>
              </a:rPr>
              <a:t>2210</a:t>
            </a:r>
          </a:p>
        </p:txBody>
      </p:sp>
      <p:sp>
        <p:nvSpPr>
          <p:cNvPr id="167" name="Rectangle 35"/>
          <p:cNvSpPr>
            <a:spLocks noChangeArrowheads="1"/>
          </p:cNvSpPr>
          <p:nvPr/>
        </p:nvSpPr>
        <p:spPr bwMode="auto">
          <a:xfrm>
            <a:off x="8286342" y="2724846"/>
            <a:ext cx="939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a:solidFill>
                  <a:srgbClr val="002060"/>
                </a:solidFill>
              </a:rPr>
              <a:t>10,53%</a:t>
            </a:r>
          </a:p>
        </p:txBody>
      </p:sp>
      <p:sp>
        <p:nvSpPr>
          <p:cNvPr id="168" name="Rectangle 36"/>
          <p:cNvSpPr>
            <a:spLocks noChangeArrowheads="1"/>
          </p:cNvSpPr>
          <p:nvPr/>
        </p:nvSpPr>
        <p:spPr bwMode="auto">
          <a:xfrm>
            <a:off x="3727042" y="3013075"/>
            <a:ext cx="62706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1500"/>
              <a:t>15-19 </a:t>
            </a:r>
          </a:p>
        </p:txBody>
      </p:sp>
      <p:sp>
        <p:nvSpPr>
          <p:cNvPr id="169" name="Rectangle 37"/>
          <p:cNvSpPr>
            <a:spLocks noChangeArrowheads="1"/>
          </p:cNvSpPr>
          <p:nvPr/>
        </p:nvSpPr>
        <p:spPr bwMode="auto">
          <a:xfrm>
            <a:off x="4317592" y="3013075"/>
            <a:ext cx="3556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1500"/>
              <a:t>ans</a:t>
            </a:r>
          </a:p>
        </p:txBody>
      </p:sp>
      <p:sp>
        <p:nvSpPr>
          <p:cNvPr id="170" name="Rectangle 38"/>
          <p:cNvSpPr>
            <a:spLocks noChangeArrowheads="1"/>
          </p:cNvSpPr>
          <p:nvPr/>
        </p:nvSpPr>
        <p:spPr bwMode="auto">
          <a:xfrm>
            <a:off x="5027521" y="3012102"/>
            <a:ext cx="4873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1500"/>
              <a:t>2700</a:t>
            </a:r>
          </a:p>
        </p:txBody>
      </p:sp>
      <p:sp>
        <p:nvSpPr>
          <p:cNvPr id="171" name="Rectangle 39"/>
          <p:cNvSpPr>
            <a:spLocks noChangeArrowheads="1"/>
          </p:cNvSpPr>
          <p:nvPr/>
        </p:nvSpPr>
        <p:spPr bwMode="auto">
          <a:xfrm>
            <a:off x="6039654" y="3033930"/>
            <a:ext cx="48736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1500"/>
              <a:t>2120</a:t>
            </a:r>
          </a:p>
        </p:txBody>
      </p:sp>
      <p:sp>
        <p:nvSpPr>
          <p:cNvPr id="172" name="Rectangle 40"/>
          <p:cNvSpPr>
            <a:spLocks noChangeArrowheads="1"/>
          </p:cNvSpPr>
          <p:nvPr/>
        </p:nvSpPr>
        <p:spPr bwMode="auto">
          <a:xfrm>
            <a:off x="7273907" y="3033930"/>
            <a:ext cx="4873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1500"/>
              <a:t>2420</a:t>
            </a:r>
          </a:p>
        </p:txBody>
      </p:sp>
      <p:sp>
        <p:nvSpPr>
          <p:cNvPr id="173" name="Rectangle 41"/>
          <p:cNvSpPr>
            <a:spLocks noChangeArrowheads="1"/>
          </p:cNvSpPr>
          <p:nvPr/>
        </p:nvSpPr>
        <p:spPr bwMode="auto">
          <a:xfrm>
            <a:off x="8408580" y="3013075"/>
            <a:ext cx="7921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a:t>9,54%</a:t>
            </a:r>
          </a:p>
        </p:txBody>
      </p:sp>
      <p:sp>
        <p:nvSpPr>
          <p:cNvPr id="174" name="Rectangle 42"/>
          <p:cNvSpPr>
            <a:spLocks noChangeArrowheads="1"/>
          </p:cNvSpPr>
          <p:nvPr/>
        </p:nvSpPr>
        <p:spPr bwMode="auto">
          <a:xfrm>
            <a:off x="3727042" y="3302000"/>
            <a:ext cx="62706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1500">
                <a:solidFill>
                  <a:srgbClr val="002060"/>
                </a:solidFill>
              </a:rPr>
              <a:t>20-59 </a:t>
            </a:r>
          </a:p>
        </p:txBody>
      </p:sp>
      <p:sp>
        <p:nvSpPr>
          <p:cNvPr id="175" name="Rectangle 43"/>
          <p:cNvSpPr>
            <a:spLocks noChangeArrowheads="1"/>
          </p:cNvSpPr>
          <p:nvPr/>
        </p:nvSpPr>
        <p:spPr bwMode="auto">
          <a:xfrm>
            <a:off x="4317592" y="3302000"/>
            <a:ext cx="3556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1500">
                <a:solidFill>
                  <a:srgbClr val="002060"/>
                </a:solidFill>
              </a:rPr>
              <a:t>ans</a:t>
            </a:r>
          </a:p>
        </p:txBody>
      </p:sp>
      <p:sp>
        <p:nvSpPr>
          <p:cNvPr id="176" name="Rectangle 44"/>
          <p:cNvSpPr>
            <a:spLocks noChangeArrowheads="1"/>
          </p:cNvSpPr>
          <p:nvPr/>
        </p:nvSpPr>
        <p:spPr bwMode="auto">
          <a:xfrm>
            <a:off x="5006913" y="3333136"/>
            <a:ext cx="4873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1500">
                <a:solidFill>
                  <a:srgbClr val="002060"/>
                </a:solidFill>
              </a:rPr>
              <a:t>2460</a:t>
            </a:r>
          </a:p>
        </p:txBody>
      </p:sp>
      <p:sp>
        <p:nvSpPr>
          <p:cNvPr id="177" name="Rectangle 45"/>
          <p:cNvSpPr>
            <a:spLocks noChangeArrowheads="1"/>
          </p:cNvSpPr>
          <p:nvPr/>
        </p:nvSpPr>
        <p:spPr bwMode="auto">
          <a:xfrm>
            <a:off x="6046377" y="3323064"/>
            <a:ext cx="48736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1500">
                <a:solidFill>
                  <a:srgbClr val="002060"/>
                </a:solidFill>
              </a:rPr>
              <a:t>1990</a:t>
            </a:r>
          </a:p>
        </p:txBody>
      </p:sp>
      <p:sp>
        <p:nvSpPr>
          <p:cNvPr id="178" name="Rectangle 46"/>
          <p:cNvSpPr>
            <a:spLocks noChangeArrowheads="1"/>
          </p:cNvSpPr>
          <p:nvPr/>
        </p:nvSpPr>
        <p:spPr bwMode="auto">
          <a:xfrm>
            <a:off x="7273907" y="3302000"/>
            <a:ext cx="4873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1500" dirty="0">
                <a:solidFill>
                  <a:srgbClr val="002060"/>
                </a:solidFill>
              </a:rPr>
              <a:t>2230</a:t>
            </a:r>
          </a:p>
        </p:txBody>
      </p:sp>
      <p:sp>
        <p:nvSpPr>
          <p:cNvPr id="179" name="Rectangle 47"/>
          <p:cNvSpPr>
            <a:spLocks noChangeArrowheads="1"/>
          </p:cNvSpPr>
          <p:nvPr/>
        </p:nvSpPr>
        <p:spPr bwMode="auto">
          <a:xfrm>
            <a:off x="8294279" y="3323892"/>
            <a:ext cx="10066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a:solidFill>
                  <a:srgbClr val="002060"/>
                </a:solidFill>
              </a:rPr>
              <a:t>48,63%</a:t>
            </a:r>
          </a:p>
        </p:txBody>
      </p:sp>
      <p:sp>
        <p:nvSpPr>
          <p:cNvPr id="180" name="Rectangle 48"/>
          <p:cNvSpPr>
            <a:spLocks noChangeArrowheads="1"/>
          </p:cNvSpPr>
          <p:nvPr/>
        </p:nvSpPr>
        <p:spPr bwMode="auto">
          <a:xfrm>
            <a:off x="3713444" y="3654731"/>
            <a:ext cx="4572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1500"/>
              <a:t>+ de 60 </a:t>
            </a:r>
          </a:p>
        </p:txBody>
      </p:sp>
      <p:sp>
        <p:nvSpPr>
          <p:cNvPr id="181" name="Rectangle 49"/>
          <p:cNvSpPr>
            <a:spLocks noChangeArrowheads="1"/>
          </p:cNvSpPr>
          <p:nvPr/>
        </p:nvSpPr>
        <p:spPr bwMode="auto">
          <a:xfrm>
            <a:off x="4316793" y="3662995"/>
            <a:ext cx="35401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1500" dirty="0"/>
              <a:t>ans</a:t>
            </a:r>
          </a:p>
        </p:txBody>
      </p:sp>
      <p:sp>
        <p:nvSpPr>
          <p:cNvPr id="182" name="Rectangle 50"/>
          <p:cNvSpPr>
            <a:spLocks noChangeArrowheads="1"/>
          </p:cNvSpPr>
          <p:nvPr/>
        </p:nvSpPr>
        <p:spPr bwMode="auto">
          <a:xfrm>
            <a:off x="5020125" y="3662996"/>
            <a:ext cx="4873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1500" dirty="0"/>
              <a:t>2010</a:t>
            </a:r>
          </a:p>
        </p:txBody>
      </p:sp>
      <p:sp>
        <p:nvSpPr>
          <p:cNvPr id="183" name="Rectangle 51"/>
          <p:cNvSpPr>
            <a:spLocks noChangeArrowheads="1"/>
          </p:cNvSpPr>
          <p:nvPr/>
        </p:nvSpPr>
        <p:spPr bwMode="auto">
          <a:xfrm>
            <a:off x="6058372" y="3644087"/>
            <a:ext cx="48736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1500"/>
              <a:t>1780</a:t>
            </a:r>
          </a:p>
        </p:txBody>
      </p:sp>
      <p:sp>
        <p:nvSpPr>
          <p:cNvPr id="184" name="Rectangle 52"/>
          <p:cNvSpPr>
            <a:spLocks noChangeArrowheads="1"/>
          </p:cNvSpPr>
          <p:nvPr/>
        </p:nvSpPr>
        <p:spPr bwMode="auto">
          <a:xfrm>
            <a:off x="7279368" y="3633615"/>
            <a:ext cx="48736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1500"/>
              <a:t>1890</a:t>
            </a:r>
          </a:p>
        </p:txBody>
      </p:sp>
      <p:sp>
        <p:nvSpPr>
          <p:cNvPr id="185" name="Rectangle 53"/>
          <p:cNvSpPr>
            <a:spLocks noChangeArrowheads="1"/>
          </p:cNvSpPr>
          <p:nvPr/>
        </p:nvSpPr>
        <p:spPr bwMode="auto">
          <a:xfrm>
            <a:off x="8408580" y="3619941"/>
            <a:ext cx="8592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a:t>7,24%</a:t>
            </a:r>
          </a:p>
        </p:txBody>
      </p:sp>
      <p:sp>
        <p:nvSpPr>
          <p:cNvPr id="186" name="Rectangle 54"/>
          <p:cNvSpPr>
            <a:spLocks noChangeArrowheads="1"/>
          </p:cNvSpPr>
          <p:nvPr/>
        </p:nvSpPr>
        <p:spPr bwMode="auto">
          <a:xfrm>
            <a:off x="3560884" y="4073065"/>
            <a:ext cx="10643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a:t>Femmes enceintes</a:t>
            </a:r>
          </a:p>
        </p:txBody>
      </p:sp>
      <p:sp>
        <p:nvSpPr>
          <p:cNvPr id="187" name="Rectangle 55"/>
          <p:cNvSpPr>
            <a:spLocks noChangeArrowheads="1"/>
          </p:cNvSpPr>
          <p:nvPr/>
        </p:nvSpPr>
        <p:spPr bwMode="auto">
          <a:xfrm>
            <a:off x="5746671" y="4099778"/>
            <a:ext cx="4424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dirty="0"/>
              <a:t>285</a:t>
            </a:r>
          </a:p>
        </p:txBody>
      </p:sp>
      <p:sp>
        <p:nvSpPr>
          <p:cNvPr id="188" name="Rectangle 56"/>
          <p:cNvSpPr>
            <a:spLocks noChangeArrowheads="1"/>
          </p:cNvSpPr>
          <p:nvPr/>
        </p:nvSpPr>
        <p:spPr bwMode="auto">
          <a:xfrm>
            <a:off x="6235882" y="4092575"/>
            <a:ext cx="1060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dirty="0"/>
              <a:t>(en plus)</a:t>
            </a:r>
          </a:p>
        </p:txBody>
      </p:sp>
      <p:sp>
        <p:nvSpPr>
          <p:cNvPr id="189" name="Rectangle 57"/>
          <p:cNvSpPr>
            <a:spLocks noChangeArrowheads="1"/>
          </p:cNvSpPr>
          <p:nvPr/>
        </p:nvSpPr>
        <p:spPr bwMode="auto">
          <a:xfrm>
            <a:off x="8400642" y="4065587"/>
            <a:ext cx="642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a:t>2,4%</a:t>
            </a:r>
          </a:p>
        </p:txBody>
      </p:sp>
      <p:sp>
        <p:nvSpPr>
          <p:cNvPr id="190" name="Rectangle 58"/>
          <p:cNvSpPr>
            <a:spLocks noChangeArrowheads="1"/>
          </p:cNvSpPr>
          <p:nvPr/>
        </p:nvSpPr>
        <p:spPr bwMode="auto">
          <a:xfrm>
            <a:off x="3560884" y="4448194"/>
            <a:ext cx="10836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a:t>Femmes allaitantes</a:t>
            </a:r>
          </a:p>
        </p:txBody>
      </p:sp>
      <p:sp>
        <p:nvSpPr>
          <p:cNvPr id="191" name="Rectangle 59"/>
          <p:cNvSpPr>
            <a:spLocks noChangeArrowheads="1"/>
          </p:cNvSpPr>
          <p:nvPr/>
        </p:nvSpPr>
        <p:spPr bwMode="auto">
          <a:xfrm>
            <a:off x="5755495" y="4437062"/>
            <a:ext cx="4413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a:t>500</a:t>
            </a:r>
          </a:p>
        </p:txBody>
      </p:sp>
      <p:sp>
        <p:nvSpPr>
          <p:cNvPr id="192" name="Rectangle 60"/>
          <p:cNvSpPr>
            <a:spLocks noChangeArrowheads="1"/>
          </p:cNvSpPr>
          <p:nvPr/>
        </p:nvSpPr>
        <p:spPr bwMode="auto">
          <a:xfrm>
            <a:off x="6373995" y="4405312"/>
            <a:ext cx="819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dirty="0"/>
              <a:t>(en plus)</a:t>
            </a:r>
          </a:p>
        </p:txBody>
      </p:sp>
      <p:sp>
        <p:nvSpPr>
          <p:cNvPr id="193" name="Rectangle 61"/>
          <p:cNvSpPr>
            <a:spLocks noChangeArrowheads="1"/>
          </p:cNvSpPr>
          <p:nvPr/>
        </p:nvSpPr>
        <p:spPr bwMode="auto">
          <a:xfrm>
            <a:off x="8400642" y="4447786"/>
            <a:ext cx="6429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a:t>2,6%</a:t>
            </a:r>
          </a:p>
        </p:txBody>
      </p:sp>
      <p:sp>
        <p:nvSpPr>
          <p:cNvPr id="194" name="Rectangle 62"/>
          <p:cNvSpPr>
            <a:spLocks noChangeArrowheads="1"/>
          </p:cNvSpPr>
          <p:nvPr/>
        </p:nvSpPr>
        <p:spPr bwMode="auto">
          <a:xfrm>
            <a:off x="4177892" y="5002571"/>
            <a:ext cx="4319293" cy="805991"/>
          </a:xfrm>
          <a:prstGeom prst="rect">
            <a:avLst/>
          </a:prstGeom>
          <a:solidFill>
            <a:schemeClr val="accent2">
              <a:lumMod val="40000"/>
              <a:lumOff val="60000"/>
            </a:schemeClr>
          </a:solidFill>
          <a:ln>
            <a:solidFill>
              <a:schemeClr val="tx1"/>
            </a:solidFill>
          </a:ln>
        </p:spPr>
        <p:txBody>
          <a:bodyPr wrap="none" lIns="67866" tIns="33338" rIns="67866" bIns="33338">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dirty="0">
                <a:solidFill>
                  <a:schemeClr val="bg1"/>
                </a:solidFill>
                <a:latin typeface="Helvetica" panose="020B0604020202020204" pitchFamily="34" charset="0"/>
              </a:rPr>
              <a:t>	</a:t>
            </a:r>
            <a:r>
              <a:rPr lang="fr-FR" sz="2400" dirty="0">
                <a:latin typeface="+mn-lt"/>
              </a:rPr>
              <a:t>BESOINS QUOTIDIENS MOYENS :  </a:t>
            </a:r>
          </a:p>
          <a:p>
            <a:pPr algn="ctr"/>
            <a:r>
              <a:rPr lang="fr-FR" sz="2400" dirty="0">
                <a:latin typeface="+mn-lt"/>
              </a:rPr>
              <a:t>2100 kcal/personne/jour</a:t>
            </a:r>
          </a:p>
        </p:txBody>
      </p:sp>
      <p:sp>
        <p:nvSpPr>
          <p:cNvPr id="195" name="Rectangle 63"/>
          <p:cNvSpPr>
            <a:spLocks noChangeArrowheads="1"/>
          </p:cNvSpPr>
          <p:nvPr/>
        </p:nvSpPr>
        <p:spPr bwMode="auto">
          <a:xfrm>
            <a:off x="3979454" y="6350295"/>
            <a:ext cx="5475288"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p>
            <a:pPr>
              <a:defRPr/>
            </a:pPr>
            <a:r>
              <a:rPr lang="fr-FR" sz="1275" dirty="0">
                <a:latin typeface="Helvetica" panose="020B0604020202020204" pitchFamily="34" charset="0"/>
              </a:rPr>
              <a:t>Basé sur le rapport technique de l’OMS n° 724 et sur les estimations de population des Nations Unies, mi-1995</a:t>
            </a:r>
          </a:p>
        </p:txBody>
      </p:sp>
      <p:sp>
        <p:nvSpPr>
          <p:cNvPr id="196" name="Rectangle 195"/>
          <p:cNvSpPr/>
          <p:nvPr/>
        </p:nvSpPr>
        <p:spPr>
          <a:xfrm>
            <a:off x="7198010" y="2092325"/>
            <a:ext cx="685800" cy="1885950"/>
          </a:xfrm>
          <a:prstGeom prst="rect">
            <a:avLst/>
          </a:prstGeom>
          <a:noFill/>
          <a:ln w="76200">
            <a:solidFill>
              <a:srgbClr val="00206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a:p>
        </p:txBody>
      </p:sp>
      <p:sp>
        <p:nvSpPr>
          <p:cNvPr id="68" name="Rectangle 67"/>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65" name="TextBox 64"/>
          <p:cNvSpPr txBox="1"/>
          <p:nvPr/>
        </p:nvSpPr>
        <p:spPr>
          <a:xfrm>
            <a:off x="86988" y="5207546"/>
            <a:ext cx="461665" cy="1474763"/>
          </a:xfrm>
          <a:prstGeom prst="rect">
            <a:avLst/>
          </a:prstGeom>
          <a:noFill/>
        </p:spPr>
        <p:txBody>
          <a:bodyPr vert="vert270" wrap="none" rtlCol="0">
            <a:spAutoFit/>
          </a:bodyPr>
          <a:lstStyle/>
          <a:p>
            <a:r>
              <a:rPr lang="fr-FR">
                <a:solidFill>
                  <a:schemeClr val="bg1"/>
                </a:solidFill>
              </a:rPr>
              <a:t>Cours H.E.L.P.</a:t>
            </a:r>
          </a:p>
        </p:txBody>
      </p:sp>
    </p:spTree>
    <p:extLst>
      <p:ext uri="{BB962C8B-B14F-4D97-AF65-F5344CB8AC3E}">
        <p14:creationId xmlns:p14="http://schemas.microsoft.com/office/powerpoint/2010/main" val="2658093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Rectangle 8"/>
          <p:cNvSpPr>
            <a:spLocks noChangeArrowheads="1"/>
          </p:cNvSpPr>
          <p:nvPr/>
        </p:nvSpPr>
        <p:spPr bwMode="auto">
          <a:xfrm>
            <a:off x="7870417" y="5186362"/>
            <a:ext cx="1468437"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endParaRPr lang="fr-FR" altLang="fr-FR"/>
          </a:p>
        </p:txBody>
      </p:sp>
      <p:sp>
        <p:nvSpPr>
          <p:cNvPr id="69" name="AutoShape 2"/>
          <p:cNvSpPr>
            <a:spLocks noChangeArrowheads="1"/>
          </p:cNvSpPr>
          <p:nvPr/>
        </p:nvSpPr>
        <p:spPr bwMode="auto">
          <a:xfrm>
            <a:off x="6831602" y="561991"/>
            <a:ext cx="3813377" cy="4564373"/>
          </a:xfrm>
          <a:prstGeom prst="roundRect">
            <a:avLst>
              <a:gd name="adj" fmla="val 21667"/>
            </a:avLst>
          </a:prstGeom>
          <a:solidFill>
            <a:schemeClr val="accent2">
              <a:lumMod val="40000"/>
              <a:lumOff val="60000"/>
            </a:schemeClr>
          </a:solidFill>
          <a:ln w="9525">
            <a:solidFill>
              <a:schemeClr val="accent2">
                <a:lumMod val="50000"/>
              </a:schemeClr>
            </a:solid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2800" dirty="0"/>
          </a:p>
          <a:p>
            <a:pPr eaLnBrk="1" hangingPunct="1">
              <a:defRPr/>
            </a:pPr>
            <a:endParaRPr lang="en-US" sz="2800" dirty="0"/>
          </a:p>
          <a:p>
            <a:pPr eaLnBrk="1" hangingPunct="1">
              <a:defRPr/>
            </a:pPr>
            <a:endParaRPr lang="en-US" sz="2800" dirty="0"/>
          </a:p>
          <a:p>
            <a:pPr eaLnBrk="1" hangingPunct="1">
              <a:defRPr/>
            </a:pPr>
            <a:endParaRPr lang="en-US" sz="2800" dirty="0"/>
          </a:p>
          <a:p>
            <a:pPr eaLnBrk="1" hangingPunct="1">
              <a:defRPr/>
            </a:pPr>
            <a:endParaRPr lang="en-US" sz="2800" dirty="0"/>
          </a:p>
          <a:p>
            <a:pPr eaLnBrk="1" hangingPunct="1">
              <a:defRPr/>
            </a:pPr>
            <a:endParaRPr lang="en-US" sz="2800" dirty="0"/>
          </a:p>
          <a:p>
            <a:pPr eaLnBrk="1" hangingPunct="1">
              <a:defRPr/>
            </a:pPr>
            <a:endParaRPr lang="en-US" sz="2800" dirty="0"/>
          </a:p>
          <a:p>
            <a:pPr eaLnBrk="1" hangingPunct="1">
              <a:defRPr/>
            </a:pPr>
            <a:endParaRPr lang="en-US" sz="2800" dirty="0"/>
          </a:p>
          <a:p>
            <a:pPr eaLnBrk="1" hangingPunct="1">
              <a:defRPr/>
            </a:pPr>
            <a:endParaRPr lang="en-US" sz="2800" dirty="0"/>
          </a:p>
        </p:txBody>
      </p:sp>
      <p:sp>
        <p:nvSpPr>
          <p:cNvPr id="70" name="AutoShape 3"/>
          <p:cNvSpPr>
            <a:spLocks noChangeArrowheads="1"/>
          </p:cNvSpPr>
          <p:nvPr/>
        </p:nvSpPr>
        <p:spPr bwMode="auto">
          <a:xfrm>
            <a:off x="2530663" y="588509"/>
            <a:ext cx="3543300" cy="5600985"/>
          </a:xfrm>
          <a:prstGeom prst="roundRect">
            <a:avLst>
              <a:gd name="adj" fmla="val 21667"/>
            </a:avLst>
          </a:prstGeom>
          <a:solidFill>
            <a:schemeClr val="accent4">
              <a:lumMod val="40000"/>
              <a:lumOff val="60000"/>
            </a:schemeClr>
          </a:solidFill>
          <a:ln>
            <a:solidFill>
              <a:schemeClr val="accent4">
                <a:lumMod val="50000"/>
              </a:schemeClr>
            </a:solid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lnRef>
          <a:fillRef idx="1">
            <a:schemeClr val="lt1"/>
          </a:fillRef>
          <a:effectRef idx="0">
            <a:schemeClr val="dk1"/>
          </a:effectRef>
          <a:fontRef idx="minor">
            <a:schemeClr val="dk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2800" dirty="0"/>
          </a:p>
          <a:p>
            <a:pPr eaLnBrk="1" hangingPunct="1">
              <a:defRPr/>
            </a:pPr>
            <a:endParaRPr lang="en-US" sz="2800" dirty="0"/>
          </a:p>
          <a:p>
            <a:pPr eaLnBrk="1" hangingPunct="1">
              <a:defRPr/>
            </a:pPr>
            <a:endParaRPr lang="en-US" sz="2800" dirty="0"/>
          </a:p>
          <a:p>
            <a:pPr eaLnBrk="1" hangingPunct="1">
              <a:defRPr/>
            </a:pPr>
            <a:endParaRPr lang="en-US" sz="2800" dirty="0"/>
          </a:p>
          <a:p>
            <a:pPr eaLnBrk="1" hangingPunct="1">
              <a:defRPr/>
            </a:pPr>
            <a:endParaRPr lang="en-US" sz="2800" dirty="0"/>
          </a:p>
          <a:p>
            <a:pPr eaLnBrk="1" hangingPunct="1">
              <a:defRPr/>
            </a:pPr>
            <a:endParaRPr lang="en-US" sz="2800" dirty="0"/>
          </a:p>
          <a:p>
            <a:pPr eaLnBrk="1" hangingPunct="1">
              <a:defRPr/>
            </a:pPr>
            <a:endParaRPr lang="en-US" sz="2800" dirty="0"/>
          </a:p>
          <a:p>
            <a:pPr eaLnBrk="1" hangingPunct="1">
              <a:defRPr/>
            </a:pPr>
            <a:endParaRPr lang="en-US" sz="2800" dirty="0"/>
          </a:p>
          <a:p>
            <a:pPr eaLnBrk="1" hangingPunct="1">
              <a:defRPr/>
            </a:pPr>
            <a:endParaRPr lang="en-US" sz="2800" dirty="0"/>
          </a:p>
          <a:p>
            <a:pPr eaLnBrk="1" hangingPunct="1">
              <a:defRPr/>
            </a:pPr>
            <a:endParaRPr lang="en-US" sz="2800" dirty="0"/>
          </a:p>
          <a:p>
            <a:pPr eaLnBrk="1" hangingPunct="1">
              <a:defRPr/>
            </a:pPr>
            <a:endParaRPr lang="en-US" sz="2800" dirty="0"/>
          </a:p>
        </p:txBody>
      </p:sp>
      <p:sp>
        <p:nvSpPr>
          <p:cNvPr id="71" name="Oval 4"/>
          <p:cNvSpPr>
            <a:spLocks noChangeArrowheads="1"/>
          </p:cNvSpPr>
          <p:nvPr/>
        </p:nvSpPr>
        <p:spPr bwMode="auto">
          <a:xfrm>
            <a:off x="7294104" y="2878404"/>
            <a:ext cx="2044749" cy="1371600"/>
          </a:xfrm>
          <a:prstGeom prst="ellipse">
            <a:avLst/>
          </a:prstGeom>
          <a:solidFill>
            <a:srgbClr val="E2E0D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fr-FR" sz="2800">
                <a:latin typeface="+mn-lt"/>
              </a:rPr>
              <a:t>Vitamines</a:t>
            </a:r>
          </a:p>
        </p:txBody>
      </p:sp>
      <p:sp>
        <p:nvSpPr>
          <p:cNvPr id="72" name="Oval 6"/>
          <p:cNvSpPr>
            <a:spLocks noChangeArrowheads="1"/>
          </p:cNvSpPr>
          <p:nvPr/>
        </p:nvSpPr>
        <p:spPr bwMode="auto">
          <a:xfrm>
            <a:off x="2702113" y="1499305"/>
            <a:ext cx="1771650" cy="1295400"/>
          </a:xfrm>
          <a:prstGeom prst="ellipse">
            <a:avLst/>
          </a:prstGeom>
          <a:gradFill flip="none" rotWithShape="1">
            <a:gsLst>
              <a:gs pos="0">
                <a:srgbClr val="9379A6">
                  <a:tint val="66000"/>
                  <a:satMod val="160000"/>
                </a:srgbClr>
              </a:gs>
              <a:gs pos="50000">
                <a:srgbClr val="9379A6">
                  <a:tint val="44500"/>
                  <a:satMod val="160000"/>
                </a:srgbClr>
              </a:gs>
              <a:gs pos="100000">
                <a:srgbClr val="9379A6">
                  <a:tint val="23500"/>
                  <a:satMod val="160000"/>
                </a:srgbClr>
              </a:gs>
            </a:gsLst>
            <a:path path="circle">
              <a:fillToRect l="100000" t="100000"/>
            </a:path>
            <a:tileRect r="-100000" b="-100000"/>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fr-FR" sz="2800" dirty="0">
                <a:latin typeface="+mn-lt"/>
              </a:rPr>
              <a:t>Protéines</a:t>
            </a:r>
          </a:p>
        </p:txBody>
      </p:sp>
      <p:sp>
        <p:nvSpPr>
          <p:cNvPr id="73" name="Oval 8"/>
          <p:cNvSpPr>
            <a:spLocks noChangeArrowheads="1"/>
          </p:cNvSpPr>
          <p:nvPr/>
        </p:nvSpPr>
        <p:spPr bwMode="auto">
          <a:xfrm>
            <a:off x="2898496" y="2612119"/>
            <a:ext cx="2947048" cy="1143000"/>
          </a:xfrm>
          <a:prstGeom prst="ellipse">
            <a:avLst/>
          </a:prstGeom>
          <a:gradFill flip="none" rotWithShape="1">
            <a:gsLst>
              <a:gs pos="0">
                <a:srgbClr val="9379A6">
                  <a:tint val="66000"/>
                  <a:satMod val="160000"/>
                </a:srgbClr>
              </a:gs>
              <a:gs pos="50000">
                <a:srgbClr val="9379A6">
                  <a:tint val="44500"/>
                  <a:satMod val="160000"/>
                </a:srgbClr>
              </a:gs>
              <a:gs pos="100000">
                <a:srgbClr val="9379A6">
                  <a:tint val="23500"/>
                  <a:satMod val="160000"/>
                </a:srgbClr>
              </a:gs>
            </a:gsLst>
            <a:lin ang="2700000" scaled="1"/>
            <a:tileRect/>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fr-FR" sz="2800" dirty="0">
                <a:latin typeface="+mn-lt"/>
              </a:rPr>
              <a:t>Glucides</a:t>
            </a:r>
          </a:p>
        </p:txBody>
      </p:sp>
      <p:sp>
        <p:nvSpPr>
          <p:cNvPr id="74" name="Oval 9"/>
          <p:cNvSpPr>
            <a:spLocks noChangeArrowheads="1"/>
          </p:cNvSpPr>
          <p:nvPr/>
        </p:nvSpPr>
        <p:spPr bwMode="auto">
          <a:xfrm>
            <a:off x="3979224" y="3660276"/>
            <a:ext cx="1771650" cy="1066800"/>
          </a:xfrm>
          <a:prstGeom prst="ellipse">
            <a:avLst/>
          </a:prstGeom>
          <a:gradFill flip="none" rotWithShape="1">
            <a:gsLst>
              <a:gs pos="0">
                <a:srgbClr val="9379A6">
                  <a:tint val="66000"/>
                  <a:satMod val="160000"/>
                </a:srgbClr>
              </a:gs>
              <a:gs pos="50000">
                <a:srgbClr val="9379A6">
                  <a:tint val="44500"/>
                  <a:satMod val="160000"/>
                </a:srgbClr>
              </a:gs>
              <a:gs pos="100000">
                <a:srgbClr val="9379A6">
                  <a:tint val="23500"/>
                  <a:satMod val="160000"/>
                </a:srgbClr>
              </a:gs>
            </a:gsLst>
            <a:lin ang="2700000" scaled="1"/>
            <a:tileRect/>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fr-FR" sz="2800" dirty="0">
                <a:solidFill>
                  <a:srgbClr val="660066"/>
                </a:solidFill>
              </a:rPr>
              <a:t>   </a:t>
            </a:r>
            <a:r>
              <a:rPr lang="fr-FR" sz="2800" dirty="0">
                <a:latin typeface="+mn-lt"/>
              </a:rPr>
              <a:t>Lipides</a:t>
            </a:r>
          </a:p>
        </p:txBody>
      </p:sp>
      <p:sp>
        <p:nvSpPr>
          <p:cNvPr id="75" name="Oval 10"/>
          <p:cNvSpPr>
            <a:spLocks noChangeArrowheads="1"/>
          </p:cNvSpPr>
          <p:nvPr/>
        </p:nvSpPr>
        <p:spPr bwMode="auto">
          <a:xfrm>
            <a:off x="7154691" y="1462238"/>
            <a:ext cx="1943100" cy="1295400"/>
          </a:xfrm>
          <a:prstGeom prst="ellipse">
            <a:avLst/>
          </a:prstGeom>
          <a:solidFill>
            <a:srgbClr val="E2E0D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fr-FR" sz="2800">
                <a:latin typeface="+mn-lt"/>
              </a:rPr>
              <a:t>Minéraux</a:t>
            </a:r>
          </a:p>
        </p:txBody>
      </p:sp>
      <p:grpSp>
        <p:nvGrpSpPr>
          <p:cNvPr id="76" name="Group 14"/>
          <p:cNvGrpSpPr>
            <a:grpSpLocks/>
          </p:cNvGrpSpPr>
          <p:nvPr/>
        </p:nvGrpSpPr>
        <p:grpSpPr bwMode="auto">
          <a:xfrm>
            <a:off x="7527517" y="5148925"/>
            <a:ext cx="2743200" cy="1577975"/>
            <a:chOff x="3339" y="639"/>
            <a:chExt cx="2304" cy="994"/>
          </a:xfrm>
        </p:grpSpPr>
        <p:sp>
          <p:nvSpPr>
            <p:cNvPr id="77" name="Oval 15"/>
            <p:cNvSpPr>
              <a:spLocks noChangeArrowheads="1"/>
            </p:cNvSpPr>
            <p:nvPr/>
          </p:nvSpPr>
          <p:spPr bwMode="auto">
            <a:xfrm>
              <a:off x="3339" y="639"/>
              <a:ext cx="2304" cy="912"/>
            </a:xfrm>
            <a:prstGeom prst="ellipse">
              <a:avLst/>
            </a:prstGeom>
            <a:solidFill>
              <a:srgbClr val="76C4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fr-FR" sz="2800"/>
                <a:t>EAU</a:t>
              </a:r>
            </a:p>
          </p:txBody>
        </p:sp>
        <p:graphicFrame>
          <p:nvGraphicFramePr>
            <p:cNvPr id="78" name="Object 16"/>
            <p:cNvGraphicFramePr>
              <a:graphicFrameLocks noChangeAspect="1"/>
            </p:cNvGraphicFramePr>
            <p:nvPr/>
          </p:nvGraphicFramePr>
          <p:xfrm>
            <a:off x="4656" y="864"/>
            <a:ext cx="833" cy="769"/>
          </p:xfrm>
          <a:graphic>
            <a:graphicData uri="http://schemas.openxmlformats.org/presentationml/2006/ole">
              <mc:AlternateContent xmlns:mc="http://schemas.openxmlformats.org/markup-compatibility/2006">
                <mc:Choice xmlns:v="urn:schemas-microsoft-com:vml" Requires="v">
                  <p:oleObj name="Clip" r:id="rId3" imgW="4626069" imgH="4268260" progId="">
                    <p:embed/>
                  </p:oleObj>
                </mc:Choice>
                <mc:Fallback>
                  <p:oleObj name="Clip" r:id="rId3" imgW="4626069" imgH="42682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6" y="864"/>
                          <a:ext cx="833" cy="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79" name="Text Box 18"/>
          <p:cNvSpPr txBox="1">
            <a:spLocks noChangeArrowheads="1"/>
          </p:cNvSpPr>
          <p:nvPr/>
        </p:nvSpPr>
        <p:spPr bwMode="auto">
          <a:xfrm>
            <a:off x="2898496" y="5126364"/>
            <a:ext cx="26372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fr-FR" sz="2800">
                <a:latin typeface="+mn-lt"/>
                <a:ea typeface="ヒラギノ明朝 ProN W3"/>
                <a:cs typeface="ヒラギノ明朝 ProN W3"/>
                <a:sym typeface="Times New Roman" panose="02020603050405020304" pitchFamily="18" charset="0"/>
              </a:rPr>
              <a:t>Fournissent de l’énergie</a:t>
            </a:r>
          </a:p>
        </p:txBody>
      </p:sp>
      <p:sp>
        <p:nvSpPr>
          <p:cNvPr id="80" name="Oval 20"/>
          <p:cNvSpPr>
            <a:spLocks noChangeArrowheads="1"/>
          </p:cNvSpPr>
          <p:nvPr/>
        </p:nvSpPr>
        <p:spPr bwMode="auto">
          <a:xfrm>
            <a:off x="8680697" y="2190325"/>
            <a:ext cx="1942656" cy="1070882"/>
          </a:xfrm>
          <a:prstGeom prst="ellipse">
            <a:avLst/>
          </a:prstGeom>
          <a:solidFill>
            <a:srgbClr val="E2E0D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fr-FR" sz="2800">
                <a:latin typeface="+mn-lt"/>
              </a:rPr>
              <a:t>Oligo- </a:t>
            </a:r>
          </a:p>
          <a:p>
            <a:pPr eaLnBrk="1" hangingPunct="1">
              <a:defRPr/>
            </a:pPr>
            <a:r>
              <a:rPr lang="fr-FR" sz="2800">
                <a:latin typeface="+mn-lt"/>
              </a:rPr>
              <a:t>éléments</a:t>
            </a:r>
          </a:p>
        </p:txBody>
      </p:sp>
      <p:sp>
        <p:nvSpPr>
          <p:cNvPr id="81" name="Rectangle 80"/>
          <p:cNvSpPr/>
          <p:nvPr/>
        </p:nvSpPr>
        <p:spPr>
          <a:xfrm>
            <a:off x="6887641" y="531275"/>
            <a:ext cx="4015236" cy="707886"/>
          </a:xfrm>
          <a:prstGeom prst="rect">
            <a:avLst/>
          </a:prstGeom>
          <a:noFill/>
        </p:spPr>
        <p:txBody>
          <a:bodyPr>
            <a:spAutoFit/>
            <a:scene3d>
              <a:camera prst="orthographicFront"/>
              <a:lightRig rig="soft" dir="t">
                <a:rot lat="0" lon="0" rev="15600000"/>
              </a:lightRig>
            </a:scene3d>
            <a:sp3d extrusionH="57150" prstMaterial="softEdge">
              <a:bevelT w="25400" h="38100"/>
            </a:sp3d>
          </a:bodyPr>
          <a:lstStyle/>
          <a:p>
            <a:pPr algn="ctr">
              <a:defRPr/>
            </a:pPr>
            <a:r>
              <a:rPr lang="fr-FR" sz="4000" b="1">
                <a:ln/>
                <a:solidFill>
                  <a:srgbClr val="FF0000"/>
                </a:solidFill>
              </a:rPr>
              <a:t>Micro</a:t>
            </a:r>
            <a:r>
              <a:rPr lang="fr-FR" sz="4000" b="1">
                <a:ln/>
              </a:rPr>
              <a:t>nutriments</a:t>
            </a:r>
          </a:p>
        </p:txBody>
      </p:sp>
      <p:sp>
        <p:nvSpPr>
          <p:cNvPr id="82" name="Rectangle 81"/>
          <p:cNvSpPr/>
          <p:nvPr/>
        </p:nvSpPr>
        <p:spPr>
          <a:xfrm>
            <a:off x="2217531" y="505262"/>
            <a:ext cx="4169564" cy="707886"/>
          </a:xfrm>
          <a:prstGeom prst="rect">
            <a:avLst/>
          </a:prstGeom>
          <a:noFill/>
        </p:spPr>
        <p:txBody>
          <a:bodyPr>
            <a:spAutoFit/>
            <a:scene3d>
              <a:camera prst="orthographicFront"/>
              <a:lightRig rig="soft" dir="t">
                <a:rot lat="0" lon="0" rev="15600000"/>
              </a:lightRig>
            </a:scene3d>
            <a:sp3d extrusionH="57150" prstMaterial="softEdge">
              <a:bevelT w="25400" h="38100"/>
            </a:sp3d>
          </a:bodyPr>
          <a:lstStyle/>
          <a:p>
            <a:pPr algn="ctr">
              <a:defRPr/>
            </a:pPr>
            <a:r>
              <a:rPr lang="fr-FR" sz="4000" b="1">
                <a:ln/>
                <a:solidFill>
                  <a:srgbClr val="FF0000"/>
                </a:solidFill>
              </a:rPr>
              <a:t>Macro</a:t>
            </a:r>
            <a:r>
              <a:rPr lang="fr-FR" sz="4000" b="1">
                <a:ln/>
              </a:rPr>
              <a:t>nutriments</a:t>
            </a:r>
          </a:p>
        </p:txBody>
      </p:sp>
      <p:sp>
        <p:nvSpPr>
          <p:cNvPr id="2" name="TextBox 1"/>
          <p:cNvSpPr txBox="1"/>
          <p:nvPr/>
        </p:nvSpPr>
        <p:spPr>
          <a:xfrm>
            <a:off x="6855832" y="4232990"/>
            <a:ext cx="3780651" cy="830997"/>
          </a:xfrm>
          <a:prstGeom prst="rect">
            <a:avLst/>
          </a:prstGeom>
          <a:noFill/>
        </p:spPr>
        <p:txBody>
          <a:bodyPr wrap="none" rtlCol="0">
            <a:spAutoFit/>
          </a:bodyPr>
          <a:lstStyle/>
          <a:p>
            <a:pPr algn="ctr"/>
            <a:r>
              <a:rPr lang="fr-FR" sz="2400" b="1" dirty="0"/>
              <a:t>Indispensables au</a:t>
            </a:r>
          </a:p>
          <a:p>
            <a:pPr algn="ctr"/>
            <a:r>
              <a:rPr lang="fr-FR" sz="2400" b="1" dirty="0"/>
              <a:t>fonctionnement des cellules</a:t>
            </a:r>
          </a:p>
        </p:txBody>
      </p:sp>
      <p:sp>
        <p:nvSpPr>
          <p:cNvPr id="19" name="Rectangle 18"/>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20" name="TextBox 19"/>
          <p:cNvSpPr txBox="1"/>
          <p:nvPr/>
        </p:nvSpPr>
        <p:spPr>
          <a:xfrm>
            <a:off x="86988" y="5183796"/>
            <a:ext cx="461665" cy="1474763"/>
          </a:xfrm>
          <a:prstGeom prst="rect">
            <a:avLst/>
          </a:prstGeom>
          <a:noFill/>
        </p:spPr>
        <p:txBody>
          <a:bodyPr vert="vert270" wrap="none" rtlCol="0">
            <a:spAutoFit/>
          </a:bodyPr>
          <a:lstStyle/>
          <a:p>
            <a:r>
              <a:rPr lang="fr-FR">
                <a:solidFill>
                  <a:schemeClr val="bg1"/>
                </a:solidFill>
              </a:rPr>
              <a:t>Cours H.E.L.P.</a:t>
            </a:r>
          </a:p>
        </p:txBody>
      </p:sp>
    </p:spTree>
    <p:extLst>
      <p:ext uri="{BB962C8B-B14F-4D97-AF65-F5344CB8AC3E}">
        <p14:creationId xmlns:p14="http://schemas.microsoft.com/office/powerpoint/2010/main" val="295268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7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7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8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499"/>
                                          </p:stCondLst>
                                        </p:cTn>
                                        <p:tgtEl>
                                          <p:spTgt spid="6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76"/>
                                        </p:tgtEl>
                                        <p:attrNameLst>
                                          <p:attrName>style.visibility</p:attrName>
                                        </p:attrNameLst>
                                      </p:cBhvr>
                                      <p:to>
                                        <p:strVal val="visible"/>
                                      </p:to>
                                    </p:set>
                                    <p:anim calcmode="lin" valueType="num">
                                      <p:cBhvr additive="base">
                                        <p:cTn id="51" dur="500" fill="hold"/>
                                        <p:tgtEl>
                                          <p:spTgt spid="76"/>
                                        </p:tgtEl>
                                        <p:attrNameLst>
                                          <p:attrName>ppt_x</p:attrName>
                                        </p:attrNameLst>
                                      </p:cBhvr>
                                      <p:tavLst>
                                        <p:tav tm="0">
                                          <p:val>
                                            <p:strVal val="#ppt_x"/>
                                          </p:val>
                                        </p:tav>
                                        <p:tav tm="100000">
                                          <p:val>
                                            <p:strVal val="#ppt_x"/>
                                          </p:val>
                                        </p:tav>
                                      </p:tavLst>
                                    </p:anim>
                                    <p:anim calcmode="lin" valueType="num">
                                      <p:cBhvr additive="base">
                                        <p:cTn id="52"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4"/>
          <p:cNvSpPr txBox="1">
            <a:spLocks/>
          </p:cNvSpPr>
          <p:nvPr/>
        </p:nvSpPr>
        <p:spPr>
          <a:xfrm>
            <a:off x="652606" y="56166"/>
            <a:ext cx="4502661" cy="66329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4400" u="sng">
                <a:latin typeface="+mn-lt"/>
              </a:rPr>
              <a:t>Micronutriments</a:t>
            </a:r>
          </a:p>
        </p:txBody>
      </p:sp>
      <p:grpSp>
        <p:nvGrpSpPr>
          <p:cNvPr id="67" name="Group 28"/>
          <p:cNvGrpSpPr>
            <a:grpSpLocks/>
          </p:cNvGrpSpPr>
          <p:nvPr/>
        </p:nvGrpSpPr>
        <p:grpSpPr bwMode="auto">
          <a:xfrm>
            <a:off x="7603023" y="268483"/>
            <a:ext cx="3445055" cy="3172497"/>
            <a:chOff x="189" y="36"/>
            <a:chExt cx="2040" cy="1313"/>
          </a:xfrm>
          <a:solidFill>
            <a:schemeClr val="bg2"/>
          </a:solidFill>
        </p:grpSpPr>
        <p:sp>
          <p:nvSpPr>
            <p:cNvPr id="68" name="Oval 33"/>
            <p:cNvSpPr>
              <a:spLocks/>
            </p:cNvSpPr>
            <p:nvPr/>
          </p:nvSpPr>
          <p:spPr bwMode="auto">
            <a:xfrm>
              <a:off x="189" y="124"/>
              <a:ext cx="2040" cy="1225"/>
            </a:xfrm>
            <a:prstGeom prst="ellipse">
              <a:avLst/>
            </a:prstGeom>
            <a:grpFill/>
            <a:ln>
              <a:solidFill>
                <a:schemeClr val="tx1"/>
              </a:solid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dirty="0"/>
            </a:p>
          </p:txBody>
        </p:sp>
        <p:sp>
          <p:nvSpPr>
            <p:cNvPr id="83" name="Rectangle 29"/>
            <p:cNvSpPr>
              <a:spLocks/>
            </p:cNvSpPr>
            <p:nvPr/>
          </p:nvSpPr>
          <p:spPr bwMode="auto">
            <a:xfrm>
              <a:off x="452" y="336"/>
              <a:ext cx="762" cy="203"/>
            </a:xfrm>
            <a:prstGeom prst="rect">
              <a:avLst/>
            </a:prstGeom>
            <a:grpFill/>
            <a:ln>
              <a:solidFill>
                <a:schemeClr val="tx1"/>
              </a:solidFill>
            </a:ln>
          </p:spPr>
          <p:style>
            <a:lnRef idx="1">
              <a:schemeClr val="accent5"/>
            </a:lnRef>
            <a:fillRef idx="2">
              <a:schemeClr val="accent5"/>
            </a:fillRef>
            <a:effectRef idx="1">
              <a:schemeClr val="accent5"/>
            </a:effectRef>
            <a:fontRef idx="minor">
              <a:schemeClr val="dk1"/>
            </a:fontRef>
          </p:style>
          <p:txBody>
            <a:bodyPr lIns="0" tIns="0" rIns="40639" bIns="0" anchor="ctr"/>
            <a:lstStyle>
              <a:lvl1pPr marL="396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50"/>
                </a:spcBef>
                <a:defRPr/>
              </a:pPr>
              <a:r>
                <a:rPr lang="fr-FR" sz="2000">
                  <a:latin typeface="+mn-lt"/>
                  <a:cs typeface="Times New Roman" panose="02020603050405020304" pitchFamily="18" charset="0"/>
                </a:rPr>
                <a:t>Calcium</a:t>
              </a:r>
            </a:p>
          </p:txBody>
        </p:sp>
        <p:sp>
          <p:nvSpPr>
            <p:cNvPr id="84" name="Rectangle 30"/>
            <p:cNvSpPr>
              <a:spLocks/>
            </p:cNvSpPr>
            <p:nvPr/>
          </p:nvSpPr>
          <p:spPr bwMode="auto">
            <a:xfrm>
              <a:off x="361" y="555"/>
              <a:ext cx="853" cy="224"/>
            </a:xfrm>
            <a:prstGeom prst="rect">
              <a:avLst/>
            </a:prstGeom>
            <a:grpFill/>
            <a:ln>
              <a:solidFill>
                <a:schemeClr val="tx1"/>
              </a:solidFill>
            </a:ln>
          </p:spPr>
          <p:style>
            <a:lnRef idx="1">
              <a:schemeClr val="accent5"/>
            </a:lnRef>
            <a:fillRef idx="2">
              <a:schemeClr val="accent5"/>
            </a:fillRef>
            <a:effectRef idx="1">
              <a:schemeClr val="accent5"/>
            </a:effectRef>
            <a:fontRef idx="minor">
              <a:schemeClr val="dk1"/>
            </a:fontRef>
          </p:style>
          <p:txBody>
            <a:bodyPr lIns="0" tIns="0" rIns="40639" bIns="0" anchor="ctr"/>
            <a:lstStyle>
              <a:lvl1pPr marL="396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50"/>
                </a:spcBef>
                <a:defRPr/>
              </a:pPr>
              <a:r>
                <a:rPr lang="fr-FR" sz="2000">
                  <a:latin typeface="+mn-lt"/>
                  <a:cs typeface="Times New Roman" panose="02020603050405020304" pitchFamily="18" charset="0"/>
                </a:rPr>
                <a:t>Magnésium</a:t>
              </a:r>
            </a:p>
          </p:txBody>
        </p:sp>
        <p:sp>
          <p:nvSpPr>
            <p:cNvPr id="85" name="Rectangle 34"/>
            <p:cNvSpPr>
              <a:spLocks/>
            </p:cNvSpPr>
            <p:nvPr/>
          </p:nvSpPr>
          <p:spPr bwMode="auto">
            <a:xfrm>
              <a:off x="350" y="36"/>
              <a:ext cx="1689" cy="224"/>
            </a:xfrm>
            <a:prstGeom prst="rect">
              <a:avLst/>
            </a:prstGeom>
            <a:grpFill/>
            <a:ln>
              <a:solidFill>
                <a:schemeClr val="tx1"/>
              </a:solidFill>
              <a:headEnd/>
              <a:tailEnd/>
            </a:ln>
          </p:spPr>
          <p:style>
            <a:lnRef idx="1">
              <a:schemeClr val="accent5"/>
            </a:lnRef>
            <a:fillRef idx="2">
              <a:schemeClr val="accent5"/>
            </a:fillRef>
            <a:effectRef idx="1">
              <a:schemeClr val="accent5"/>
            </a:effectRef>
            <a:fontRef idx="minor">
              <a:schemeClr val="dk1"/>
            </a:fontRef>
          </p:style>
          <p:txBody>
            <a:bodyPr lIns="0" tIns="0" rIns="40639" bIns="0" anchor="ctr"/>
            <a:lstStyle>
              <a:lvl1pPr marL="396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50"/>
                </a:spcBef>
                <a:defRPr/>
              </a:pPr>
              <a:r>
                <a:rPr lang="fr-FR">
                  <a:latin typeface="Times New Roman Bold Italic" panose="02020703060505090304" pitchFamily="18" charset="0"/>
                  <a:cs typeface="Times New Roman Bold Italic" panose="02020703060505090304" pitchFamily="18" charset="0"/>
                  <a:sym typeface="Times New Roman Bold Italic" panose="02020703060505090304" pitchFamily="18" charset="0"/>
                </a:rPr>
                <a:t>            </a:t>
              </a:r>
              <a:r>
                <a:rPr lang="fr-FR" sz="2400" b="1" i="1">
                  <a:solidFill>
                    <a:srgbClr val="0070C0"/>
                  </a:solidFill>
                  <a:latin typeface="+mn-lt"/>
                  <a:cs typeface="Times New Roman Bold Italic" panose="02020703060505090304" pitchFamily="18" charset="0"/>
                  <a:sym typeface="Times New Roman Bold Italic" panose="02020703060505090304" pitchFamily="18" charset="0"/>
                </a:rPr>
                <a:t>Minéraux</a:t>
              </a:r>
            </a:p>
          </p:txBody>
        </p:sp>
        <p:sp>
          <p:nvSpPr>
            <p:cNvPr id="86" name="Rectangle 35"/>
            <p:cNvSpPr>
              <a:spLocks/>
            </p:cNvSpPr>
            <p:nvPr/>
          </p:nvSpPr>
          <p:spPr bwMode="auto">
            <a:xfrm>
              <a:off x="423" y="822"/>
              <a:ext cx="609" cy="224"/>
            </a:xfrm>
            <a:prstGeom prst="rect">
              <a:avLst/>
            </a:prstGeom>
            <a:grpFill/>
            <a:ln>
              <a:solidFill>
                <a:schemeClr val="tx1"/>
              </a:solidFill>
            </a:ln>
          </p:spPr>
          <p:style>
            <a:lnRef idx="1">
              <a:schemeClr val="accent5"/>
            </a:lnRef>
            <a:fillRef idx="2">
              <a:schemeClr val="accent5"/>
            </a:fillRef>
            <a:effectRef idx="1">
              <a:schemeClr val="accent5"/>
            </a:effectRef>
            <a:fontRef idx="minor">
              <a:schemeClr val="dk1"/>
            </a:fontRef>
          </p:style>
          <p:txBody>
            <a:bodyPr lIns="0" tIns="0" rIns="40639" bIns="0" anchor="ctr"/>
            <a:lstStyle>
              <a:lvl1pPr marL="396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50"/>
                </a:spcBef>
                <a:defRPr/>
              </a:pPr>
              <a:r>
                <a:rPr lang="fr-FR" sz="2000">
                  <a:latin typeface="+mn-lt"/>
                  <a:cs typeface="Times New Roman" panose="02020603050405020304" pitchFamily="18" charset="0"/>
                </a:rPr>
                <a:t>Sodium</a:t>
              </a:r>
            </a:p>
          </p:txBody>
        </p:sp>
        <p:sp>
          <p:nvSpPr>
            <p:cNvPr id="87" name="Rectangle 36"/>
            <p:cNvSpPr>
              <a:spLocks/>
            </p:cNvSpPr>
            <p:nvPr/>
          </p:nvSpPr>
          <p:spPr bwMode="auto">
            <a:xfrm>
              <a:off x="1289" y="336"/>
              <a:ext cx="673" cy="197"/>
            </a:xfrm>
            <a:prstGeom prst="rect">
              <a:avLst/>
            </a:prstGeom>
            <a:grpFill/>
            <a:ln>
              <a:solidFill>
                <a:schemeClr val="tx1"/>
              </a:solidFill>
            </a:ln>
          </p:spPr>
          <p:style>
            <a:lnRef idx="1">
              <a:schemeClr val="accent5"/>
            </a:lnRef>
            <a:fillRef idx="2">
              <a:schemeClr val="accent5"/>
            </a:fillRef>
            <a:effectRef idx="1">
              <a:schemeClr val="accent5"/>
            </a:effectRef>
            <a:fontRef idx="minor">
              <a:schemeClr val="dk1"/>
            </a:fontRef>
          </p:style>
          <p:txBody>
            <a:bodyPr lIns="0" tIns="0" rIns="40639" bIns="0" anchor="ctr"/>
            <a:lstStyle>
              <a:lvl1pPr marL="396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50"/>
                </a:spcBef>
                <a:defRPr/>
              </a:pPr>
              <a:r>
                <a:rPr lang="fr-FR" sz="2000">
                  <a:latin typeface="+mn-lt"/>
                  <a:cs typeface="Times New Roman" panose="02020603050405020304" pitchFamily="18" charset="0"/>
                </a:rPr>
                <a:t>Soufre</a:t>
              </a:r>
            </a:p>
          </p:txBody>
        </p:sp>
        <p:sp>
          <p:nvSpPr>
            <p:cNvPr id="88" name="Rectangle 31"/>
            <p:cNvSpPr>
              <a:spLocks/>
            </p:cNvSpPr>
            <p:nvPr/>
          </p:nvSpPr>
          <p:spPr bwMode="auto">
            <a:xfrm>
              <a:off x="1393" y="579"/>
              <a:ext cx="640" cy="192"/>
            </a:xfrm>
            <a:prstGeom prst="rect">
              <a:avLst/>
            </a:prstGeom>
            <a:grpFill/>
            <a:ln>
              <a:solidFill>
                <a:schemeClr val="tx1"/>
              </a:solidFill>
            </a:ln>
          </p:spPr>
          <p:style>
            <a:lnRef idx="1">
              <a:schemeClr val="accent5"/>
            </a:lnRef>
            <a:fillRef idx="2">
              <a:schemeClr val="accent5"/>
            </a:fillRef>
            <a:effectRef idx="1">
              <a:schemeClr val="accent5"/>
            </a:effectRef>
            <a:fontRef idx="minor">
              <a:schemeClr val="dk1"/>
            </a:fontRef>
          </p:style>
          <p:txBody>
            <a:bodyPr lIns="0" tIns="0" rIns="40639" bIns="0" anchor="ctr"/>
            <a:lstStyle>
              <a:lvl1pPr marL="396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350"/>
                </a:spcBef>
                <a:defRPr/>
              </a:pPr>
              <a:r>
                <a:rPr lang="fr-FR" sz="2800" b="1">
                  <a:solidFill>
                    <a:srgbClr val="FF0000"/>
                  </a:solidFill>
                  <a:latin typeface="+mn-lt"/>
                  <a:cs typeface="Times New Roman Bold" panose="02020803070505020304" pitchFamily="18" charset="0"/>
                  <a:sym typeface="Times New Roman Bold" panose="02020803070505020304" pitchFamily="18" charset="0"/>
                </a:rPr>
                <a:t>Fer</a:t>
              </a:r>
            </a:p>
          </p:txBody>
        </p:sp>
        <p:sp>
          <p:nvSpPr>
            <p:cNvPr id="89" name="Rectangle 37"/>
            <p:cNvSpPr>
              <a:spLocks/>
            </p:cNvSpPr>
            <p:nvPr/>
          </p:nvSpPr>
          <p:spPr bwMode="auto">
            <a:xfrm>
              <a:off x="1065" y="825"/>
              <a:ext cx="1008" cy="224"/>
            </a:xfrm>
            <a:prstGeom prst="rect">
              <a:avLst/>
            </a:prstGeom>
            <a:grpFill/>
            <a:ln>
              <a:solidFill>
                <a:schemeClr val="tx1"/>
              </a:solidFill>
            </a:ln>
          </p:spPr>
          <p:style>
            <a:lnRef idx="1">
              <a:schemeClr val="accent5"/>
            </a:lnRef>
            <a:fillRef idx="2">
              <a:schemeClr val="accent5"/>
            </a:fillRef>
            <a:effectRef idx="1">
              <a:schemeClr val="accent5"/>
            </a:effectRef>
            <a:fontRef idx="minor">
              <a:schemeClr val="dk1"/>
            </a:fontRef>
          </p:style>
          <p:txBody>
            <a:bodyPr lIns="0" tIns="0" rIns="40639" bIns="0" anchor="ctr"/>
            <a:lstStyle>
              <a:lvl1pPr marL="396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50"/>
                </a:spcBef>
                <a:defRPr/>
              </a:pPr>
              <a:r>
                <a:rPr lang="fr-FR" sz="2000">
                  <a:latin typeface="+mn-lt"/>
                  <a:cs typeface="Times New Roman" panose="02020603050405020304" pitchFamily="18" charset="0"/>
                </a:rPr>
                <a:t>Phosphore</a:t>
              </a:r>
            </a:p>
          </p:txBody>
        </p:sp>
        <p:sp>
          <p:nvSpPr>
            <p:cNvPr id="90" name="Rectangle 32"/>
            <p:cNvSpPr>
              <a:spLocks/>
            </p:cNvSpPr>
            <p:nvPr/>
          </p:nvSpPr>
          <p:spPr bwMode="auto">
            <a:xfrm>
              <a:off x="919" y="1085"/>
              <a:ext cx="732" cy="168"/>
            </a:xfrm>
            <a:prstGeom prst="rect">
              <a:avLst/>
            </a:prstGeom>
            <a:grpFill/>
            <a:ln>
              <a:solidFill>
                <a:schemeClr val="tx1"/>
              </a:solidFill>
            </a:ln>
          </p:spPr>
          <p:style>
            <a:lnRef idx="1">
              <a:schemeClr val="accent5"/>
            </a:lnRef>
            <a:fillRef idx="2">
              <a:schemeClr val="accent5"/>
            </a:fillRef>
            <a:effectRef idx="1">
              <a:schemeClr val="accent5"/>
            </a:effectRef>
            <a:fontRef idx="minor">
              <a:schemeClr val="dk1"/>
            </a:fontRef>
          </p:style>
          <p:txBody>
            <a:bodyPr lIns="0" tIns="0" rIns="40639" bIns="0" anchor="ctr"/>
            <a:lstStyle>
              <a:lvl1pPr marL="396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50"/>
                </a:spcBef>
                <a:defRPr/>
              </a:pPr>
              <a:r>
                <a:rPr lang="fr-FR" sz="2000">
                  <a:latin typeface="+mn-lt"/>
                  <a:cs typeface="Times New Roman" panose="02020603050405020304" pitchFamily="18" charset="0"/>
                </a:rPr>
                <a:t>Potassium</a:t>
              </a:r>
            </a:p>
          </p:txBody>
        </p:sp>
      </p:grpSp>
      <p:sp>
        <p:nvSpPr>
          <p:cNvPr id="110" name="Oval 39"/>
          <p:cNvSpPr>
            <a:spLocks/>
          </p:cNvSpPr>
          <p:nvPr/>
        </p:nvSpPr>
        <p:spPr bwMode="auto">
          <a:xfrm>
            <a:off x="6952972" y="3768086"/>
            <a:ext cx="4644243" cy="2968533"/>
          </a:xfrm>
          <a:prstGeom prst="ellipse">
            <a:avLst/>
          </a:prstGeom>
          <a:solidFill>
            <a:schemeClr val="bg2"/>
          </a:solidFill>
          <a:ln>
            <a:solidFill>
              <a:schemeClr val="tx1"/>
            </a:solid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p>
        </p:txBody>
      </p:sp>
      <p:grpSp>
        <p:nvGrpSpPr>
          <p:cNvPr id="3" name="Group 2"/>
          <p:cNvGrpSpPr/>
          <p:nvPr/>
        </p:nvGrpSpPr>
        <p:grpSpPr>
          <a:xfrm>
            <a:off x="1998067" y="4461109"/>
            <a:ext cx="3618871" cy="2304923"/>
            <a:chOff x="2712729" y="4132119"/>
            <a:chExt cx="2988786" cy="2423449"/>
          </a:xfrm>
          <a:solidFill>
            <a:schemeClr val="bg2"/>
          </a:solidFill>
        </p:grpSpPr>
        <p:sp>
          <p:nvSpPr>
            <p:cNvPr id="104" name="Oval 24"/>
            <p:cNvSpPr>
              <a:spLocks/>
            </p:cNvSpPr>
            <p:nvPr/>
          </p:nvSpPr>
          <p:spPr bwMode="auto">
            <a:xfrm>
              <a:off x="2712729" y="4132119"/>
              <a:ext cx="2874660" cy="2423449"/>
            </a:xfrm>
            <a:prstGeom prst="ellipse">
              <a:avLst/>
            </a:prstGeom>
            <a:grpFill/>
            <a:ln>
              <a:solidFill>
                <a:schemeClr val="tx1"/>
              </a:solid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dirty="0"/>
            </a:p>
          </p:txBody>
        </p:sp>
        <p:sp>
          <p:nvSpPr>
            <p:cNvPr id="123" name="TextBox 122"/>
            <p:cNvSpPr txBox="1"/>
            <p:nvPr/>
          </p:nvSpPr>
          <p:spPr>
            <a:xfrm>
              <a:off x="2769053" y="4132119"/>
              <a:ext cx="2932462" cy="485405"/>
            </a:xfrm>
            <a:prstGeom prst="rect">
              <a:avLst/>
            </a:prstGeom>
            <a:grpFill/>
            <a:ln>
              <a:solidFill>
                <a:schemeClr val="tx1"/>
              </a:solidFill>
            </a:ln>
          </p:spPr>
          <p:txBody>
            <a:bodyPr wrap="square">
              <a:spAutoFit/>
            </a:bodyPr>
            <a:lstStyle/>
            <a:p>
              <a:pPr>
                <a:defRPr/>
              </a:pPr>
              <a:r>
                <a:rPr lang="fr-FR" sz="2400" b="1" i="1" dirty="0">
                  <a:solidFill>
                    <a:srgbClr val="0070C0"/>
                  </a:solidFill>
                </a:rPr>
                <a:t>VITAMINES LIPOSOLUBLES</a:t>
              </a:r>
            </a:p>
          </p:txBody>
        </p:sp>
      </p:grpSp>
      <p:sp>
        <p:nvSpPr>
          <p:cNvPr id="54" name="Rectangle 29"/>
          <p:cNvSpPr>
            <a:spLocks/>
          </p:cNvSpPr>
          <p:nvPr/>
        </p:nvSpPr>
        <p:spPr bwMode="auto">
          <a:xfrm>
            <a:off x="3589617" y="5072316"/>
            <a:ext cx="1856808" cy="490493"/>
          </a:xfrm>
          <a:prstGeom prst="rect">
            <a:avLst/>
          </a:prstGeom>
          <a:solidFill>
            <a:schemeClr val="bg2"/>
          </a:solidFill>
          <a:ln>
            <a:solidFill>
              <a:schemeClr val="tx1"/>
            </a:solidFill>
          </a:ln>
        </p:spPr>
        <p:style>
          <a:lnRef idx="1">
            <a:schemeClr val="accent5"/>
          </a:lnRef>
          <a:fillRef idx="2">
            <a:schemeClr val="accent5"/>
          </a:fillRef>
          <a:effectRef idx="1">
            <a:schemeClr val="accent5"/>
          </a:effectRef>
          <a:fontRef idx="minor">
            <a:schemeClr val="dk1"/>
          </a:fontRef>
        </p:style>
        <p:txBody>
          <a:bodyPr lIns="0" tIns="0" rIns="40639" bIns="0" anchor="ctr"/>
          <a:lstStyle>
            <a:lvl1pPr marL="396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50"/>
              </a:spcBef>
              <a:defRPr/>
            </a:pPr>
            <a:r>
              <a:rPr lang="fr-FR" sz="2800" b="1" dirty="0">
                <a:solidFill>
                  <a:srgbClr val="FF0000"/>
                </a:solidFill>
                <a:latin typeface="+mn-lt"/>
                <a:cs typeface="Times New Roman" panose="02020603050405020304" pitchFamily="18" charset="0"/>
              </a:rPr>
              <a:t>Vitamine A</a:t>
            </a:r>
          </a:p>
        </p:txBody>
      </p:sp>
      <p:sp>
        <p:nvSpPr>
          <p:cNvPr id="60" name="Rectangle 29"/>
          <p:cNvSpPr>
            <a:spLocks/>
          </p:cNvSpPr>
          <p:nvPr/>
        </p:nvSpPr>
        <p:spPr bwMode="auto">
          <a:xfrm>
            <a:off x="3737841" y="5632728"/>
            <a:ext cx="1286829" cy="490493"/>
          </a:xfrm>
          <a:prstGeom prst="rect">
            <a:avLst/>
          </a:prstGeom>
          <a:solidFill>
            <a:schemeClr val="bg2"/>
          </a:solidFill>
          <a:ln>
            <a:solidFill>
              <a:schemeClr val="tx1"/>
            </a:solidFill>
          </a:ln>
        </p:spPr>
        <p:style>
          <a:lnRef idx="1">
            <a:schemeClr val="accent5"/>
          </a:lnRef>
          <a:fillRef idx="2">
            <a:schemeClr val="accent5"/>
          </a:fillRef>
          <a:effectRef idx="1">
            <a:schemeClr val="accent5"/>
          </a:effectRef>
          <a:fontRef idx="minor">
            <a:schemeClr val="dk1"/>
          </a:fontRef>
        </p:style>
        <p:txBody>
          <a:bodyPr lIns="0" tIns="0" rIns="40639" bIns="0" anchor="ctr"/>
          <a:lstStyle>
            <a:lvl1pPr marL="396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50"/>
              </a:spcBef>
              <a:defRPr/>
            </a:pPr>
            <a:r>
              <a:rPr lang="fr-FR" sz="2000">
                <a:latin typeface="+mn-lt"/>
                <a:cs typeface="Times New Roman" panose="02020603050405020304" pitchFamily="18" charset="0"/>
              </a:rPr>
              <a:t>Vitamine E</a:t>
            </a:r>
          </a:p>
        </p:txBody>
      </p:sp>
      <p:sp>
        <p:nvSpPr>
          <p:cNvPr id="61" name="Rectangle 29"/>
          <p:cNvSpPr>
            <a:spLocks/>
          </p:cNvSpPr>
          <p:nvPr/>
        </p:nvSpPr>
        <p:spPr bwMode="auto">
          <a:xfrm>
            <a:off x="3054777" y="6185459"/>
            <a:ext cx="1286829" cy="490493"/>
          </a:xfrm>
          <a:prstGeom prst="rect">
            <a:avLst/>
          </a:prstGeom>
          <a:solidFill>
            <a:schemeClr val="bg2"/>
          </a:solidFill>
          <a:ln>
            <a:solidFill>
              <a:schemeClr val="tx1"/>
            </a:solidFill>
          </a:ln>
        </p:spPr>
        <p:style>
          <a:lnRef idx="1">
            <a:schemeClr val="accent5"/>
          </a:lnRef>
          <a:fillRef idx="2">
            <a:schemeClr val="accent5"/>
          </a:fillRef>
          <a:effectRef idx="1">
            <a:schemeClr val="accent5"/>
          </a:effectRef>
          <a:fontRef idx="minor">
            <a:schemeClr val="dk1"/>
          </a:fontRef>
        </p:style>
        <p:txBody>
          <a:bodyPr lIns="0" tIns="0" rIns="40639" bIns="0" anchor="ctr"/>
          <a:lstStyle>
            <a:lvl1pPr marL="396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50"/>
              </a:spcBef>
              <a:defRPr/>
            </a:pPr>
            <a:r>
              <a:rPr lang="fr-FR" sz="2000">
                <a:latin typeface="+mn-lt"/>
                <a:cs typeface="Times New Roman" panose="02020603050405020304" pitchFamily="18" charset="0"/>
              </a:rPr>
              <a:t>Vitamine K</a:t>
            </a:r>
          </a:p>
        </p:txBody>
      </p:sp>
      <p:sp>
        <p:nvSpPr>
          <p:cNvPr id="62" name="Rectangle 29"/>
          <p:cNvSpPr>
            <a:spLocks/>
          </p:cNvSpPr>
          <p:nvPr/>
        </p:nvSpPr>
        <p:spPr bwMode="auto">
          <a:xfrm>
            <a:off x="2136207" y="5594579"/>
            <a:ext cx="1286829" cy="490493"/>
          </a:xfrm>
          <a:prstGeom prst="rect">
            <a:avLst/>
          </a:prstGeom>
          <a:solidFill>
            <a:schemeClr val="bg2"/>
          </a:solidFill>
          <a:ln>
            <a:solidFill>
              <a:schemeClr val="tx1"/>
            </a:solidFill>
          </a:ln>
        </p:spPr>
        <p:style>
          <a:lnRef idx="1">
            <a:schemeClr val="accent5"/>
          </a:lnRef>
          <a:fillRef idx="2">
            <a:schemeClr val="accent5"/>
          </a:fillRef>
          <a:effectRef idx="1">
            <a:schemeClr val="accent5"/>
          </a:effectRef>
          <a:fontRef idx="minor">
            <a:schemeClr val="dk1"/>
          </a:fontRef>
        </p:style>
        <p:txBody>
          <a:bodyPr lIns="0" tIns="0" rIns="40639" bIns="0" anchor="ctr"/>
          <a:lstStyle>
            <a:lvl1pPr marL="396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50"/>
              </a:spcBef>
              <a:defRPr/>
            </a:pPr>
            <a:r>
              <a:rPr lang="fr-FR" sz="2000" b="1">
                <a:latin typeface="+mn-lt"/>
                <a:cs typeface="Times New Roman" panose="02020603050405020304" pitchFamily="18" charset="0"/>
              </a:rPr>
              <a:t>Vitamine D</a:t>
            </a:r>
          </a:p>
        </p:txBody>
      </p:sp>
      <p:sp>
        <p:nvSpPr>
          <p:cNvPr id="65" name="Rectangle 29"/>
          <p:cNvSpPr>
            <a:spLocks/>
          </p:cNvSpPr>
          <p:nvPr/>
        </p:nvSpPr>
        <p:spPr bwMode="auto">
          <a:xfrm>
            <a:off x="7659708" y="3601242"/>
            <a:ext cx="2868466" cy="490493"/>
          </a:xfrm>
          <a:prstGeom prst="rect">
            <a:avLst/>
          </a:prstGeom>
          <a:solidFill>
            <a:schemeClr val="bg2"/>
          </a:solidFill>
          <a:ln>
            <a:solidFill>
              <a:schemeClr val="tx1"/>
            </a:solidFill>
          </a:ln>
        </p:spPr>
        <p:style>
          <a:lnRef idx="1">
            <a:schemeClr val="accent5"/>
          </a:lnRef>
          <a:fillRef idx="2">
            <a:schemeClr val="accent5"/>
          </a:fillRef>
          <a:effectRef idx="1">
            <a:schemeClr val="accent5"/>
          </a:effectRef>
          <a:fontRef idx="minor">
            <a:schemeClr val="dk1"/>
          </a:fontRef>
        </p:style>
        <p:txBody>
          <a:bodyPr lIns="0" tIns="0" rIns="40639" bIns="0" anchor="ctr"/>
          <a:lstStyle>
            <a:lvl1pPr marL="396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50"/>
              </a:spcBef>
              <a:defRPr/>
            </a:pPr>
            <a:r>
              <a:rPr lang="fr-FR" sz="2400" b="1" i="1">
                <a:solidFill>
                  <a:srgbClr val="0070C0"/>
                </a:solidFill>
                <a:latin typeface="+mn-lt"/>
                <a:cs typeface="Times New Roman" panose="02020603050405020304" pitchFamily="18" charset="0"/>
              </a:rPr>
              <a:t>OLIGOÉLÉMENTS</a:t>
            </a:r>
          </a:p>
        </p:txBody>
      </p:sp>
      <p:sp>
        <p:nvSpPr>
          <p:cNvPr id="66" name="Rectangle 29"/>
          <p:cNvSpPr>
            <a:spLocks/>
          </p:cNvSpPr>
          <p:nvPr/>
        </p:nvSpPr>
        <p:spPr bwMode="auto">
          <a:xfrm>
            <a:off x="9716651" y="5667031"/>
            <a:ext cx="1321165" cy="490493"/>
          </a:xfrm>
          <a:prstGeom prst="rect">
            <a:avLst/>
          </a:prstGeom>
          <a:solidFill>
            <a:schemeClr val="bg2"/>
          </a:solidFill>
          <a:ln>
            <a:solidFill>
              <a:schemeClr val="tx1"/>
            </a:solidFill>
          </a:ln>
        </p:spPr>
        <p:style>
          <a:lnRef idx="1">
            <a:schemeClr val="accent5"/>
          </a:lnRef>
          <a:fillRef idx="2">
            <a:schemeClr val="accent5"/>
          </a:fillRef>
          <a:effectRef idx="1">
            <a:schemeClr val="accent5"/>
          </a:effectRef>
          <a:fontRef idx="minor">
            <a:schemeClr val="dk1"/>
          </a:fontRef>
        </p:style>
        <p:txBody>
          <a:bodyPr lIns="0" tIns="0" rIns="40639" bIns="0" anchor="ctr"/>
          <a:lstStyle>
            <a:lvl1pPr marL="396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50"/>
              </a:spcBef>
              <a:defRPr/>
            </a:pPr>
            <a:r>
              <a:rPr lang="fr-FR" sz="2000">
                <a:latin typeface="+mn-lt"/>
                <a:cs typeface="Times New Roman" panose="02020603050405020304" pitchFamily="18" charset="0"/>
              </a:rPr>
              <a:t>Manganèse</a:t>
            </a:r>
          </a:p>
        </p:txBody>
      </p:sp>
      <p:sp>
        <p:nvSpPr>
          <p:cNvPr id="69" name="Rectangle 29"/>
          <p:cNvSpPr>
            <a:spLocks/>
          </p:cNvSpPr>
          <p:nvPr/>
        </p:nvSpPr>
        <p:spPr bwMode="auto">
          <a:xfrm>
            <a:off x="7426764" y="4303049"/>
            <a:ext cx="835783" cy="490493"/>
          </a:xfrm>
          <a:prstGeom prst="rect">
            <a:avLst/>
          </a:prstGeom>
          <a:solidFill>
            <a:schemeClr val="bg2"/>
          </a:solidFill>
          <a:ln>
            <a:solidFill>
              <a:schemeClr val="tx1"/>
            </a:solidFill>
          </a:ln>
        </p:spPr>
        <p:style>
          <a:lnRef idx="1">
            <a:schemeClr val="accent5"/>
          </a:lnRef>
          <a:fillRef idx="2">
            <a:schemeClr val="accent5"/>
          </a:fillRef>
          <a:effectRef idx="1">
            <a:schemeClr val="accent5"/>
          </a:effectRef>
          <a:fontRef idx="minor">
            <a:schemeClr val="dk1"/>
          </a:fontRef>
        </p:style>
        <p:txBody>
          <a:bodyPr lIns="0" tIns="0" rIns="40639" bIns="0" anchor="ctr"/>
          <a:lstStyle>
            <a:lvl1pPr marL="396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50"/>
              </a:spcBef>
              <a:defRPr/>
            </a:pPr>
            <a:r>
              <a:rPr lang="fr-FR" sz="2000">
                <a:latin typeface="+mn-lt"/>
                <a:cs typeface="Times New Roman" panose="02020603050405020304" pitchFamily="18" charset="0"/>
              </a:rPr>
              <a:t>Bore</a:t>
            </a:r>
          </a:p>
        </p:txBody>
      </p:sp>
      <p:cxnSp>
        <p:nvCxnSpPr>
          <p:cNvPr id="8" name="Straight Connector 7"/>
          <p:cNvCxnSpPr/>
          <p:nvPr/>
        </p:nvCxnSpPr>
        <p:spPr>
          <a:xfrm>
            <a:off x="5155267" y="1046168"/>
            <a:ext cx="0" cy="401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Rectangle 29"/>
          <p:cNvSpPr>
            <a:spLocks/>
          </p:cNvSpPr>
          <p:nvPr/>
        </p:nvSpPr>
        <p:spPr bwMode="auto">
          <a:xfrm>
            <a:off x="8619133" y="5188705"/>
            <a:ext cx="1175891" cy="490493"/>
          </a:xfrm>
          <a:prstGeom prst="rect">
            <a:avLst/>
          </a:prstGeom>
          <a:solidFill>
            <a:schemeClr val="bg2"/>
          </a:solidFill>
          <a:ln>
            <a:solidFill>
              <a:schemeClr val="tx1"/>
            </a:solidFill>
          </a:ln>
        </p:spPr>
        <p:style>
          <a:lnRef idx="1">
            <a:schemeClr val="accent5"/>
          </a:lnRef>
          <a:fillRef idx="2">
            <a:schemeClr val="accent5"/>
          </a:fillRef>
          <a:effectRef idx="1">
            <a:schemeClr val="accent5"/>
          </a:effectRef>
          <a:fontRef idx="minor">
            <a:schemeClr val="dk1"/>
          </a:fontRef>
        </p:style>
        <p:txBody>
          <a:bodyPr lIns="0" tIns="0" rIns="40639" bIns="0" anchor="ctr"/>
          <a:lstStyle>
            <a:lvl1pPr marL="396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50"/>
              </a:spcBef>
              <a:defRPr/>
            </a:pPr>
            <a:r>
              <a:rPr lang="fr-FR" sz="2800" b="1">
                <a:solidFill>
                  <a:srgbClr val="FF0000"/>
                </a:solidFill>
                <a:latin typeface="+mn-lt"/>
                <a:cs typeface="Times New Roman" panose="02020603050405020304" pitchFamily="18" charset="0"/>
              </a:rPr>
              <a:t>Iode</a:t>
            </a:r>
          </a:p>
        </p:txBody>
      </p:sp>
      <p:sp>
        <p:nvSpPr>
          <p:cNvPr id="72" name="Rectangle 29"/>
          <p:cNvSpPr>
            <a:spLocks/>
          </p:cNvSpPr>
          <p:nvPr/>
        </p:nvSpPr>
        <p:spPr bwMode="auto">
          <a:xfrm>
            <a:off x="8796770" y="6185459"/>
            <a:ext cx="1105864" cy="490493"/>
          </a:xfrm>
          <a:prstGeom prst="rect">
            <a:avLst/>
          </a:prstGeom>
          <a:solidFill>
            <a:schemeClr val="bg2"/>
          </a:solidFill>
          <a:ln>
            <a:solidFill>
              <a:schemeClr val="tx1"/>
            </a:solidFill>
          </a:ln>
        </p:spPr>
        <p:style>
          <a:lnRef idx="1">
            <a:schemeClr val="accent5"/>
          </a:lnRef>
          <a:fillRef idx="2">
            <a:schemeClr val="accent5"/>
          </a:fillRef>
          <a:effectRef idx="1">
            <a:schemeClr val="accent5"/>
          </a:effectRef>
          <a:fontRef idx="minor">
            <a:schemeClr val="dk1"/>
          </a:fontRef>
        </p:style>
        <p:txBody>
          <a:bodyPr lIns="0" tIns="0" rIns="40639" bIns="0" anchor="ctr"/>
          <a:lstStyle>
            <a:lvl1pPr marL="396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50"/>
              </a:spcBef>
              <a:defRPr/>
            </a:pPr>
            <a:r>
              <a:rPr lang="fr-FR" sz="2000">
                <a:latin typeface="+mn-lt"/>
                <a:cs typeface="Times New Roman" panose="02020603050405020304" pitchFamily="18" charset="0"/>
              </a:rPr>
              <a:t>Silicium</a:t>
            </a:r>
          </a:p>
        </p:txBody>
      </p:sp>
      <p:sp>
        <p:nvSpPr>
          <p:cNvPr id="73" name="Rectangle 29"/>
          <p:cNvSpPr>
            <a:spLocks/>
          </p:cNvSpPr>
          <p:nvPr/>
        </p:nvSpPr>
        <p:spPr bwMode="auto">
          <a:xfrm>
            <a:off x="7248616" y="5474291"/>
            <a:ext cx="997136" cy="490493"/>
          </a:xfrm>
          <a:prstGeom prst="rect">
            <a:avLst/>
          </a:prstGeom>
          <a:solidFill>
            <a:schemeClr val="bg2"/>
          </a:solidFill>
          <a:ln>
            <a:solidFill>
              <a:schemeClr val="tx1"/>
            </a:solidFill>
          </a:ln>
        </p:spPr>
        <p:style>
          <a:lnRef idx="1">
            <a:schemeClr val="accent5"/>
          </a:lnRef>
          <a:fillRef idx="2">
            <a:schemeClr val="accent5"/>
          </a:fillRef>
          <a:effectRef idx="1">
            <a:schemeClr val="accent5"/>
          </a:effectRef>
          <a:fontRef idx="minor">
            <a:schemeClr val="dk1"/>
          </a:fontRef>
        </p:style>
        <p:txBody>
          <a:bodyPr lIns="0" tIns="0" rIns="40639" bIns="0" anchor="ctr"/>
          <a:lstStyle>
            <a:lvl1pPr marL="396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50"/>
              </a:spcBef>
              <a:defRPr/>
            </a:pPr>
            <a:r>
              <a:rPr lang="fr-FR" sz="2000">
                <a:latin typeface="+mn-lt"/>
                <a:cs typeface="Times New Roman" panose="02020603050405020304" pitchFamily="18" charset="0"/>
              </a:rPr>
              <a:t>Cuivre</a:t>
            </a:r>
          </a:p>
        </p:txBody>
      </p:sp>
      <p:sp>
        <p:nvSpPr>
          <p:cNvPr id="75" name="Rectangle 29"/>
          <p:cNvSpPr>
            <a:spLocks/>
          </p:cNvSpPr>
          <p:nvPr/>
        </p:nvSpPr>
        <p:spPr bwMode="auto">
          <a:xfrm>
            <a:off x="7426764" y="4881481"/>
            <a:ext cx="928383" cy="490493"/>
          </a:xfrm>
          <a:prstGeom prst="rect">
            <a:avLst/>
          </a:prstGeom>
          <a:solidFill>
            <a:schemeClr val="bg2"/>
          </a:solidFill>
          <a:ln>
            <a:solidFill>
              <a:schemeClr val="tx1"/>
            </a:solidFill>
          </a:ln>
        </p:spPr>
        <p:style>
          <a:lnRef idx="1">
            <a:schemeClr val="accent5"/>
          </a:lnRef>
          <a:fillRef idx="2">
            <a:schemeClr val="accent5"/>
          </a:fillRef>
          <a:effectRef idx="1">
            <a:schemeClr val="accent5"/>
          </a:effectRef>
          <a:fontRef idx="minor">
            <a:schemeClr val="dk1"/>
          </a:fontRef>
        </p:style>
        <p:txBody>
          <a:bodyPr lIns="0" tIns="0" rIns="40639" bIns="0" anchor="ctr"/>
          <a:lstStyle>
            <a:lvl1pPr marL="396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50"/>
              </a:spcBef>
              <a:defRPr/>
            </a:pPr>
            <a:r>
              <a:rPr lang="fr-FR" sz="2000">
                <a:latin typeface="+mn-lt"/>
                <a:cs typeface="Times New Roman" panose="02020603050405020304" pitchFamily="18" charset="0"/>
              </a:rPr>
              <a:t>Cobalt</a:t>
            </a:r>
          </a:p>
        </p:txBody>
      </p:sp>
      <p:sp>
        <p:nvSpPr>
          <p:cNvPr id="76" name="Rectangle 29"/>
          <p:cNvSpPr>
            <a:spLocks/>
          </p:cNvSpPr>
          <p:nvPr/>
        </p:nvSpPr>
        <p:spPr bwMode="auto">
          <a:xfrm>
            <a:off x="10531929" y="5072316"/>
            <a:ext cx="964564" cy="477228"/>
          </a:xfrm>
          <a:prstGeom prst="rect">
            <a:avLst/>
          </a:prstGeom>
          <a:solidFill>
            <a:schemeClr val="bg2"/>
          </a:solidFill>
          <a:ln>
            <a:solidFill>
              <a:schemeClr val="tx1"/>
            </a:solidFill>
          </a:ln>
        </p:spPr>
        <p:style>
          <a:lnRef idx="1">
            <a:schemeClr val="accent5"/>
          </a:lnRef>
          <a:fillRef idx="2">
            <a:schemeClr val="accent5"/>
          </a:fillRef>
          <a:effectRef idx="1">
            <a:schemeClr val="accent5"/>
          </a:effectRef>
          <a:fontRef idx="minor">
            <a:schemeClr val="dk1"/>
          </a:fontRef>
        </p:style>
        <p:txBody>
          <a:bodyPr lIns="0" tIns="0" rIns="40639" bIns="0" anchor="ctr"/>
          <a:lstStyle>
            <a:lvl1pPr marL="396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50"/>
              </a:spcBef>
              <a:defRPr/>
            </a:pPr>
            <a:r>
              <a:rPr lang="fr-FR" sz="2000" b="1">
                <a:latin typeface="+mn-lt"/>
                <a:cs typeface="Times New Roman" panose="02020603050405020304" pitchFamily="18" charset="0"/>
              </a:rPr>
              <a:t>Zinc</a:t>
            </a:r>
          </a:p>
        </p:txBody>
      </p:sp>
      <p:sp>
        <p:nvSpPr>
          <p:cNvPr id="77" name="Rectangle 29"/>
          <p:cNvSpPr>
            <a:spLocks/>
          </p:cNvSpPr>
          <p:nvPr/>
        </p:nvSpPr>
        <p:spPr bwMode="auto">
          <a:xfrm>
            <a:off x="10072372" y="4464336"/>
            <a:ext cx="1175547" cy="490493"/>
          </a:xfrm>
          <a:prstGeom prst="rect">
            <a:avLst/>
          </a:prstGeom>
          <a:solidFill>
            <a:schemeClr val="bg2"/>
          </a:solidFill>
          <a:ln>
            <a:solidFill>
              <a:schemeClr val="tx1"/>
            </a:solidFill>
          </a:ln>
        </p:spPr>
        <p:style>
          <a:lnRef idx="1">
            <a:schemeClr val="accent5"/>
          </a:lnRef>
          <a:fillRef idx="2">
            <a:schemeClr val="accent5"/>
          </a:fillRef>
          <a:effectRef idx="1">
            <a:schemeClr val="accent5"/>
          </a:effectRef>
          <a:fontRef idx="minor">
            <a:schemeClr val="dk1"/>
          </a:fontRef>
        </p:style>
        <p:txBody>
          <a:bodyPr lIns="0" tIns="0" rIns="40639" bIns="0" anchor="ctr"/>
          <a:lstStyle>
            <a:lvl1pPr marL="396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50"/>
              </a:spcBef>
              <a:defRPr/>
            </a:pPr>
            <a:r>
              <a:rPr lang="fr-FR" sz="2000">
                <a:latin typeface="+mn-lt"/>
                <a:cs typeface="Times New Roman" panose="02020603050405020304" pitchFamily="18" charset="0"/>
              </a:rPr>
              <a:t>Fluorure</a:t>
            </a:r>
          </a:p>
        </p:txBody>
      </p:sp>
      <p:sp>
        <p:nvSpPr>
          <p:cNvPr id="78" name="Rectangle 29"/>
          <p:cNvSpPr>
            <a:spLocks/>
          </p:cNvSpPr>
          <p:nvPr/>
        </p:nvSpPr>
        <p:spPr bwMode="auto">
          <a:xfrm>
            <a:off x="8309693" y="5719538"/>
            <a:ext cx="1175547" cy="490493"/>
          </a:xfrm>
          <a:prstGeom prst="rect">
            <a:avLst/>
          </a:prstGeom>
          <a:solidFill>
            <a:schemeClr val="bg2"/>
          </a:solidFill>
          <a:ln>
            <a:solidFill>
              <a:schemeClr val="tx1"/>
            </a:solidFill>
          </a:ln>
        </p:spPr>
        <p:style>
          <a:lnRef idx="1">
            <a:schemeClr val="accent5"/>
          </a:lnRef>
          <a:fillRef idx="2">
            <a:schemeClr val="accent5"/>
          </a:fillRef>
          <a:effectRef idx="1">
            <a:schemeClr val="accent5"/>
          </a:effectRef>
          <a:fontRef idx="minor">
            <a:schemeClr val="dk1"/>
          </a:fontRef>
        </p:style>
        <p:txBody>
          <a:bodyPr lIns="0" tIns="0" rIns="40639" bIns="0" anchor="ctr"/>
          <a:lstStyle>
            <a:lvl1pPr marL="396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50"/>
              </a:spcBef>
              <a:defRPr/>
            </a:pPr>
            <a:r>
              <a:rPr lang="fr-FR" sz="2000">
                <a:latin typeface="+mn-lt"/>
                <a:cs typeface="Times New Roman" panose="02020603050405020304" pitchFamily="18" charset="0"/>
              </a:rPr>
              <a:t>Chrome</a:t>
            </a:r>
          </a:p>
        </p:txBody>
      </p:sp>
      <p:sp>
        <p:nvSpPr>
          <p:cNvPr id="63" name="Rectangle 62"/>
          <p:cNvSpPr/>
          <p:nvPr/>
        </p:nvSpPr>
        <p:spPr>
          <a:xfrm>
            <a:off x="8419700" y="4146379"/>
            <a:ext cx="1574758" cy="493947"/>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a:solidFill>
                  <a:schemeClr val="tx1"/>
                </a:solidFill>
              </a:rPr>
              <a:t>Molybdène</a:t>
            </a:r>
          </a:p>
        </p:txBody>
      </p:sp>
      <p:sp>
        <p:nvSpPr>
          <p:cNvPr id="64" name="Rectangle 63"/>
          <p:cNvSpPr/>
          <p:nvPr/>
        </p:nvSpPr>
        <p:spPr>
          <a:xfrm>
            <a:off x="8873947" y="4659731"/>
            <a:ext cx="1164326" cy="493947"/>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a:solidFill>
                  <a:schemeClr val="tx1"/>
                </a:solidFill>
              </a:rPr>
              <a:t>Sélénium</a:t>
            </a:r>
          </a:p>
        </p:txBody>
      </p:sp>
      <p:sp>
        <p:nvSpPr>
          <p:cNvPr id="2" name="Oval 1"/>
          <p:cNvSpPr/>
          <p:nvPr/>
        </p:nvSpPr>
        <p:spPr>
          <a:xfrm>
            <a:off x="1877928" y="1337393"/>
            <a:ext cx="5598266" cy="3068573"/>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52"/>
          <p:cNvSpPr/>
          <p:nvPr/>
        </p:nvSpPr>
        <p:spPr>
          <a:xfrm>
            <a:off x="3556698" y="3054261"/>
            <a:ext cx="1569815" cy="490493"/>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rPr>
              <a:t>Vit. B-12</a:t>
            </a:r>
          </a:p>
        </p:txBody>
      </p:sp>
      <p:sp>
        <p:nvSpPr>
          <p:cNvPr id="74" name="Rectangle 73"/>
          <p:cNvSpPr/>
          <p:nvPr/>
        </p:nvSpPr>
        <p:spPr>
          <a:xfrm>
            <a:off x="2196685" y="3040850"/>
            <a:ext cx="1274403" cy="490493"/>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a:solidFill>
                  <a:schemeClr val="tx1"/>
                </a:solidFill>
              </a:rPr>
              <a:t>Acide folique</a:t>
            </a:r>
          </a:p>
        </p:txBody>
      </p:sp>
      <p:sp>
        <p:nvSpPr>
          <p:cNvPr id="79" name="Rectangle 78"/>
          <p:cNvSpPr/>
          <p:nvPr/>
        </p:nvSpPr>
        <p:spPr>
          <a:xfrm>
            <a:off x="3203773" y="3629029"/>
            <a:ext cx="1347195" cy="490493"/>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rPr>
              <a:t>B3 niacine</a:t>
            </a:r>
          </a:p>
        </p:txBody>
      </p:sp>
      <p:sp>
        <p:nvSpPr>
          <p:cNvPr id="80" name="Rectangle 79"/>
          <p:cNvSpPr/>
          <p:nvPr/>
        </p:nvSpPr>
        <p:spPr>
          <a:xfrm>
            <a:off x="3330121" y="1873502"/>
            <a:ext cx="2612914" cy="490493"/>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rPr>
              <a:t>Vit. B-1 (thiamine)</a:t>
            </a:r>
          </a:p>
        </p:txBody>
      </p:sp>
      <p:sp>
        <p:nvSpPr>
          <p:cNvPr id="81" name="Rectangle 80"/>
          <p:cNvSpPr/>
          <p:nvPr/>
        </p:nvSpPr>
        <p:spPr>
          <a:xfrm>
            <a:off x="2004110" y="2466144"/>
            <a:ext cx="2101333" cy="490493"/>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a:solidFill>
                  <a:schemeClr val="tx1"/>
                </a:solidFill>
              </a:rPr>
              <a:t>Acide pantothénique</a:t>
            </a:r>
          </a:p>
        </p:txBody>
      </p:sp>
      <p:sp>
        <p:nvSpPr>
          <p:cNvPr id="82" name="Rectangle 81"/>
          <p:cNvSpPr/>
          <p:nvPr/>
        </p:nvSpPr>
        <p:spPr>
          <a:xfrm>
            <a:off x="4208251" y="2419138"/>
            <a:ext cx="2787332" cy="490493"/>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rPr>
              <a:t>Vit. B-2 (riboflavine)</a:t>
            </a:r>
          </a:p>
        </p:txBody>
      </p:sp>
      <p:sp>
        <p:nvSpPr>
          <p:cNvPr id="94" name="Rectangle 93"/>
          <p:cNvSpPr/>
          <p:nvPr/>
        </p:nvSpPr>
        <p:spPr>
          <a:xfrm>
            <a:off x="4677061" y="3567427"/>
            <a:ext cx="1684350" cy="490493"/>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FF0000"/>
                </a:solidFill>
              </a:rPr>
              <a:t>Vit. C</a:t>
            </a:r>
          </a:p>
        </p:txBody>
      </p:sp>
      <p:sp>
        <p:nvSpPr>
          <p:cNvPr id="95" name="Rectangle 94"/>
          <p:cNvSpPr/>
          <p:nvPr/>
        </p:nvSpPr>
        <p:spPr>
          <a:xfrm>
            <a:off x="5388280" y="3010856"/>
            <a:ext cx="1471962" cy="490493"/>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rPr>
              <a:t>Vit. B6</a:t>
            </a:r>
          </a:p>
        </p:txBody>
      </p:sp>
      <p:sp>
        <p:nvSpPr>
          <p:cNvPr id="96" name="Rectangle 95"/>
          <p:cNvSpPr/>
          <p:nvPr/>
        </p:nvSpPr>
        <p:spPr>
          <a:xfrm>
            <a:off x="2066265" y="1055808"/>
            <a:ext cx="4793975" cy="488707"/>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i="1" dirty="0">
                <a:solidFill>
                  <a:srgbClr val="0070C0"/>
                </a:solidFill>
              </a:rPr>
              <a:t>VITAMINES SOLUBLES DANS L’EAU</a:t>
            </a:r>
          </a:p>
        </p:txBody>
      </p:sp>
      <p:sp>
        <p:nvSpPr>
          <p:cNvPr id="97" name="Rectangle 96"/>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46" name="TextBox 45"/>
          <p:cNvSpPr txBox="1"/>
          <p:nvPr/>
        </p:nvSpPr>
        <p:spPr>
          <a:xfrm>
            <a:off x="86988" y="5183796"/>
            <a:ext cx="461665" cy="1474763"/>
          </a:xfrm>
          <a:prstGeom prst="rect">
            <a:avLst/>
          </a:prstGeom>
          <a:noFill/>
        </p:spPr>
        <p:txBody>
          <a:bodyPr vert="vert270" wrap="none" rtlCol="0">
            <a:spAutoFit/>
          </a:bodyPr>
          <a:lstStyle/>
          <a:p>
            <a:r>
              <a:rPr lang="fr-FR">
                <a:solidFill>
                  <a:schemeClr val="bg1"/>
                </a:solidFill>
              </a:rPr>
              <a:t>Cours H.E.L.P.</a:t>
            </a:r>
          </a:p>
        </p:txBody>
      </p:sp>
    </p:spTree>
    <p:extLst>
      <p:ext uri="{BB962C8B-B14F-4D97-AF65-F5344CB8AC3E}">
        <p14:creationId xmlns:p14="http://schemas.microsoft.com/office/powerpoint/2010/main" val="1372428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Content Placeholder 2" descr="Rectangle: Click to edit Master text styles&#10;Second level&#10;Third level&#10;Fourth level&#10;Fifth level"/>
          <p:cNvSpPr txBox="1">
            <a:spLocks/>
          </p:cNvSpPr>
          <p:nvPr/>
        </p:nvSpPr>
        <p:spPr>
          <a:xfrm>
            <a:off x="1496090" y="1756704"/>
            <a:ext cx="9265338" cy="21225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571500">
              <a:spcBef>
                <a:spcPts val="0"/>
              </a:spcBef>
              <a:buFont typeface="Wingdings" charset="2"/>
              <a:buChar char="Ø"/>
              <a:defRPr/>
            </a:pPr>
            <a:r>
              <a:rPr lang="fr-FR" sz="4000" dirty="0"/>
              <a:t>Protéines		</a:t>
            </a:r>
            <a:r>
              <a:rPr lang="fr-FR" sz="4000" dirty="0">
                <a:sym typeface="Wingdings" panose="05000000000000000000" pitchFamily="2" charset="2"/>
              </a:rPr>
              <a:t></a:t>
            </a:r>
            <a:r>
              <a:rPr lang="fr-FR" sz="4000" dirty="0"/>
              <a:t>	4 kcal par gramme</a:t>
            </a:r>
          </a:p>
          <a:p>
            <a:pPr marL="571500" indent="-571500">
              <a:buFont typeface="Wingdings" charset="2"/>
              <a:buChar char="Ø"/>
              <a:defRPr/>
            </a:pPr>
            <a:r>
              <a:rPr lang="fr-FR" sz="4000" dirty="0"/>
              <a:t>Lipides		</a:t>
            </a:r>
            <a:r>
              <a:rPr lang="fr-FR" sz="4000" dirty="0">
                <a:sym typeface="Wingdings" panose="05000000000000000000" pitchFamily="2" charset="2"/>
              </a:rPr>
              <a:t></a:t>
            </a:r>
            <a:r>
              <a:rPr lang="fr-FR" sz="4000" dirty="0"/>
              <a:t>	9 kcal par gramme</a:t>
            </a:r>
          </a:p>
          <a:p>
            <a:pPr marL="571500" indent="-571500">
              <a:buFont typeface="Wingdings" charset="2"/>
              <a:buChar char="Ø"/>
              <a:defRPr/>
            </a:pPr>
            <a:r>
              <a:rPr lang="fr-FR" sz="4000" dirty="0"/>
              <a:t>Glucides		</a:t>
            </a:r>
            <a:r>
              <a:rPr lang="fr-FR" sz="4000" dirty="0">
                <a:sym typeface="Wingdings" panose="05000000000000000000" pitchFamily="2" charset="2"/>
              </a:rPr>
              <a:t></a:t>
            </a:r>
            <a:r>
              <a:rPr lang="fr-FR" sz="4000" dirty="0"/>
              <a:t>	4 kcal par gramme</a:t>
            </a:r>
          </a:p>
          <a:p>
            <a:pPr>
              <a:defRPr/>
            </a:pPr>
            <a:endParaRPr lang="en-GB" sz="4000" dirty="0"/>
          </a:p>
          <a:p>
            <a:pPr marL="91440" indent="-91440">
              <a:buFont typeface="Arial" panose="020B0604020202020204" pitchFamily="34" charset="0"/>
              <a:buChar char="•"/>
              <a:defRPr/>
            </a:pPr>
            <a:endParaRPr lang="en-GB" sz="2800" dirty="0">
              <a:solidFill>
                <a:schemeClr val="tx1">
                  <a:lumMod val="75000"/>
                  <a:lumOff val="25000"/>
                </a:schemeClr>
              </a:solidFill>
            </a:endParaRPr>
          </a:p>
          <a:p>
            <a:pPr marL="91440" indent="-91440">
              <a:buFont typeface="Arial" panose="020B0604020202020204" pitchFamily="34" charset="0"/>
              <a:buChar char="•"/>
              <a:defRPr/>
            </a:pPr>
            <a:endParaRPr lang="en-GB" sz="2800" dirty="0">
              <a:solidFill>
                <a:schemeClr val="tx1">
                  <a:lumMod val="75000"/>
                  <a:lumOff val="25000"/>
                </a:schemeClr>
              </a:solidFill>
            </a:endParaRPr>
          </a:p>
          <a:p>
            <a:pPr>
              <a:buFont typeface="Wingdings" panose="05000000000000000000" pitchFamily="2" charset="2"/>
              <a:buNone/>
              <a:defRPr/>
            </a:pPr>
            <a:endParaRPr lang="en-GB" sz="2800" dirty="0">
              <a:solidFill>
                <a:schemeClr val="tx1">
                  <a:lumMod val="75000"/>
                  <a:lumOff val="25000"/>
                </a:schemeClr>
              </a:solidFill>
            </a:endParaRPr>
          </a:p>
          <a:p>
            <a:pPr>
              <a:buFont typeface="Wingdings" panose="05000000000000000000" pitchFamily="2" charset="2"/>
              <a:buNone/>
              <a:defRPr/>
            </a:pPr>
            <a:endParaRPr lang="en-GB" sz="2700" dirty="0">
              <a:solidFill>
                <a:schemeClr val="tx1">
                  <a:lumMod val="75000"/>
                  <a:lumOff val="25000"/>
                </a:schemeClr>
              </a:solidFill>
            </a:endParaRPr>
          </a:p>
        </p:txBody>
      </p:sp>
      <p:sp>
        <p:nvSpPr>
          <p:cNvPr id="54" name="Title 1"/>
          <p:cNvSpPr txBox="1">
            <a:spLocks/>
          </p:cNvSpPr>
          <p:nvPr/>
        </p:nvSpPr>
        <p:spPr>
          <a:xfrm>
            <a:off x="1757283" y="151751"/>
            <a:ext cx="4857606" cy="100445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4400" b="1">
                <a:latin typeface="+mn-lt"/>
              </a:rPr>
              <a:t>Macronutriments</a:t>
            </a:r>
            <a:r>
              <a:rPr lang="fr-FR" sz="4800">
                <a:latin typeface="+mn-lt"/>
              </a:rPr>
              <a:t> </a:t>
            </a:r>
          </a:p>
        </p:txBody>
      </p:sp>
      <p:sp>
        <p:nvSpPr>
          <p:cNvPr id="2" name="TextBox 1"/>
          <p:cNvSpPr txBox="1"/>
          <p:nvPr/>
        </p:nvSpPr>
        <p:spPr>
          <a:xfrm rot="17642357">
            <a:off x="9644246" y="4514514"/>
            <a:ext cx="800219" cy="280487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vert="vert" wrap="none" rtlCol="0">
            <a:spAutoFit/>
          </a:bodyPr>
          <a:lstStyle/>
          <a:p>
            <a:r>
              <a:rPr lang="fr-FR" sz="4000" b="1">
                <a:solidFill>
                  <a:srgbClr val="005BA4"/>
                </a:solidFill>
              </a:rPr>
              <a:t>Énergie (kcal)</a:t>
            </a:r>
          </a:p>
        </p:txBody>
      </p:sp>
      <p:sp>
        <p:nvSpPr>
          <p:cNvPr id="3" name="TextBox 2"/>
          <p:cNvSpPr txBox="1"/>
          <p:nvPr/>
        </p:nvSpPr>
        <p:spPr>
          <a:xfrm>
            <a:off x="1877809" y="4075815"/>
            <a:ext cx="8743547" cy="707886"/>
          </a:xfrm>
          <a:prstGeom prst="rect">
            <a:avLst/>
          </a:prstGeom>
          <a:noFill/>
        </p:spPr>
        <p:txBody>
          <a:bodyPr wrap="none" rtlCol="0">
            <a:spAutoFit/>
          </a:bodyPr>
          <a:lstStyle/>
          <a:p>
            <a:pPr marL="285750" indent="-285750">
              <a:buFont typeface="Wingdings" charset="2"/>
              <a:buChar char="Ø"/>
            </a:pPr>
            <a:r>
              <a:rPr lang="fr-FR" sz="4000" dirty="0"/>
              <a:t> Alcool        		</a:t>
            </a:r>
            <a:r>
              <a:rPr lang="fr-FR" sz="4000" dirty="0">
                <a:sym typeface="Wingdings" panose="05000000000000000000" pitchFamily="2" charset="2"/>
              </a:rPr>
              <a:t></a:t>
            </a:r>
            <a:r>
              <a:rPr lang="fr-FR" sz="4000" dirty="0"/>
              <a:t>  </a:t>
            </a:r>
            <a:r>
              <a:rPr lang="fr-FR" dirty="0"/>
              <a:t>	</a:t>
            </a:r>
            <a:r>
              <a:rPr lang="fr-FR" sz="4000" dirty="0"/>
              <a:t>7 kcal par gramme </a:t>
            </a:r>
          </a:p>
        </p:txBody>
      </p:sp>
      <p:sp>
        <p:nvSpPr>
          <p:cNvPr id="7" name="Rectangle 6"/>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8" name="TextBox 7"/>
          <p:cNvSpPr txBox="1"/>
          <p:nvPr/>
        </p:nvSpPr>
        <p:spPr>
          <a:xfrm>
            <a:off x="86988" y="5183796"/>
            <a:ext cx="461665" cy="1474763"/>
          </a:xfrm>
          <a:prstGeom prst="rect">
            <a:avLst/>
          </a:prstGeom>
          <a:noFill/>
        </p:spPr>
        <p:txBody>
          <a:bodyPr vert="vert270" wrap="none" rtlCol="0">
            <a:spAutoFit/>
          </a:bodyPr>
          <a:lstStyle/>
          <a:p>
            <a:r>
              <a:rPr lang="fr-FR">
                <a:solidFill>
                  <a:schemeClr val="bg1"/>
                </a:solidFill>
              </a:rPr>
              <a:t>Cours H.E.L.P.</a:t>
            </a:r>
          </a:p>
        </p:txBody>
      </p:sp>
    </p:spTree>
    <p:extLst>
      <p:ext uri="{BB962C8B-B14F-4D97-AF65-F5344CB8AC3E}">
        <p14:creationId xmlns:p14="http://schemas.microsoft.com/office/powerpoint/2010/main" val="546882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03693" y="1434938"/>
            <a:ext cx="1673225"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txBox="1">
            <a:spLocks noChangeArrowheads="1"/>
          </p:cNvSpPr>
          <p:nvPr/>
        </p:nvSpPr>
        <p:spPr>
          <a:xfrm>
            <a:off x="4186238" y="3913026"/>
            <a:ext cx="6554788" cy="1524000"/>
          </a:xfrm>
          <a:prstGeom prst="rect">
            <a:avLst/>
          </a:prstGeom>
          <a:solidFill>
            <a:schemeClr val="accent3"/>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a:solidFill>
                  <a:schemeClr val="accent2">
                    <a:lumMod val="25000"/>
                  </a:schemeClr>
                </a:solidFill>
              </a:rPr>
              <a:t>N’oubliez pas...</a:t>
            </a:r>
          </a:p>
        </p:txBody>
      </p:sp>
      <p:sp>
        <p:nvSpPr>
          <p:cNvPr id="13" name="Rectangle 3" descr="Rectangle: Click to edit Master text styles&#10;Second level&#10;Third level&#10;Fourth level&#10;Fifth level"/>
          <p:cNvSpPr txBox="1">
            <a:spLocks noChangeArrowheads="1"/>
          </p:cNvSpPr>
          <p:nvPr/>
        </p:nvSpPr>
        <p:spPr>
          <a:xfrm>
            <a:off x="4539384" y="630237"/>
            <a:ext cx="7007369" cy="31686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ct val="0"/>
              </a:spcBef>
              <a:buClr>
                <a:srgbClr val="000000"/>
              </a:buClr>
              <a:buSzPct val="90000"/>
              <a:buFont typeface="Monotype Sorts"/>
              <a:buNone/>
              <a:defRPr/>
            </a:pPr>
            <a:r>
              <a:rPr lang="fr-FR" sz="3600" b="1"/>
              <a:t>Comme tous les êtres humains, nos familles n’ont pas besoin de nutriments, de kcal ou de pourcentages,</a:t>
            </a:r>
          </a:p>
          <a:p>
            <a:pPr>
              <a:spcBef>
                <a:spcPct val="0"/>
              </a:spcBef>
              <a:buClr>
                <a:srgbClr val="000000"/>
              </a:buClr>
              <a:buSzPct val="90000"/>
              <a:buFont typeface="Monotype Sorts"/>
              <a:buNone/>
              <a:defRPr/>
            </a:pPr>
            <a:endParaRPr lang="en-GB" altLang="fr-FR" sz="3600" b="1" dirty="0"/>
          </a:p>
          <a:p>
            <a:pPr>
              <a:spcBef>
                <a:spcPct val="0"/>
              </a:spcBef>
              <a:buClr>
                <a:srgbClr val="000000"/>
              </a:buClr>
              <a:buSzPct val="90000"/>
              <a:buFont typeface="Monotype Sorts"/>
              <a:buNone/>
              <a:defRPr/>
            </a:pPr>
            <a:r>
              <a:rPr lang="fr-FR" sz="3600" b="1"/>
              <a:t>mais d’une alimentation diversifiée.</a:t>
            </a:r>
          </a:p>
          <a:p>
            <a:pPr>
              <a:spcBef>
                <a:spcPct val="0"/>
              </a:spcBef>
              <a:buClr>
                <a:srgbClr val="000000"/>
              </a:buClr>
              <a:buSzPct val="90000"/>
              <a:buFont typeface="Monotype Sorts"/>
              <a:buNone/>
              <a:defRPr/>
            </a:pPr>
            <a:endParaRPr lang="en-GB" altLang="fr-FR" sz="3600" b="1" dirty="0">
              <a:solidFill>
                <a:schemeClr val="bg2">
                  <a:lumMod val="75000"/>
                </a:schemeClr>
              </a:solidFill>
            </a:endParaRPr>
          </a:p>
          <a:p>
            <a:pPr>
              <a:spcBef>
                <a:spcPct val="0"/>
              </a:spcBef>
              <a:buClr>
                <a:srgbClr val="000000"/>
              </a:buClr>
              <a:buSzPct val="90000"/>
              <a:buFont typeface="Monotype Sorts"/>
              <a:buNone/>
              <a:defRPr/>
            </a:pPr>
            <a:endParaRPr lang="en-GB" altLang="fr-FR" sz="3000" b="1" dirty="0">
              <a:solidFill>
                <a:schemeClr val="bg2">
                  <a:lumMod val="75000"/>
                </a:schemeClr>
              </a:solidFill>
            </a:endParaRPr>
          </a:p>
        </p:txBody>
      </p:sp>
      <p:pic>
        <p:nvPicPr>
          <p:cNvPr id="14" name="Picture 6" descr="http://realiran.org/wp-content/uploads/2015/09/7-Nowruz-Iranian-Food-Collage_jpg.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2147" y="380855"/>
            <a:ext cx="9137578" cy="6096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8" name="TextBox 7"/>
          <p:cNvSpPr txBox="1"/>
          <p:nvPr/>
        </p:nvSpPr>
        <p:spPr>
          <a:xfrm>
            <a:off x="86988" y="5183796"/>
            <a:ext cx="461665" cy="1474763"/>
          </a:xfrm>
          <a:prstGeom prst="rect">
            <a:avLst/>
          </a:prstGeom>
          <a:noFill/>
        </p:spPr>
        <p:txBody>
          <a:bodyPr vert="vert270" wrap="none" rtlCol="0">
            <a:spAutoFit/>
          </a:bodyPr>
          <a:lstStyle/>
          <a:p>
            <a:r>
              <a:rPr lang="fr-FR">
                <a:solidFill>
                  <a:schemeClr val="bg1"/>
                </a:solidFill>
              </a:rPr>
              <a:t>Cours H.E.L.P.</a:t>
            </a:r>
          </a:p>
        </p:txBody>
      </p:sp>
    </p:spTree>
    <p:extLst>
      <p:ext uri="{BB962C8B-B14F-4D97-AF65-F5344CB8AC3E}">
        <p14:creationId xmlns:p14="http://schemas.microsoft.com/office/powerpoint/2010/main" val="123632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387" y="1131819"/>
            <a:ext cx="5151437" cy="423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9"/>
          <p:cNvSpPr>
            <a:spLocks noChangeArrowheads="1"/>
          </p:cNvSpPr>
          <p:nvPr/>
        </p:nvSpPr>
        <p:spPr bwMode="auto">
          <a:xfrm>
            <a:off x="7439375" y="2319258"/>
            <a:ext cx="2449512" cy="495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defRPr b="1">
                <a:solidFill>
                  <a:schemeClr val="tx1"/>
                </a:solidFill>
                <a:latin typeface="Tahoma" panose="020B0604030504040204" pitchFamily="34" charset="0"/>
                <a:cs typeface="Arial" panose="020B0604020202020204" pitchFamily="34" charset="0"/>
              </a:defRPr>
            </a:lvl1pPr>
            <a:lvl2pPr>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lvl="1">
              <a:lnSpc>
                <a:spcPct val="80000"/>
              </a:lnSpc>
            </a:pPr>
            <a:r>
              <a:rPr lang="fr-FR" sz="3200">
                <a:latin typeface="Calibri" panose="020F0502020204030204" pitchFamily="34" charset="0"/>
                <a:ea typeface="MS PGothic" panose="020B0600070205080204" pitchFamily="34" charset="-128"/>
                <a:cs typeface="Calibri" panose="020F0502020204030204" pitchFamily="34" charset="0"/>
              </a:rPr>
              <a:t>Protéines</a:t>
            </a:r>
          </a:p>
        </p:txBody>
      </p:sp>
      <p:cxnSp>
        <p:nvCxnSpPr>
          <p:cNvPr id="23" name="Straight Arrow Connector 22"/>
          <p:cNvCxnSpPr/>
          <p:nvPr/>
        </p:nvCxnSpPr>
        <p:spPr>
          <a:xfrm flipH="1">
            <a:off x="5184331" y="1565451"/>
            <a:ext cx="1429026" cy="0"/>
          </a:xfrm>
          <a:prstGeom prst="straightConnector1">
            <a:avLst/>
          </a:prstGeom>
          <a:ln w="57150" cmpd="sng">
            <a:solidFill>
              <a:schemeClr val="tx1"/>
            </a:solidFill>
            <a:headEnd w="lg" len="lg"/>
            <a:tailEnd type="arrow"/>
          </a:ln>
        </p:spPr>
        <p:style>
          <a:lnRef idx="1">
            <a:schemeClr val="accent1"/>
          </a:lnRef>
          <a:fillRef idx="0">
            <a:schemeClr val="accent1"/>
          </a:fillRef>
          <a:effectRef idx="0">
            <a:schemeClr val="accent1"/>
          </a:effectRef>
          <a:fontRef idx="minor">
            <a:schemeClr val="tx1"/>
          </a:fontRef>
        </p:style>
      </p:cxnSp>
      <p:sp>
        <p:nvSpPr>
          <p:cNvPr id="26" name="Rectangle 9"/>
          <p:cNvSpPr>
            <a:spLocks noChangeArrowheads="1"/>
          </p:cNvSpPr>
          <p:nvPr/>
        </p:nvSpPr>
        <p:spPr bwMode="auto">
          <a:xfrm>
            <a:off x="8368026" y="4430456"/>
            <a:ext cx="3179196" cy="4862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defRPr b="1">
                <a:solidFill>
                  <a:schemeClr val="tx1"/>
                </a:solidFill>
                <a:latin typeface="Tahoma" panose="020B0604030504040204" pitchFamily="34" charset="0"/>
                <a:cs typeface="Arial" panose="020B0604020202020204" pitchFamily="34" charset="0"/>
              </a:defRPr>
            </a:lvl1pPr>
            <a:lvl2pPr>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lvl="1">
              <a:lnSpc>
                <a:spcPct val="80000"/>
              </a:lnSpc>
            </a:pPr>
            <a:r>
              <a:rPr lang="fr-FR" sz="3200">
                <a:latin typeface="Calibri" panose="020F0502020204030204" pitchFamily="34" charset="0"/>
                <a:ea typeface="MS PGothic" panose="020B0600070205080204" pitchFamily="34" charset="-128"/>
                <a:cs typeface="Calibri" panose="020F0502020204030204" pitchFamily="34" charset="0"/>
              </a:rPr>
              <a:t>Glucides</a:t>
            </a:r>
          </a:p>
        </p:txBody>
      </p:sp>
      <p:sp>
        <p:nvSpPr>
          <p:cNvPr id="27" name="Rectangle 9"/>
          <p:cNvSpPr>
            <a:spLocks noChangeArrowheads="1"/>
          </p:cNvSpPr>
          <p:nvPr/>
        </p:nvSpPr>
        <p:spPr bwMode="auto">
          <a:xfrm>
            <a:off x="7724442" y="3350623"/>
            <a:ext cx="3179197" cy="89011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defRPr b="1">
                <a:solidFill>
                  <a:schemeClr val="tx1"/>
                </a:solidFill>
                <a:latin typeface="Tahoma" panose="020B0604030504040204" pitchFamily="34" charset="0"/>
                <a:cs typeface="Arial" panose="020B0604020202020204" pitchFamily="34" charset="0"/>
              </a:defRPr>
            </a:lvl1pPr>
            <a:lvl2pPr>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lvl="1">
              <a:lnSpc>
                <a:spcPct val="80000"/>
              </a:lnSpc>
            </a:pPr>
            <a:r>
              <a:rPr lang="fr-FR" sz="3200" dirty="0">
                <a:latin typeface="Calibri" panose="020F0502020204030204" pitchFamily="34" charset="0"/>
                <a:ea typeface="MS PGothic" panose="020B0600070205080204" pitchFamily="34" charset="-128"/>
                <a:cs typeface="Calibri" panose="020F0502020204030204" pitchFamily="34" charset="0"/>
              </a:rPr>
              <a:t>Vitamines et minéraux</a:t>
            </a:r>
          </a:p>
        </p:txBody>
      </p:sp>
      <p:sp>
        <p:nvSpPr>
          <p:cNvPr id="28" name="Rectangle 9"/>
          <p:cNvSpPr>
            <a:spLocks noChangeArrowheads="1"/>
          </p:cNvSpPr>
          <p:nvPr/>
        </p:nvSpPr>
        <p:spPr bwMode="auto">
          <a:xfrm>
            <a:off x="6872554" y="1317802"/>
            <a:ext cx="2449512" cy="49616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defRPr b="1">
                <a:solidFill>
                  <a:schemeClr val="tx1"/>
                </a:solidFill>
                <a:latin typeface="Tahoma" panose="020B0604030504040204" pitchFamily="34" charset="0"/>
                <a:cs typeface="Arial" panose="020B0604020202020204" pitchFamily="34" charset="0"/>
              </a:defRPr>
            </a:lvl1pPr>
            <a:lvl2pPr>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lvl="1">
              <a:lnSpc>
                <a:spcPct val="80000"/>
              </a:lnSpc>
            </a:pPr>
            <a:r>
              <a:rPr lang="fr-FR" sz="3200" dirty="0">
                <a:latin typeface="Calibri" panose="020F0502020204030204" pitchFamily="34" charset="0"/>
                <a:ea typeface="MS PGothic" panose="020B0600070205080204" pitchFamily="34" charset="-128"/>
                <a:cs typeface="Calibri" panose="020F0502020204030204" pitchFamily="34" charset="0"/>
              </a:rPr>
              <a:t>Lipides</a:t>
            </a:r>
          </a:p>
        </p:txBody>
      </p:sp>
      <p:cxnSp>
        <p:nvCxnSpPr>
          <p:cNvPr id="29" name="Straight Arrow Connector 28"/>
          <p:cNvCxnSpPr/>
          <p:nvPr/>
        </p:nvCxnSpPr>
        <p:spPr>
          <a:xfrm flipH="1">
            <a:off x="5757106" y="2566908"/>
            <a:ext cx="1429026" cy="0"/>
          </a:xfrm>
          <a:prstGeom prst="straightConnector1">
            <a:avLst/>
          </a:prstGeom>
          <a:ln w="57150" cmpd="sng">
            <a:solidFill>
              <a:schemeClr val="tx1"/>
            </a:solidFill>
            <a:headEnd w="lg" len="lg"/>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6051244" y="3686686"/>
            <a:ext cx="1429026" cy="0"/>
          </a:xfrm>
          <a:prstGeom prst="straightConnector1">
            <a:avLst/>
          </a:prstGeom>
          <a:ln w="57150" cmpd="sng">
            <a:solidFill>
              <a:schemeClr val="tx1"/>
            </a:solidFill>
            <a:headEnd w="lg" len="lg"/>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6613357" y="4673599"/>
            <a:ext cx="1429026" cy="0"/>
          </a:xfrm>
          <a:prstGeom prst="straightConnector1">
            <a:avLst/>
          </a:prstGeom>
          <a:ln w="57150" cmpd="sng">
            <a:solidFill>
              <a:schemeClr val="tx1"/>
            </a:solidFill>
            <a:headEnd w="lg" len="lg"/>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3" name="TextBox 12"/>
          <p:cNvSpPr txBox="1"/>
          <p:nvPr/>
        </p:nvSpPr>
        <p:spPr>
          <a:xfrm>
            <a:off x="86988" y="5183796"/>
            <a:ext cx="461665" cy="1474763"/>
          </a:xfrm>
          <a:prstGeom prst="rect">
            <a:avLst/>
          </a:prstGeom>
          <a:noFill/>
        </p:spPr>
        <p:txBody>
          <a:bodyPr vert="vert270" wrap="none" rtlCol="0">
            <a:spAutoFit/>
          </a:bodyPr>
          <a:lstStyle/>
          <a:p>
            <a:r>
              <a:rPr lang="fr-FR">
                <a:solidFill>
                  <a:schemeClr val="bg1"/>
                </a:solidFill>
              </a:rPr>
              <a:t>Cours H.E.L.P.</a:t>
            </a:r>
          </a:p>
        </p:txBody>
      </p:sp>
    </p:spTree>
    <p:extLst>
      <p:ext uri="{BB962C8B-B14F-4D97-AF65-F5344CB8AC3E}">
        <p14:creationId xmlns:p14="http://schemas.microsoft.com/office/powerpoint/2010/main" val="1516744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057400" y="4495800"/>
            <a:ext cx="6554788" cy="1524000"/>
          </a:xfrm>
        </p:spPr>
        <p:txBody>
          <a:bodyPr/>
          <a:lstStyle/>
          <a:p>
            <a:pPr>
              <a:defRPr/>
            </a:pPr>
            <a:endParaRPr lang="fr-FR" altLang="fr-FR">
              <a:solidFill>
                <a:schemeClr val="tx1">
                  <a:lumMod val="75000"/>
                  <a:lumOff val="25000"/>
                </a:schemeClr>
              </a:solidFill>
            </a:endParaRPr>
          </a:p>
        </p:txBody>
      </p:sp>
      <p:sp>
        <p:nvSpPr>
          <p:cNvPr id="43011" name="Espace réservé du contenu 1" descr="Rectangle: Click to edit Master text styles&#10;Second level&#10;Third level&#10;Fourth level&#10;Fifth level"/>
          <p:cNvSpPr>
            <a:spLocks noGrp="1"/>
          </p:cNvSpPr>
          <p:nvPr>
            <p:ph idx="1"/>
          </p:nvPr>
        </p:nvSpPr>
        <p:spPr>
          <a:xfrm>
            <a:off x="2057400" y="533400"/>
            <a:ext cx="6554788" cy="3767138"/>
          </a:xfrm>
        </p:spPr>
        <p:txBody>
          <a:bodyPr/>
          <a:lstStyle/>
          <a:p>
            <a:pPr eaLnBrk="1" hangingPunct="1"/>
            <a:endParaRPr lang="fr-CH" altLang="fr-FR"/>
          </a:p>
        </p:txBody>
      </p:sp>
      <p:pic>
        <p:nvPicPr>
          <p:cNvPr id="18436" name="Picture 3" descr="FoodCircle 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2914" y="152400"/>
            <a:ext cx="4122737"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2" descr="http://www.fao.org/docrep/003/x3996e/x3996e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8788" y="3019425"/>
            <a:ext cx="3810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Content Placeholder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877227">
            <a:off x="7104063" y="188913"/>
            <a:ext cx="2870200"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8163" y="3319464"/>
            <a:ext cx="3511550" cy="351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4464" y="1201739"/>
            <a:ext cx="4086225" cy="3875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27591" y="533400"/>
            <a:ext cx="184731" cy="369332"/>
          </a:xfrm>
          <a:prstGeom prst="rect">
            <a:avLst/>
          </a:prstGeom>
          <a:noFill/>
        </p:spPr>
        <p:txBody>
          <a:bodyPr wrap="none" rtlCol="0">
            <a:spAutoFit/>
          </a:bodyPr>
          <a:lstStyle/>
          <a:p>
            <a:endParaRPr lang="en-GB" dirty="0"/>
          </a:p>
        </p:txBody>
      </p:sp>
      <p:sp>
        <p:nvSpPr>
          <p:cNvPr id="10" name="Rectangle 9"/>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2" name="TextBox 11"/>
          <p:cNvSpPr txBox="1"/>
          <p:nvPr/>
        </p:nvSpPr>
        <p:spPr>
          <a:xfrm>
            <a:off x="86988" y="5183796"/>
            <a:ext cx="461665" cy="1474763"/>
          </a:xfrm>
          <a:prstGeom prst="rect">
            <a:avLst/>
          </a:prstGeom>
          <a:noFill/>
        </p:spPr>
        <p:txBody>
          <a:bodyPr vert="vert270" wrap="none" rtlCol="0">
            <a:spAutoFit/>
          </a:bodyPr>
          <a:lstStyle/>
          <a:p>
            <a:r>
              <a:rPr lang="fr-FR">
                <a:solidFill>
                  <a:schemeClr val="bg1"/>
                </a:solidFill>
              </a:rPr>
              <a:t>Cours H.E.L.P.</a:t>
            </a:r>
          </a:p>
        </p:txBody>
      </p:sp>
    </p:spTree>
    <p:extLst>
      <p:ext uri="{BB962C8B-B14F-4D97-AF65-F5344CB8AC3E}">
        <p14:creationId xmlns:p14="http://schemas.microsoft.com/office/powerpoint/2010/main" val="367690920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wheel(1)">
                                      <p:cBhvr>
                                        <p:cTn id="7" dur="2000"/>
                                        <p:tgtEl>
                                          <p:spTgt spid="184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18439"/>
                                        </p:tgtEl>
                                        <p:attrNameLst>
                                          <p:attrName>style.visibility</p:attrName>
                                        </p:attrNameLst>
                                      </p:cBhvr>
                                      <p:to>
                                        <p:strVal val="visible"/>
                                      </p:to>
                                    </p:set>
                                    <p:animEffect transition="in" filter="wheel(1)">
                                      <p:cBhvr>
                                        <p:cTn id="12" dur="2000"/>
                                        <p:tgtEl>
                                          <p:spTgt spid="184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nodeType="clickEffect">
                                  <p:stCondLst>
                                    <p:cond delay="0"/>
                                  </p:stCondLst>
                                  <p:childTnLst>
                                    <p:set>
                                      <p:cBhvr>
                                        <p:cTn id="16" dur="1" fill="hold">
                                          <p:stCondLst>
                                            <p:cond delay="0"/>
                                          </p:stCondLst>
                                        </p:cTn>
                                        <p:tgtEl>
                                          <p:spTgt spid="18437"/>
                                        </p:tgtEl>
                                        <p:attrNameLst>
                                          <p:attrName>style.visibility</p:attrName>
                                        </p:attrNameLst>
                                      </p:cBhvr>
                                      <p:to>
                                        <p:strVal val="visible"/>
                                      </p:to>
                                    </p:set>
                                    <p:animEffect transition="in" filter="wheel(1)">
                                      <p:cBhvr>
                                        <p:cTn id="17" dur="2000"/>
                                        <p:tgtEl>
                                          <p:spTgt spid="1843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1" fill="hold" nodeType="clickEffect">
                                  <p:stCondLst>
                                    <p:cond delay="0"/>
                                  </p:stCondLst>
                                  <p:childTnLst>
                                    <p:set>
                                      <p:cBhvr>
                                        <p:cTn id="21" dur="1" fill="hold">
                                          <p:stCondLst>
                                            <p:cond delay="0"/>
                                          </p:stCondLst>
                                        </p:cTn>
                                        <p:tgtEl>
                                          <p:spTgt spid="18438"/>
                                        </p:tgtEl>
                                        <p:attrNameLst>
                                          <p:attrName>style.visibility</p:attrName>
                                        </p:attrNameLst>
                                      </p:cBhvr>
                                      <p:to>
                                        <p:strVal val="visible"/>
                                      </p:to>
                                    </p:set>
                                    <p:animEffect transition="in" filter="wheel(1)">
                                      <p:cBhvr>
                                        <p:cTn id="22" dur="2000"/>
                                        <p:tgtEl>
                                          <p:spTgt spid="1843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1" fill="hold" nodeType="clickEffect">
                                  <p:stCondLst>
                                    <p:cond delay="0"/>
                                  </p:stCondLst>
                                  <p:childTnLst>
                                    <p:set>
                                      <p:cBhvr>
                                        <p:cTn id="26" dur="1" fill="hold">
                                          <p:stCondLst>
                                            <p:cond delay="0"/>
                                          </p:stCondLst>
                                        </p:cTn>
                                        <p:tgtEl>
                                          <p:spTgt spid="18440"/>
                                        </p:tgtEl>
                                        <p:attrNameLst>
                                          <p:attrName>style.visibility</p:attrName>
                                        </p:attrNameLst>
                                      </p:cBhvr>
                                      <p:to>
                                        <p:strVal val="visible"/>
                                      </p:to>
                                    </p:set>
                                    <p:animEffect transition="in" filter="wheel(1)">
                                      <p:cBhvr>
                                        <p:cTn id="27" dur="2000"/>
                                        <p:tgtEl>
                                          <p:spTgt spid="18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1911569" y="296908"/>
            <a:ext cx="8713787" cy="1566334"/>
          </a:xfrm>
        </p:spPr>
        <p:txBody>
          <a:bodyPr>
            <a:noAutofit/>
          </a:bodyPr>
          <a:lstStyle/>
          <a:p>
            <a:pPr eaLnBrk="1" fontAlgn="auto" hangingPunct="1">
              <a:spcAft>
                <a:spcPts val="0"/>
              </a:spcAft>
              <a:defRPr/>
            </a:pPr>
            <a:r>
              <a:rPr lang="fr-FR" sz="4400" u="sng">
                <a:latin typeface="+mn-lt"/>
              </a:rPr>
              <a:t>Objectifs</a:t>
            </a:r>
            <a:br>
              <a:rPr lang="fr-FR" sz="4400">
                <a:latin typeface="+mn-lt"/>
              </a:rPr>
            </a:br>
            <a:endParaRPr lang="fr-FR" sz="4400">
              <a:latin typeface="+mn-lt"/>
            </a:endParaRPr>
          </a:p>
        </p:txBody>
      </p:sp>
      <p:sp>
        <p:nvSpPr>
          <p:cNvPr id="11" name="Content Placeholder 3"/>
          <p:cNvSpPr txBox="1">
            <a:spLocks/>
          </p:cNvSpPr>
          <p:nvPr/>
        </p:nvSpPr>
        <p:spPr>
          <a:xfrm>
            <a:off x="1981200" y="2562621"/>
            <a:ext cx="8229600" cy="2961845"/>
          </a:xfrm>
          <a:prstGeom prst="rect">
            <a:avLst/>
          </a:prstGeom>
          <a:noFill/>
          <a:ln>
            <a:miter lim="800000"/>
            <a:headEnd/>
            <a:tailEnd/>
          </a:ln>
          <a:scene3d>
            <a:camera prst="orthographicFront">
              <a:rot lat="0" lon="0" rev="0"/>
            </a:camera>
            <a:lightRig rig="glow" dir="t">
              <a:rot lat="0" lon="0" rev="14100000"/>
            </a:lightRig>
          </a:scene3d>
          <a:sp3d prstMaterial="softEdge">
            <a:bevelT w="127000" prst="artDeco"/>
          </a:sp3d>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None/>
              <a:defRPr/>
            </a:pPr>
            <a:r>
              <a:rPr lang="fr-FR" sz="2800" b="1" dirty="0">
                <a:solidFill>
                  <a:srgbClr val="0000FF"/>
                </a:solidFill>
              </a:rPr>
              <a:t>Être en mesure</a:t>
            </a:r>
          </a:p>
          <a:p>
            <a:pPr marL="342900" indent="-342900" algn="l">
              <a:buFont typeface="Arial" panose="020B0604020202020204" pitchFamily="34" charset="0"/>
              <a:buChar char="•"/>
              <a:defRPr/>
            </a:pPr>
            <a:r>
              <a:rPr lang="fr-FR" sz="2800" dirty="0"/>
              <a:t>de décrire les concepts relatifs à la nutrition et à la sécurité alimentaire </a:t>
            </a:r>
          </a:p>
          <a:p>
            <a:pPr marL="342900" indent="-342900" algn="l">
              <a:buFont typeface="Arial" panose="020B0604020202020204" pitchFamily="34" charset="0"/>
              <a:buChar char="•"/>
              <a:defRPr/>
            </a:pPr>
            <a:r>
              <a:rPr lang="fr-FR" sz="2800" dirty="0"/>
              <a:t>de décrire différentes stratégies de subsistance basées sur les actifs des ménages </a:t>
            </a:r>
          </a:p>
          <a:p>
            <a:pPr marL="342900" indent="-342900" algn="l">
              <a:buFont typeface="Arial" panose="020B0604020202020204" pitchFamily="34" charset="0"/>
              <a:buChar char="•"/>
              <a:defRPr/>
            </a:pPr>
            <a:r>
              <a:rPr lang="fr-FR" sz="2800" dirty="0"/>
              <a:t>de décrire les bases d’une alimentation adéquate pour les individus et les populations</a:t>
            </a:r>
          </a:p>
          <a:p>
            <a:pPr algn="l">
              <a:defRPr/>
            </a:pPr>
            <a:endParaRPr lang="en-US" dirty="0"/>
          </a:p>
          <a:p>
            <a:pPr>
              <a:defRPr/>
            </a:pPr>
            <a:endParaRPr lang="en-US" dirty="0">
              <a:solidFill>
                <a:schemeClr val="bg2">
                  <a:lumMod val="75000"/>
                </a:schemeClr>
              </a:solidFill>
            </a:endParaRPr>
          </a:p>
        </p:txBody>
      </p:sp>
      <p:sp>
        <p:nvSpPr>
          <p:cNvPr id="13" name="Rectangle 12"/>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14" name="TextBox 13"/>
          <p:cNvSpPr txBox="1"/>
          <p:nvPr/>
        </p:nvSpPr>
        <p:spPr>
          <a:xfrm>
            <a:off x="83492" y="5132084"/>
            <a:ext cx="461665" cy="1440394"/>
          </a:xfrm>
          <a:prstGeom prst="rect">
            <a:avLst/>
          </a:prstGeom>
          <a:noFill/>
        </p:spPr>
        <p:txBody>
          <a:bodyPr vert="vert270" wrap="none" rtlCol="0">
            <a:spAutoFit/>
          </a:bodyPr>
          <a:lstStyle/>
          <a:p>
            <a:r>
              <a:rPr lang="fr-FR">
                <a:solidFill>
                  <a:schemeClr val="bg1"/>
                </a:solidFill>
              </a:rPr>
              <a:t>Cours H.E.L.P.</a:t>
            </a:r>
          </a:p>
        </p:txBody>
      </p:sp>
      <p:sp>
        <p:nvSpPr>
          <p:cNvPr id="2" name="Slide Number Placeholder 1"/>
          <p:cNvSpPr>
            <a:spLocks noGrp="1"/>
          </p:cNvSpPr>
          <p:nvPr>
            <p:ph type="sldNum" sz="quarter" idx="12"/>
          </p:nvPr>
        </p:nvSpPr>
        <p:spPr/>
        <p:txBody>
          <a:bodyPr/>
          <a:lstStyle/>
          <a:p>
            <a:fld id="{4F227420-E05D-43BA-9DAF-DAB1CA8679FC}" type="slidenum">
              <a:rPr lang="fr-CH" smtClean="0"/>
              <a:t>2</a:t>
            </a:fld>
            <a:endParaRPr lang="fr-CH"/>
          </a:p>
        </p:txBody>
      </p:sp>
    </p:spTree>
    <p:extLst>
      <p:ext uri="{BB962C8B-B14F-4D97-AF65-F5344CB8AC3E}">
        <p14:creationId xmlns:p14="http://schemas.microsoft.com/office/powerpoint/2010/main" val="3709905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re 1"/>
          <p:cNvSpPr txBox="1">
            <a:spLocks/>
          </p:cNvSpPr>
          <p:nvPr/>
        </p:nvSpPr>
        <p:spPr>
          <a:xfrm>
            <a:off x="623456" y="193964"/>
            <a:ext cx="11277600" cy="89897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4400" u="sng">
                <a:latin typeface="+mn-lt"/>
              </a:rPr>
              <a:t>Recommandations pour les enfants de moins de 2 ans</a:t>
            </a:r>
          </a:p>
        </p:txBody>
      </p:sp>
      <p:pic>
        <p:nvPicPr>
          <p:cNvPr id="25"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2914" y="1620805"/>
            <a:ext cx="3658189" cy="49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Espace réservé du contenu 2" descr="Rectangle: Click to edit Master text styles&#10;Second level&#10;Third level&#10;Fourth level&#10;Fifth level"/>
          <p:cNvSpPr txBox="1">
            <a:spLocks/>
          </p:cNvSpPr>
          <p:nvPr/>
        </p:nvSpPr>
        <p:spPr>
          <a:xfrm>
            <a:off x="6077440" y="2011510"/>
            <a:ext cx="5685068" cy="4214051"/>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defRPr/>
            </a:pPr>
            <a:r>
              <a:rPr lang="fr-FR" dirty="0"/>
              <a:t>Rôle crucial pour les systèmes de soins de santé, les organisations humanitaires, la communauté et le gouvernement concernant les choix individuels et les pratiques des mères</a:t>
            </a:r>
          </a:p>
          <a:p>
            <a:pPr marL="0" indent="0">
              <a:buNone/>
              <a:defRPr/>
            </a:pPr>
            <a:endParaRPr lang="en-GB" altLang="fr-FR" dirty="0"/>
          </a:p>
          <a:p>
            <a:pPr>
              <a:buFont typeface="Wingdings" panose="05000000000000000000" pitchFamily="2" charset="2"/>
              <a:buChar char="Ø"/>
              <a:defRPr/>
            </a:pPr>
            <a:r>
              <a:rPr lang="fr-FR" dirty="0"/>
              <a:t>Code international de commercialisation des substituts du lait maternel adopté en 1981 Rarement appliqué dans les faits</a:t>
            </a:r>
          </a:p>
          <a:p>
            <a:pPr>
              <a:defRPr/>
            </a:pPr>
            <a:endParaRPr lang="fr-CH" altLang="fr-FR" sz="3200" dirty="0"/>
          </a:p>
        </p:txBody>
      </p:sp>
      <p:sp>
        <p:nvSpPr>
          <p:cNvPr id="6" name="Rectangle 5"/>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7" name="TextBox 6"/>
          <p:cNvSpPr txBox="1"/>
          <p:nvPr/>
        </p:nvSpPr>
        <p:spPr>
          <a:xfrm>
            <a:off x="86988" y="5183796"/>
            <a:ext cx="461665" cy="1474763"/>
          </a:xfrm>
          <a:prstGeom prst="rect">
            <a:avLst/>
          </a:prstGeom>
          <a:noFill/>
        </p:spPr>
        <p:txBody>
          <a:bodyPr vert="vert270" wrap="none" rtlCol="0">
            <a:spAutoFit/>
          </a:bodyPr>
          <a:lstStyle/>
          <a:p>
            <a:r>
              <a:rPr lang="fr-FR">
                <a:solidFill>
                  <a:schemeClr val="bg1"/>
                </a:solidFill>
              </a:rPr>
              <a:t>Cours H.E.L.P.</a:t>
            </a:r>
          </a:p>
        </p:txBody>
      </p:sp>
    </p:spTree>
    <p:extLst>
      <p:ext uri="{BB962C8B-B14F-4D97-AF65-F5344CB8AC3E}">
        <p14:creationId xmlns:p14="http://schemas.microsoft.com/office/powerpoint/2010/main" val="202634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1000"/>
                                        <p:tgtEl>
                                          <p:spTgt spid="26">
                                            <p:txEl>
                                              <p:pRg st="0" end="0"/>
                                            </p:txEl>
                                          </p:spTgt>
                                        </p:tgtEl>
                                      </p:cBhvr>
                                    </p:animEffect>
                                    <p:anim calcmode="lin" valueType="num">
                                      <p:cBhvr>
                                        <p:cTn id="8"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xEl>
                                              <p:pRg st="2" end="2"/>
                                            </p:txEl>
                                          </p:spTgt>
                                        </p:tgtEl>
                                        <p:attrNameLst>
                                          <p:attrName>style.visibility</p:attrName>
                                        </p:attrNameLst>
                                      </p:cBhvr>
                                      <p:to>
                                        <p:strVal val="visible"/>
                                      </p:to>
                                    </p:set>
                                    <p:animEffect transition="in" filter="fade">
                                      <p:cBhvr>
                                        <p:cTn id="14" dur="1000"/>
                                        <p:tgtEl>
                                          <p:spTgt spid="26">
                                            <p:txEl>
                                              <p:pRg st="2" end="2"/>
                                            </p:txEl>
                                          </p:spTgt>
                                        </p:tgtEl>
                                      </p:cBhvr>
                                    </p:animEffect>
                                    <p:anim calcmode="lin" valueType="num">
                                      <p:cBhvr>
                                        <p:cTn id="15" dur="10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681844" y="937990"/>
            <a:ext cx="6828311" cy="769937"/>
          </a:xfrm>
          <a:prstGeom prst="rect">
            <a:avLst/>
          </a:prstGeom>
        </p:spPr>
        <p:txBody>
          <a:bodyPr wrap="square">
            <a:spAutoFit/>
          </a:bodyPr>
          <a:lstStyle/>
          <a:p>
            <a:pPr>
              <a:defRPr/>
            </a:pPr>
            <a:r>
              <a:rPr lang="fr-FR" sz="4400" b="0" u="sng" dirty="0">
                <a:ea typeface="+mj-ea"/>
                <a:cs typeface="+mj-cs"/>
              </a:rPr>
              <a:t>Un bon état nutritionnel est</a:t>
            </a:r>
          </a:p>
        </p:txBody>
      </p:sp>
      <p:sp>
        <p:nvSpPr>
          <p:cNvPr id="12" name="Rectangle 3" descr="Rectangle: Click to edit Master text styles&#10;Second level&#10;Third level&#10;Fourth level&#10;Fifth level"/>
          <p:cNvSpPr txBox="1">
            <a:spLocks noChangeArrowheads="1"/>
          </p:cNvSpPr>
          <p:nvPr/>
        </p:nvSpPr>
        <p:spPr>
          <a:xfrm>
            <a:off x="1844349" y="2360513"/>
            <a:ext cx="8503302" cy="389574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 indent="-91440">
              <a:buFont typeface="Wingdings" panose="05000000000000000000" pitchFamily="2" charset="2"/>
              <a:buNone/>
              <a:defRPr/>
            </a:pPr>
            <a:r>
              <a:rPr lang="fr-FR" sz="4000" b="1" dirty="0">
                <a:solidFill>
                  <a:schemeClr val="tx1">
                    <a:lumMod val="75000"/>
                    <a:lumOff val="25000"/>
                  </a:schemeClr>
                </a:solidFill>
              </a:rPr>
              <a:t>	</a:t>
            </a:r>
            <a:r>
              <a:rPr lang="fr-FR" sz="3600" dirty="0"/>
              <a:t>un état dans lequel les fonctions physiques d’une personne lui permettent de maintenir les processus de performance corporelle adéquate – croissance, grossesse, allaitement ou travail physique –, de résister à la maladie et de recouvrer la santé </a:t>
            </a:r>
          </a:p>
        </p:txBody>
      </p:sp>
      <p:sp>
        <p:nvSpPr>
          <p:cNvPr id="7" name="Rectangle 6"/>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6" name="TextBox 5"/>
          <p:cNvSpPr txBox="1"/>
          <p:nvPr/>
        </p:nvSpPr>
        <p:spPr>
          <a:xfrm>
            <a:off x="86988" y="5183796"/>
            <a:ext cx="461665" cy="1474763"/>
          </a:xfrm>
          <a:prstGeom prst="rect">
            <a:avLst/>
          </a:prstGeom>
          <a:noFill/>
        </p:spPr>
        <p:txBody>
          <a:bodyPr vert="vert270" wrap="none" rtlCol="0">
            <a:spAutoFit/>
          </a:bodyPr>
          <a:lstStyle/>
          <a:p>
            <a:r>
              <a:rPr lang="fr-FR">
                <a:solidFill>
                  <a:schemeClr val="bg1"/>
                </a:solidFill>
              </a:rPr>
              <a:t>Cours H.E.L.P.</a:t>
            </a:r>
          </a:p>
        </p:txBody>
      </p:sp>
    </p:spTree>
    <p:extLst>
      <p:ext uri="{BB962C8B-B14F-4D97-AF65-F5344CB8AC3E}">
        <p14:creationId xmlns:p14="http://schemas.microsoft.com/office/powerpoint/2010/main" val="1719996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txBox="1">
            <a:spLocks noRot="1" noChangeArrowheads="1"/>
          </p:cNvSpPr>
          <p:nvPr/>
        </p:nvSpPr>
        <p:spPr>
          <a:xfrm>
            <a:off x="1310697" y="913530"/>
            <a:ext cx="9570606" cy="11112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4400" dirty="0">
                <a:latin typeface="+mn-lt"/>
              </a:rPr>
              <a:t>Pour pourvoir à ses besoins essentiels, notre ménage dispose de </a:t>
            </a:r>
            <a:r>
              <a:rPr lang="fr-FR" sz="4400" b="1" dirty="0">
                <a:latin typeface="+mn-lt"/>
              </a:rPr>
              <a:t>moyens de subsistance</a:t>
            </a:r>
            <a:r>
              <a:rPr lang="fr-FR" sz="4400" dirty="0">
                <a:latin typeface="+mn-lt"/>
              </a:rPr>
              <a:t>.</a:t>
            </a:r>
          </a:p>
        </p:txBody>
      </p:sp>
      <p:pic>
        <p:nvPicPr>
          <p:cNvPr id="12"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5787" y="2306288"/>
            <a:ext cx="1549400"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997300" y="2661876"/>
            <a:ext cx="5696712" cy="2523768"/>
          </a:xfrm>
          <a:prstGeom prst="rect">
            <a:avLst/>
          </a:prstGeom>
          <a:noFill/>
        </p:spPr>
        <p:txBody>
          <a:bodyPr wrap="square" rtlCol="0">
            <a:spAutoFit/>
          </a:bodyPr>
          <a:lstStyle/>
          <a:p>
            <a:pPr algn="ctr"/>
            <a:r>
              <a:rPr lang="fr-FR" sz="2800" b="1">
                <a:solidFill>
                  <a:srgbClr val="002060"/>
                </a:solidFill>
              </a:rPr>
              <a:t>Moyens de subsistance</a:t>
            </a:r>
          </a:p>
          <a:p>
            <a:pPr algn="ctr"/>
            <a:endParaRPr lang="en-GB" altLang="en-US" sz="2800" dirty="0"/>
          </a:p>
          <a:p>
            <a:pPr algn="ctr"/>
            <a:r>
              <a:rPr lang="fr-FR" sz="2800"/>
              <a:t>Capacités, actifs, revenu et activités nécessaires pour gagner sa vie</a:t>
            </a:r>
          </a:p>
          <a:p>
            <a:pPr algn="ctr"/>
            <a:endParaRPr lang="en-GB" dirty="0"/>
          </a:p>
        </p:txBody>
      </p:sp>
      <p:sp>
        <p:nvSpPr>
          <p:cNvPr id="15" name="Rectangle 14"/>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7" name="TextBox 6"/>
          <p:cNvSpPr txBox="1"/>
          <p:nvPr/>
        </p:nvSpPr>
        <p:spPr>
          <a:xfrm>
            <a:off x="86988" y="5195671"/>
            <a:ext cx="461665" cy="1474763"/>
          </a:xfrm>
          <a:prstGeom prst="rect">
            <a:avLst/>
          </a:prstGeom>
          <a:noFill/>
        </p:spPr>
        <p:txBody>
          <a:bodyPr vert="vert270" wrap="none" rtlCol="0">
            <a:spAutoFit/>
          </a:bodyPr>
          <a:lstStyle/>
          <a:p>
            <a:r>
              <a:rPr lang="fr-FR">
                <a:solidFill>
                  <a:schemeClr val="bg1"/>
                </a:solidFill>
              </a:rPr>
              <a:t>Cours H.E.L.P.</a:t>
            </a:r>
          </a:p>
        </p:txBody>
      </p:sp>
    </p:spTree>
    <p:extLst>
      <p:ext uri="{BB962C8B-B14F-4D97-AF65-F5344CB8AC3E}">
        <p14:creationId xmlns:p14="http://schemas.microsoft.com/office/powerpoint/2010/main" val="89838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1"/>
          <p:cNvGrpSpPr>
            <a:grpSpLocks/>
          </p:cNvGrpSpPr>
          <p:nvPr/>
        </p:nvGrpSpPr>
        <p:grpSpPr bwMode="auto">
          <a:xfrm>
            <a:off x="4965900" y="1932892"/>
            <a:ext cx="4233606" cy="3579624"/>
            <a:chOff x="1989138" y="2136775"/>
            <a:chExt cx="2655888" cy="2311400"/>
          </a:xfrm>
        </p:grpSpPr>
        <p:sp>
          <p:nvSpPr>
            <p:cNvPr id="41" name="Freeform 24"/>
            <p:cNvSpPr>
              <a:spLocks noEditPoints="1"/>
            </p:cNvSpPr>
            <p:nvPr/>
          </p:nvSpPr>
          <p:spPr bwMode="auto">
            <a:xfrm>
              <a:off x="1989138" y="2136775"/>
              <a:ext cx="2655888" cy="2311400"/>
            </a:xfrm>
            <a:custGeom>
              <a:avLst/>
              <a:gdLst>
                <a:gd name="T0" fmla="*/ 2147483646 w 291"/>
                <a:gd name="T1" fmla="*/ 2147483646 h 253"/>
                <a:gd name="T2" fmla="*/ 2147483646 w 291"/>
                <a:gd name="T3" fmla="*/ 2147483646 h 253"/>
                <a:gd name="T4" fmla="*/ 2147483646 w 291"/>
                <a:gd name="T5" fmla="*/ 2147483646 h 253"/>
                <a:gd name="T6" fmla="*/ 2147483646 w 291"/>
                <a:gd name="T7" fmla="*/ 2147483646 h 253"/>
                <a:gd name="T8" fmla="*/ 2147483646 w 291"/>
                <a:gd name="T9" fmla="*/ 2147483646 h 253"/>
                <a:gd name="T10" fmla="*/ 2147483646 w 291"/>
                <a:gd name="T11" fmla="*/ 2147483646 h 253"/>
                <a:gd name="T12" fmla="*/ 2147483646 w 291"/>
                <a:gd name="T13" fmla="*/ 2147483646 h 253"/>
                <a:gd name="T14" fmla="*/ 2147483646 w 291"/>
                <a:gd name="T15" fmla="*/ 0 h 253"/>
                <a:gd name="T16" fmla="*/ 2147483646 w 291"/>
                <a:gd name="T17" fmla="*/ 0 h 253"/>
                <a:gd name="T18" fmla="*/ 2147483646 w 291"/>
                <a:gd name="T19" fmla="*/ 2147483646 h 253"/>
                <a:gd name="T20" fmla="*/ 2147483646 w 291"/>
                <a:gd name="T21" fmla="*/ 2147483646 h 253"/>
                <a:gd name="T22" fmla="*/ 2147483646 w 291"/>
                <a:gd name="T23" fmla="*/ 2147483646 h 253"/>
                <a:gd name="T24" fmla="*/ 2147483646 w 291"/>
                <a:gd name="T25" fmla="*/ 2147483646 h 253"/>
                <a:gd name="T26" fmla="*/ 2147483646 w 291"/>
                <a:gd name="T27" fmla="*/ 2147483646 h 253"/>
                <a:gd name="T28" fmla="*/ 2147483646 w 291"/>
                <a:gd name="T29" fmla="*/ 2147483646 h 253"/>
                <a:gd name="T30" fmla="*/ 2147483646 w 291"/>
                <a:gd name="T31" fmla="*/ 2147483646 h 253"/>
                <a:gd name="T32" fmla="*/ 2147483646 w 291"/>
                <a:gd name="T33" fmla="*/ 2147483646 h 253"/>
                <a:gd name="T34" fmla="*/ 2147483646 w 291"/>
                <a:gd name="T35" fmla="*/ 2147483646 h 253"/>
                <a:gd name="T36" fmla="*/ 2147483646 w 291"/>
                <a:gd name="T37" fmla="*/ 2147483646 h 253"/>
                <a:gd name="T38" fmla="*/ 2147483646 w 291"/>
                <a:gd name="T39" fmla="*/ 0 h 2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91" h="253">
                  <a:moveTo>
                    <a:pt x="217" y="4"/>
                  </a:moveTo>
                  <a:cubicBezTo>
                    <a:pt x="287" y="126"/>
                    <a:pt x="287" y="126"/>
                    <a:pt x="287" y="126"/>
                  </a:cubicBezTo>
                  <a:cubicBezTo>
                    <a:pt x="217" y="249"/>
                    <a:pt x="217" y="249"/>
                    <a:pt x="217" y="249"/>
                  </a:cubicBezTo>
                  <a:cubicBezTo>
                    <a:pt x="75" y="249"/>
                    <a:pt x="75" y="249"/>
                    <a:pt x="75" y="249"/>
                  </a:cubicBezTo>
                  <a:cubicBezTo>
                    <a:pt x="5" y="126"/>
                    <a:pt x="5" y="126"/>
                    <a:pt x="5" y="126"/>
                  </a:cubicBezTo>
                  <a:cubicBezTo>
                    <a:pt x="75" y="4"/>
                    <a:pt x="75" y="4"/>
                    <a:pt x="75" y="4"/>
                  </a:cubicBezTo>
                  <a:cubicBezTo>
                    <a:pt x="217" y="4"/>
                    <a:pt x="217" y="4"/>
                    <a:pt x="217" y="4"/>
                  </a:cubicBezTo>
                  <a:moveTo>
                    <a:pt x="217" y="0"/>
                  </a:moveTo>
                  <a:cubicBezTo>
                    <a:pt x="75" y="0"/>
                    <a:pt x="75" y="0"/>
                    <a:pt x="75" y="0"/>
                  </a:cubicBezTo>
                  <a:cubicBezTo>
                    <a:pt x="74" y="0"/>
                    <a:pt x="72" y="1"/>
                    <a:pt x="72" y="2"/>
                  </a:cubicBezTo>
                  <a:cubicBezTo>
                    <a:pt x="1" y="124"/>
                    <a:pt x="1" y="124"/>
                    <a:pt x="1" y="124"/>
                  </a:cubicBezTo>
                  <a:cubicBezTo>
                    <a:pt x="0" y="126"/>
                    <a:pt x="0" y="127"/>
                    <a:pt x="1" y="128"/>
                  </a:cubicBezTo>
                  <a:cubicBezTo>
                    <a:pt x="72" y="251"/>
                    <a:pt x="72" y="251"/>
                    <a:pt x="72" y="251"/>
                  </a:cubicBezTo>
                  <a:cubicBezTo>
                    <a:pt x="72" y="252"/>
                    <a:pt x="74" y="253"/>
                    <a:pt x="75" y="253"/>
                  </a:cubicBezTo>
                  <a:cubicBezTo>
                    <a:pt x="217" y="253"/>
                    <a:pt x="217" y="253"/>
                    <a:pt x="217" y="253"/>
                  </a:cubicBezTo>
                  <a:cubicBezTo>
                    <a:pt x="218" y="253"/>
                    <a:pt x="219" y="252"/>
                    <a:pt x="220" y="251"/>
                  </a:cubicBezTo>
                  <a:cubicBezTo>
                    <a:pt x="291" y="128"/>
                    <a:pt x="291" y="128"/>
                    <a:pt x="291" y="128"/>
                  </a:cubicBezTo>
                  <a:cubicBezTo>
                    <a:pt x="291" y="127"/>
                    <a:pt x="291" y="126"/>
                    <a:pt x="291" y="124"/>
                  </a:cubicBezTo>
                  <a:cubicBezTo>
                    <a:pt x="220" y="2"/>
                    <a:pt x="220" y="2"/>
                    <a:pt x="220" y="2"/>
                  </a:cubicBezTo>
                  <a:cubicBezTo>
                    <a:pt x="219" y="1"/>
                    <a:pt x="218" y="0"/>
                    <a:pt x="217" y="0"/>
                  </a:cubicBezTo>
                </a:path>
              </a:pathLst>
            </a:custGeom>
            <a:solidFill>
              <a:srgbClr val="50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nvGrpSpPr>
            <p:cNvPr id="42" name="Group 3"/>
            <p:cNvGrpSpPr>
              <a:grpSpLocks/>
            </p:cNvGrpSpPr>
            <p:nvPr/>
          </p:nvGrpSpPr>
          <p:grpSpPr bwMode="auto">
            <a:xfrm>
              <a:off x="2417763" y="2496651"/>
              <a:ext cx="1843088" cy="1598613"/>
              <a:chOff x="9032355" y="1185934"/>
              <a:chExt cx="1843088" cy="1598613"/>
            </a:xfrm>
          </p:grpSpPr>
          <p:sp>
            <p:nvSpPr>
              <p:cNvPr id="43" name="Freeform 14"/>
              <p:cNvSpPr>
                <a:spLocks/>
              </p:cNvSpPr>
              <p:nvPr/>
            </p:nvSpPr>
            <p:spPr bwMode="auto">
              <a:xfrm>
                <a:off x="9032355" y="1185934"/>
                <a:ext cx="1843088" cy="1598613"/>
              </a:xfrm>
              <a:custGeom>
                <a:avLst/>
                <a:gdLst>
                  <a:gd name="T0" fmla="*/ 2147483646 w 1161"/>
                  <a:gd name="T1" fmla="*/ 0 h 1007"/>
                  <a:gd name="T2" fmla="*/ 2147483646 w 1161"/>
                  <a:gd name="T3" fmla="*/ 2147483646 h 1007"/>
                  <a:gd name="T4" fmla="*/ 2147483646 w 1161"/>
                  <a:gd name="T5" fmla="*/ 2147483646 h 1007"/>
                  <a:gd name="T6" fmla="*/ 2147483646 w 1161"/>
                  <a:gd name="T7" fmla="*/ 2147483646 h 1007"/>
                  <a:gd name="T8" fmla="*/ 0 w 1161"/>
                  <a:gd name="T9" fmla="*/ 2147483646 h 1007"/>
                  <a:gd name="T10" fmla="*/ 2147483646 w 1161"/>
                  <a:gd name="T11" fmla="*/ 0 h 1007"/>
                  <a:gd name="T12" fmla="*/ 2147483646 w 1161"/>
                  <a:gd name="T13" fmla="*/ 0 h 10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61" h="1007">
                    <a:moveTo>
                      <a:pt x="868" y="0"/>
                    </a:moveTo>
                    <a:lnTo>
                      <a:pt x="1161" y="501"/>
                    </a:lnTo>
                    <a:lnTo>
                      <a:pt x="868" y="1007"/>
                    </a:lnTo>
                    <a:lnTo>
                      <a:pt x="287" y="1007"/>
                    </a:lnTo>
                    <a:lnTo>
                      <a:pt x="0" y="501"/>
                    </a:lnTo>
                    <a:lnTo>
                      <a:pt x="287" y="0"/>
                    </a:lnTo>
                    <a:lnTo>
                      <a:pt x="868" y="0"/>
                    </a:lnTo>
                    <a:close/>
                  </a:path>
                </a:pathLst>
              </a:custGeom>
              <a:solidFill>
                <a:srgbClr val="DCEDE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44" name="Freeform 15"/>
              <p:cNvSpPr>
                <a:spLocks/>
              </p:cNvSpPr>
              <p:nvPr/>
            </p:nvSpPr>
            <p:spPr bwMode="auto">
              <a:xfrm>
                <a:off x="9341918" y="1451046"/>
                <a:ext cx="1223963" cy="1068388"/>
              </a:xfrm>
              <a:custGeom>
                <a:avLst/>
                <a:gdLst>
                  <a:gd name="T0" fmla="*/ 2147483646 w 771"/>
                  <a:gd name="T1" fmla="*/ 0 h 673"/>
                  <a:gd name="T2" fmla="*/ 2147483646 w 771"/>
                  <a:gd name="T3" fmla="*/ 2147483646 h 673"/>
                  <a:gd name="T4" fmla="*/ 2147483646 w 771"/>
                  <a:gd name="T5" fmla="*/ 2147483646 h 673"/>
                  <a:gd name="T6" fmla="*/ 2147483646 w 771"/>
                  <a:gd name="T7" fmla="*/ 2147483646 h 673"/>
                  <a:gd name="T8" fmla="*/ 0 w 771"/>
                  <a:gd name="T9" fmla="*/ 2147483646 h 673"/>
                  <a:gd name="T10" fmla="*/ 2147483646 w 771"/>
                  <a:gd name="T11" fmla="*/ 0 h 673"/>
                  <a:gd name="T12" fmla="*/ 2147483646 w 771"/>
                  <a:gd name="T13" fmla="*/ 0 h 6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1" h="673">
                    <a:moveTo>
                      <a:pt x="581" y="0"/>
                    </a:moveTo>
                    <a:lnTo>
                      <a:pt x="771" y="334"/>
                    </a:lnTo>
                    <a:lnTo>
                      <a:pt x="581" y="673"/>
                    </a:lnTo>
                    <a:lnTo>
                      <a:pt x="190" y="673"/>
                    </a:lnTo>
                    <a:lnTo>
                      <a:pt x="0" y="334"/>
                    </a:lnTo>
                    <a:lnTo>
                      <a:pt x="190" y="0"/>
                    </a:lnTo>
                    <a:lnTo>
                      <a:pt x="581" y="0"/>
                    </a:lnTo>
                    <a:close/>
                  </a:path>
                </a:pathLst>
              </a:custGeom>
              <a:solidFill>
                <a:srgbClr val="EDF6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sp>
        <p:nvSpPr>
          <p:cNvPr id="13" name="TextBox 31"/>
          <p:cNvSpPr txBox="1">
            <a:spLocks noChangeArrowheads="1"/>
          </p:cNvSpPr>
          <p:nvPr/>
        </p:nvSpPr>
        <p:spPr bwMode="auto">
          <a:xfrm>
            <a:off x="840596" y="278561"/>
            <a:ext cx="3546054" cy="646331"/>
          </a:xfrm>
          <a:prstGeom prst="rect">
            <a:avLst/>
          </a:prstGeom>
          <a:solidFill>
            <a:schemeClr val="bg1"/>
          </a:solidFill>
          <a:ln>
            <a:noFill/>
          </a:ln>
        </p:spPr>
        <p:txBody>
          <a:bodyPr wrap="squar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fr-FR" sz="3600" u="sng">
                <a:latin typeface="+mn-lt"/>
              </a:rPr>
              <a:t>Moyens de subsistance</a:t>
            </a:r>
          </a:p>
        </p:txBody>
      </p:sp>
      <p:cxnSp>
        <p:nvCxnSpPr>
          <p:cNvPr id="20" name="Straight Connector 19"/>
          <p:cNvCxnSpPr/>
          <p:nvPr/>
        </p:nvCxnSpPr>
        <p:spPr>
          <a:xfrm flipV="1">
            <a:off x="5682472" y="3716165"/>
            <a:ext cx="2937966" cy="13078"/>
          </a:xfrm>
          <a:prstGeom prst="line">
            <a:avLst/>
          </a:prstGeom>
          <a:ln w="22225">
            <a:solidFill>
              <a:srgbClr val="52A67C"/>
            </a:solidFill>
          </a:ln>
        </p:spPr>
        <p:style>
          <a:lnRef idx="1">
            <a:schemeClr val="accent1"/>
          </a:lnRef>
          <a:fillRef idx="0">
            <a:schemeClr val="accent1"/>
          </a:fillRef>
          <a:effectRef idx="0">
            <a:schemeClr val="accent1"/>
          </a:effectRef>
          <a:fontRef idx="minor">
            <a:schemeClr val="tx1"/>
          </a:fontRef>
        </p:style>
      </p:cxnSp>
      <p:pic>
        <p:nvPicPr>
          <p:cNvPr id="21"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8593" y="2355935"/>
            <a:ext cx="1340841" cy="253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oup 13"/>
          <p:cNvGrpSpPr>
            <a:grpSpLocks/>
          </p:cNvGrpSpPr>
          <p:nvPr/>
        </p:nvGrpSpPr>
        <p:grpSpPr bwMode="auto">
          <a:xfrm>
            <a:off x="7565468" y="601727"/>
            <a:ext cx="1969569" cy="1763902"/>
            <a:chOff x="2331154" y="1832526"/>
            <a:chExt cx="703263" cy="676275"/>
          </a:xfrm>
        </p:grpSpPr>
        <p:sp>
          <p:nvSpPr>
            <p:cNvPr id="26"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27" name="TextBox 17"/>
            <p:cNvSpPr txBox="1">
              <a:spLocks noChangeArrowheads="1"/>
            </p:cNvSpPr>
            <p:nvPr/>
          </p:nvSpPr>
          <p:spPr bwMode="auto">
            <a:xfrm>
              <a:off x="2365654" y="2076441"/>
              <a:ext cx="614348" cy="1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2400">
                  <a:solidFill>
                    <a:srgbClr val="000000"/>
                  </a:solidFill>
                  <a:latin typeface="+mn-lt"/>
                </a:rPr>
                <a:t>FINANCIERS</a:t>
              </a:r>
            </a:p>
          </p:txBody>
        </p:sp>
      </p:grpSp>
      <p:grpSp>
        <p:nvGrpSpPr>
          <p:cNvPr id="47" name="Group 13"/>
          <p:cNvGrpSpPr>
            <a:grpSpLocks/>
          </p:cNvGrpSpPr>
          <p:nvPr/>
        </p:nvGrpSpPr>
        <p:grpSpPr bwMode="auto">
          <a:xfrm>
            <a:off x="8587114" y="2770014"/>
            <a:ext cx="1969569" cy="1763902"/>
            <a:chOff x="2331154" y="1832526"/>
            <a:chExt cx="703263" cy="676275"/>
          </a:xfrm>
        </p:grpSpPr>
        <p:sp>
          <p:nvSpPr>
            <p:cNvPr id="48"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49" name="TextBox 17"/>
            <p:cNvSpPr txBox="1">
              <a:spLocks noChangeArrowheads="1"/>
            </p:cNvSpPr>
            <p:nvPr/>
          </p:nvSpPr>
          <p:spPr bwMode="auto">
            <a:xfrm>
              <a:off x="2480222" y="2096146"/>
              <a:ext cx="385213" cy="14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2400">
                  <a:solidFill>
                    <a:srgbClr val="000000"/>
                  </a:solidFill>
                  <a:latin typeface="+mn-lt"/>
                </a:rPr>
                <a:t>HUMAINS</a:t>
              </a:r>
            </a:p>
          </p:txBody>
        </p:sp>
      </p:grpSp>
      <p:grpSp>
        <p:nvGrpSpPr>
          <p:cNvPr id="50" name="Group 13"/>
          <p:cNvGrpSpPr>
            <a:grpSpLocks/>
          </p:cNvGrpSpPr>
          <p:nvPr/>
        </p:nvGrpSpPr>
        <p:grpSpPr bwMode="auto">
          <a:xfrm>
            <a:off x="4639098" y="592033"/>
            <a:ext cx="1969569" cy="1763902"/>
            <a:chOff x="2331154" y="1832526"/>
            <a:chExt cx="703263" cy="676275"/>
          </a:xfrm>
        </p:grpSpPr>
        <p:sp>
          <p:nvSpPr>
            <p:cNvPr id="51"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52" name="TextBox 17"/>
            <p:cNvSpPr txBox="1">
              <a:spLocks noChangeArrowheads="1"/>
            </p:cNvSpPr>
            <p:nvPr/>
          </p:nvSpPr>
          <p:spPr bwMode="auto">
            <a:xfrm>
              <a:off x="2450115" y="2096146"/>
              <a:ext cx="445428" cy="14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2400">
                  <a:solidFill>
                    <a:srgbClr val="000000"/>
                  </a:solidFill>
                  <a:latin typeface="+mn-lt"/>
                </a:rPr>
                <a:t>PHYSIQUES</a:t>
              </a:r>
            </a:p>
          </p:txBody>
        </p:sp>
      </p:grpSp>
      <p:grpSp>
        <p:nvGrpSpPr>
          <p:cNvPr id="53" name="Group 13"/>
          <p:cNvGrpSpPr>
            <a:grpSpLocks/>
          </p:cNvGrpSpPr>
          <p:nvPr/>
        </p:nvGrpSpPr>
        <p:grpSpPr bwMode="auto">
          <a:xfrm>
            <a:off x="3729671" y="2814843"/>
            <a:ext cx="1969569" cy="1763902"/>
            <a:chOff x="2331154" y="1832526"/>
            <a:chExt cx="703263" cy="676275"/>
          </a:xfrm>
        </p:grpSpPr>
        <p:sp>
          <p:nvSpPr>
            <p:cNvPr id="54"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55" name="TextBox 17"/>
            <p:cNvSpPr txBox="1">
              <a:spLocks noChangeArrowheads="1"/>
            </p:cNvSpPr>
            <p:nvPr/>
          </p:nvSpPr>
          <p:spPr bwMode="auto">
            <a:xfrm>
              <a:off x="2452749" y="2096146"/>
              <a:ext cx="440162" cy="14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2400">
                  <a:solidFill>
                    <a:srgbClr val="000000"/>
                  </a:solidFill>
                  <a:latin typeface="+mn-lt"/>
                </a:rPr>
                <a:t>NATURELS</a:t>
              </a:r>
            </a:p>
          </p:txBody>
        </p:sp>
      </p:grpSp>
      <p:grpSp>
        <p:nvGrpSpPr>
          <p:cNvPr id="56" name="Group 13"/>
          <p:cNvGrpSpPr>
            <a:grpSpLocks/>
          </p:cNvGrpSpPr>
          <p:nvPr/>
        </p:nvGrpSpPr>
        <p:grpSpPr bwMode="auto">
          <a:xfrm>
            <a:off x="4630369" y="4984055"/>
            <a:ext cx="1969569" cy="1763902"/>
            <a:chOff x="2331154" y="1832526"/>
            <a:chExt cx="703263" cy="676275"/>
          </a:xfrm>
        </p:grpSpPr>
        <p:sp>
          <p:nvSpPr>
            <p:cNvPr id="57"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58" name="TextBox 17"/>
            <p:cNvSpPr txBox="1">
              <a:spLocks noChangeArrowheads="1"/>
            </p:cNvSpPr>
            <p:nvPr/>
          </p:nvSpPr>
          <p:spPr bwMode="auto">
            <a:xfrm>
              <a:off x="2436436" y="2096146"/>
              <a:ext cx="472787" cy="14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2400">
                  <a:solidFill>
                    <a:srgbClr val="000000"/>
                  </a:solidFill>
                  <a:latin typeface="+mn-lt"/>
                </a:rPr>
                <a:t>POLITIQUES</a:t>
              </a:r>
            </a:p>
          </p:txBody>
        </p:sp>
      </p:grpSp>
      <p:grpSp>
        <p:nvGrpSpPr>
          <p:cNvPr id="59" name="Group 13"/>
          <p:cNvGrpSpPr>
            <a:grpSpLocks/>
          </p:cNvGrpSpPr>
          <p:nvPr/>
        </p:nvGrpSpPr>
        <p:grpSpPr bwMode="auto">
          <a:xfrm>
            <a:off x="7665946" y="4984055"/>
            <a:ext cx="1969569" cy="1763902"/>
            <a:chOff x="2331154" y="1832526"/>
            <a:chExt cx="703263" cy="676275"/>
          </a:xfrm>
        </p:grpSpPr>
        <p:sp>
          <p:nvSpPr>
            <p:cNvPr id="60"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61" name="TextBox 17"/>
            <p:cNvSpPr txBox="1">
              <a:spLocks noChangeArrowheads="1"/>
            </p:cNvSpPr>
            <p:nvPr/>
          </p:nvSpPr>
          <p:spPr bwMode="auto">
            <a:xfrm>
              <a:off x="2504548" y="2096146"/>
              <a:ext cx="336561" cy="14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2400">
                  <a:solidFill>
                    <a:srgbClr val="000000"/>
                  </a:solidFill>
                  <a:latin typeface="+mn-lt"/>
                </a:rPr>
                <a:t>SOCIAUX</a:t>
              </a:r>
            </a:p>
          </p:txBody>
        </p:sp>
      </p:grpSp>
      <p:sp>
        <p:nvSpPr>
          <p:cNvPr id="62" name="Rectangle 61"/>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30" name="TextBox 29"/>
          <p:cNvSpPr txBox="1"/>
          <p:nvPr/>
        </p:nvSpPr>
        <p:spPr>
          <a:xfrm>
            <a:off x="86988" y="5183796"/>
            <a:ext cx="461665" cy="1474763"/>
          </a:xfrm>
          <a:prstGeom prst="rect">
            <a:avLst/>
          </a:prstGeom>
          <a:noFill/>
        </p:spPr>
        <p:txBody>
          <a:bodyPr vert="vert270" wrap="none" rtlCol="0">
            <a:spAutoFit/>
          </a:bodyPr>
          <a:lstStyle/>
          <a:p>
            <a:r>
              <a:rPr lang="fr-FR">
                <a:solidFill>
                  <a:schemeClr val="bg1"/>
                </a:solidFill>
              </a:rPr>
              <a:t>Cours H.E.L.P.</a:t>
            </a:r>
          </a:p>
        </p:txBody>
      </p:sp>
    </p:spTree>
    <p:extLst>
      <p:ext uri="{BB962C8B-B14F-4D97-AF65-F5344CB8AC3E}">
        <p14:creationId xmlns:p14="http://schemas.microsoft.com/office/powerpoint/2010/main" val="633785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2" descr="C:\Users\niederbergern\Desktop\4 HELP course\2016 HELP Nicole New Dehli\Captures\famille bleu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0997" y="2783535"/>
            <a:ext cx="1736725"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Imag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60498" y="2445207"/>
            <a:ext cx="1847850" cy="350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30541" y="2592274"/>
            <a:ext cx="3597275" cy="341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Rectangle 8"/>
          <p:cNvSpPr txBox="1">
            <a:spLocks noRot="1" noChangeArrowheads="1"/>
          </p:cNvSpPr>
          <p:nvPr/>
        </p:nvSpPr>
        <p:spPr>
          <a:xfrm>
            <a:off x="2552670" y="820120"/>
            <a:ext cx="8948668" cy="67387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3600">
                <a:latin typeface="+mn-lt"/>
              </a:rPr>
              <a:t>Quels sont les </a:t>
            </a:r>
            <a:r>
              <a:rPr lang="fr-FR" sz="3600" b="1">
                <a:latin typeface="+mn-lt"/>
              </a:rPr>
              <a:t>moyens de subsistance </a:t>
            </a:r>
            <a:r>
              <a:rPr lang="fr-FR" sz="3600">
                <a:latin typeface="+mn-lt"/>
              </a:rPr>
              <a:t>de votre famille ?</a:t>
            </a:r>
          </a:p>
        </p:txBody>
      </p:sp>
      <p:sp>
        <p:nvSpPr>
          <p:cNvPr id="3" name="Rectangle 2"/>
          <p:cNvSpPr/>
          <p:nvPr/>
        </p:nvSpPr>
        <p:spPr>
          <a:xfrm>
            <a:off x="1135226" y="372229"/>
            <a:ext cx="1326004" cy="1569660"/>
          </a:xfrm>
          <a:prstGeom prst="rect">
            <a:avLst/>
          </a:prstGeom>
        </p:spPr>
        <p:txBody>
          <a:bodyPr wrap="none">
            <a:spAutoFit/>
          </a:bodyPr>
          <a:lstStyle/>
          <a:p>
            <a:r>
              <a:rPr lang="fr-FR" sz="9600" b="1">
                <a:solidFill>
                  <a:srgbClr val="FF0000"/>
                </a:solidFill>
              </a:rPr>
              <a:t>??</a:t>
            </a:r>
          </a:p>
        </p:txBody>
      </p:sp>
      <p:sp>
        <p:nvSpPr>
          <p:cNvPr id="16" name="Rectangle 15"/>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9" name="TextBox 8"/>
          <p:cNvSpPr txBox="1"/>
          <p:nvPr/>
        </p:nvSpPr>
        <p:spPr>
          <a:xfrm>
            <a:off x="86988" y="5183796"/>
            <a:ext cx="461665" cy="1474763"/>
          </a:xfrm>
          <a:prstGeom prst="rect">
            <a:avLst/>
          </a:prstGeom>
          <a:noFill/>
        </p:spPr>
        <p:txBody>
          <a:bodyPr vert="vert270" wrap="none" rtlCol="0">
            <a:spAutoFit/>
          </a:bodyPr>
          <a:lstStyle/>
          <a:p>
            <a:r>
              <a:rPr lang="fr-FR">
                <a:solidFill>
                  <a:schemeClr val="bg1"/>
                </a:solidFill>
              </a:rPr>
              <a:t>Cours H.E.L.P.</a:t>
            </a:r>
          </a:p>
        </p:txBody>
      </p:sp>
    </p:spTree>
    <p:extLst>
      <p:ext uri="{BB962C8B-B14F-4D97-AF65-F5344CB8AC3E}">
        <p14:creationId xmlns:p14="http://schemas.microsoft.com/office/powerpoint/2010/main" val="242215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23"/>
          <p:cNvSpPr>
            <a:spLocks/>
          </p:cNvSpPr>
          <p:nvPr/>
        </p:nvSpPr>
        <p:spPr bwMode="auto">
          <a:xfrm>
            <a:off x="2057400" y="1627632"/>
            <a:ext cx="4034346" cy="3493007"/>
          </a:xfrm>
          <a:custGeom>
            <a:avLst/>
            <a:gdLst>
              <a:gd name="T0" fmla="*/ 2147483646 w 534"/>
              <a:gd name="T1" fmla="*/ 2147483646 h 535"/>
              <a:gd name="T2" fmla="*/ 0 w 534"/>
              <a:gd name="T3" fmla="*/ 2147483646 h 535"/>
              <a:gd name="T4" fmla="*/ 2147483646 w 534"/>
              <a:gd name="T5" fmla="*/ 2147483646 h 535"/>
              <a:gd name="T6" fmla="*/ 2147483646 w 534"/>
              <a:gd name="T7" fmla="*/ 0 h 535"/>
              <a:gd name="T8" fmla="*/ 2147483646 w 534"/>
              <a:gd name="T9" fmla="*/ 2147483646 h 535"/>
              <a:gd name="T10" fmla="*/ 2147483646 w 534"/>
              <a:gd name="T11" fmla="*/ 2147483646 h 535"/>
              <a:gd name="T12" fmla="*/ 2147483646 w 534"/>
              <a:gd name="T13" fmla="*/ 2147483646 h 535"/>
              <a:gd name="T14" fmla="*/ 2147483646 w 534"/>
              <a:gd name="T15" fmla="*/ 2147483646 h 535"/>
              <a:gd name="T16" fmla="*/ 2147483646 w 534"/>
              <a:gd name="T17" fmla="*/ 2147483646 h 5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34" h="535">
                <a:moveTo>
                  <a:pt x="78" y="457"/>
                </a:moveTo>
                <a:cubicBezTo>
                  <a:pt x="26" y="405"/>
                  <a:pt x="0" y="336"/>
                  <a:pt x="0" y="268"/>
                </a:cubicBezTo>
                <a:cubicBezTo>
                  <a:pt x="0" y="199"/>
                  <a:pt x="26" y="131"/>
                  <a:pt x="78" y="79"/>
                </a:cubicBezTo>
                <a:cubicBezTo>
                  <a:pt x="130" y="27"/>
                  <a:pt x="199" y="0"/>
                  <a:pt x="267" y="0"/>
                </a:cubicBezTo>
                <a:cubicBezTo>
                  <a:pt x="336" y="0"/>
                  <a:pt x="404" y="26"/>
                  <a:pt x="456" y="79"/>
                </a:cubicBezTo>
                <a:cubicBezTo>
                  <a:pt x="508" y="131"/>
                  <a:pt x="534" y="199"/>
                  <a:pt x="534" y="268"/>
                </a:cubicBezTo>
                <a:cubicBezTo>
                  <a:pt x="534" y="336"/>
                  <a:pt x="508" y="404"/>
                  <a:pt x="456" y="457"/>
                </a:cubicBezTo>
                <a:cubicBezTo>
                  <a:pt x="404" y="509"/>
                  <a:pt x="335" y="535"/>
                  <a:pt x="267" y="535"/>
                </a:cubicBezTo>
                <a:cubicBezTo>
                  <a:pt x="198" y="535"/>
                  <a:pt x="130" y="509"/>
                  <a:pt x="78" y="457"/>
                </a:cubicBezTo>
                <a:close/>
              </a:path>
            </a:pathLst>
          </a:custGeom>
          <a:solidFill>
            <a:srgbClr val="F6FAF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nvGrpSpPr>
          <p:cNvPr id="15" name="Group 1"/>
          <p:cNvGrpSpPr>
            <a:grpSpLocks/>
          </p:cNvGrpSpPr>
          <p:nvPr/>
        </p:nvGrpSpPr>
        <p:grpSpPr bwMode="auto">
          <a:xfrm>
            <a:off x="2927858" y="2652671"/>
            <a:ext cx="1992313" cy="1733550"/>
            <a:chOff x="1989138" y="2136775"/>
            <a:chExt cx="2655888" cy="2311400"/>
          </a:xfrm>
        </p:grpSpPr>
        <p:sp>
          <p:nvSpPr>
            <p:cNvPr id="16" name="Freeform 24"/>
            <p:cNvSpPr>
              <a:spLocks noEditPoints="1"/>
            </p:cNvSpPr>
            <p:nvPr/>
          </p:nvSpPr>
          <p:spPr bwMode="auto">
            <a:xfrm>
              <a:off x="1989138" y="2136775"/>
              <a:ext cx="2655888" cy="2311400"/>
            </a:xfrm>
            <a:custGeom>
              <a:avLst/>
              <a:gdLst>
                <a:gd name="T0" fmla="*/ 2147483646 w 291"/>
                <a:gd name="T1" fmla="*/ 2147483646 h 253"/>
                <a:gd name="T2" fmla="*/ 2147483646 w 291"/>
                <a:gd name="T3" fmla="*/ 2147483646 h 253"/>
                <a:gd name="T4" fmla="*/ 2147483646 w 291"/>
                <a:gd name="T5" fmla="*/ 2147483646 h 253"/>
                <a:gd name="T6" fmla="*/ 2147483646 w 291"/>
                <a:gd name="T7" fmla="*/ 2147483646 h 253"/>
                <a:gd name="T8" fmla="*/ 2147483646 w 291"/>
                <a:gd name="T9" fmla="*/ 2147483646 h 253"/>
                <a:gd name="T10" fmla="*/ 2147483646 w 291"/>
                <a:gd name="T11" fmla="*/ 2147483646 h 253"/>
                <a:gd name="T12" fmla="*/ 2147483646 w 291"/>
                <a:gd name="T13" fmla="*/ 2147483646 h 253"/>
                <a:gd name="T14" fmla="*/ 2147483646 w 291"/>
                <a:gd name="T15" fmla="*/ 0 h 253"/>
                <a:gd name="T16" fmla="*/ 2147483646 w 291"/>
                <a:gd name="T17" fmla="*/ 0 h 253"/>
                <a:gd name="T18" fmla="*/ 2147483646 w 291"/>
                <a:gd name="T19" fmla="*/ 2147483646 h 253"/>
                <a:gd name="T20" fmla="*/ 2147483646 w 291"/>
                <a:gd name="T21" fmla="*/ 2147483646 h 253"/>
                <a:gd name="T22" fmla="*/ 2147483646 w 291"/>
                <a:gd name="T23" fmla="*/ 2147483646 h 253"/>
                <a:gd name="T24" fmla="*/ 2147483646 w 291"/>
                <a:gd name="T25" fmla="*/ 2147483646 h 253"/>
                <a:gd name="T26" fmla="*/ 2147483646 w 291"/>
                <a:gd name="T27" fmla="*/ 2147483646 h 253"/>
                <a:gd name="T28" fmla="*/ 2147483646 w 291"/>
                <a:gd name="T29" fmla="*/ 2147483646 h 253"/>
                <a:gd name="T30" fmla="*/ 2147483646 w 291"/>
                <a:gd name="T31" fmla="*/ 2147483646 h 253"/>
                <a:gd name="T32" fmla="*/ 2147483646 w 291"/>
                <a:gd name="T33" fmla="*/ 2147483646 h 253"/>
                <a:gd name="T34" fmla="*/ 2147483646 w 291"/>
                <a:gd name="T35" fmla="*/ 2147483646 h 253"/>
                <a:gd name="T36" fmla="*/ 2147483646 w 291"/>
                <a:gd name="T37" fmla="*/ 2147483646 h 253"/>
                <a:gd name="T38" fmla="*/ 2147483646 w 291"/>
                <a:gd name="T39" fmla="*/ 0 h 2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91" h="253">
                  <a:moveTo>
                    <a:pt x="217" y="4"/>
                  </a:moveTo>
                  <a:cubicBezTo>
                    <a:pt x="287" y="126"/>
                    <a:pt x="287" y="126"/>
                    <a:pt x="287" y="126"/>
                  </a:cubicBezTo>
                  <a:cubicBezTo>
                    <a:pt x="217" y="249"/>
                    <a:pt x="217" y="249"/>
                    <a:pt x="217" y="249"/>
                  </a:cubicBezTo>
                  <a:cubicBezTo>
                    <a:pt x="75" y="249"/>
                    <a:pt x="75" y="249"/>
                    <a:pt x="75" y="249"/>
                  </a:cubicBezTo>
                  <a:cubicBezTo>
                    <a:pt x="5" y="126"/>
                    <a:pt x="5" y="126"/>
                    <a:pt x="5" y="126"/>
                  </a:cubicBezTo>
                  <a:cubicBezTo>
                    <a:pt x="75" y="4"/>
                    <a:pt x="75" y="4"/>
                    <a:pt x="75" y="4"/>
                  </a:cubicBezTo>
                  <a:cubicBezTo>
                    <a:pt x="217" y="4"/>
                    <a:pt x="217" y="4"/>
                    <a:pt x="217" y="4"/>
                  </a:cubicBezTo>
                  <a:moveTo>
                    <a:pt x="217" y="0"/>
                  </a:moveTo>
                  <a:cubicBezTo>
                    <a:pt x="75" y="0"/>
                    <a:pt x="75" y="0"/>
                    <a:pt x="75" y="0"/>
                  </a:cubicBezTo>
                  <a:cubicBezTo>
                    <a:pt x="74" y="0"/>
                    <a:pt x="72" y="1"/>
                    <a:pt x="72" y="2"/>
                  </a:cubicBezTo>
                  <a:cubicBezTo>
                    <a:pt x="1" y="124"/>
                    <a:pt x="1" y="124"/>
                    <a:pt x="1" y="124"/>
                  </a:cubicBezTo>
                  <a:cubicBezTo>
                    <a:pt x="0" y="126"/>
                    <a:pt x="0" y="127"/>
                    <a:pt x="1" y="128"/>
                  </a:cubicBezTo>
                  <a:cubicBezTo>
                    <a:pt x="72" y="251"/>
                    <a:pt x="72" y="251"/>
                    <a:pt x="72" y="251"/>
                  </a:cubicBezTo>
                  <a:cubicBezTo>
                    <a:pt x="72" y="252"/>
                    <a:pt x="74" y="253"/>
                    <a:pt x="75" y="253"/>
                  </a:cubicBezTo>
                  <a:cubicBezTo>
                    <a:pt x="217" y="253"/>
                    <a:pt x="217" y="253"/>
                    <a:pt x="217" y="253"/>
                  </a:cubicBezTo>
                  <a:cubicBezTo>
                    <a:pt x="218" y="253"/>
                    <a:pt x="219" y="252"/>
                    <a:pt x="220" y="251"/>
                  </a:cubicBezTo>
                  <a:cubicBezTo>
                    <a:pt x="291" y="128"/>
                    <a:pt x="291" y="128"/>
                    <a:pt x="291" y="128"/>
                  </a:cubicBezTo>
                  <a:cubicBezTo>
                    <a:pt x="291" y="127"/>
                    <a:pt x="291" y="126"/>
                    <a:pt x="291" y="124"/>
                  </a:cubicBezTo>
                  <a:cubicBezTo>
                    <a:pt x="220" y="2"/>
                    <a:pt x="220" y="2"/>
                    <a:pt x="220" y="2"/>
                  </a:cubicBezTo>
                  <a:cubicBezTo>
                    <a:pt x="219" y="1"/>
                    <a:pt x="218" y="0"/>
                    <a:pt x="217" y="0"/>
                  </a:cubicBezTo>
                </a:path>
              </a:pathLst>
            </a:custGeom>
            <a:solidFill>
              <a:srgbClr val="50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nvGrpSpPr>
            <p:cNvPr id="17" name="Group 3"/>
            <p:cNvGrpSpPr>
              <a:grpSpLocks/>
            </p:cNvGrpSpPr>
            <p:nvPr/>
          </p:nvGrpSpPr>
          <p:grpSpPr bwMode="auto">
            <a:xfrm>
              <a:off x="2417763" y="2496651"/>
              <a:ext cx="1843088" cy="1598613"/>
              <a:chOff x="9032355" y="1185934"/>
              <a:chExt cx="1843088" cy="1598613"/>
            </a:xfrm>
          </p:grpSpPr>
          <p:sp>
            <p:nvSpPr>
              <p:cNvPr id="18" name="Freeform 14"/>
              <p:cNvSpPr>
                <a:spLocks/>
              </p:cNvSpPr>
              <p:nvPr/>
            </p:nvSpPr>
            <p:spPr bwMode="auto">
              <a:xfrm>
                <a:off x="9032355" y="1185934"/>
                <a:ext cx="1843088" cy="1598613"/>
              </a:xfrm>
              <a:custGeom>
                <a:avLst/>
                <a:gdLst>
                  <a:gd name="T0" fmla="*/ 2147483646 w 1161"/>
                  <a:gd name="T1" fmla="*/ 0 h 1007"/>
                  <a:gd name="T2" fmla="*/ 2147483646 w 1161"/>
                  <a:gd name="T3" fmla="*/ 2147483646 h 1007"/>
                  <a:gd name="T4" fmla="*/ 2147483646 w 1161"/>
                  <a:gd name="T5" fmla="*/ 2147483646 h 1007"/>
                  <a:gd name="T6" fmla="*/ 2147483646 w 1161"/>
                  <a:gd name="T7" fmla="*/ 2147483646 h 1007"/>
                  <a:gd name="T8" fmla="*/ 0 w 1161"/>
                  <a:gd name="T9" fmla="*/ 2147483646 h 1007"/>
                  <a:gd name="T10" fmla="*/ 2147483646 w 1161"/>
                  <a:gd name="T11" fmla="*/ 0 h 1007"/>
                  <a:gd name="T12" fmla="*/ 2147483646 w 1161"/>
                  <a:gd name="T13" fmla="*/ 0 h 10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61" h="1007">
                    <a:moveTo>
                      <a:pt x="868" y="0"/>
                    </a:moveTo>
                    <a:lnTo>
                      <a:pt x="1161" y="501"/>
                    </a:lnTo>
                    <a:lnTo>
                      <a:pt x="868" y="1007"/>
                    </a:lnTo>
                    <a:lnTo>
                      <a:pt x="287" y="1007"/>
                    </a:lnTo>
                    <a:lnTo>
                      <a:pt x="0" y="501"/>
                    </a:lnTo>
                    <a:lnTo>
                      <a:pt x="287" y="0"/>
                    </a:lnTo>
                    <a:lnTo>
                      <a:pt x="868" y="0"/>
                    </a:lnTo>
                    <a:close/>
                  </a:path>
                </a:pathLst>
              </a:custGeom>
              <a:solidFill>
                <a:srgbClr val="DCEDE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9" name="Freeform 15"/>
              <p:cNvSpPr>
                <a:spLocks/>
              </p:cNvSpPr>
              <p:nvPr/>
            </p:nvSpPr>
            <p:spPr bwMode="auto">
              <a:xfrm>
                <a:off x="9341918" y="1451046"/>
                <a:ext cx="1223963" cy="1068388"/>
              </a:xfrm>
              <a:custGeom>
                <a:avLst/>
                <a:gdLst>
                  <a:gd name="T0" fmla="*/ 2147483646 w 771"/>
                  <a:gd name="T1" fmla="*/ 0 h 673"/>
                  <a:gd name="T2" fmla="*/ 2147483646 w 771"/>
                  <a:gd name="T3" fmla="*/ 2147483646 h 673"/>
                  <a:gd name="T4" fmla="*/ 2147483646 w 771"/>
                  <a:gd name="T5" fmla="*/ 2147483646 h 673"/>
                  <a:gd name="T6" fmla="*/ 2147483646 w 771"/>
                  <a:gd name="T7" fmla="*/ 2147483646 h 673"/>
                  <a:gd name="T8" fmla="*/ 0 w 771"/>
                  <a:gd name="T9" fmla="*/ 2147483646 h 673"/>
                  <a:gd name="T10" fmla="*/ 2147483646 w 771"/>
                  <a:gd name="T11" fmla="*/ 0 h 673"/>
                  <a:gd name="T12" fmla="*/ 2147483646 w 771"/>
                  <a:gd name="T13" fmla="*/ 0 h 6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1" h="673">
                    <a:moveTo>
                      <a:pt x="581" y="0"/>
                    </a:moveTo>
                    <a:lnTo>
                      <a:pt x="771" y="334"/>
                    </a:lnTo>
                    <a:lnTo>
                      <a:pt x="581" y="673"/>
                    </a:lnTo>
                    <a:lnTo>
                      <a:pt x="190" y="673"/>
                    </a:lnTo>
                    <a:lnTo>
                      <a:pt x="0" y="334"/>
                    </a:lnTo>
                    <a:lnTo>
                      <a:pt x="190" y="0"/>
                    </a:lnTo>
                    <a:lnTo>
                      <a:pt x="581" y="0"/>
                    </a:lnTo>
                    <a:close/>
                  </a:path>
                </a:pathLst>
              </a:custGeom>
              <a:solidFill>
                <a:srgbClr val="EDF6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cxnSp>
        <p:nvCxnSpPr>
          <p:cNvPr id="20" name="Straight Connector 19"/>
          <p:cNvCxnSpPr>
            <a:stCxn id="16" idx="10"/>
            <a:endCxn id="16" idx="1"/>
          </p:cNvCxnSpPr>
          <p:nvPr/>
        </p:nvCxnSpPr>
        <p:spPr>
          <a:xfrm>
            <a:off x="2934208" y="3501984"/>
            <a:ext cx="1957388" cy="14287"/>
          </a:xfrm>
          <a:prstGeom prst="line">
            <a:avLst/>
          </a:prstGeom>
          <a:ln w="22225">
            <a:solidFill>
              <a:srgbClr val="52A67C"/>
            </a:solidFill>
          </a:ln>
        </p:spPr>
        <p:style>
          <a:lnRef idx="1">
            <a:schemeClr val="accent1"/>
          </a:lnRef>
          <a:fillRef idx="0">
            <a:schemeClr val="accent1"/>
          </a:fillRef>
          <a:effectRef idx="0">
            <a:schemeClr val="accent1"/>
          </a:effectRef>
          <a:fontRef idx="minor">
            <a:schemeClr val="tx1"/>
          </a:fontRef>
        </p:style>
      </p:cxnSp>
      <p:grpSp>
        <p:nvGrpSpPr>
          <p:cNvPr id="21" name="Group 7"/>
          <p:cNvGrpSpPr>
            <a:grpSpLocks/>
          </p:cNvGrpSpPr>
          <p:nvPr/>
        </p:nvGrpSpPr>
        <p:grpSpPr bwMode="auto">
          <a:xfrm>
            <a:off x="3183446" y="2424071"/>
            <a:ext cx="528637" cy="508000"/>
            <a:chOff x="2331154" y="1832526"/>
            <a:chExt cx="703263" cy="676275"/>
          </a:xfrm>
        </p:grpSpPr>
        <p:sp>
          <p:nvSpPr>
            <p:cNvPr id="22"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23" name="TextBox 6"/>
            <p:cNvSpPr txBox="1">
              <a:spLocks noChangeArrowheads="1"/>
            </p:cNvSpPr>
            <p:nvPr/>
          </p:nvSpPr>
          <p:spPr bwMode="auto">
            <a:xfrm>
              <a:off x="2367715" y="2109109"/>
              <a:ext cx="61984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600">
                  <a:solidFill>
                    <a:srgbClr val="000000"/>
                  </a:solidFill>
                  <a:latin typeface="Verdana" panose="020B0604030504040204" pitchFamily="34" charset="0"/>
                </a:rPr>
                <a:t>PHYSIQUES</a:t>
              </a:r>
            </a:p>
          </p:txBody>
        </p:sp>
      </p:grpSp>
      <p:grpSp>
        <p:nvGrpSpPr>
          <p:cNvPr id="24" name="Group 13"/>
          <p:cNvGrpSpPr>
            <a:grpSpLocks/>
          </p:cNvGrpSpPr>
          <p:nvPr/>
        </p:nvGrpSpPr>
        <p:grpSpPr bwMode="auto">
          <a:xfrm>
            <a:off x="4159758" y="2424071"/>
            <a:ext cx="527050" cy="508000"/>
            <a:chOff x="2331154" y="1832526"/>
            <a:chExt cx="703263" cy="676275"/>
          </a:xfrm>
        </p:grpSpPr>
        <p:sp>
          <p:nvSpPr>
            <p:cNvPr id="25"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26" name="TextBox 17"/>
            <p:cNvSpPr txBox="1">
              <a:spLocks noChangeArrowheads="1"/>
            </p:cNvSpPr>
            <p:nvPr/>
          </p:nvSpPr>
          <p:spPr bwMode="auto">
            <a:xfrm>
              <a:off x="2333519" y="2109109"/>
              <a:ext cx="68824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600">
                  <a:solidFill>
                    <a:srgbClr val="000000"/>
                  </a:solidFill>
                  <a:latin typeface="Verdana" panose="020B0604030504040204" pitchFamily="34" charset="0"/>
                </a:rPr>
                <a:t>FINANCIERS</a:t>
              </a:r>
            </a:p>
          </p:txBody>
        </p:sp>
      </p:grpSp>
      <p:grpSp>
        <p:nvGrpSpPr>
          <p:cNvPr id="27" name="Group 18"/>
          <p:cNvGrpSpPr>
            <a:grpSpLocks/>
          </p:cNvGrpSpPr>
          <p:nvPr/>
        </p:nvGrpSpPr>
        <p:grpSpPr bwMode="auto">
          <a:xfrm>
            <a:off x="4647121" y="3255921"/>
            <a:ext cx="527050" cy="506413"/>
            <a:chOff x="2331154" y="1832526"/>
            <a:chExt cx="703263" cy="676275"/>
          </a:xfrm>
        </p:grpSpPr>
        <p:sp>
          <p:nvSpPr>
            <p:cNvPr id="28"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29" name="TextBox 21"/>
            <p:cNvSpPr txBox="1">
              <a:spLocks noChangeArrowheads="1"/>
            </p:cNvSpPr>
            <p:nvPr/>
          </p:nvSpPr>
          <p:spPr bwMode="auto">
            <a:xfrm>
              <a:off x="2443593" y="2109109"/>
              <a:ext cx="46809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600">
                  <a:solidFill>
                    <a:srgbClr val="000000"/>
                  </a:solidFill>
                  <a:latin typeface="Verdana" panose="020B0604030504040204" pitchFamily="34" charset="0"/>
                </a:rPr>
                <a:t>HUMAINS</a:t>
              </a:r>
            </a:p>
          </p:txBody>
        </p:sp>
      </p:grpSp>
      <p:grpSp>
        <p:nvGrpSpPr>
          <p:cNvPr id="30" name="Group 22"/>
          <p:cNvGrpSpPr>
            <a:grpSpLocks/>
          </p:cNvGrpSpPr>
          <p:nvPr/>
        </p:nvGrpSpPr>
        <p:grpSpPr bwMode="auto">
          <a:xfrm>
            <a:off x="4199446" y="4049671"/>
            <a:ext cx="528637" cy="506413"/>
            <a:chOff x="2331154" y="1832526"/>
            <a:chExt cx="703263" cy="676275"/>
          </a:xfrm>
        </p:grpSpPr>
        <p:sp>
          <p:nvSpPr>
            <p:cNvPr id="31"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32" name="TextBox 24"/>
            <p:cNvSpPr txBox="1">
              <a:spLocks noChangeArrowheads="1"/>
            </p:cNvSpPr>
            <p:nvPr/>
          </p:nvSpPr>
          <p:spPr bwMode="auto">
            <a:xfrm>
              <a:off x="2441455" y="2109109"/>
              <a:ext cx="47237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600">
                  <a:solidFill>
                    <a:srgbClr val="000000"/>
                  </a:solidFill>
                  <a:latin typeface="Verdana" panose="020B0604030504040204" pitchFamily="34" charset="0"/>
                </a:rPr>
                <a:t>SOCIAUX</a:t>
              </a:r>
            </a:p>
          </p:txBody>
        </p:sp>
      </p:grpSp>
      <p:grpSp>
        <p:nvGrpSpPr>
          <p:cNvPr id="33" name="Group 25"/>
          <p:cNvGrpSpPr>
            <a:grpSpLocks/>
          </p:cNvGrpSpPr>
          <p:nvPr/>
        </p:nvGrpSpPr>
        <p:grpSpPr bwMode="auto">
          <a:xfrm>
            <a:off x="3183446" y="4083009"/>
            <a:ext cx="528637" cy="506412"/>
            <a:chOff x="2331154" y="1832526"/>
            <a:chExt cx="703263" cy="676275"/>
          </a:xfrm>
        </p:grpSpPr>
        <p:sp>
          <p:nvSpPr>
            <p:cNvPr id="34"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35" name="TextBox 27"/>
            <p:cNvSpPr txBox="1">
              <a:spLocks noChangeArrowheads="1"/>
            </p:cNvSpPr>
            <p:nvPr/>
          </p:nvSpPr>
          <p:spPr bwMode="auto">
            <a:xfrm>
              <a:off x="2344207" y="2109109"/>
              <a:ext cx="66686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600">
                  <a:solidFill>
                    <a:srgbClr val="000000"/>
                  </a:solidFill>
                  <a:latin typeface="Verdana" panose="020B0604030504040204" pitchFamily="34" charset="0"/>
                </a:rPr>
                <a:t>POLITIQUES</a:t>
              </a:r>
            </a:p>
          </p:txBody>
        </p:sp>
      </p:grpSp>
      <p:grpSp>
        <p:nvGrpSpPr>
          <p:cNvPr id="36" name="Group 28"/>
          <p:cNvGrpSpPr>
            <a:grpSpLocks/>
          </p:cNvGrpSpPr>
          <p:nvPr/>
        </p:nvGrpSpPr>
        <p:grpSpPr bwMode="auto">
          <a:xfrm>
            <a:off x="2700846" y="3255921"/>
            <a:ext cx="527050" cy="506413"/>
            <a:chOff x="2331154" y="1832526"/>
            <a:chExt cx="703263" cy="676275"/>
          </a:xfrm>
        </p:grpSpPr>
        <p:sp>
          <p:nvSpPr>
            <p:cNvPr id="37"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38" name="TextBox 30"/>
            <p:cNvSpPr txBox="1">
              <a:spLocks noChangeArrowheads="1"/>
            </p:cNvSpPr>
            <p:nvPr/>
          </p:nvSpPr>
          <p:spPr bwMode="auto">
            <a:xfrm>
              <a:off x="2385887" y="2109109"/>
              <a:ext cx="58351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600">
                  <a:solidFill>
                    <a:srgbClr val="000000"/>
                  </a:solidFill>
                  <a:latin typeface="Verdana" panose="020B0604030504040204" pitchFamily="34" charset="0"/>
                </a:rPr>
                <a:t>NATURELS</a:t>
              </a:r>
            </a:p>
          </p:txBody>
        </p:sp>
      </p:grpSp>
      <p:sp>
        <p:nvSpPr>
          <p:cNvPr id="39" name="Oval 324"/>
          <p:cNvSpPr>
            <a:spLocks noChangeArrowheads="1"/>
          </p:cNvSpPr>
          <p:nvPr/>
        </p:nvSpPr>
        <p:spPr bwMode="auto">
          <a:xfrm>
            <a:off x="5470382" y="2806881"/>
            <a:ext cx="1378474" cy="1215274"/>
          </a:xfrm>
          <a:prstGeom prst="ellipse">
            <a:avLst/>
          </a:prstGeom>
          <a:solidFill>
            <a:srgbClr val="FFFFFF"/>
          </a:solidFill>
          <a:ln w="63500">
            <a:solidFill>
              <a:srgbClr val="52A67C"/>
            </a:solidFill>
            <a:round/>
            <a:headEnd/>
            <a:tailEnd/>
          </a:ln>
        </p:spPr>
        <p:txBody>
          <a:bodyPr lIns="68580" tIns="34290" rIns="68580" bIns="34290"/>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endParaRPr lang="fr-CH" altLang="fr-FR">
              <a:solidFill>
                <a:srgbClr val="000000"/>
              </a:solidFill>
            </a:endParaRPr>
          </a:p>
        </p:txBody>
      </p:sp>
      <p:sp>
        <p:nvSpPr>
          <p:cNvPr id="40" name="Rectangle 326"/>
          <p:cNvSpPr>
            <a:spLocks noChangeArrowheads="1"/>
          </p:cNvSpPr>
          <p:nvPr/>
        </p:nvSpPr>
        <p:spPr bwMode="auto">
          <a:xfrm>
            <a:off x="5556871" y="3133090"/>
            <a:ext cx="116859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a:solidFill>
                  <a:srgbClr val="000000"/>
                </a:solidFill>
                <a:latin typeface="+mn-lt"/>
              </a:rPr>
              <a:t>STRATÉGIES DE</a:t>
            </a:r>
          </a:p>
          <a:p>
            <a:pPr algn="ctr"/>
            <a:r>
              <a:rPr lang="fr-FR">
                <a:solidFill>
                  <a:srgbClr val="000000"/>
                </a:solidFill>
                <a:latin typeface="+mn-lt"/>
              </a:rPr>
              <a:t>SUBSISTANCE</a:t>
            </a:r>
          </a:p>
        </p:txBody>
      </p:sp>
      <p:pic>
        <p:nvPicPr>
          <p:cNvPr id="41"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6196" y="2889209"/>
            <a:ext cx="696912"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 name="Group 36"/>
          <p:cNvGrpSpPr>
            <a:grpSpLocks/>
          </p:cNvGrpSpPr>
          <p:nvPr/>
        </p:nvGrpSpPr>
        <p:grpSpPr bwMode="auto">
          <a:xfrm>
            <a:off x="2283779" y="2652671"/>
            <a:ext cx="304800" cy="1638300"/>
            <a:chOff x="1012829" y="2165352"/>
            <a:chExt cx="406401" cy="2185988"/>
          </a:xfrm>
        </p:grpSpPr>
        <p:sp>
          <p:nvSpPr>
            <p:cNvPr id="43" name="Freeform 27"/>
            <p:cNvSpPr>
              <a:spLocks/>
            </p:cNvSpPr>
            <p:nvPr/>
          </p:nvSpPr>
          <p:spPr bwMode="auto">
            <a:xfrm>
              <a:off x="1060454" y="3754440"/>
              <a:ext cx="112713" cy="95250"/>
            </a:xfrm>
            <a:custGeom>
              <a:avLst/>
              <a:gdLst>
                <a:gd name="T0" fmla="*/ 2147483646 w 71"/>
                <a:gd name="T1" fmla="*/ 0 h 60"/>
                <a:gd name="T2" fmla="*/ 2147483646 w 71"/>
                <a:gd name="T3" fmla="*/ 2147483646 h 60"/>
                <a:gd name="T4" fmla="*/ 0 w 71"/>
                <a:gd name="T5" fmla="*/ 2147483646 h 60"/>
                <a:gd name="T6" fmla="*/ 0 w 71"/>
                <a:gd name="T7" fmla="*/ 2147483646 h 60"/>
                <a:gd name="T8" fmla="*/ 2147483646 w 71"/>
                <a:gd name="T9" fmla="*/ 2147483646 h 60"/>
                <a:gd name="T10" fmla="*/ 2147483646 w 71"/>
                <a:gd name="T11" fmla="*/ 0 h 60"/>
                <a:gd name="T12" fmla="*/ 2147483646 w 71"/>
                <a:gd name="T13" fmla="*/ 0 h 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60">
                  <a:moveTo>
                    <a:pt x="59" y="0"/>
                  </a:moveTo>
                  <a:lnTo>
                    <a:pt x="71" y="48"/>
                  </a:lnTo>
                  <a:lnTo>
                    <a:pt x="0" y="60"/>
                  </a:lnTo>
                  <a:lnTo>
                    <a:pt x="0" y="42"/>
                  </a:lnTo>
                  <a:lnTo>
                    <a:pt x="53" y="36"/>
                  </a:lnTo>
                  <a:lnTo>
                    <a:pt x="47" y="0"/>
                  </a:lnTo>
                  <a:lnTo>
                    <a:pt x="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nvGrpSpPr>
            <p:cNvPr id="44" name="Group 38"/>
            <p:cNvGrpSpPr>
              <a:grpSpLocks/>
            </p:cNvGrpSpPr>
            <p:nvPr/>
          </p:nvGrpSpPr>
          <p:grpSpPr bwMode="auto">
            <a:xfrm>
              <a:off x="1012829" y="2165352"/>
              <a:ext cx="406401" cy="2185988"/>
              <a:chOff x="1012829" y="2165352"/>
              <a:chExt cx="406401" cy="2185988"/>
            </a:xfrm>
          </p:grpSpPr>
          <p:sp>
            <p:nvSpPr>
              <p:cNvPr id="45" name="Freeform 23"/>
              <p:cNvSpPr>
                <a:spLocks/>
              </p:cNvSpPr>
              <p:nvPr/>
            </p:nvSpPr>
            <p:spPr bwMode="auto">
              <a:xfrm>
                <a:off x="1201742" y="4237040"/>
                <a:ext cx="112713" cy="114300"/>
              </a:xfrm>
              <a:custGeom>
                <a:avLst/>
                <a:gdLst>
                  <a:gd name="T0" fmla="*/ 2147483646 w 71"/>
                  <a:gd name="T1" fmla="*/ 0 h 72"/>
                  <a:gd name="T2" fmla="*/ 2147483646 w 71"/>
                  <a:gd name="T3" fmla="*/ 2147483646 h 72"/>
                  <a:gd name="T4" fmla="*/ 2147483646 w 71"/>
                  <a:gd name="T5" fmla="*/ 2147483646 h 72"/>
                  <a:gd name="T6" fmla="*/ 0 w 71"/>
                  <a:gd name="T7" fmla="*/ 2147483646 h 72"/>
                  <a:gd name="T8" fmla="*/ 2147483646 w 71"/>
                  <a:gd name="T9" fmla="*/ 2147483646 h 72"/>
                  <a:gd name="T10" fmla="*/ 2147483646 w 71"/>
                  <a:gd name="T11" fmla="*/ 2147483646 h 72"/>
                  <a:gd name="T12" fmla="*/ 2147483646 w 71"/>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72">
                    <a:moveTo>
                      <a:pt x="54" y="0"/>
                    </a:moveTo>
                    <a:lnTo>
                      <a:pt x="71" y="48"/>
                    </a:lnTo>
                    <a:lnTo>
                      <a:pt x="6" y="72"/>
                    </a:lnTo>
                    <a:lnTo>
                      <a:pt x="0" y="54"/>
                    </a:lnTo>
                    <a:lnTo>
                      <a:pt x="54" y="36"/>
                    </a:lnTo>
                    <a:lnTo>
                      <a:pt x="42" y="6"/>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53" name="Freeform 24"/>
              <p:cNvSpPr>
                <a:spLocks/>
              </p:cNvSpPr>
              <p:nvPr/>
            </p:nvSpPr>
            <p:spPr bwMode="auto">
              <a:xfrm>
                <a:off x="1144592" y="4143377"/>
                <a:ext cx="123825" cy="93663"/>
              </a:xfrm>
              <a:custGeom>
                <a:avLst/>
                <a:gdLst>
                  <a:gd name="T0" fmla="*/ 2147483646 w 78"/>
                  <a:gd name="T1" fmla="*/ 0 h 59"/>
                  <a:gd name="T2" fmla="*/ 2147483646 w 78"/>
                  <a:gd name="T3" fmla="*/ 2147483646 h 59"/>
                  <a:gd name="T4" fmla="*/ 2147483646 w 78"/>
                  <a:gd name="T5" fmla="*/ 2147483646 h 59"/>
                  <a:gd name="T6" fmla="*/ 2147483646 w 78"/>
                  <a:gd name="T7" fmla="*/ 2147483646 h 59"/>
                  <a:gd name="T8" fmla="*/ 2147483646 w 78"/>
                  <a:gd name="T9" fmla="*/ 2147483646 h 59"/>
                  <a:gd name="T10" fmla="*/ 2147483646 w 78"/>
                  <a:gd name="T11" fmla="*/ 2147483646 h 59"/>
                  <a:gd name="T12" fmla="*/ 2147483646 w 78"/>
                  <a:gd name="T13" fmla="*/ 2147483646 h 59"/>
                  <a:gd name="T14" fmla="*/ 0 w 78"/>
                  <a:gd name="T15" fmla="*/ 2147483646 h 59"/>
                  <a:gd name="T16" fmla="*/ 2147483646 w 78"/>
                  <a:gd name="T17" fmla="*/ 2147483646 h 59"/>
                  <a:gd name="T18" fmla="*/ 2147483646 w 78"/>
                  <a:gd name="T19" fmla="*/ 2147483646 h 59"/>
                  <a:gd name="T20" fmla="*/ 2147483646 w 78"/>
                  <a:gd name="T21" fmla="*/ 2147483646 h 59"/>
                  <a:gd name="T22" fmla="*/ 2147483646 w 78"/>
                  <a:gd name="T23" fmla="*/ 2147483646 h 59"/>
                  <a:gd name="T24" fmla="*/ 2147483646 w 78"/>
                  <a:gd name="T25" fmla="*/ 0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59">
                    <a:moveTo>
                      <a:pt x="66" y="0"/>
                    </a:moveTo>
                    <a:lnTo>
                      <a:pt x="78" y="35"/>
                    </a:lnTo>
                    <a:lnTo>
                      <a:pt x="72" y="41"/>
                    </a:lnTo>
                    <a:lnTo>
                      <a:pt x="66" y="29"/>
                    </a:lnTo>
                    <a:lnTo>
                      <a:pt x="24" y="47"/>
                    </a:lnTo>
                    <a:lnTo>
                      <a:pt x="24" y="53"/>
                    </a:lnTo>
                    <a:lnTo>
                      <a:pt x="12" y="59"/>
                    </a:lnTo>
                    <a:lnTo>
                      <a:pt x="0" y="23"/>
                    </a:lnTo>
                    <a:lnTo>
                      <a:pt x="12" y="17"/>
                    </a:lnTo>
                    <a:lnTo>
                      <a:pt x="18" y="29"/>
                    </a:lnTo>
                    <a:lnTo>
                      <a:pt x="60" y="11"/>
                    </a:lnTo>
                    <a:lnTo>
                      <a:pt x="54" y="6"/>
                    </a:lnTo>
                    <a:lnTo>
                      <a:pt x="6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54" name="Freeform 25"/>
              <p:cNvSpPr>
                <a:spLocks/>
              </p:cNvSpPr>
              <p:nvPr/>
            </p:nvSpPr>
            <p:spPr bwMode="auto">
              <a:xfrm>
                <a:off x="1106492" y="4029077"/>
                <a:ext cx="123825" cy="104775"/>
              </a:xfrm>
              <a:custGeom>
                <a:avLst/>
                <a:gdLst>
                  <a:gd name="T0" fmla="*/ 0 w 78"/>
                  <a:gd name="T1" fmla="*/ 0 h 66"/>
                  <a:gd name="T2" fmla="*/ 2147483646 w 78"/>
                  <a:gd name="T3" fmla="*/ 2147483646 h 66"/>
                  <a:gd name="T4" fmla="*/ 2147483646 w 78"/>
                  <a:gd name="T5" fmla="*/ 2147483646 h 66"/>
                  <a:gd name="T6" fmla="*/ 2147483646 w 78"/>
                  <a:gd name="T7" fmla="*/ 2147483646 h 66"/>
                  <a:gd name="T8" fmla="*/ 2147483646 w 78"/>
                  <a:gd name="T9" fmla="*/ 2147483646 h 66"/>
                  <a:gd name="T10" fmla="*/ 2147483646 w 78"/>
                  <a:gd name="T11" fmla="*/ 2147483646 h 66"/>
                  <a:gd name="T12" fmla="*/ 0 w 78"/>
                  <a:gd name="T13" fmla="*/ 2147483646 h 66"/>
                  <a:gd name="T14" fmla="*/ 0 w 78"/>
                  <a:gd name="T15" fmla="*/ 0 h 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8" h="66">
                    <a:moveTo>
                      <a:pt x="0" y="0"/>
                    </a:moveTo>
                    <a:lnTo>
                      <a:pt x="72" y="6"/>
                    </a:lnTo>
                    <a:lnTo>
                      <a:pt x="78" y="24"/>
                    </a:lnTo>
                    <a:lnTo>
                      <a:pt x="18" y="66"/>
                    </a:lnTo>
                    <a:lnTo>
                      <a:pt x="12" y="48"/>
                    </a:lnTo>
                    <a:lnTo>
                      <a:pt x="54" y="18"/>
                    </a:lnTo>
                    <a:lnTo>
                      <a:pt x="0" y="1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55" name="Freeform 26"/>
              <p:cNvSpPr>
                <a:spLocks/>
              </p:cNvSpPr>
              <p:nvPr/>
            </p:nvSpPr>
            <p:spPr bwMode="auto">
              <a:xfrm>
                <a:off x="1069979" y="3878265"/>
                <a:ext cx="131763" cy="103188"/>
              </a:xfrm>
              <a:custGeom>
                <a:avLst/>
                <a:gdLst>
                  <a:gd name="T0" fmla="*/ 2147483646 w 83"/>
                  <a:gd name="T1" fmla="*/ 0 h 65"/>
                  <a:gd name="T2" fmla="*/ 2147483646 w 83"/>
                  <a:gd name="T3" fmla="*/ 2147483646 h 65"/>
                  <a:gd name="T4" fmla="*/ 2147483646 w 83"/>
                  <a:gd name="T5" fmla="*/ 2147483646 h 65"/>
                  <a:gd name="T6" fmla="*/ 0 w 83"/>
                  <a:gd name="T7" fmla="*/ 2147483646 h 65"/>
                  <a:gd name="T8" fmla="*/ 2147483646 w 83"/>
                  <a:gd name="T9" fmla="*/ 2147483646 h 65"/>
                  <a:gd name="T10" fmla="*/ 2147483646 w 83"/>
                  <a:gd name="T11" fmla="*/ 2147483646 h 65"/>
                  <a:gd name="T12" fmla="*/ 2147483646 w 83"/>
                  <a:gd name="T13" fmla="*/ 2147483646 h 65"/>
                  <a:gd name="T14" fmla="*/ 2147483646 w 83"/>
                  <a:gd name="T15" fmla="*/ 2147483646 h 65"/>
                  <a:gd name="T16" fmla="*/ 2147483646 w 83"/>
                  <a:gd name="T17" fmla="*/ 2147483646 h 65"/>
                  <a:gd name="T18" fmla="*/ 2147483646 w 83"/>
                  <a:gd name="T19" fmla="*/ 2147483646 h 65"/>
                  <a:gd name="T20" fmla="*/ 2147483646 w 83"/>
                  <a:gd name="T21" fmla="*/ 2147483646 h 65"/>
                  <a:gd name="T22" fmla="*/ 2147483646 w 83"/>
                  <a:gd name="T23" fmla="*/ 2147483646 h 65"/>
                  <a:gd name="T24" fmla="*/ 2147483646 w 83"/>
                  <a:gd name="T25" fmla="*/ 0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65">
                    <a:moveTo>
                      <a:pt x="71" y="0"/>
                    </a:moveTo>
                    <a:lnTo>
                      <a:pt x="83" y="53"/>
                    </a:lnTo>
                    <a:lnTo>
                      <a:pt x="12" y="65"/>
                    </a:lnTo>
                    <a:lnTo>
                      <a:pt x="0" y="18"/>
                    </a:lnTo>
                    <a:lnTo>
                      <a:pt x="18" y="12"/>
                    </a:lnTo>
                    <a:lnTo>
                      <a:pt x="23" y="47"/>
                    </a:lnTo>
                    <a:lnTo>
                      <a:pt x="35" y="41"/>
                    </a:lnTo>
                    <a:lnTo>
                      <a:pt x="29" y="12"/>
                    </a:lnTo>
                    <a:lnTo>
                      <a:pt x="41" y="12"/>
                    </a:lnTo>
                    <a:lnTo>
                      <a:pt x="47" y="41"/>
                    </a:lnTo>
                    <a:lnTo>
                      <a:pt x="65" y="35"/>
                    </a:lnTo>
                    <a:lnTo>
                      <a:pt x="59" y="6"/>
                    </a:lnTo>
                    <a:lnTo>
                      <a:pt x="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56" name="Freeform 28"/>
              <p:cNvSpPr>
                <a:spLocks/>
              </p:cNvSpPr>
              <p:nvPr/>
            </p:nvSpPr>
            <p:spPr bwMode="auto">
              <a:xfrm>
                <a:off x="1031879" y="3651252"/>
                <a:ext cx="122238" cy="74613"/>
              </a:xfrm>
              <a:custGeom>
                <a:avLst/>
                <a:gdLst>
                  <a:gd name="T0" fmla="*/ 2147483646 w 77"/>
                  <a:gd name="T1" fmla="*/ 0 h 47"/>
                  <a:gd name="T2" fmla="*/ 2147483646 w 77"/>
                  <a:gd name="T3" fmla="*/ 2147483646 h 47"/>
                  <a:gd name="T4" fmla="*/ 2147483646 w 77"/>
                  <a:gd name="T5" fmla="*/ 2147483646 h 47"/>
                  <a:gd name="T6" fmla="*/ 2147483646 w 77"/>
                  <a:gd name="T7" fmla="*/ 2147483646 h 47"/>
                  <a:gd name="T8" fmla="*/ 2147483646 w 77"/>
                  <a:gd name="T9" fmla="*/ 2147483646 h 47"/>
                  <a:gd name="T10" fmla="*/ 2147483646 w 77"/>
                  <a:gd name="T11" fmla="*/ 2147483646 h 47"/>
                  <a:gd name="T12" fmla="*/ 2147483646 w 77"/>
                  <a:gd name="T13" fmla="*/ 2147483646 h 47"/>
                  <a:gd name="T14" fmla="*/ 0 w 77"/>
                  <a:gd name="T15" fmla="*/ 2147483646 h 47"/>
                  <a:gd name="T16" fmla="*/ 2147483646 w 77"/>
                  <a:gd name="T17" fmla="*/ 2147483646 h 47"/>
                  <a:gd name="T18" fmla="*/ 2147483646 w 77"/>
                  <a:gd name="T19" fmla="*/ 2147483646 h 47"/>
                  <a:gd name="T20" fmla="*/ 2147483646 w 77"/>
                  <a:gd name="T21" fmla="*/ 2147483646 h 47"/>
                  <a:gd name="T22" fmla="*/ 2147483646 w 77"/>
                  <a:gd name="T23" fmla="*/ 2147483646 h 47"/>
                  <a:gd name="T24" fmla="*/ 2147483646 w 77"/>
                  <a:gd name="T25" fmla="*/ 0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7" h="47">
                    <a:moveTo>
                      <a:pt x="71" y="0"/>
                    </a:moveTo>
                    <a:lnTo>
                      <a:pt x="77" y="41"/>
                    </a:lnTo>
                    <a:lnTo>
                      <a:pt x="65" y="41"/>
                    </a:lnTo>
                    <a:lnTo>
                      <a:pt x="59" y="30"/>
                    </a:lnTo>
                    <a:lnTo>
                      <a:pt x="18" y="35"/>
                    </a:lnTo>
                    <a:lnTo>
                      <a:pt x="18" y="47"/>
                    </a:lnTo>
                    <a:lnTo>
                      <a:pt x="6" y="47"/>
                    </a:lnTo>
                    <a:lnTo>
                      <a:pt x="0" y="12"/>
                    </a:lnTo>
                    <a:lnTo>
                      <a:pt x="12" y="6"/>
                    </a:lnTo>
                    <a:lnTo>
                      <a:pt x="18" y="18"/>
                    </a:lnTo>
                    <a:lnTo>
                      <a:pt x="59" y="12"/>
                    </a:lnTo>
                    <a:lnTo>
                      <a:pt x="59" y="6"/>
                    </a:lnTo>
                    <a:lnTo>
                      <a:pt x="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57" name="Freeform 29"/>
              <p:cNvSpPr>
                <a:spLocks/>
              </p:cNvSpPr>
              <p:nvPr/>
            </p:nvSpPr>
            <p:spPr bwMode="auto">
              <a:xfrm>
                <a:off x="1022354" y="3508377"/>
                <a:ext cx="112713" cy="104775"/>
              </a:xfrm>
              <a:custGeom>
                <a:avLst/>
                <a:gdLst>
                  <a:gd name="T0" fmla="*/ 2147483646 w 71"/>
                  <a:gd name="T1" fmla="*/ 0 h 66"/>
                  <a:gd name="T2" fmla="*/ 2147483646 w 71"/>
                  <a:gd name="T3" fmla="*/ 2147483646 h 66"/>
                  <a:gd name="T4" fmla="*/ 2147483646 w 71"/>
                  <a:gd name="T5" fmla="*/ 2147483646 h 66"/>
                  <a:gd name="T6" fmla="*/ 2147483646 w 71"/>
                  <a:gd name="T7" fmla="*/ 2147483646 h 66"/>
                  <a:gd name="T8" fmla="*/ 2147483646 w 71"/>
                  <a:gd name="T9" fmla="*/ 2147483646 h 66"/>
                  <a:gd name="T10" fmla="*/ 2147483646 w 71"/>
                  <a:gd name="T11" fmla="*/ 2147483646 h 66"/>
                  <a:gd name="T12" fmla="*/ 2147483646 w 71"/>
                  <a:gd name="T13" fmla="*/ 2147483646 h 66"/>
                  <a:gd name="T14" fmla="*/ 2147483646 w 71"/>
                  <a:gd name="T15" fmla="*/ 2147483646 h 66"/>
                  <a:gd name="T16" fmla="*/ 2147483646 w 71"/>
                  <a:gd name="T17" fmla="*/ 2147483646 h 66"/>
                  <a:gd name="T18" fmla="*/ 2147483646 w 71"/>
                  <a:gd name="T19" fmla="*/ 2147483646 h 66"/>
                  <a:gd name="T20" fmla="*/ 0 w 71"/>
                  <a:gd name="T21" fmla="*/ 2147483646 h 66"/>
                  <a:gd name="T22" fmla="*/ 0 w 71"/>
                  <a:gd name="T23" fmla="*/ 2147483646 h 66"/>
                  <a:gd name="T24" fmla="*/ 2147483646 w 71"/>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1" h="66">
                    <a:moveTo>
                      <a:pt x="71" y="0"/>
                    </a:moveTo>
                    <a:lnTo>
                      <a:pt x="71" y="18"/>
                    </a:lnTo>
                    <a:lnTo>
                      <a:pt x="42" y="18"/>
                    </a:lnTo>
                    <a:lnTo>
                      <a:pt x="42" y="48"/>
                    </a:lnTo>
                    <a:lnTo>
                      <a:pt x="71" y="42"/>
                    </a:lnTo>
                    <a:lnTo>
                      <a:pt x="71" y="60"/>
                    </a:lnTo>
                    <a:lnTo>
                      <a:pt x="6" y="66"/>
                    </a:lnTo>
                    <a:lnTo>
                      <a:pt x="6" y="48"/>
                    </a:lnTo>
                    <a:lnTo>
                      <a:pt x="30" y="48"/>
                    </a:lnTo>
                    <a:lnTo>
                      <a:pt x="24" y="18"/>
                    </a:lnTo>
                    <a:lnTo>
                      <a:pt x="0" y="24"/>
                    </a:lnTo>
                    <a:lnTo>
                      <a:pt x="0" y="6"/>
                    </a:lnTo>
                    <a:lnTo>
                      <a:pt x="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58" name="Freeform 30"/>
              <p:cNvSpPr>
                <a:spLocks noEditPoints="1"/>
              </p:cNvSpPr>
              <p:nvPr/>
            </p:nvSpPr>
            <p:spPr bwMode="auto">
              <a:xfrm>
                <a:off x="1012829" y="3348039"/>
                <a:ext cx="122238" cy="114300"/>
              </a:xfrm>
              <a:custGeom>
                <a:avLst/>
                <a:gdLst>
                  <a:gd name="T0" fmla="*/ 2147483646 w 13"/>
                  <a:gd name="T1" fmla="*/ 0 h 12"/>
                  <a:gd name="T2" fmla="*/ 2147483646 w 13"/>
                  <a:gd name="T3" fmla="*/ 2147483646 h 12"/>
                  <a:gd name="T4" fmla="*/ 2147483646 w 13"/>
                  <a:gd name="T5" fmla="*/ 2147483646 h 12"/>
                  <a:gd name="T6" fmla="*/ 2147483646 w 13"/>
                  <a:gd name="T7" fmla="*/ 2147483646 h 12"/>
                  <a:gd name="T8" fmla="*/ 2147483646 w 13"/>
                  <a:gd name="T9" fmla="*/ 2147483646 h 12"/>
                  <a:gd name="T10" fmla="*/ 2147483646 w 13"/>
                  <a:gd name="T11" fmla="*/ 2147483646 h 12"/>
                  <a:gd name="T12" fmla="*/ 2147483646 w 13"/>
                  <a:gd name="T13" fmla="*/ 2147483646 h 12"/>
                  <a:gd name="T14" fmla="*/ 2147483646 w 13"/>
                  <a:gd name="T15" fmla="*/ 2147483646 h 12"/>
                  <a:gd name="T16" fmla="*/ 2147483646 w 13"/>
                  <a:gd name="T17" fmla="*/ 0 h 12"/>
                  <a:gd name="T18" fmla="*/ 2147483646 w 13"/>
                  <a:gd name="T19" fmla="*/ 2147483646 h 12"/>
                  <a:gd name="T20" fmla="*/ 2147483646 w 13"/>
                  <a:gd name="T21" fmla="*/ 2147483646 h 12"/>
                  <a:gd name="T22" fmla="*/ 2147483646 w 13"/>
                  <a:gd name="T23" fmla="*/ 2147483646 h 12"/>
                  <a:gd name="T24" fmla="*/ 2147483646 w 13"/>
                  <a:gd name="T25" fmla="*/ 2147483646 h 12"/>
                  <a:gd name="T26" fmla="*/ 2147483646 w 13"/>
                  <a:gd name="T27" fmla="*/ 2147483646 h 12"/>
                  <a:gd name="T28" fmla="*/ 2147483646 w 13"/>
                  <a:gd name="T29" fmla="*/ 2147483646 h 12"/>
                  <a:gd name="T30" fmla="*/ 2147483646 w 13"/>
                  <a:gd name="T31" fmla="*/ 2147483646 h 12"/>
                  <a:gd name="T32" fmla="*/ 2147483646 w 13"/>
                  <a:gd name="T33" fmla="*/ 2147483646 h 12"/>
                  <a:gd name="T34" fmla="*/ 2147483646 w 13"/>
                  <a:gd name="T35" fmla="*/ 2147483646 h 12"/>
                  <a:gd name="T36" fmla="*/ 2147483646 w 13"/>
                  <a:gd name="T37" fmla="*/ 2147483646 h 12"/>
                  <a:gd name="T38" fmla="*/ 2147483646 w 13"/>
                  <a:gd name="T39" fmla="*/ 2147483646 h 12"/>
                  <a:gd name="T40" fmla="*/ 2147483646 w 13"/>
                  <a:gd name="T41" fmla="*/ 2147483646 h 12"/>
                  <a:gd name="T42" fmla="*/ 2147483646 w 13"/>
                  <a:gd name="T43" fmla="*/ 2147483646 h 12"/>
                  <a:gd name="T44" fmla="*/ 2147483646 w 13"/>
                  <a:gd name="T45" fmla="*/ 2147483646 h 12"/>
                  <a:gd name="T46" fmla="*/ 2147483646 w 13"/>
                  <a:gd name="T47" fmla="*/ 2147483646 h 12"/>
                  <a:gd name="T48" fmla="*/ 2147483646 w 13"/>
                  <a:gd name="T49" fmla="*/ 2147483646 h 12"/>
                  <a:gd name="T50" fmla="*/ 2147483646 w 13"/>
                  <a:gd name="T51" fmla="*/ 2147483646 h 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 h="12">
                    <a:moveTo>
                      <a:pt x="6" y="0"/>
                    </a:moveTo>
                    <a:cubicBezTo>
                      <a:pt x="8" y="0"/>
                      <a:pt x="10" y="0"/>
                      <a:pt x="11" y="1"/>
                    </a:cubicBezTo>
                    <a:cubicBezTo>
                      <a:pt x="12" y="2"/>
                      <a:pt x="13" y="4"/>
                      <a:pt x="13" y="6"/>
                    </a:cubicBezTo>
                    <a:cubicBezTo>
                      <a:pt x="13" y="8"/>
                      <a:pt x="12" y="9"/>
                      <a:pt x="11" y="10"/>
                    </a:cubicBezTo>
                    <a:cubicBezTo>
                      <a:pt x="10" y="11"/>
                      <a:pt x="9" y="12"/>
                      <a:pt x="7" y="12"/>
                    </a:cubicBezTo>
                    <a:cubicBezTo>
                      <a:pt x="5" y="12"/>
                      <a:pt x="3" y="11"/>
                      <a:pt x="2" y="10"/>
                    </a:cubicBezTo>
                    <a:cubicBezTo>
                      <a:pt x="1" y="9"/>
                      <a:pt x="1" y="8"/>
                      <a:pt x="1" y="6"/>
                    </a:cubicBezTo>
                    <a:cubicBezTo>
                      <a:pt x="0" y="4"/>
                      <a:pt x="1" y="3"/>
                      <a:pt x="2" y="2"/>
                    </a:cubicBezTo>
                    <a:cubicBezTo>
                      <a:pt x="3" y="0"/>
                      <a:pt x="5" y="0"/>
                      <a:pt x="6" y="0"/>
                    </a:cubicBezTo>
                    <a:close/>
                    <a:moveTo>
                      <a:pt x="9" y="4"/>
                    </a:moveTo>
                    <a:cubicBezTo>
                      <a:pt x="9" y="3"/>
                      <a:pt x="9" y="3"/>
                      <a:pt x="8" y="3"/>
                    </a:cubicBezTo>
                    <a:cubicBezTo>
                      <a:pt x="8" y="3"/>
                      <a:pt x="7" y="3"/>
                      <a:pt x="7" y="3"/>
                    </a:cubicBezTo>
                    <a:cubicBezTo>
                      <a:pt x="6" y="3"/>
                      <a:pt x="5" y="3"/>
                      <a:pt x="5" y="3"/>
                    </a:cubicBezTo>
                    <a:cubicBezTo>
                      <a:pt x="4" y="3"/>
                      <a:pt x="4" y="4"/>
                      <a:pt x="4" y="4"/>
                    </a:cubicBezTo>
                    <a:cubicBezTo>
                      <a:pt x="3" y="4"/>
                      <a:pt x="3" y="4"/>
                      <a:pt x="3" y="5"/>
                    </a:cubicBezTo>
                    <a:cubicBezTo>
                      <a:pt x="3" y="5"/>
                      <a:pt x="3" y="6"/>
                      <a:pt x="3" y="6"/>
                    </a:cubicBezTo>
                    <a:cubicBezTo>
                      <a:pt x="3" y="6"/>
                      <a:pt x="3" y="7"/>
                      <a:pt x="3" y="7"/>
                    </a:cubicBezTo>
                    <a:cubicBezTo>
                      <a:pt x="3" y="7"/>
                      <a:pt x="3" y="8"/>
                      <a:pt x="4" y="8"/>
                    </a:cubicBezTo>
                    <a:cubicBezTo>
                      <a:pt x="4" y="8"/>
                      <a:pt x="4" y="8"/>
                      <a:pt x="5" y="9"/>
                    </a:cubicBezTo>
                    <a:cubicBezTo>
                      <a:pt x="5" y="9"/>
                      <a:pt x="6" y="9"/>
                      <a:pt x="7" y="9"/>
                    </a:cubicBezTo>
                    <a:cubicBezTo>
                      <a:pt x="7" y="9"/>
                      <a:pt x="8" y="9"/>
                      <a:pt x="8" y="8"/>
                    </a:cubicBezTo>
                    <a:cubicBezTo>
                      <a:pt x="9" y="8"/>
                      <a:pt x="9" y="8"/>
                      <a:pt x="10" y="8"/>
                    </a:cubicBezTo>
                    <a:cubicBezTo>
                      <a:pt x="10" y="8"/>
                      <a:pt x="10" y="7"/>
                      <a:pt x="10" y="7"/>
                    </a:cubicBezTo>
                    <a:cubicBezTo>
                      <a:pt x="10" y="7"/>
                      <a:pt x="10" y="6"/>
                      <a:pt x="10" y="6"/>
                    </a:cubicBezTo>
                    <a:cubicBezTo>
                      <a:pt x="10" y="5"/>
                      <a:pt x="10" y="5"/>
                      <a:pt x="10" y="5"/>
                    </a:cubicBezTo>
                    <a:cubicBezTo>
                      <a:pt x="10" y="4"/>
                      <a:pt x="10" y="4"/>
                      <a:pt x="9"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59" name="Freeform 31"/>
              <p:cNvSpPr>
                <a:spLocks noEditPoints="1"/>
              </p:cNvSpPr>
              <p:nvPr/>
            </p:nvSpPr>
            <p:spPr bwMode="auto">
              <a:xfrm>
                <a:off x="1022354" y="3187702"/>
                <a:ext cx="112713" cy="112713"/>
              </a:xfrm>
              <a:custGeom>
                <a:avLst/>
                <a:gdLst>
                  <a:gd name="T0" fmla="*/ 2147483646 w 12"/>
                  <a:gd name="T1" fmla="*/ 0 h 12"/>
                  <a:gd name="T2" fmla="*/ 2147483646 w 12"/>
                  <a:gd name="T3" fmla="*/ 2147483646 h 12"/>
                  <a:gd name="T4" fmla="*/ 2147483646 w 12"/>
                  <a:gd name="T5" fmla="*/ 2147483646 h 12"/>
                  <a:gd name="T6" fmla="*/ 2147483646 w 12"/>
                  <a:gd name="T7" fmla="*/ 2147483646 h 12"/>
                  <a:gd name="T8" fmla="*/ 2147483646 w 12"/>
                  <a:gd name="T9" fmla="*/ 2147483646 h 12"/>
                  <a:gd name="T10" fmla="*/ 2147483646 w 12"/>
                  <a:gd name="T11" fmla="*/ 2147483646 h 12"/>
                  <a:gd name="T12" fmla="*/ 0 w 12"/>
                  <a:gd name="T13" fmla="*/ 2147483646 h 12"/>
                  <a:gd name="T14" fmla="*/ 2147483646 w 12"/>
                  <a:gd name="T15" fmla="*/ 2147483646 h 12"/>
                  <a:gd name="T16" fmla="*/ 2147483646 w 12"/>
                  <a:gd name="T17" fmla="*/ 0 h 12"/>
                  <a:gd name="T18" fmla="*/ 2147483646 w 12"/>
                  <a:gd name="T19" fmla="*/ 2147483646 h 12"/>
                  <a:gd name="T20" fmla="*/ 2147483646 w 12"/>
                  <a:gd name="T21" fmla="*/ 2147483646 h 12"/>
                  <a:gd name="T22" fmla="*/ 2147483646 w 12"/>
                  <a:gd name="T23" fmla="*/ 2147483646 h 12"/>
                  <a:gd name="T24" fmla="*/ 2147483646 w 12"/>
                  <a:gd name="T25" fmla="*/ 2147483646 h 12"/>
                  <a:gd name="T26" fmla="*/ 2147483646 w 12"/>
                  <a:gd name="T27" fmla="*/ 2147483646 h 12"/>
                  <a:gd name="T28" fmla="*/ 2147483646 w 12"/>
                  <a:gd name="T29" fmla="*/ 2147483646 h 12"/>
                  <a:gd name="T30" fmla="*/ 2147483646 w 12"/>
                  <a:gd name="T31" fmla="*/ 2147483646 h 12"/>
                  <a:gd name="T32" fmla="*/ 2147483646 w 12"/>
                  <a:gd name="T33" fmla="*/ 2147483646 h 12"/>
                  <a:gd name="T34" fmla="*/ 2147483646 w 12"/>
                  <a:gd name="T35" fmla="*/ 2147483646 h 12"/>
                  <a:gd name="T36" fmla="*/ 2147483646 w 12"/>
                  <a:gd name="T37" fmla="*/ 2147483646 h 12"/>
                  <a:gd name="T38" fmla="*/ 2147483646 w 12"/>
                  <a:gd name="T39" fmla="*/ 2147483646 h 12"/>
                  <a:gd name="T40" fmla="*/ 2147483646 w 12"/>
                  <a:gd name="T41" fmla="*/ 2147483646 h 12"/>
                  <a:gd name="T42" fmla="*/ 2147483646 w 12"/>
                  <a:gd name="T43" fmla="*/ 2147483646 h 12"/>
                  <a:gd name="T44" fmla="*/ 2147483646 w 12"/>
                  <a:gd name="T45" fmla="*/ 2147483646 h 12"/>
                  <a:gd name="T46" fmla="*/ 2147483646 w 12"/>
                  <a:gd name="T47" fmla="*/ 2147483646 h 12"/>
                  <a:gd name="T48" fmla="*/ 2147483646 w 12"/>
                  <a:gd name="T49" fmla="*/ 2147483646 h 12"/>
                  <a:gd name="T50" fmla="*/ 2147483646 w 12"/>
                  <a:gd name="T51" fmla="*/ 2147483646 h 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 h="12">
                    <a:moveTo>
                      <a:pt x="6" y="0"/>
                    </a:moveTo>
                    <a:cubicBezTo>
                      <a:pt x="8" y="0"/>
                      <a:pt x="10" y="1"/>
                      <a:pt x="11" y="2"/>
                    </a:cubicBezTo>
                    <a:cubicBezTo>
                      <a:pt x="12" y="3"/>
                      <a:pt x="12" y="5"/>
                      <a:pt x="12" y="7"/>
                    </a:cubicBezTo>
                    <a:cubicBezTo>
                      <a:pt x="12" y="8"/>
                      <a:pt x="11" y="10"/>
                      <a:pt x="10" y="11"/>
                    </a:cubicBezTo>
                    <a:cubicBezTo>
                      <a:pt x="9" y="12"/>
                      <a:pt x="7" y="12"/>
                      <a:pt x="6" y="12"/>
                    </a:cubicBezTo>
                    <a:cubicBezTo>
                      <a:pt x="4" y="12"/>
                      <a:pt x="2" y="12"/>
                      <a:pt x="1" y="10"/>
                    </a:cubicBezTo>
                    <a:cubicBezTo>
                      <a:pt x="0" y="9"/>
                      <a:pt x="0" y="8"/>
                      <a:pt x="0" y="6"/>
                    </a:cubicBezTo>
                    <a:cubicBezTo>
                      <a:pt x="0" y="4"/>
                      <a:pt x="1" y="3"/>
                      <a:pt x="2" y="2"/>
                    </a:cubicBezTo>
                    <a:cubicBezTo>
                      <a:pt x="3" y="1"/>
                      <a:pt x="4" y="0"/>
                      <a:pt x="6" y="0"/>
                    </a:cubicBezTo>
                    <a:close/>
                    <a:moveTo>
                      <a:pt x="9" y="4"/>
                    </a:moveTo>
                    <a:cubicBezTo>
                      <a:pt x="9" y="4"/>
                      <a:pt x="8" y="4"/>
                      <a:pt x="8" y="4"/>
                    </a:cubicBezTo>
                    <a:cubicBezTo>
                      <a:pt x="7" y="4"/>
                      <a:pt x="7" y="3"/>
                      <a:pt x="6" y="3"/>
                    </a:cubicBezTo>
                    <a:cubicBezTo>
                      <a:pt x="5" y="3"/>
                      <a:pt x="5" y="3"/>
                      <a:pt x="4" y="4"/>
                    </a:cubicBezTo>
                    <a:cubicBezTo>
                      <a:pt x="4" y="4"/>
                      <a:pt x="3" y="4"/>
                      <a:pt x="3" y="4"/>
                    </a:cubicBezTo>
                    <a:cubicBezTo>
                      <a:pt x="3" y="4"/>
                      <a:pt x="3" y="5"/>
                      <a:pt x="2" y="5"/>
                    </a:cubicBezTo>
                    <a:cubicBezTo>
                      <a:pt x="2" y="5"/>
                      <a:pt x="2" y="6"/>
                      <a:pt x="2" y="6"/>
                    </a:cubicBezTo>
                    <a:cubicBezTo>
                      <a:pt x="2" y="6"/>
                      <a:pt x="2" y="7"/>
                      <a:pt x="2" y="7"/>
                    </a:cubicBezTo>
                    <a:cubicBezTo>
                      <a:pt x="2" y="7"/>
                      <a:pt x="3" y="8"/>
                      <a:pt x="3" y="8"/>
                    </a:cubicBezTo>
                    <a:cubicBezTo>
                      <a:pt x="3" y="8"/>
                      <a:pt x="4" y="9"/>
                      <a:pt x="4" y="9"/>
                    </a:cubicBezTo>
                    <a:cubicBezTo>
                      <a:pt x="5" y="9"/>
                      <a:pt x="5" y="9"/>
                      <a:pt x="6" y="9"/>
                    </a:cubicBezTo>
                    <a:cubicBezTo>
                      <a:pt x="6" y="9"/>
                      <a:pt x="7" y="9"/>
                      <a:pt x="8" y="9"/>
                    </a:cubicBezTo>
                    <a:cubicBezTo>
                      <a:pt x="8" y="9"/>
                      <a:pt x="8" y="9"/>
                      <a:pt x="9" y="8"/>
                    </a:cubicBezTo>
                    <a:cubicBezTo>
                      <a:pt x="9" y="8"/>
                      <a:pt x="9" y="8"/>
                      <a:pt x="10" y="8"/>
                    </a:cubicBezTo>
                    <a:cubicBezTo>
                      <a:pt x="10" y="7"/>
                      <a:pt x="10" y="7"/>
                      <a:pt x="10" y="6"/>
                    </a:cubicBezTo>
                    <a:cubicBezTo>
                      <a:pt x="10" y="6"/>
                      <a:pt x="10" y="6"/>
                      <a:pt x="10" y="5"/>
                    </a:cubicBezTo>
                    <a:cubicBezTo>
                      <a:pt x="10" y="5"/>
                      <a:pt x="9" y="5"/>
                      <a:pt x="9"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60" name="Freeform 32"/>
              <p:cNvSpPr>
                <a:spLocks noEditPoints="1"/>
              </p:cNvSpPr>
              <p:nvPr/>
            </p:nvSpPr>
            <p:spPr bwMode="auto">
              <a:xfrm>
                <a:off x="1031879" y="3035302"/>
                <a:ext cx="112713" cy="114300"/>
              </a:xfrm>
              <a:custGeom>
                <a:avLst/>
                <a:gdLst>
                  <a:gd name="T0" fmla="*/ 2147483646 w 12"/>
                  <a:gd name="T1" fmla="*/ 0 h 12"/>
                  <a:gd name="T2" fmla="*/ 2147483646 w 12"/>
                  <a:gd name="T3" fmla="*/ 2147483646 h 12"/>
                  <a:gd name="T4" fmla="*/ 2147483646 w 12"/>
                  <a:gd name="T5" fmla="*/ 2147483646 h 12"/>
                  <a:gd name="T6" fmla="*/ 2147483646 w 12"/>
                  <a:gd name="T7" fmla="*/ 2147483646 h 12"/>
                  <a:gd name="T8" fmla="*/ 2147483646 w 12"/>
                  <a:gd name="T9" fmla="*/ 2147483646 h 12"/>
                  <a:gd name="T10" fmla="*/ 2147483646 w 12"/>
                  <a:gd name="T11" fmla="*/ 2147483646 h 12"/>
                  <a:gd name="T12" fmla="*/ 0 w 12"/>
                  <a:gd name="T13" fmla="*/ 2147483646 h 12"/>
                  <a:gd name="T14" fmla="*/ 0 w 12"/>
                  <a:gd name="T15" fmla="*/ 2147483646 h 12"/>
                  <a:gd name="T16" fmla="*/ 2147483646 w 12"/>
                  <a:gd name="T17" fmla="*/ 2147483646 h 12"/>
                  <a:gd name="T18" fmla="*/ 2147483646 w 12"/>
                  <a:gd name="T19" fmla="*/ 2147483646 h 12"/>
                  <a:gd name="T20" fmla="*/ 2147483646 w 12"/>
                  <a:gd name="T21" fmla="*/ 0 h 12"/>
                  <a:gd name="T22" fmla="*/ 2147483646 w 12"/>
                  <a:gd name="T23" fmla="*/ 0 h 12"/>
                  <a:gd name="T24" fmla="*/ 2147483646 w 12"/>
                  <a:gd name="T25" fmla="*/ 2147483646 h 12"/>
                  <a:gd name="T26" fmla="*/ 2147483646 w 12"/>
                  <a:gd name="T27" fmla="*/ 2147483646 h 12"/>
                  <a:gd name="T28" fmla="*/ 2147483646 w 12"/>
                  <a:gd name="T29" fmla="*/ 2147483646 h 12"/>
                  <a:gd name="T30" fmla="*/ 2147483646 w 12"/>
                  <a:gd name="T31" fmla="*/ 2147483646 h 12"/>
                  <a:gd name="T32" fmla="*/ 2147483646 w 12"/>
                  <a:gd name="T33" fmla="*/ 2147483646 h 12"/>
                  <a:gd name="T34" fmla="*/ 2147483646 w 12"/>
                  <a:gd name="T35" fmla="*/ 2147483646 h 12"/>
                  <a:gd name="T36" fmla="*/ 2147483646 w 12"/>
                  <a:gd name="T37" fmla="*/ 2147483646 h 12"/>
                  <a:gd name="T38" fmla="*/ 2147483646 w 12"/>
                  <a:gd name="T39" fmla="*/ 2147483646 h 12"/>
                  <a:gd name="T40" fmla="*/ 2147483646 w 12"/>
                  <a:gd name="T41" fmla="*/ 2147483646 h 12"/>
                  <a:gd name="T42" fmla="*/ 2147483646 w 12"/>
                  <a:gd name="T43" fmla="*/ 2147483646 h 12"/>
                  <a:gd name="T44" fmla="*/ 2147483646 w 12"/>
                  <a:gd name="T45" fmla="*/ 2147483646 h 12"/>
                  <a:gd name="T46" fmla="*/ 2147483646 w 12"/>
                  <a:gd name="T47" fmla="*/ 2147483646 h 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 h="12">
                    <a:moveTo>
                      <a:pt x="7" y="0"/>
                    </a:moveTo>
                    <a:cubicBezTo>
                      <a:pt x="8" y="0"/>
                      <a:pt x="9" y="1"/>
                      <a:pt x="10" y="1"/>
                    </a:cubicBezTo>
                    <a:cubicBezTo>
                      <a:pt x="11" y="2"/>
                      <a:pt x="11" y="3"/>
                      <a:pt x="12" y="3"/>
                    </a:cubicBezTo>
                    <a:cubicBezTo>
                      <a:pt x="12" y="4"/>
                      <a:pt x="12" y="5"/>
                      <a:pt x="12" y="5"/>
                    </a:cubicBezTo>
                    <a:cubicBezTo>
                      <a:pt x="12" y="6"/>
                      <a:pt x="12" y="7"/>
                      <a:pt x="12" y="8"/>
                    </a:cubicBezTo>
                    <a:cubicBezTo>
                      <a:pt x="12" y="12"/>
                      <a:pt x="12" y="12"/>
                      <a:pt x="12" y="12"/>
                    </a:cubicBezTo>
                    <a:cubicBezTo>
                      <a:pt x="0" y="10"/>
                      <a:pt x="0" y="10"/>
                      <a:pt x="0" y="10"/>
                    </a:cubicBezTo>
                    <a:cubicBezTo>
                      <a:pt x="0" y="6"/>
                      <a:pt x="0" y="6"/>
                      <a:pt x="0" y="6"/>
                    </a:cubicBezTo>
                    <a:cubicBezTo>
                      <a:pt x="1" y="5"/>
                      <a:pt x="1" y="4"/>
                      <a:pt x="1" y="4"/>
                    </a:cubicBezTo>
                    <a:cubicBezTo>
                      <a:pt x="1" y="3"/>
                      <a:pt x="2" y="3"/>
                      <a:pt x="2" y="2"/>
                    </a:cubicBezTo>
                    <a:cubicBezTo>
                      <a:pt x="2" y="1"/>
                      <a:pt x="3" y="1"/>
                      <a:pt x="4" y="0"/>
                    </a:cubicBezTo>
                    <a:cubicBezTo>
                      <a:pt x="5" y="0"/>
                      <a:pt x="6" y="0"/>
                      <a:pt x="7" y="0"/>
                    </a:cubicBezTo>
                    <a:close/>
                    <a:moveTo>
                      <a:pt x="7" y="3"/>
                    </a:moveTo>
                    <a:cubicBezTo>
                      <a:pt x="6" y="3"/>
                      <a:pt x="5" y="3"/>
                      <a:pt x="5" y="3"/>
                    </a:cubicBezTo>
                    <a:cubicBezTo>
                      <a:pt x="4" y="4"/>
                      <a:pt x="4" y="4"/>
                      <a:pt x="3" y="5"/>
                    </a:cubicBezTo>
                    <a:cubicBezTo>
                      <a:pt x="3" y="5"/>
                      <a:pt x="3" y="5"/>
                      <a:pt x="3" y="5"/>
                    </a:cubicBezTo>
                    <a:cubicBezTo>
                      <a:pt x="3" y="6"/>
                      <a:pt x="3" y="6"/>
                      <a:pt x="3" y="7"/>
                    </a:cubicBezTo>
                    <a:cubicBezTo>
                      <a:pt x="3" y="8"/>
                      <a:pt x="3" y="8"/>
                      <a:pt x="3" y="8"/>
                    </a:cubicBezTo>
                    <a:cubicBezTo>
                      <a:pt x="10" y="9"/>
                      <a:pt x="10" y="9"/>
                      <a:pt x="10" y="9"/>
                    </a:cubicBezTo>
                    <a:cubicBezTo>
                      <a:pt x="10" y="8"/>
                      <a:pt x="10" y="8"/>
                      <a:pt x="10" y="8"/>
                    </a:cubicBezTo>
                    <a:cubicBezTo>
                      <a:pt x="10" y="7"/>
                      <a:pt x="10" y="7"/>
                      <a:pt x="10" y="6"/>
                    </a:cubicBezTo>
                    <a:cubicBezTo>
                      <a:pt x="10" y="6"/>
                      <a:pt x="10" y="6"/>
                      <a:pt x="10" y="5"/>
                    </a:cubicBezTo>
                    <a:cubicBezTo>
                      <a:pt x="9" y="5"/>
                      <a:pt x="9" y="4"/>
                      <a:pt x="9" y="4"/>
                    </a:cubicBezTo>
                    <a:cubicBezTo>
                      <a:pt x="8" y="4"/>
                      <a:pt x="7" y="3"/>
                      <a:pt x="7"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61" name="Freeform 33"/>
              <p:cNvSpPr>
                <a:spLocks noEditPoints="1"/>
              </p:cNvSpPr>
              <p:nvPr/>
            </p:nvSpPr>
            <p:spPr bwMode="auto">
              <a:xfrm>
                <a:off x="1069979" y="2817814"/>
                <a:ext cx="122238" cy="114300"/>
              </a:xfrm>
              <a:custGeom>
                <a:avLst/>
                <a:gdLst>
                  <a:gd name="T0" fmla="*/ 2147483646 w 77"/>
                  <a:gd name="T1" fmla="*/ 0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0 w 77"/>
                  <a:gd name="T13" fmla="*/ 2147483646 h 72"/>
                  <a:gd name="T14" fmla="*/ 2147483646 w 77"/>
                  <a:gd name="T15" fmla="*/ 2147483646 h 72"/>
                  <a:gd name="T16" fmla="*/ 2147483646 w 77"/>
                  <a:gd name="T17" fmla="*/ 0 h 72"/>
                  <a:gd name="T18" fmla="*/ 2147483646 w 77"/>
                  <a:gd name="T19" fmla="*/ 2147483646 h 72"/>
                  <a:gd name="T20" fmla="*/ 2147483646 w 77"/>
                  <a:gd name="T21" fmla="*/ 2147483646 h 72"/>
                  <a:gd name="T22" fmla="*/ 2147483646 w 77"/>
                  <a:gd name="T23" fmla="*/ 2147483646 h 72"/>
                  <a:gd name="T24" fmla="*/ 2147483646 w 77"/>
                  <a:gd name="T25" fmla="*/ 214748364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7" h="72">
                    <a:moveTo>
                      <a:pt x="77" y="0"/>
                    </a:moveTo>
                    <a:lnTo>
                      <a:pt x="77" y="18"/>
                    </a:lnTo>
                    <a:lnTo>
                      <a:pt x="59" y="24"/>
                    </a:lnTo>
                    <a:lnTo>
                      <a:pt x="53" y="48"/>
                    </a:lnTo>
                    <a:lnTo>
                      <a:pt x="65" y="54"/>
                    </a:lnTo>
                    <a:lnTo>
                      <a:pt x="65" y="72"/>
                    </a:lnTo>
                    <a:lnTo>
                      <a:pt x="0" y="30"/>
                    </a:lnTo>
                    <a:lnTo>
                      <a:pt x="6" y="12"/>
                    </a:lnTo>
                    <a:lnTo>
                      <a:pt x="77" y="0"/>
                    </a:lnTo>
                    <a:close/>
                    <a:moveTo>
                      <a:pt x="47" y="24"/>
                    </a:moveTo>
                    <a:lnTo>
                      <a:pt x="23" y="24"/>
                    </a:lnTo>
                    <a:lnTo>
                      <a:pt x="41" y="42"/>
                    </a:lnTo>
                    <a:lnTo>
                      <a:pt x="47"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62" name="Freeform 34"/>
              <p:cNvSpPr>
                <a:spLocks/>
              </p:cNvSpPr>
              <p:nvPr/>
            </p:nvSpPr>
            <p:spPr bwMode="auto">
              <a:xfrm>
                <a:off x="1106492" y="2676527"/>
                <a:ext cx="114300" cy="104775"/>
              </a:xfrm>
              <a:custGeom>
                <a:avLst/>
                <a:gdLst>
                  <a:gd name="T0" fmla="*/ 2147483646 w 12"/>
                  <a:gd name="T1" fmla="*/ 2147483646 h 11"/>
                  <a:gd name="T2" fmla="*/ 2147483646 w 12"/>
                  <a:gd name="T3" fmla="*/ 2147483646 h 11"/>
                  <a:gd name="T4" fmla="*/ 2147483646 w 12"/>
                  <a:gd name="T5" fmla="*/ 2147483646 h 11"/>
                  <a:gd name="T6" fmla="*/ 2147483646 w 12"/>
                  <a:gd name="T7" fmla="*/ 2147483646 h 11"/>
                  <a:gd name="T8" fmla="*/ 2147483646 w 12"/>
                  <a:gd name="T9" fmla="*/ 2147483646 h 11"/>
                  <a:gd name="T10" fmla="*/ 2147483646 w 12"/>
                  <a:gd name="T11" fmla="*/ 2147483646 h 11"/>
                  <a:gd name="T12" fmla="*/ 2147483646 w 12"/>
                  <a:gd name="T13" fmla="*/ 2147483646 h 11"/>
                  <a:gd name="T14" fmla="*/ 2147483646 w 12"/>
                  <a:gd name="T15" fmla="*/ 2147483646 h 11"/>
                  <a:gd name="T16" fmla="*/ 2147483646 w 12"/>
                  <a:gd name="T17" fmla="*/ 2147483646 h 11"/>
                  <a:gd name="T18" fmla="*/ 2147483646 w 12"/>
                  <a:gd name="T19" fmla="*/ 2147483646 h 11"/>
                  <a:gd name="T20" fmla="*/ 2147483646 w 12"/>
                  <a:gd name="T21" fmla="*/ 2147483646 h 11"/>
                  <a:gd name="T22" fmla="*/ 2147483646 w 12"/>
                  <a:gd name="T23" fmla="*/ 2147483646 h 11"/>
                  <a:gd name="T24" fmla="*/ 2147483646 w 12"/>
                  <a:gd name="T25" fmla="*/ 2147483646 h 11"/>
                  <a:gd name="T26" fmla="*/ 2147483646 w 12"/>
                  <a:gd name="T27" fmla="*/ 2147483646 h 11"/>
                  <a:gd name="T28" fmla="*/ 2147483646 w 12"/>
                  <a:gd name="T29" fmla="*/ 2147483646 h 11"/>
                  <a:gd name="T30" fmla="*/ 2147483646 w 12"/>
                  <a:gd name="T31" fmla="*/ 2147483646 h 11"/>
                  <a:gd name="T32" fmla="*/ 2147483646 w 12"/>
                  <a:gd name="T33" fmla="*/ 2147483646 h 11"/>
                  <a:gd name="T34" fmla="*/ 2147483646 w 12"/>
                  <a:gd name="T35" fmla="*/ 2147483646 h 11"/>
                  <a:gd name="T36" fmla="*/ 2147483646 w 12"/>
                  <a:gd name="T37" fmla="*/ 2147483646 h 11"/>
                  <a:gd name="T38" fmla="*/ 0 w 12"/>
                  <a:gd name="T39" fmla="*/ 2147483646 h 11"/>
                  <a:gd name="T40" fmla="*/ 0 w 12"/>
                  <a:gd name="T41" fmla="*/ 2147483646 h 11"/>
                  <a:gd name="T42" fmla="*/ 2147483646 w 12"/>
                  <a:gd name="T43" fmla="*/ 2147483646 h 11"/>
                  <a:gd name="T44" fmla="*/ 2147483646 w 12"/>
                  <a:gd name="T45" fmla="*/ 0 h 11"/>
                  <a:gd name="T46" fmla="*/ 2147483646 w 12"/>
                  <a:gd name="T47" fmla="*/ 0 h 11"/>
                  <a:gd name="T48" fmla="*/ 2147483646 w 12"/>
                  <a:gd name="T49" fmla="*/ 2147483646 h 11"/>
                  <a:gd name="T50" fmla="*/ 2147483646 w 12"/>
                  <a:gd name="T51" fmla="*/ 2147483646 h 11"/>
                  <a:gd name="T52" fmla="*/ 2147483646 w 12"/>
                  <a:gd name="T53" fmla="*/ 2147483646 h 11"/>
                  <a:gd name="T54" fmla="*/ 2147483646 w 12"/>
                  <a:gd name="T55" fmla="*/ 2147483646 h 11"/>
                  <a:gd name="T56" fmla="*/ 2147483646 w 12"/>
                  <a:gd name="T57" fmla="*/ 2147483646 h 11"/>
                  <a:gd name="T58" fmla="*/ 2147483646 w 12"/>
                  <a:gd name="T59" fmla="*/ 2147483646 h 11"/>
                  <a:gd name="T60" fmla="*/ 2147483646 w 12"/>
                  <a:gd name="T61" fmla="*/ 2147483646 h 11"/>
                  <a:gd name="T62" fmla="*/ 2147483646 w 12"/>
                  <a:gd name="T63" fmla="*/ 2147483646 h 11"/>
                  <a:gd name="T64" fmla="*/ 2147483646 w 12"/>
                  <a:gd name="T65" fmla="*/ 2147483646 h 11"/>
                  <a:gd name="T66" fmla="*/ 2147483646 w 12"/>
                  <a:gd name="T67" fmla="*/ 2147483646 h 11"/>
                  <a:gd name="T68" fmla="*/ 2147483646 w 12"/>
                  <a:gd name="T69" fmla="*/ 2147483646 h 11"/>
                  <a:gd name="T70" fmla="*/ 2147483646 w 12"/>
                  <a:gd name="T71" fmla="*/ 2147483646 h 11"/>
                  <a:gd name="T72" fmla="*/ 2147483646 w 12"/>
                  <a:gd name="T73" fmla="*/ 2147483646 h 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 h="11">
                    <a:moveTo>
                      <a:pt x="9" y="1"/>
                    </a:moveTo>
                    <a:cubicBezTo>
                      <a:pt x="11" y="1"/>
                      <a:pt x="11" y="2"/>
                      <a:pt x="12" y="3"/>
                    </a:cubicBezTo>
                    <a:cubicBezTo>
                      <a:pt x="12" y="4"/>
                      <a:pt x="12" y="6"/>
                      <a:pt x="12" y="7"/>
                    </a:cubicBezTo>
                    <a:cubicBezTo>
                      <a:pt x="11" y="8"/>
                      <a:pt x="11" y="9"/>
                      <a:pt x="11" y="10"/>
                    </a:cubicBezTo>
                    <a:cubicBezTo>
                      <a:pt x="10" y="10"/>
                      <a:pt x="10" y="11"/>
                      <a:pt x="10" y="11"/>
                    </a:cubicBezTo>
                    <a:cubicBezTo>
                      <a:pt x="7" y="11"/>
                      <a:pt x="7" y="11"/>
                      <a:pt x="7" y="11"/>
                    </a:cubicBezTo>
                    <a:cubicBezTo>
                      <a:pt x="7" y="10"/>
                      <a:pt x="7" y="10"/>
                      <a:pt x="7" y="10"/>
                    </a:cubicBezTo>
                    <a:cubicBezTo>
                      <a:pt x="8" y="10"/>
                      <a:pt x="8" y="9"/>
                      <a:pt x="9" y="9"/>
                    </a:cubicBezTo>
                    <a:cubicBezTo>
                      <a:pt x="9" y="8"/>
                      <a:pt x="9" y="7"/>
                      <a:pt x="10" y="7"/>
                    </a:cubicBezTo>
                    <a:cubicBezTo>
                      <a:pt x="10" y="6"/>
                      <a:pt x="10" y="6"/>
                      <a:pt x="10" y="6"/>
                    </a:cubicBezTo>
                    <a:cubicBezTo>
                      <a:pt x="10" y="6"/>
                      <a:pt x="10" y="5"/>
                      <a:pt x="10" y="5"/>
                    </a:cubicBezTo>
                    <a:cubicBezTo>
                      <a:pt x="10" y="5"/>
                      <a:pt x="10" y="5"/>
                      <a:pt x="10" y="5"/>
                    </a:cubicBezTo>
                    <a:cubicBezTo>
                      <a:pt x="10" y="4"/>
                      <a:pt x="9" y="4"/>
                      <a:pt x="9" y="4"/>
                    </a:cubicBezTo>
                    <a:cubicBezTo>
                      <a:pt x="9" y="4"/>
                      <a:pt x="9" y="4"/>
                      <a:pt x="8" y="4"/>
                    </a:cubicBezTo>
                    <a:cubicBezTo>
                      <a:pt x="8" y="4"/>
                      <a:pt x="8" y="5"/>
                      <a:pt x="8" y="5"/>
                    </a:cubicBezTo>
                    <a:cubicBezTo>
                      <a:pt x="7" y="6"/>
                      <a:pt x="7" y="6"/>
                      <a:pt x="7" y="6"/>
                    </a:cubicBezTo>
                    <a:cubicBezTo>
                      <a:pt x="7" y="7"/>
                      <a:pt x="7" y="7"/>
                      <a:pt x="6" y="8"/>
                    </a:cubicBezTo>
                    <a:cubicBezTo>
                      <a:pt x="6" y="8"/>
                      <a:pt x="5" y="9"/>
                      <a:pt x="5" y="9"/>
                    </a:cubicBezTo>
                    <a:cubicBezTo>
                      <a:pt x="4" y="10"/>
                      <a:pt x="3" y="10"/>
                      <a:pt x="2" y="9"/>
                    </a:cubicBezTo>
                    <a:cubicBezTo>
                      <a:pt x="1" y="9"/>
                      <a:pt x="1" y="8"/>
                      <a:pt x="0" y="7"/>
                    </a:cubicBezTo>
                    <a:cubicBezTo>
                      <a:pt x="0" y="6"/>
                      <a:pt x="0" y="5"/>
                      <a:pt x="0" y="3"/>
                    </a:cubicBezTo>
                    <a:cubicBezTo>
                      <a:pt x="0" y="3"/>
                      <a:pt x="1" y="2"/>
                      <a:pt x="1" y="1"/>
                    </a:cubicBezTo>
                    <a:cubicBezTo>
                      <a:pt x="1" y="1"/>
                      <a:pt x="2" y="0"/>
                      <a:pt x="2" y="0"/>
                    </a:cubicBezTo>
                    <a:cubicBezTo>
                      <a:pt x="5" y="0"/>
                      <a:pt x="5" y="0"/>
                      <a:pt x="5" y="0"/>
                    </a:cubicBezTo>
                    <a:cubicBezTo>
                      <a:pt x="5" y="1"/>
                      <a:pt x="5" y="1"/>
                      <a:pt x="5" y="1"/>
                    </a:cubicBezTo>
                    <a:cubicBezTo>
                      <a:pt x="4" y="1"/>
                      <a:pt x="4" y="1"/>
                      <a:pt x="3" y="2"/>
                    </a:cubicBezTo>
                    <a:cubicBezTo>
                      <a:pt x="3" y="3"/>
                      <a:pt x="3" y="3"/>
                      <a:pt x="2" y="4"/>
                    </a:cubicBezTo>
                    <a:cubicBezTo>
                      <a:pt x="2" y="4"/>
                      <a:pt x="2" y="4"/>
                      <a:pt x="2" y="5"/>
                    </a:cubicBezTo>
                    <a:cubicBezTo>
                      <a:pt x="2" y="5"/>
                      <a:pt x="2" y="5"/>
                      <a:pt x="2" y="5"/>
                    </a:cubicBezTo>
                    <a:cubicBezTo>
                      <a:pt x="2" y="6"/>
                      <a:pt x="2" y="6"/>
                      <a:pt x="2" y="6"/>
                    </a:cubicBezTo>
                    <a:cubicBezTo>
                      <a:pt x="3" y="6"/>
                      <a:pt x="3" y="6"/>
                      <a:pt x="3" y="6"/>
                    </a:cubicBezTo>
                    <a:cubicBezTo>
                      <a:pt x="3" y="6"/>
                      <a:pt x="3" y="6"/>
                      <a:pt x="4" y="6"/>
                    </a:cubicBezTo>
                    <a:cubicBezTo>
                      <a:pt x="4" y="6"/>
                      <a:pt x="4" y="6"/>
                      <a:pt x="4" y="5"/>
                    </a:cubicBezTo>
                    <a:cubicBezTo>
                      <a:pt x="5" y="5"/>
                      <a:pt x="5" y="4"/>
                      <a:pt x="5" y="4"/>
                    </a:cubicBezTo>
                    <a:cubicBezTo>
                      <a:pt x="5" y="4"/>
                      <a:pt x="5" y="3"/>
                      <a:pt x="6" y="3"/>
                    </a:cubicBezTo>
                    <a:cubicBezTo>
                      <a:pt x="6" y="2"/>
                      <a:pt x="7" y="1"/>
                      <a:pt x="7" y="1"/>
                    </a:cubicBezTo>
                    <a:cubicBezTo>
                      <a:pt x="8" y="1"/>
                      <a:pt x="9" y="1"/>
                      <a:pt x="9"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63" name="Freeform 35"/>
              <p:cNvSpPr>
                <a:spLocks/>
              </p:cNvSpPr>
              <p:nvPr/>
            </p:nvSpPr>
            <p:spPr bwMode="auto">
              <a:xfrm>
                <a:off x="1144592" y="2544764"/>
                <a:ext cx="114300" cy="112713"/>
              </a:xfrm>
              <a:custGeom>
                <a:avLst/>
                <a:gdLst>
                  <a:gd name="T0" fmla="*/ 2147483646 w 12"/>
                  <a:gd name="T1" fmla="*/ 2147483646 h 12"/>
                  <a:gd name="T2" fmla="*/ 2147483646 w 12"/>
                  <a:gd name="T3" fmla="*/ 2147483646 h 12"/>
                  <a:gd name="T4" fmla="*/ 2147483646 w 12"/>
                  <a:gd name="T5" fmla="*/ 2147483646 h 12"/>
                  <a:gd name="T6" fmla="*/ 2147483646 w 12"/>
                  <a:gd name="T7" fmla="*/ 2147483646 h 12"/>
                  <a:gd name="T8" fmla="*/ 2147483646 w 12"/>
                  <a:gd name="T9" fmla="*/ 2147483646 h 12"/>
                  <a:gd name="T10" fmla="*/ 2147483646 w 12"/>
                  <a:gd name="T11" fmla="*/ 2147483646 h 12"/>
                  <a:gd name="T12" fmla="*/ 2147483646 w 12"/>
                  <a:gd name="T13" fmla="*/ 2147483646 h 12"/>
                  <a:gd name="T14" fmla="*/ 2147483646 w 12"/>
                  <a:gd name="T15" fmla="*/ 2147483646 h 12"/>
                  <a:gd name="T16" fmla="*/ 2147483646 w 12"/>
                  <a:gd name="T17" fmla="*/ 2147483646 h 12"/>
                  <a:gd name="T18" fmla="*/ 2147483646 w 12"/>
                  <a:gd name="T19" fmla="*/ 2147483646 h 12"/>
                  <a:gd name="T20" fmla="*/ 2147483646 w 12"/>
                  <a:gd name="T21" fmla="*/ 2147483646 h 12"/>
                  <a:gd name="T22" fmla="*/ 2147483646 w 12"/>
                  <a:gd name="T23" fmla="*/ 2147483646 h 12"/>
                  <a:gd name="T24" fmla="*/ 2147483646 w 12"/>
                  <a:gd name="T25" fmla="*/ 2147483646 h 12"/>
                  <a:gd name="T26" fmla="*/ 2147483646 w 12"/>
                  <a:gd name="T27" fmla="*/ 2147483646 h 12"/>
                  <a:gd name="T28" fmla="*/ 2147483646 w 12"/>
                  <a:gd name="T29" fmla="*/ 2147483646 h 12"/>
                  <a:gd name="T30" fmla="*/ 2147483646 w 12"/>
                  <a:gd name="T31" fmla="*/ 2147483646 h 12"/>
                  <a:gd name="T32" fmla="*/ 2147483646 w 12"/>
                  <a:gd name="T33" fmla="*/ 2147483646 h 12"/>
                  <a:gd name="T34" fmla="*/ 2147483646 w 12"/>
                  <a:gd name="T35" fmla="*/ 2147483646 h 12"/>
                  <a:gd name="T36" fmla="*/ 2147483646 w 12"/>
                  <a:gd name="T37" fmla="*/ 2147483646 h 12"/>
                  <a:gd name="T38" fmla="*/ 0 w 12"/>
                  <a:gd name="T39" fmla="*/ 2147483646 h 12"/>
                  <a:gd name="T40" fmla="*/ 2147483646 w 12"/>
                  <a:gd name="T41" fmla="*/ 2147483646 h 12"/>
                  <a:gd name="T42" fmla="*/ 2147483646 w 12"/>
                  <a:gd name="T43" fmla="*/ 2147483646 h 12"/>
                  <a:gd name="T44" fmla="*/ 2147483646 w 12"/>
                  <a:gd name="T45" fmla="*/ 0 h 12"/>
                  <a:gd name="T46" fmla="*/ 2147483646 w 12"/>
                  <a:gd name="T47" fmla="*/ 0 h 12"/>
                  <a:gd name="T48" fmla="*/ 2147483646 w 12"/>
                  <a:gd name="T49" fmla="*/ 2147483646 h 12"/>
                  <a:gd name="T50" fmla="*/ 2147483646 w 12"/>
                  <a:gd name="T51" fmla="*/ 2147483646 h 12"/>
                  <a:gd name="T52" fmla="*/ 2147483646 w 12"/>
                  <a:gd name="T53" fmla="*/ 2147483646 h 12"/>
                  <a:gd name="T54" fmla="*/ 2147483646 w 12"/>
                  <a:gd name="T55" fmla="*/ 2147483646 h 12"/>
                  <a:gd name="T56" fmla="*/ 2147483646 w 12"/>
                  <a:gd name="T57" fmla="*/ 2147483646 h 12"/>
                  <a:gd name="T58" fmla="*/ 2147483646 w 12"/>
                  <a:gd name="T59" fmla="*/ 2147483646 h 12"/>
                  <a:gd name="T60" fmla="*/ 2147483646 w 12"/>
                  <a:gd name="T61" fmla="*/ 2147483646 h 12"/>
                  <a:gd name="T62" fmla="*/ 2147483646 w 12"/>
                  <a:gd name="T63" fmla="*/ 2147483646 h 12"/>
                  <a:gd name="T64" fmla="*/ 2147483646 w 12"/>
                  <a:gd name="T65" fmla="*/ 2147483646 h 12"/>
                  <a:gd name="T66" fmla="*/ 2147483646 w 12"/>
                  <a:gd name="T67" fmla="*/ 2147483646 h 12"/>
                  <a:gd name="T68" fmla="*/ 2147483646 w 12"/>
                  <a:gd name="T69" fmla="*/ 2147483646 h 12"/>
                  <a:gd name="T70" fmla="*/ 2147483646 w 12"/>
                  <a:gd name="T71" fmla="*/ 2147483646 h 12"/>
                  <a:gd name="T72" fmla="*/ 2147483646 w 12"/>
                  <a:gd name="T73" fmla="*/ 2147483646 h 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 h="12">
                    <a:moveTo>
                      <a:pt x="10" y="2"/>
                    </a:moveTo>
                    <a:cubicBezTo>
                      <a:pt x="11" y="2"/>
                      <a:pt x="12" y="3"/>
                      <a:pt x="12" y="4"/>
                    </a:cubicBezTo>
                    <a:cubicBezTo>
                      <a:pt x="12" y="5"/>
                      <a:pt x="12" y="6"/>
                      <a:pt x="12" y="8"/>
                    </a:cubicBezTo>
                    <a:cubicBezTo>
                      <a:pt x="11" y="9"/>
                      <a:pt x="11" y="10"/>
                      <a:pt x="11" y="10"/>
                    </a:cubicBezTo>
                    <a:cubicBezTo>
                      <a:pt x="10" y="11"/>
                      <a:pt x="10" y="11"/>
                      <a:pt x="9" y="12"/>
                    </a:cubicBezTo>
                    <a:cubicBezTo>
                      <a:pt x="7" y="11"/>
                      <a:pt x="7" y="11"/>
                      <a:pt x="7" y="11"/>
                    </a:cubicBezTo>
                    <a:cubicBezTo>
                      <a:pt x="7" y="11"/>
                      <a:pt x="7" y="11"/>
                      <a:pt x="7" y="11"/>
                    </a:cubicBezTo>
                    <a:cubicBezTo>
                      <a:pt x="8" y="10"/>
                      <a:pt x="8" y="10"/>
                      <a:pt x="9" y="9"/>
                    </a:cubicBezTo>
                    <a:cubicBezTo>
                      <a:pt x="9" y="8"/>
                      <a:pt x="10" y="8"/>
                      <a:pt x="10" y="7"/>
                    </a:cubicBezTo>
                    <a:cubicBezTo>
                      <a:pt x="10" y="7"/>
                      <a:pt x="10" y="7"/>
                      <a:pt x="10" y="6"/>
                    </a:cubicBezTo>
                    <a:cubicBezTo>
                      <a:pt x="10" y="6"/>
                      <a:pt x="10" y="6"/>
                      <a:pt x="10" y="6"/>
                    </a:cubicBezTo>
                    <a:cubicBezTo>
                      <a:pt x="10" y="5"/>
                      <a:pt x="10" y="5"/>
                      <a:pt x="10" y="5"/>
                    </a:cubicBezTo>
                    <a:cubicBezTo>
                      <a:pt x="10" y="5"/>
                      <a:pt x="10" y="5"/>
                      <a:pt x="9" y="5"/>
                    </a:cubicBezTo>
                    <a:cubicBezTo>
                      <a:pt x="9" y="5"/>
                      <a:pt x="9" y="5"/>
                      <a:pt x="9" y="5"/>
                    </a:cubicBezTo>
                    <a:cubicBezTo>
                      <a:pt x="8" y="5"/>
                      <a:pt x="8" y="5"/>
                      <a:pt x="8" y="6"/>
                    </a:cubicBezTo>
                    <a:cubicBezTo>
                      <a:pt x="8" y="6"/>
                      <a:pt x="7" y="6"/>
                      <a:pt x="7" y="7"/>
                    </a:cubicBezTo>
                    <a:cubicBezTo>
                      <a:pt x="7" y="7"/>
                      <a:pt x="7" y="8"/>
                      <a:pt x="6" y="8"/>
                    </a:cubicBezTo>
                    <a:cubicBezTo>
                      <a:pt x="6" y="9"/>
                      <a:pt x="5" y="9"/>
                      <a:pt x="5" y="10"/>
                    </a:cubicBezTo>
                    <a:cubicBezTo>
                      <a:pt x="4" y="10"/>
                      <a:pt x="3" y="10"/>
                      <a:pt x="2" y="9"/>
                    </a:cubicBezTo>
                    <a:cubicBezTo>
                      <a:pt x="1" y="9"/>
                      <a:pt x="1" y="8"/>
                      <a:pt x="0" y="7"/>
                    </a:cubicBezTo>
                    <a:cubicBezTo>
                      <a:pt x="0" y="6"/>
                      <a:pt x="0" y="5"/>
                      <a:pt x="1" y="3"/>
                    </a:cubicBezTo>
                    <a:cubicBezTo>
                      <a:pt x="1" y="3"/>
                      <a:pt x="1" y="2"/>
                      <a:pt x="2" y="1"/>
                    </a:cubicBezTo>
                    <a:cubicBezTo>
                      <a:pt x="2" y="1"/>
                      <a:pt x="2" y="0"/>
                      <a:pt x="3" y="0"/>
                    </a:cubicBezTo>
                    <a:cubicBezTo>
                      <a:pt x="5" y="0"/>
                      <a:pt x="5" y="0"/>
                      <a:pt x="5" y="0"/>
                    </a:cubicBezTo>
                    <a:cubicBezTo>
                      <a:pt x="5" y="1"/>
                      <a:pt x="5" y="1"/>
                      <a:pt x="5" y="1"/>
                    </a:cubicBezTo>
                    <a:cubicBezTo>
                      <a:pt x="5" y="1"/>
                      <a:pt x="4" y="2"/>
                      <a:pt x="4" y="2"/>
                    </a:cubicBezTo>
                    <a:cubicBezTo>
                      <a:pt x="3" y="3"/>
                      <a:pt x="3" y="3"/>
                      <a:pt x="3" y="4"/>
                    </a:cubicBezTo>
                    <a:cubicBezTo>
                      <a:pt x="3" y="4"/>
                      <a:pt x="3" y="4"/>
                      <a:pt x="2" y="5"/>
                    </a:cubicBezTo>
                    <a:cubicBezTo>
                      <a:pt x="2" y="5"/>
                      <a:pt x="2" y="5"/>
                      <a:pt x="2" y="5"/>
                    </a:cubicBezTo>
                    <a:cubicBezTo>
                      <a:pt x="2" y="6"/>
                      <a:pt x="2" y="6"/>
                      <a:pt x="3" y="6"/>
                    </a:cubicBezTo>
                    <a:cubicBezTo>
                      <a:pt x="3" y="6"/>
                      <a:pt x="3" y="6"/>
                      <a:pt x="3" y="6"/>
                    </a:cubicBezTo>
                    <a:cubicBezTo>
                      <a:pt x="3" y="7"/>
                      <a:pt x="4" y="6"/>
                      <a:pt x="4" y="6"/>
                    </a:cubicBezTo>
                    <a:cubicBezTo>
                      <a:pt x="4" y="6"/>
                      <a:pt x="4" y="6"/>
                      <a:pt x="5" y="5"/>
                    </a:cubicBezTo>
                    <a:cubicBezTo>
                      <a:pt x="5" y="5"/>
                      <a:pt x="5" y="4"/>
                      <a:pt x="5" y="4"/>
                    </a:cubicBezTo>
                    <a:cubicBezTo>
                      <a:pt x="6" y="4"/>
                      <a:pt x="6" y="3"/>
                      <a:pt x="6" y="3"/>
                    </a:cubicBezTo>
                    <a:cubicBezTo>
                      <a:pt x="7" y="2"/>
                      <a:pt x="7" y="2"/>
                      <a:pt x="8" y="2"/>
                    </a:cubicBezTo>
                    <a:cubicBezTo>
                      <a:pt x="8" y="1"/>
                      <a:pt x="9" y="1"/>
                      <a:pt x="10"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64" name="Freeform 36"/>
              <p:cNvSpPr>
                <a:spLocks/>
              </p:cNvSpPr>
              <p:nvPr/>
            </p:nvSpPr>
            <p:spPr bwMode="auto">
              <a:xfrm>
                <a:off x="1182692" y="2411414"/>
                <a:ext cx="131763" cy="114300"/>
              </a:xfrm>
              <a:custGeom>
                <a:avLst/>
                <a:gdLst>
                  <a:gd name="T0" fmla="*/ 2147483646 w 83"/>
                  <a:gd name="T1" fmla="*/ 2147483646 h 72"/>
                  <a:gd name="T2" fmla="*/ 2147483646 w 83"/>
                  <a:gd name="T3" fmla="*/ 2147483646 h 72"/>
                  <a:gd name="T4" fmla="*/ 0 w 83"/>
                  <a:gd name="T5" fmla="*/ 2147483646 h 72"/>
                  <a:gd name="T6" fmla="*/ 2147483646 w 83"/>
                  <a:gd name="T7" fmla="*/ 0 h 72"/>
                  <a:gd name="T8" fmla="*/ 2147483646 w 83"/>
                  <a:gd name="T9" fmla="*/ 2147483646 h 72"/>
                  <a:gd name="T10" fmla="*/ 2147483646 w 83"/>
                  <a:gd name="T11" fmla="*/ 2147483646 h 72"/>
                  <a:gd name="T12" fmla="*/ 2147483646 w 83"/>
                  <a:gd name="T13" fmla="*/ 2147483646 h 72"/>
                  <a:gd name="T14" fmla="*/ 2147483646 w 83"/>
                  <a:gd name="T15" fmla="*/ 2147483646 h 72"/>
                  <a:gd name="T16" fmla="*/ 2147483646 w 83"/>
                  <a:gd name="T17" fmla="*/ 2147483646 h 72"/>
                  <a:gd name="T18" fmla="*/ 2147483646 w 83"/>
                  <a:gd name="T19" fmla="*/ 2147483646 h 72"/>
                  <a:gd name="T20" fmla="*/ 2147483646 w 83"/>
                  <a:gd name="T21" fmla="*/ 2147483646 h 72"/>
                  <a:gd name="T22" fmla="*/ 2147483646 w 83"/>
                  <a:gd name="T23" fmla="*/ 2147483646 h 72"/>
                  <a:gd name="T24" fmla="*/ 2147483646 w 83"/>
                  <a:gd name="T25" fmla="*/ 214748364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2">
                    <a:moveTo>
                      <a:pt x="83" y="24"/>
                    </a:moveTo>
                    <a:lnTo>
                      <a:pt x="66" y="72"/>
                    </a:lnTo>
                    <a:lnTo>
                      <a:pt x="0" y="48"/>
                    </a:lnTo>
                    <a:lnTo>
                      <a:pt x="18" y="0"/>
                    </a:lnTo>
                    <a:lnTo>
                      <a:pt x="30" y="6"/>
                    </a:lnTo>
                    <a:lnTo>
                      <a:pt x="18" y="36"/>
                    </a:lnTo>
                    <a:lnTo>
                      <a:pt x="30" y="42"/>
                    </a:lnTo>
                    <a:lnTo>
                      <a:pt x="42" y="12"/>
                    </a:lnTo>
                    <a:lnTo>
                      <a:pt x="54" y="18"/>
                    </a:lnTo>
                    <a:lnTo>
                      <a:pt x="42" y="48"/>
                    </a:lnTo>
                    <a:lnTo>
                      <a:pt x="60" y="54"/>
                    </a:lnTo>
                    <a:lnTo>
                      <a:pt x="72" y="24"/>
                    </a:lnTo>
                    <a:lnTo>
                      <a:pt x="83"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65" name="Freeform 37"/>
              <p:cNvSpPr>
                <a:spLocks/>
              </p:cNvSpPr>
              <p:nvPr/>
            </p:nvSpPr>
            <p:spPr bwMode="auto">
              <a:xfrm>
                <a:off x="1230317" y="2289177"/>
                <a:ext cx="131763" cy="93663"/>
              </a:xfrm>
              <a:custGeom>
                <a:avLst/>
                <a:gdLst>
                  <a:gd name="T0" fmla="*/ 2147483646 w 83"/>
                  <a:gd name="T1" fmla="*/ 0 h 59"/>
                  <a:gd name="T2" fmla="*/ 2147483646 w 83"/>
                  <a:gd name="T3" fmla="*/ 2147483646 h 59"/>
                  <a:gd name="T4" fmla="*/ 2147483646 w 83"/>
                  <a:gd name="T5" fmla="*/ 2147483646 h 59"/>
                  <a:gd name="T6" fmla="*/ 2147483646 w 83"/>
                  <a:gd name="T7" fmla="*/ 2147483646 h 59"/>
                  <a:gd name="T8" fmla="*/ 2147483646 w 83"/>
                  <a:gd name="T9" fmla="*/ 2147483646 h 59"/>
                  <a:gd name="T10" fmla="*/ 2147483646 w 83"/>
                  <a:gd name="T11" fmla="*/ 2147483646 h 59"/>
                  <a:gd name="T12" fmla="*/ 0 w 83"/>
                  <a:gd name="T13" fmla="*/ 2147483646 h 59"/>
                  <a:gd name="T14" fmla="*/ 2147483646 w 83"/>
                  <a:gd name="T15" fmla="*/ 0 h 59"/>
                  <a:gd name="T16" fmla="*/ 2147483646 w 83"/>
                  <a:gd name="T17" fmla="*/ 0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 h="59">
                    <a:moveTo>
                      <a:pt x="42" y="0"/>
                    </a:moveTo>
                    <a:lnTo>
                      <a:pt x="30" y="24"/>
                    </a:lnTo>
                    <a:lnTo>
                      <a:pt x="83" y="47"/>
                    </a:lnTo>
                    <a:lnTo>
                      <a:pt x="71" y="59"/>
                    </a:lnTo>
                    <a:lnTo>
                      <a:pt x="24" y="41"/>
                    </a:lnTo>
                    <a:lnTo>
                      <a:pt x="12" y="59"/>
                    </a:lnTo>
                    <a:lnTo>
                      <a:pt x="0" y="53"/>
                    </a:lnTo>
                    <a:lnTo>
                      <a:pt x="30" y="0"/>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66" name="Freeform 38"/>
              <p:cNvSpPr>
                <a:spLocks/>
              </p:cNvSpPr>
              <p:nvPr/>
            </p:nvSpPr>
            <p:spPr bwMode="auto">
              <a:xfrm>
                <a:off x="1306517" y="2165352"/>
                <a:ext cx="112713" cy="133350"/>
              </a:xfrm>
              <a:custGeom>
                <a:avLst/>
                <a:gdLst>
                  <a:gd name="T0" fmla="*/ 2147483646 w 12"/>
                  <a:gd name="T1" fmla="*/ 2147483646 h 14"/>
                  <a:gd name="T2" fmla="*/ 2147483646 w 12"/>
                  <a:gd name="T3" fmla="*/ 2147483646 h 14"/>
                  <a:gd name="T4" fmla="*/ 2147483646 w 12"/>
                  <a:gd name="T5" fmla="*/ 2147483646 h 14"/>
                  <a:gd name="T6" fmla="*/ 2147483646 w 12"/>
                  <a:gd name="T7" fmla="*/ 2147483646 h 14"/>
                  <a:gd name="T8" fmla="*/ 2147483646 w 12"/>
                  <a:gd name="T9" fmla="*/ 2147483646 h 14"/>
                  <a:gd name="T10" fmla="*/ 2147483646 w 12"/>
                  <a:gd name="T11" fmla="*/ 2147483646 h 14"/>
                  <a:gd name="T12" fmla="*/ 2147483646 w 12"/>
                  <a:gd name="T13" fmla="*/ 2147483646 h 14"/>
                  <a:gd name="T14" fmla="*/ 2147483646 w 12"/>
                  <a:gd name="T15" fmla="*/ 2147483646 h 14"/>
                  <a:gd name="T16" fmla="*/ 2147483646 w 12"/>
                  <a:gd name="T17" fmla="*/ 2147483646 h 14"/>
                  <a:gd name="T18" fmla="*/ 2147483646 w 12"/>
                  <a:gd name="T19" fmla="*/ 2147483646 h 14"/>
                  <a:gd name="T20" fmla="*/ 2147483646 w 12"/>
                  <a:gd name="T21" fmla="*/ 2147483646 h 14"/>
                  <a:gd name="T22" fmla="*/ 2147483646 w 12"/>
                  <a:gd name="T23" fmla="*/ 2147483646 h 14"/>
                  <a:gd name="T24" fmla="*/ 2147483646 w 12"/>
                  <a:gd name="T25" fmla="*/ 2147483646 h 14"/>
                  <a:gd name="T26" fmla="*/ 2147483646 w 12"/>
                  <a:gd name="T27" fmla="*/ 2147483646 h 14"/>
                  <a:gd name="T28" fmla="*/ 2147483646 w 12"/>
                  <a:gd name="T29" fmla="*/ 2147483646 h 14"/>
                  <a:gd name="T30" fmla="*/ 2147483646 w 12"/>
                  <a:gd name="T31" fmla="*/ 2147483646 h 14"/>
                  <a:gd name="T32" fmla="*/ 2147483646 w 12"/>
                  <a:gd name="T33" fmla="*/ 2147483646 h 14"/>
                  <a:gd name="T34" fmla="*/ 2147483646 w 12"/>
                  <a:gd name="T35" fmla="*/ 2147483646 h 14"/>
                  <a:gd name="T36" fmla="*/ 2147483646 w 12"/>
                  <a:gd name="T37" fmla="*/ 2147483646 h 14"/>
                  <a:gd name="T38" fmla="*/ 0 w 12"/>
                  <a:gd name="T39" fmla="*/ 2147483646 h 14"/>
                  <a:gd name="T40" fmla="*/ 2147483646 w 12"/>
                  <a:gd name="T41" fmla="*/ 2147483646 h 14"/>
                  <a:gd name="T42" fmla="*/ 2147483646 w 12"/>
                  <a:gd name="T43" fmla="*/ 2147483646 h 14"/>
                  <a:gd name="T44" fmla="*/ 2147483646 w 12"/>
                  <a:gd name="T45" fmla="*/ 0 h 14"/>
                  <a:gd name="T46" fmla="*/ 2147483646 w 12"/>
                  <a:gd name="T47" fmla="*/ 2147483646 h 14"/>
                  <a:gd name="T48" fmla="*/ 2147483646 w 12"/>
                  <a:gd name="T49" fmla="*/ 2147483646 h 14"/>
                  <a:gd name="T50" fmla="*/ 2147483646 w 12"/>
                  <a:gd name="T51" fmla="*/ 2147483646 h 14"/>
                  <a:gd name="T52" fmla="*/ 2147483646 w 12"/>
                  <a:gd name="T53" fmla="*/ 2147483646 h 14"/>
                  <a:gd name="T54" fmla="*/ 2147483646 w 12"/>
                  <a:gd name="T55" fmla="*/ 2147483646 h 14"/>
                  <a:gd name="T56" fmla="*/ 2147483646 w 12"/>
                  <a:gd name="T57" fmla="*/ 2147483646 h 14"/>
                  <a:gd name="T58" fmla="*/ 2147483646 w 12"/>
                  <a:gd name="T59" fmla="*/ 2147483646 h 14"/>
                  <a:gd name="T60" fmla="*/ 2147483646 w 12"/>
                  <a:gd name="T61" fmla="*/ 2147483646 h 14"/>
                  <a:gd name="T62" fmla="*/ 2147483646 w 12"/>
                  <a:gd name="T63" fmla="*/ 2147483646 h 14"/>
                  <a:gd name="T64" fmla="*/ 2147483646 w 12"/>
                  <a:gd name="T65" fmla="*/ 2147483646 h 14"/>
                  <a:gd name="T66" fmla="*/ 2147483646 w 12"/>
                  <a:gd name="T67" fmla="*/ 2147483646 h 14"/>
                  <a:gd name="T68" fmla="*/ 2147483646 w 12"/>
                  <a:gd name="T69" fmla="*/ 2147483646 h 14"/>
                  <a:gd name="T70" fmla="*/ 2147483646 w 12"/>
                  <a:gd name="T71" fmla="*/ 2147483646 h 14"/>
                  <a:gd name="T72" fmla="*/ 2147483646 w 12"/>
                  <a:gd name="T73" fmla="*/ 2147483646 h 1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 h="14">
                    <a:moveTo>
                      <a:pt x="10" y="3"/>
                    </a:moveTo>
                    <a:cubicBezTo>
                      <a:pt x="11" y="4"/>
                      <a:pt x="12" y="5"/>
                      <a:pt x="12" y="6"/>
                    </a:cubicBezTo>
                    <a:cubicBezTo>
                      <a:pt x="12" y="7"/>
                      <a:pt x="12" y="9"/>
                      <a:pt x="11" y="10"/>
                    </a:cubicBezTo>
                    <a:cubicBezTo>
                      <a:pt x="11" y="11"/>
                      <a:pt x="10" y="12"/>
                      <a:pt x="10" y="12"/>
                    </a:cubicBezTo>
                    <a:cubicBezTo>
                      <a:pt x="9" y="13"/>
                      <a:pt x="9" y="13"/>
                      <a:pt x="8" y="14"/>
                    </a:cubicBezTo>
                    <a:cubicBezTo>
                      <a:pt x="6" y="12"/>
                      <a:pt x="6" y="12"/>
                      <a:pt x="6" y="12"/>
                    </a:cubicBezTo>
                    <a:cubicBezTo>
                      <a:pt x="6" y="12"/>
                      <a:pt x="6" y="12"/>
                      <a:pt x="6" y="12"/>
                    </a:cubicBezTo>
                    <a:cubicBezTo>
                      <a:pt x="7" y="12"/>
                      <a:pt x="7" y="11"/>
                      <a:pt x="8" y="11"/>
                    </a:cubicBezTo>
                    <a:cubicBezTo>
                      <a:pt x="8" y="10"/>
                      <a:pt x="9" y="10"/>
                      <a:pt x="9" y="9"/>
                    </a:cubicBezTo>
                    <a:cubicBezTo>
                      <a:pt x="9" y="9"/>
                      <a:pt x="9" y="9"/>
                      <a:pt x="10" y="8"/>
                    </a:cubicBezTo>
                    <a:cubicBezTo>
                      <a:pt x="10" y="8"/>
                      <a:pt x="10" y="8"/>
                      <a:pt x="10" y="8"/>
                    </a:cubicBezTo>
                    <a:cubicBezTo>
                      <a:pt x="10" y="7"/>
                      <a:pt x="10" y="7"/>
                      <a:pt x="10" y="7"/>
                    </a:cubicBezTo>
                    <a:cubicBezTo>
                      <a:pt x="10" y="7"/>
                      <a:pt x="10" y="7"/>
                      <a:pt x="9" y="6"/>
                    </a:cubicBezTo>
                    <a:cubicBezTo>
                      <a:pt x="9" y="6"/>
                      <a:pt x="9" y="6"/>
                      <a:pt x="9" y="6"/>
                    </a:cubicBezTo>
                    <a:cubicBezTo>
                      <a:pt x="8" y="7"/>
                      <a:pt x="8" y="7"/>
                      <a:pt x="8" y="7"/>
                    </a:cubicBezTo>
                    <a:cubicBezTo>
                      <a:pt x="7" y="7"/>
                      <a:pt x="7" y="8"/>
                      <a:pt x="7" y="8"/>
                    </a:cubicBezTo>
                    <a:cubicBezTo>
                      <a:pt x="6" y="9"/>
                      <a:pt x="6" y="9"/>
                      <a:pt x="6" y="9"/>
                    </a:cubicBezTo>
                    <a:cubicBezTo>
                      <a:pt x="5" y="10"/>
                      <a:pt x="4" y="10"/>
                      <a:pt x="4" y="10"/>
                    </a:cubicBezTo>
                    <a:cubicBezTo>
                      <a:pt x="3" y="11"/>
                      <a:pt x="2" y="10"/>
                      <a:pt x="2" y="10"/>
                    </a:cubicBezTo>
                    <a:cubicBezTo>
                      <a:pt x="1" y="10"/>
                      <a:pt x="0" y="9"/>
                      <a:pt x="0" y="8"/>
                    </a:cubicBezTo>
                    <a:cubicBezTo>
                      <a:pt x="0" y="6"/>
                      <a:pt x="0" y="5"/>
                      <a:pt x="1" y="4"/>
                    </a:cubicBezTo>
                    <a:cubicBezTo>
                      <a:pt x="1" y="3"/>
                      <a:pt x="2" y="2"/>
                      <a:pt x="2" y="2"/>
                    </a:cubicBezTo>
                    <a:cubicBezTo>
                      <a:pt x="3" y="1"/>
                      <a:pt x="3" y="1"/>
                      <a:pt x="4" y="0"/>
                    </a:cubicBezTo>
                    <a:cubicBezTo>
                      <a:pt x="6" y="2"/>
                      <a:pt x="6" y="2"/>
                      <a:pt x="6" y="2"/>
                    </a:cubicBezTo>
                    <a:cubicBezTo>
                      <a:pt x="6" y="2"/>
                      <a:pt x="6" y="2"/>
                      <a:pt x="6" y="2"/>
                    </a:cubicBezTo>
                    <a:cubicBezTo>
                      <a:pt x="5" y="2"/>
                      <a:pt x="5" y="3"/>
                      <a:pt x="4" y="3"/>
                    </a:cubicBezTo>
                    <a:cubicBezTo>
                      <a:pt x="4" y="4"/>
                      <a:pt x="3" y="4"/>
                      <a:pt x="3" y="5"/>
                    </a:cubicBezTo>
                    <a:cubicBezTo>
                      <a:pt x="3" y="5"/>
                      <a:pt x="3" y="5"/>
                      <a:pt x="2" y="5"/>
                    </a:cubicBezTo>
                    <a:cubicBezTo>
                      <a:pt x="2" y="6"/>
                      <a:pt x="2" y="6"/>
                      <a:pt x="2" y="6"/>
                    </a:cubicBezTo>
                    <a:cubicBezTo>
                      <a:pt x="2" y="6"/>
                      <a:pt x="2" y="7"/>
                      <a:pt x="2" y="7"/>
                    </a:cubicBezTo>
                    <a:cubicBezTo>
                      <a:pt x="2" y="7"/>
                      <a:pt x="3" y="7"/>
                      <a:pt x="3" y="7"/>
                    </a:cubicBezTo>
                    <a:cubicBezTo>
                      <a:pt x="3" y="7"/>
                      <a:pt x="3" y="7"/>
                      <a:pt x="4" y="7"/>
                    </a:cubicBezTo>
                    <a:cubicBezTo>
                      <a:pt x="4" y="7"/>
                      <a:pt x="4" y="7"/>
                      <a:pt x="5" y="6"/>
                    </a:cubicBezTo>
                    <a:cubicBezTo>
                      <a:pt x="5" y="6"/>
                      <a:pt x="5" y="6"/>
                      <a:pt x="5" y="5"/>
                    </a:cubicBezTo>
                    <a:cubicBezTo>
                      <a:pt x="6" y="5"/>
                      <a:pt x="6" y="5"/>
                      <a:pt x="6" y="4"/>
                    </a:cubicBezTo>
                    <a:cubicBezTo>
                      <a:pt x="7" y="4"/>
                      <a:pt x="8" y="3"/>
                      <a:pt x="8" y="3"/>
                    </a:cubicBezTo>
                    <a:cubicBezTo>
                      <a:pt x="9" y="3"/>
                      <a:pt x="10" y="3"/>
                      <a:pt x="10"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sp>
        <p:nvSpPr>
          <p:cNvPr id="67" name="TextBox 66"/>
          <p:cNvSpPr txBox="1"/>
          <p:nvPr/>
        </p:nvSpPr>
        <p:spPr>
          <a:xfrm>
            <a:off x="7259660" y="1332597"/>
            <a:ext cx="4718980" cy="4154984"/>
          </a:xfrm>
          <a:prstGeom prst="rect">
            <a:avLst/>
          </a:prstGeom>
          <a:noFill/>
        </p:spPr>
        <p:txBody>
          <a:bodyPr wrap="square">
            <a:spAutoFit/>
          </a:bodyPr>
          <a:lstStyle/>
          <a:p>
            <a:pPr>
              <a:defRPr/>
            </a:pPr>
            <a:r>
              <a:rPr lang="fr-FR" sz="2400"/>
              <a:t>Basées sur leurs choix personnels :</a:t>
            </a:r>
          </a:p>
          <a:p>
            <a:pPr>
              <a:defRPr/>
            </a:pPr>
            <a:endParaRPr lang="en-US" sz="2400" dirty="0"/>
          </a:p>
          <a:p>
            <a:pPr marL="457200" indent="-457200">
              <a:buFont typeface="Wingdings" panose="05000000000000000000" pitchFamily="2" charset="2"/>
              <a:buChar char="Ø"/>
              <a:defRPr/>
            </a:pPr>
            <a:r>
              <a:rPr lang="fr-FR" sz="2400" b="0"/>
              <a:t>les enfants iront-ils à l’école et à l’université ?</a:t>
            </a:r>
          </a:p>
          <a:p>
            <a:pPr marL="457200" indent="-457200">
              <a:buFont typeface="Wingdings" panose="05000000000000000000" pitchFamily="2" charset="2"/>
              <a:buChar char="Ø"/>
              <a:defRPr/>
            </a:pPr>
            <a:r>
              <a:rPr lang="fr-FR" sz="2400" b="0"/>
              <a:t>pour quelles améliorations en matière d’habitat vont-elles opter ?</a:t>
            </a:r>
          </a:p>
          <a:p>
            <a:pPr marL="457200" indent="-457200">
              <a:buFont typeface="Wingdings" panose="05000000000000000000" pitchFamily="2" charset="2"/>
              <a:buChar char="Ø"/>
              <a:defRPr/>
            </a:pPr>
            <a:r>
              <a:rPr lang="fr-FR" sz="2400" b="0"/>
              <a:t>quelles sont leurs habitudes alimentaires ?</a:t>
            </a:r>
          </a:p>
          <a:p>
            <a:pPr marL="457200" indent="-457200">
              <a:buFont typeface="Wingdings" panose="05000000000000000000" pitchFamily="2" charset="2"/>
              <a:buChar char="Ø"/>
              <a:defRPr/>
            </a:pPr>
            <a:r>
              <a:rPr lang="fr-FR" sz="2400" b="0"/>
              <a:t>quelles seront leurs dépenses prioritaires ?</a:t>
            </a:r>
          </a:p>
          <a:p>
            <a:pPr marL="457200" indent="-457200">
              <a:buFont typeface="Wingdings" panose="05000000000000000000" pitchFamily="2" charset="2"/>
              <a:buChar char="Ø"/>
              <a:defRPr/>
            </a:pPr>
            <a:r>
              <a:rPr lang="fr-FR" sz="2400"/>
              <a:t>…</a:t>
            </a:r>
          </a:p>
        </p:txBody>
      </p:sp>
      <p:sp>
        <p:nvSpPr>
          <p:cNvPr id="2" name="TextBox 1"/>
          <p:cNvSpPr txBox="1"/>
          <p:nvPr/>
        </p:nvSpPr>
        <p:spPr>
          <a:xfrm>
            <a:off x="1402564" y="179153"/>
            <a:ext cx="4119333" cy="923330"/>
          </a:xfrm>
          <a:prstGeom prst="rect">
            <a:avLst/>
          </a:prstGeom>
          <a:noFill/>
        </p:spPr>
        <p:txBody>
          <a:bodyPr wrap="none" rtlCol="0">
            <a:spAutoFit/>
          </a:bodyPr>
          <a:lstStyle/>
          <a:p>
            <a:r>
              <a:rPr lang="fr-FR" sz="3600" b="1" u="sng"/>
              <a:t>Stratégies de subsistance</a:t>
            </a:r>
          </a:p>
          <a:p>
            <a:endParaRPr lang="en-GB" dirty="0"/>
          </a:p>
        </p:txBody>
      </p:sp>
      <p:sp>
        <p:nvSpPr>
          <p:cNvPr id="71" name="Rectangle 70"/>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52" name="TextBox 51"/>
          <p:cNvSpPr txBox="1"/>
          <p:nvPr/>
        </p:nvSpPr>
        <p:spPr>
          <a:xfrm>
            <a:off x="86988" y="5183796"/>
            <a:ext cx="461665" cy="1474763"/>
          </a:xfrm>
          <a:prstGeom prst="rect">
            <a:avLst/>
          </a:prstGeom>
          <a:noFill/>
        </p:spPr>
        <p:txBody>
          <a:bodyPr vert="vert270" wrap="none" rtlCol="0">
            <a:spAutoFit/>
          </a:bodyPr>
          <a:lstStyle/>
          <a:p>
            <a:r>
              <a:rPr lang="fr-FR">
                <a:solidFill>
                  <a:schemeClr val="bg1"/>
                </a:solidFill>
              </a:rPr>
              <a:t>Cours H.E.L.P.</a:t>
            </a:r>
          </a:p>
        </p:txBody>
      </p:sp>
    </p:spTree>
    <p:extLst>
      <p:ext uri="{BB962C8B-B14F-4D97-AF65-F5344CB8AC3E}">
        <p14:creationId xmlns:p14="http://schemas.microsoft.com/office/powerpoint/2010/main" val="2494416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Freeform 23"/>
          <p:cNvSpPr>
            <a:spLocks/>
          </p:cNvSpPr>
          <p:nvPr/>
        </p:nvSpPr>
        <p:spPr bwMode="auto">
          <a:xfrm>
            <a:off x="6108743" y="1234440"/>
            <a:ext cx="4150825" cy="4151376"/>
          </a:xfrm>
          <a:custGeom>
            <a:avLst/>
            <a:gdLst>
              <a:gd name="T0" fmla="*/ 2147483646 w 534"/>
              <a:gd name="T1" fmla="*/ 2147483646 h 535"/>
              <a:gd name="T2" fmla="*/ 0 w 534"/>
              <a:gd name="T3" fmla="*/ 2147483646 h 535"/>
              <a:gd name="T4" fmla="*/ 2147483646 w 534"/>
              <a:gd name="T5" fmla="*/ 2147483646 h 535"/>
              <a:gd name="T6" fmla="*/ 2147483646 w 534"/>
              <a:gd name="T7" fmla="*/ 0 h 535"/>
              <a:gd name="T8" fmla="*/ 2147483646 w 534"/>
              <a:gd name="T9" fmla="*/ 2147483646 h 535"/>
              <a:gd name="T10" fmla="*/ 2147483646 w 534"/>
              <a:gd name="T11" fmla="*/ 2147483646 h 535"/>
              <a:gd name="T12" fmla="*/ 2147483646 w 534"/>
              <a:gd name="T13" fmla="*/ 2147483646 h 535"/>
              <a:gd name="T14" fmla="*/ 2147483646 w 534"/>
              <a:gd name="T15" fmla="*/ 2147483646 h 535"/>
              <a:gd name="T16" fmla="*/ 2147483646 w 534"/>
              <a:gd name="T17" fmla="*/ 2147483646 h 5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34" h="535">
                <a:moveTo>
                  <a:pt x="78" y="457"/>
                </a:moveTo>
                <a:cubicBezTo>
                  <a:pt x="26" y="405"/>
                  <a:pt x="0" y="336"/>
                  <a:pt x="0" y="268"/>
                </a:cubicBezTo>
                <a:cubicBezTo>
                  <a:pt x="0" y="199"/>
                  <a:pt x="26" y="131"/>
                  <a:pt x="78" y="79"/>
                </a:cubicBezTo>
                <a:cubicBezTo>
                  <a:pt x="130" y="27"/>
                  <a:pt x="199" y="0"/>
                  <a:pt x="267" y="0"/>
                </a:cubicBezTo>
                <a:cubicBezTo>
                  <a:pt x="336" y="0"/>
                  <a:pt x="404" y="26"/>
                  <a:pt x="456" y="79"/>
                </a:cubicBezTo>
                <a:cubicBezTo>
                  <a:pt x="508" y="131"/>
                  <a:pt x="534" y="199"/>
                  <a:pt x="534" y="268"/>
                </a:cubicBezTo>
                <a:cubicBezTo>
                  <a:pt x="534" y="336"/>
                  <a:pt x="508" y="404"/>
                  <a:pt x="456" y="457"/>
                </a:cubicBezTo>
                <a:cubicBezTo>
                  <a:pt x="404" y="509"/>
                  <a:pt x="335" y="535"/>
                  <a:pt x="267" y="535"/>
                </a:cubicBezTo>
                <a:cubicBezTo>
                  <a:pt x="198" y="535"/>
                  <a:pt x="130" y="509"/>
                  <a:pt x="78" y="457"/>
                </a:cubicBezTo>
                <a:close/>
              </a:path>
            </a:pathLst>
          </a:custGeom>
          <a:solidFill>
            <a:srgbClr val="F6FAF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70" name="Oval 21"/>
          <p:cNvSpPr>
            <a:spLocks noChangeArrowheads="1"/>
          </p:cNvSpPr>
          <p:nvPr/>
        </p:nvSpPr>
        <p:spPr bwMode="auto">
          <a:xfrm>
            <a:off x="6406579" y="1814767"/>
            <a:ext cx="3027362" cy="3028950"/>
          </a:xfrm>
          <a:prstGeom prst="ellipse">
            <a:avLst/>
          </a:prstGeom>
          <a:solidFill>
            <a:srgbClr val="EDF6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endParaRPr lang="fr-CH" altLang="fr-FR">
              <a:solidFill>
                <a:srgbClr val="000000"/>
              </a:solidFill>
            </a:endParaRPr>
          </a:p>
        </p:txBody>
      </p:sp>
      <p:sp>
        <p:nvSpPr>
          <p:cNvPr id="71" name="Oval 22"/>
          <p:cNvSpPr>
            <a:spLocks noChangeArrowheads="1"/>
          </p:cNvSpPr>
          <p:nvPr/>
        </p:nvSpPr>
        <p:spPr bwMode="auto">
          <a:xfrm>
            <a:off x="6812441" y="2229990"/>
            <a:ext cx="2303462" cy="2305050"/>
          </a:xfrm>
          <a:prstGeom prst="ellipse">
            <a:avLst/>
          </a:prstGeom>
          <a:solidFill>
            <a:srgbClr val="DCEDE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endParaRPr lang="fr-CH" altLang="fr-FR">
              <a:solidFill>
                <a:srgbClr val="000000"/>
              </a:solidFill>
            </a:endParaRPr>
          </a:p>
        </p:txBody>
      </p:sp>
      <p:grpSp>
        <p:nvGrpSpPr>
          <p:cNvPr id="72" name="Group 81"/>
          <p:cNvGrpSpPr>
            <a:grpSpLocks/>
          </p:cNvGrpSpPr>
          <p:nvPr/>
        </p:nvGrpSpPr>
        <p:grpSpPr bwMode="auto">
          <a:xfrm>
            <a:off x="7536879" y="3087942"/>
            <a:ext cx="57150" cy="455612"/>
            <a:chOff x="7488239" y="3073401"/>
            <a:chExt cx="76200" cy="606425"/>
          </a:xfrm>
        </p:grpSpPr>
        <p:sp>
          <p:nvSpPr>
            <p:cNvPr id="73" name="Freeform 292"/>
            <p:cNvSpPr>
              <a:spLocks/>
            </p:cNvSpPr>
            <p:nvPr/>
          </p:nvSpPr>
          <p:spPr bwMode="auto">
            <a:xfrm>
              <a:off x="7507289" y="3111501"/>
              <a:ext cx="57150" cy="530225"/>
            </a:xfrm>
            <a:custGeom>
              <a:avLst/>
              <a:gdLst>
                <a:gd name="T0" fmla="*/ 2147483646 w 6"/>
                <a:gd name="T1" fmla="*/ 2147483646 h 56"/>
                <a:gd name="T2" fmla="*/ 2147483646 w 6"/>
                <a:gd name="T3" fmla="*/ 2147483646 h 56"/>
                <a:gd name="T4" fmla="*/ 0 w 6"/>
                <a:gd name="T5" fmla="*/ 0 h 56"/>
                <a:gd name="T6" fmla="*/ 0 60000 65536"/>
                <a:gd name="T7" fmla="*/ 0 60000 65536"/>
                <a:gd name="T8" fmla="*/ 0 60000 65536"/>
              </a:gdLst>
              <a:ahLst/>
              <a:cxnLst>
                <a:cxn ang="T6">
                  <a:pos x="T0" y="T1"/>
                </a:cxn>
                <a:cxn ang="T7">
                  <a:pos x="T2" y="T3"/>
                </a:cxn>
                <a:cxn ang="T8">
                  <a:pos x="T4" y="T5"/>
                </a:cxn>
              </a:cxnLst>
              <a:rect l="0" t="0" r="r" b="b"/>
              <a:pathLst>
                <a:path w="6" h="56">
                  <a:moveTo>
                    <a:pt x="1" y="56"/>
                  </a:moveTo>
                  <a:cubicBezTo>
                    <a:pt x="4" y="47"/>
                    <a:pt x="6" y="38"/>
                    <a:pt x="6" y="29"/>
                  </a:cubicBezTo>
                  <a:cubicBezTo>
                    <a:pt x="6" y="19"/>
                    <a:pt x="4" y="9"/>
                    <a:pt x="0" y="0"/>
                  </a:cubicBezTo>
                </a:path>
              </a:pathLst>
            </a:custGeom>
            <a:noFill/>
            <a:ln w="28575" cap="flat">
              <a:solidFill>
                <a:srgbClr val="51A67C"/>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fr-CH"/>
            </a:p>
          </p:txBody>
        </p:sp>
        <p:sp>
          <p:nvSpPr>
            <p:cNvPr id="74" name="Freeform 293"/>
            <p:cNvSpPr>
              <a:spLocks/>
            </p:cNvSpPr>
            <p:nvPr/>
          </p:nvSpPr>
          <p:spPr bwMode="auto">
            <a:xfrm>
              <a:off x="7488239" y="3622676"/>
              <a:ext cx="57150" cy="57150"/>
            </a:xfrm>
            <a:custGeom>
              <a:avLst/>
              <a:gdLst>
                <a:gd name="T0" fmla="*/ 2147483646 w 36"/>
                <a:gd name="T1" fmla="*/ 2147483646 h 36"/>
                <a:gd name="T2" fmla="*/ 2147483646 w 36"/>
                <a:gd name="T3" fmla="*/ 2147483646 h 36"/>
                <a:gd name="T4" fmla="*/ 0 w 36"/>
                <a:gd name="T5" fmla="*/ 0 h 36"/>
                <a:gd name="T6" fmla="*/ 2147483646 w 36"/>
                <a:gd name="T7" fmla="*/ 214748364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6">
                  <a:moveTo>
                    <a:pt x="36" y="12"/>
                  </a:moveTo>
                  <a:lnTo>
                    <a:pt x="6" y="36"/>
                  </a:lnTo>
                  <a:lnTo>
                    <a:pt x="0" y="0"/>
                  </a:lnTo>
                  <a:lnTo>
                    <a:pt x="36" y="12"/>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75" name="Freeform 294"/>
            <p:cNvSpPr>
              <a:spLocks/>
            </p:cNvSpPr>
            <p:nvPr/>
          </p:nvSpPr>
          <p:spPr bwMode="auto">
            <a:xfrm>
              <a:off x="7488239" y="3073401"/>
              <a:ext cx="57150" cy="57150"/>
            </a:xfrm>
            <a:custGeom>
              <a:avLst/>
              <a:gdLst>
                <a:gd name="T0" fmla="*/ 2147483646 w 36"/>
                <a:gd name="T1" fmla="*/ 2147483646 h 36"/>
                <a:gd name="T2" fmla="*/ 2147483646 w 36"/>
                <a:gd name="T3" fmla="*/ 0 h 36"/>
                <a:gd name="T4" fmla="*/ 0 w 36"/>
                <a:gd name="T5" fmla="*/ 2147483646 h 36"/>
                <a:gd name="T6" fmla="*/ 2147483646 w 36"/>
                <a:gd name="T7" fmla="*/ 214748364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6">
                  <a:moveTo>
                    <a:pt x="36" y="24"/>
                  </a:moveTo>
                  <a:lnTo>
                    <a:pt x="6" y="0"/>
                  </a:lnTo>
                  <a:lnTo>
                    <a:pt x="0" y="36"/>
                  </a:lnTo>
                  <a:lnTo>
                    <a:pt x="36" y="24"/>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sp>
        <p:nvSpPr>
          <p:cNvPr id="76" name="Line 295"/>
          <p:cNvSpPr>
            <a:spLocks noChangeShapeType="1"/>
          </p:cNvSpPr>
          <p:nvPr/>
        </p:nvSpPr>
        <p:spPr bwMode="auto">
          <a:xfrm>
            <a:off x="9799066" y="3322892"/>
            <a:ext cx="0" cy="0"/>
          </a:xfrm>
          <a:prstGeom prst="line">
            <a:avLst/>
          </a:prstGeom>
          <a:noFill/>
          <a:ln w="9525">
            <a:solidFill>
              <a:srgbClr val="51A67C"/>
            </a:solidFill>
            <a:miter lim="800000"/>
            <a:headEnd/>
            <a:tailEnd/>
          </a:ln>
          <a:extLst>
            <a:ext uri="{909E8E84-426E-40DD-AFC4-6F175D3DCCD1}">
              <a14:hiddenFill xmlns:a14="http://schemas.microsoft.com/office/drawing/2010/main">
                <a:noFill/>
              </a14:hiddenFill>
            </a:ext>
          </a:extLst>
        </p:spPr>
        <p:txBody>
          <a:bodyPr lIns="68580" tIns="34290" rIns="68580" bIns="34290"/>
          <a:lstStyle/>
          <a:p>
            <a:endParaRPr lang="fr-CH"/>
          </a:p>
        </p:txBody>
      </p:sp>
      <p:grpSp>
        <p:nvGrpSpPr>
          <p:cNvPr id="77" name="Group 92"/>
          <p:cNvGrpSpPr>
            <a:grpSpLocks/>
          </p:cNvGrpSpPr>
          <p:nvPr/>
        </p:nvGrpSpPr>
        <p:grpSpPr bwMode="auto">
          <a:xfrm>
            <a:off x="6409754" y="3322892"/>
            <a:ext cx="709612" cy="333375"/>
            <a:chOff x="5984876" y="3386138"/>
            <a:chExt cx="946150" cy="444500"/>
          </a:xfrm>
        </p:grpSpPr>
        <p:sp>
          <p:nvSpPr>
            <p:cNvPr id="78" name="Line 306"/>
            <p:cNvSpPr>
              <a:spLocks noChangeShapeType="1"/>
            </p:cNvSpPr>
            <p:nvPr/>
          </p:nvSpPr>
          <p:spPr bwMode="auto">
            <a:xfrm>
              <a:off x="5984876" y="3386138"/>
              <a:ext cx="908050" cy="425450"/>
            </a:xfrm>
            <a:prstGeom prst="line">
              <a:avLst/>
            </a:prstGeom>
            <a:noFill/>
            <a:ln w="28575">
              <a:solidFill>
                <a:srgbClr val="51A67C"/>
              </a:solidFill>
              <a:miter lim="800000"/>
              <a:headEnd/>
              <a:tailEnd/>
            </a:ln>
            <a:extLst>
              <a:ext uri="{909E8E84-426E-40DD-AFC4-6F175D3DCCD1}">
                <a14:hiddenFill xmlns:a14="http://schemas.microsoft.com/office/drawing/2010/main">
                  <a:noFill/>
                </a14:hiddenFill>
              </a:ext>
            </a:extLst>
          </p:spPr>
          <p:txBody>
            <a:bodyPr lIns="68580" tIns="34290" rIns="68580" bIns="34290"/>
            <a:lstStyle/>
            <a:p>
              <a:endParaRPr lang="fr-CH"/>
            </a:p>
          </p:txBody>
        </p:sp>
        <p:sp>
          <p:nvSpPr>
            <p:cNvPr id="79" name="Freeform 307"/>
            <p:cNvSpPr>
              <a:spLocks/>
            </p:cNvSpPr>
            <p:nvPr/>
          </p:nvSpPr>
          <p:spPr bwMode="auto">
            <a:xfrm>
              <a:off x="6873876" y="3773488"/>
              <a:ext cx="57150" cy="57150"/>
            </a:xfrm>
            <a:custGeom>
              <a:avLst/>
              <a:gdLst>
                <a:gd name="T0" fmla="*/ 0 w 36"/>
                <a:gd name="T1" fmla="*/ 2147483646 h 36"/>
                <a:gd name="T2" fmla="*/ 2147483646 w 36"/>
                <a:gd name="T3" fmla="*/ 2147483646 h 36"/>
                <a:gd name="T4" fmla="*/ 2147483646 w 36"/>
                <a:gd name="T5" fmla="*/ 0 h 36"/>
                <a:gd name="T6" fmla="*/ 0 w 36"/>
                <a:gd name="T7" fmla="*/ 214748364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6">
                  <a:moveTo>
                    <a:pt x="0" y="36"/>
                  </a:moveTo>
                  <a:lnTo>
                    <a:pt x="36" y="36"/>
                  </a:lnTo>
                  <a:lnTo>
                    <a:pt x="12" y="0"/>
                  </a:lnTo>
                  <a:lnTo>
                    <a:pt x="0" y="36"/>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nvGrpSpPr>
          <p:cNvPr id="80" name="Group 98"/>
          <p:cNvGrpSpPr>
            <a:grpSpLocks/>
          </p:cNvGrpSpPr>
          <p:nvPr/>
        </p:nvGrpSpPr>
        <p:grpSpPr bwMode="auto">
          <a:xfrm>
            <a:off x="6409754" y="2981579"/>
            <a:ext cx="723900" cy="341313"/>
            <a:chOff x="5984876" y="2932113"/>
            <a:chExt cx="965200" cy="454025"/>
          </a:xfrm>
        </p:grpSpPr>
        <p:sp>
          <p:nvSpPr>
            <p:cNvPr id="81" name="Line 314"/>
            <p:cNvSpPr>
              <a:spLocks noChangeShapeType="1"/>
            </p:cNvSpPr>
            <p:nvPr/>
          </p:nvSpPr>
          <p:spPr bwMode="auto">
            <a:xfrm flipV="1">
              <a:off x="5984876" y="2951163"/>
              <a:ext cx="917575" cy="434975"/>
            </a:xfrm>
            <a:prstGeom prst="line">
              <a:avLst/>
            </a:prstGeom>
            <a:noFill/>
            <a:ln w="28575">
              <a:solidFill>
                <a:srgbClr val="51A67C"/>
              </a:solidFill>
              <a:miter lim="800000"/>
              <a:headEnd/>
              <a:tailEnd/>
            </a:ln>
            <a:extLst>
              <a:ext uri="{909E8E84-426E-40DD-AFC4-6F175D3DCCD1}">
                <a14:hiddenFill xmlns:a14="http://schemas.microsoft.com/office/drawing/2010/main">
                  <a:noFill/>
                </a14:hiddenFill>
              </a:ext>
            </a:extLst>
          </p:spPr>
          <p:txBody>
            <a:bodyPr lIns="68580" tIns="34290" rIns="68580" bIns="34290"/>
            <a:lstStyle/>
            <a:p>
              <a:endParaRPr lang="fr-CH"/>
            </a:p>
          </p:txBody>
        </p:sp>
        <p:sp>
          <p:nvSpPr>
            <p:cNvPr id="82" name="Freeform 315"/>
            <p:cNvSpPr>
              <a:spLocks/>
            </p:cNvSpPr>
            <p:nvPr/>
          </p:nvSpPr>
          <p:spPr bwMode="auto">
            <a:xfrm>
              <a:off x="6883401" y="2932113"/>
              <a:ext cx="66675" cy="57150"/>
            </a:xfrm>
            <a:custGeom>
              <a:avLst/>
              <a:gdLst>
                <a:gd name="T0" fmla="*/ 2147483646 w 42"/>
                <a:gd name="T1" fmla="*/ 2147483646 h 36"/>
                <a:gd name="T2" fmla="*/ 2147483646 w 42"/>
                <a:gd name="T3" fmla="*/ 0 h 36"/>
                <a:gd name="T4" fmla="*/ 0 w 42"/>
                <a:gd name="T5" fmla="*/ 0 h 36"/>
                <a:gd name="T6" fmla="*/ 2147483646 w 42"/>
                <a:gd name="T7" fmla="*/ 214748364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6">
                  <a:moveTo>
                    <a:pt x="18" y="36"/>
                  </a:moveTo>
                  <a:lnTo>
                    <a:pt x="42" y="0"/>
                  </a:lnTo>
                  <a:lnTo>
                    <a:pt x="0" y="0"/>
                  </a:lnTo>
                  <a:lnTo>
                    <a:pt x="18" y="36"/>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nvGrpSpPr>
          <p:cNvPr id="83" name="Group 101"/>
          <p:cNvGrpSpPr>
            <a:grpSpLocks/>
          </p:cNvGrpSpPr>
          <p:nvPr/>
        </p:nvGrpSpPr>
        <p:grpSpPr bwMode="auto">
          <a:xfrm>
            <a:off x="7309866" y="2699004"/>
            <a:ext cx="992188" cy="1247775"/>
            <a:chOff x="7185026" y="2554288"/>
            <a:chExt cx="1323975" cy="1663700"/>
          </a:xfrm>
        </p:grpSpPr>
        <p:grpSp>
          <p:nvGrpSpPr>
            <p:cNvPr id="84" name="Group 102"/>
            <p:cNvGrpSpPr>
              <a:grpSpLocks/>
            </p:cNvGrpSpPr>
            <p:nvPr/>
          </p:nvGrpSpPr>
          <p:grpSpPr bwMode="auto">
            <a:xfrm>
              <a:off x="8348664" y="2686051"/>
              <a:ext cx="160337" cy="331787"/>
              <a:chOff x="8348664" y="2686051"/>
              <a:chExt cx="160337" cy="331787"/>
            </a:xfrm>
          </p:grpSpPr>
          <p:sp>
            <p:nvSpPr>
              <p:cNvPr id="101" name="Freeform 286"/>
              <p:cNvSpPr>
                <a:spLocks/>
              </p:cNvSpPr>
              <p:nvPr/>
            </p:nvSpPr>
            <p:spPr bwMode="auto">
              <a:xfrm>
                <a:off x="8358189" y="2705101"/>
                <a:ext cx="131763" cy="293688"/>
              </a:xfrm>
              <a:custGeom>
                <a:avLst/>
                <a:gdLst>
                  <a:gd name="T0" fmla="*/ 2147483646 w 14"/>
                  <a:gd name="T1" fmla="*/ 2147483646 h 31"/>
                  <a:gd name="T2" fmla="*/ 0 w 14"/>
                  <a:gd name="T3" fmla="*/ 0 h 31"/>
                  <a:gd name="T4" fmla="*/ 0 60000 65536"/>
                  <a:gd name="T5" fmla="*/ 0 60000 65536"/>
                </a:gdLst>
                <a:ahLst/>
                <a:cxnLst>
                  <a:cxn ang="T4">
                    <a:pos x="T0" y="T1"/>
                  </a:cxn>
                  <a:cxn ang="T5">
                    <a:pos x="T2" y="T3"/>
                  </a:cxn>
                </a:cxnLst>
                <a:rect l="0" t="0" r="r" b="b"/>
                <a:pathLst>
                  <a:path w="14" h="31">
                    <a:moveTo>
                      <a:pt x="14" y="31"/>
                    </a:moveTo>
                    <a:cubicBezTo>
                      <a:pt x="11" y="20"/>
                      <a:pt x="6" y="9"/>
                      <a:pt x="0" y="0"/>
                    </a:cubicBezTo>
                  </a:path>
                </a:pathLst>
              </a:custGeom>
              <a:noFill/>
              <a:ln w="9525" cap="flat">
                <a:solidFill>
                  <a:srgbClr val="51A67C"/>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fr-CH"/>
              </a:p>
            </p:txBody>
          </p:sp>
          <p:sp>
            <p:nvSpPr>
              <p:cNvPr id="102" name="Freeform 287"/>
              <p:cNvSpPr>
                <a:spLocks/>
              </p:cNvSpPr>
              <p:nvPr/>
            </p:nvSpPr>
            <p:spPr bwMode="auto">
              <a:xfrm>
                <a:off x="8480426" y="2989263"/>
                <a:ext cx="28575" cy="28575"/>
              </a:xfrm>
              <a:custGeom>
                <a:avLst/>
                <a:gdLst>
                  <a:gd name="T0" fmla="*/ 2147483646 w 18"/>
                  <a:gd name="T1" fmla="*/ 0 h 18"/>
                  <a:gd name="T2" fmla="*/ 2147483646 w 18"/>
                  <a:gd name="T3" fmla="*/ 2147483646 h 18"/>
                  <a:gd name="T4" fmla="*/ 0 w 18"/>
                  <a:gd name="T5" fmla="*/ 2147483646 h 18"/>
                  <a:gd name="T6" fmla="*/ 2147483646 w 18"/>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8">
                    <a:moveTo>
                      <a:pt x="18" y="0"/>
                    </a:moveTo>
                    <a:lnTo>
                      <a:pt x="12" y="18"/>
                    </a:lnTo>
                    <a:lnTo>
                      <a:pt x="0" y="6"/>
                    </a:lnTo>
                    <a:lnTo>
                      <a:pt x="18" y="0"/>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03" name="Freeform 288"/>
              <p:cNvSpPr>
                <a:spLocks/>
              </p:cNvSpPr>
              <p:nvPr/>
            </p:nvSpPr>
            <p:spPr bwMode="auto">
              <a:xfrm>
                <a:off x="8348664" y="2686051"/>
                <a:ext cx="19050" cy="28575"/>
              </a:xfrm>
              <a:custGeom>
                <a:avLst/>
                <a:gdLst>
                  <a:gd name="T0" fmla="*/ 2147483646 w 12"/>
                  <a:gd name="T1" fmla="*/ 2147483646 h 18"/>
                  <a:gd name="T2" fmla="*/ 0 w 12"/>
                  <a:gd name="T3" fmla="*/ 0 h 18"/>
                  <a:gd name="T4" fmla="*/ 0 w 12"/>
                  <a:gd name="T5" fmla="*/ 2147483646 h 18"/>
                  <a:gd name="T6" fmla="*/ 2147483646 w 12"/>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8">
                    <a:moveTo>
                      <a:pt x="12" y="6"/>
                    </a:moveTo>
                    <a:lnTo>
                      <a:pt x="0" y="0"/>
                    </a:lnTo>
                    <a:lnTo>
                      <a:pt x="0" y="18"/>
                    </a:lnTo>
                    <a:lnTo>
                      <a:pt x="12" y="6"/>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nvGrpSpPr>
            <p:cNvPr id="85" name="Group 103"/>
            <p:cNvGrpSpPr>
              <a:grpSpLocks/>
            </p:cNvGrpSpPr>
            <p:nvPr/>
          </p:nvGrpSpPr>
          <p:grpSpPr bwMode="auto">
            <a:xfrm>
              <a:off x="8339139" y="3754438"/>
              <a:ext cx="169862" cy="350838"/>
              <a:chOff x="8339139" y="3754438"/>
              <a:chExt cx="169862" cy="350838"/>
            </a:xfrm>
          </p:grpSpPr>
          <p:sp>
            <p:nvSpPr>
              <p:cNvPr id="98" name="Freeform 289"/>
              <p:cNvSpPr>
                <a:spLocks/>
              </p:cNvSpPr>
              <p:nvPr/>
            </p:nvSpPr>
            <p:spPr bwMode="auto">
              <a:xfrm>
                <a:off x="8348664" y="3773488"/>
                <a:ext cx="150813" cy="312738"/>
              </a:xfrm>
              <a:custGeom>
                <a:avLst/>
                <a:gdLst>
                  <a:gd name="T0" fmla="*/ 0 w 16"/>
                  <a:gd name="T1" fmla="*/ 2147483646 h 33"/>
                  <a:gd name="T2" fmla="*/ 2147483646 w 16"/>
                  <a:gd name="T3" fmla="*/ 0 h 33"/>
                  <a:gd name="T4" fmla="*/ 0 60000 65536"/>
                  <a:gd name="T5" fmla="*/ 0 60000 65536"/>
                </a:gdLst>
                <a:ahLst/>
                <a:cxnLst>
                  <a:cxn ang="T4">
                    <a:pos x="T0" y="T1"/>
                  </a:cxn>
                  <a:cxn ang="T5">
                    <a:pos x="T2" y="T3"/>
                  </a:cxn>
                </a:cxnLst>
                <a:rect l="0" t="0" r="r" b="b"/>
                <a:pathLst>
                  <a:path w="16" h="33">
                    <a:moveTo>
                      <a:pt x="0" y="33"/>
                    </a:moveTo>
                    <a:cubicBezTo>
                      <a:pt x="6" y="23"/>
                      <a:pt x="12" y="12"/>
                      <a:pt x="16" y="0"/>
                    </a:cubicBezTo>
                  </a:path>
                </a:pathLst>
              </a:custGeom>
              <a:noFill/>
              <a:ln w="9525" cap="flat">
                <a:solidFill>
                  <a:srgbClr val="51A67C"/>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fr-CH"/>
              </a:p>
            </p:txBody>
          </p:sp>
          <p:sp>
            <p:nvSpPr>
              <p:cNvPr id="99" name="Freeform 290"/>
              <p:cNvSpPr>
                <a:spLocks/>
              </p:cNvSpPr>
              <p:nvPr/>
            </p:nvSpPr>
            <p:spPr bwMode="auto">
              <a:xfrm>
                <a:off x="8339139" y="4067176"/>
                <a:ext cx="19050" cy="38100"/>
              </a:xfrm>
              <a:custGeom>
                <a:avLst/>
                <a:gdLst>
                  <a:gd name="T0" fmla="*/ 2147483646 w 12"/>
                  <a:gd name="T1" fmla="*/ 2147483646 h 24"/>
                  <a:gd name="T2" fmla="*/ 0 w 12"/>
                  <a:gd name="T3" fmla="*/ 2147483646 h 24"/>
                  <a:gd name="T4" fmla="*/ 0 w 12"/>
                  <a:gd name="T5" fmla="*/ 0 h 24"/>
                  <a:gd name="T6" fmla="*/ 2147483646 w 12"/>
                  <a:gd name="T7" fmla="*/ 2147483646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24">
                    <a:moveTo>
                      <a:pt x="12" y="12"/>
                    </a:moveTo>
                    <a:lnTo>
                      <a:pt x="0" y="24"/>
                    </a:lnTo>
                    <a:lnTo>
                      <a:pt x="0" y="0"/>
                    </a:lnTo>
                    <a:lnTo>
                      <a:pt x="12" y="12"/>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00" name="Freeform 291"/>
              <p:cNvSpPr>
                <a:spLocks/>
              </p:cNvSpPr>
              <p:nvPr/>
            </p:nvSpPr>
            <p:spPr bwMode="auto">
              <a:xfrm>
                <a:off x="8480426" y="3754438"/>
                <a:ext cx="28575" cy="28575"/>
              </a:xfrm>
              <a:custGeom>
                <a:avLst/>
                <a:gdLst>
                  <a:gd name="T0" fmla="*/ 2147483646 w 18"/>
                  <a:gd name="T1" fmla="*/ 2147483646 h 18"/>
                  <a:gd name="T2" fmla="*/ 2147483646 w 18"/>
                  <a:gd name="T3" fmla="*/ 0 h 18"/>
                  <a:gd name="T4" fmla="*/ 0 w 18"/>
                  <a:gd name="T5" fmla="*/ 2147483646 h 18"/>
                  <a:gd name="T6" fmla="*/ 2147483646 w 18"/>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8">
                    <a:moveTo>
                      <a:pt x="18" y="18"/>
                    </a:moveTo>
                    <a:lnTo>
                      <a:pt x="12" y="0"/>
                    </a:lnTo>
                    <a:lnTo>
                      <a:pt x="0" y="12"/>
                    </a:lnTo>
                    <a:lnTo>
                      <a:pt x="18" y="18"/>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nvGrpSpPr>
            <p:cNvPr id="86" name="Group 104"/>
            <p:cNvGrpSpPr>
              <a:grpSpLocks/>
            </p:cNvGrpSpPr>
            <p:nvPr/>
          </p:nvGrpSpPr>
          <p:grpSpPr bwMode="auto">
            <a:xfrm>
              <a:off x="7213601" y="3962401"/>
              <a:ext cx="549275" cy="255587"/>
              <a:chOff x="7213601" y="3962401"/>
              <a:chExt cx="549275" cy="255587"/>
            </a:xfrm>
          </p:grpSpPr>
          <p:sp>
            <p:nvSpPr>
              <p:cNvPr id="96" name="Line 304"/>
              <p:cNvSpPr>
                <a:spLocks noChangeShapeType="1"/>
              </p:cNvSpPr>
              <p:nvPr/>
            </p:nvSpPr>
            <p:spPr bwMode="auto">
              <a:xfrm>
                <a:off x="7213601" y="3962401"/>
                <a:ext cx="530225" cy="246063"/>
              </a:xfrm>
              <a:prstGeom prst="line">
                <a:avLst/>
              </a:prstGeom>
              <a:noFill/>
              <a:ln w="9525">
                <a:solidFill>
                  <a:srgbClr val="51A67C"/>
                </a:solidFill>
                <a:miter lim="800000"/>
                <a:headEnd/>
                <a:tailEnd/>
              </a:ln>
              <a:extLst>
                <a:ext uri="{909E8E84-426E-40DD-AFC4-6F175D3DCCD1}">
                  <a14:hiddenFill xmlns:a14="http://schemas.microsoft.com/office/drawing/2010/main">
                    <a:noFill/>
                  </a14:hiddenFill>
                </a:ext>
              </a:extLst>
            </p:spPr>
            <p:txBody>
              <a:bodyPr lIns="68580" tIns="34290" rIns="68580" bIns="34290"/>
              <a:lstStyle/>
              <a:p>
                <a:endParaRPr lang="fr-CH"/>
              </a:p>
            </p:txBody>
          </p:sp>
          <p:sp>
            <p:nvSpPr>
              <p:cNvPr id="97" name="Freeform 305"/>
              <p:cNvSpPr>
                <a:spLocks/>
              </p:cNvSpPr>
              <p:nvPr/>
            </p:nvSpPr>
            <p:spPr bwMode="auto">
              <a:xfrm>
                <a:off x="7734301" y="4189413"/>
                <a:ext cx="28575" cy="28575"/>
              </a:xfrm>
              <a:custGeom>
                <a:avLst/>
                <a:gdLst>
                  <a:gd name="T0" fmla="*/ 0 w 18"/>
                  <a:gd name="T1" fmla="*/ 2147483646 h 18"/>
                  <a:gd name="T2" fmla="*/ 2147483646 w 18"/>
                  <a:gd name="T3" fmla="*/ 2147483646 h 18"/>
                  <a:gd name="T4" fmla="*/ 2147483646 w 18"/>
                  <a:gd name="T5" fmla="*/ 0 h 18"/>
                  <a:gd name="T6" fmla="*/ 0 w 18"/>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8">
                    <a:moveTo>
                      <a:pt x="0" y="18"/>
                    </a:moveTo>
                    <a:lnTo>
                      <a:pt x="18" y="18"/>
                    </a:lnTo>
                    <a:lnTo>
                      <a:pt x="6" y="0"/>
                    </a:lnTo>
                    <a:lnTo>
                      <a:pt x="0" y="18"/>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nvGrpSpPr>
            <p:cNvPr id="87" name="Group 105"/>
            <p:cNvGrpSpPr>
              <a:grpSpLocks/>
            </p:cNvGrpSpPr>
            <p:nvPr/>
          </p:nvGrpSpPr>
          <p:grpSpPr bwMode="auto">
            <a:xfrm>
              <a:off x="7185026" y="2554288"/>
              <a:ext cx="577850" cy="263525"/>
              <a:chOff x="7185026" y="2554288"/>
              <a:chExt cx="577850" cy="263525"/>
            </a:xfrm>
          </p:grpSpPr>
          <p:sp>
            <p:nvSpPr>
              <p:cNvPr id="94" name="Line 312"/>
              <p:cNvSpPr>
                <a:spLocks noChangeShapeType="1"/>
              </p:cNvSpPr>
              <p:nvPr/>
            </p:nvSpPr>
            <p:spPr bwMode="auto">
              <a:xfrm flipV="1">
                <a:off x="7185026" y="2563813"/>
                <a:ext cx="558800" cy="254000"/>
              </a:xfrm>
              <a:prstGeom prst="line">
                <a:avLst/>
              </a:prstGeom>
              <a:noFill/>
              <a:ln w="9525">
                <a:solidFill>
                  <a:srgbClr val="51A67C"/>
                </a:solidFill>
                <a:miter lim="800000"/>
                <a:headEnd/>
                <a:tailEnd/>
              </a:ln>
              <a:extLst>
                <a:ext uri="{909E8E84-426E-40DD-AFC4-6F175D3DCCD1}">
                  <a14:hiddenFill xmlns:a14="http://schemas.microsoft.com/office/drawing/2010/main">
                    <a:noFill/>
                  </a14:hiddenFill>
                </a:ext>
              </a:extLst>
            </p:spPr>
            <p:txBody>
              <a:bodyPr lIns="68580" tIns="34290" rIns="68580" bIns="34290"/>
              <a:lstStyle/>
              <a:p>
                <a:endParaRPr lang="fr-CH"/>
              </a:p>
            </p:txBody>
          </p:sp>
          <p:sp>
            <p:nvSpPr>
              <p:cNvPr id="95" name="Freeform 313"/>
              <p:cNvSpPr>
                <a:spLocks/>
              </p:cNvSpPr>
              <p:nvPr/>
            </p:nvSpPr>
            <p:spPr bwMode="auto">
              <a:xfrm>
                <a:off x="7724776" y="2554288"/>
                <a:ext cx="38100" cy="26988"/>
              </a:xfrm>
              <a:custGeom>
                <a:avLst/>
                <a:gdLst>
                  <a:gd name="T0" fmla="*/ 2147483646 w 24"/>
                  <a:gd name="T1" fmla="*/ 2147483646 h 17"/>
                  <a:gd name="T2" fmla="*/ 2147483646 w 24"/>
                  <a:gd name="T3" fmla="*/ 0 h 17"/>
                  <a:gd name="T4" fmla="*/ 0 w 24"/>
                  <a:gd name="T5" fmla="*/ 0 h 17"/>
                  <a:gd name="T6" fmla="*/ 2147483646 w 24"/>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17">
                    <a:moveTo>
                      <a:pt x="12" y="17"/>
                    </a:moveTo>
                    <a:lnTo>
                      <a:pt x="24" y="0"/>
                    </a:lnTo>
                    <a:lnTo>
                      <a:pt x="0" y="0"/>
                    </a:lnTo>
                    <a:lnTo>
                      <a:pt x="12" y="17"/>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nvGrpSpPr>
            <p:cNvPr id="88" name="Group 106"/>
            <p:cNvGrpSpPr>
              <a:grpSpLocks/>
            </p:cNvGrpSpPr>
            <p:nvPr/>
          </p:nvGrpSpPr>
          <p:grpSpPr bwMode="auto">
            <a:xfrm>
              <a:off x="7289801" y="2800351"/>
              <a:ext cx="927100" cy="425450"/>
              <a:chOff x="7289801" y="2800351"/>
              <a:chExt cx="927100" cy="425450"/>
            </a:xfrm>
          </p:grpSpPr>
          <p:sp>
            <p:nvSpPr>
              <p:cNvPr id="92" name="Line 316"/>
              <p:cNvSpPr>
                <a:spLocks noChangeShapeType="1"/>
              </p:cNvSpPr>
              <p:nvPr/>
            </p:nvSpPr>
            <p:spPr bwMode="auto">
              <a:xfrm flipH="1" flipV="1">
                <a:off x="7289801" y="2800351"/>
                <a:ext cx="908050" cy="415925"/>
              </a:xfrm>
              <a:prstGeom prst="line">
                <a:avLst/>
              </a:prstGeom>
              <a:noFill/>
              <a:ln w="9525">
                <a:solidFill>
                  <a:srgbClr val="51A67C"/>
                </a:solidFill>
                <a:miter lim="800000"/>
                <a:headEnd/>
                <a:tailEnd/>
              </a:ln>
              <a:extLst>
                <a:ext uri="{909E8E84-426E-40DD-AFC4-6F175D3DCCD1}">
                  <a14:hiddenFill xmlns:a14="http://schemas.microsoft.com/office/drawing/2010/main">
                    <a:noFill/>
                  </a14:hiddenFill>
                </a:ext>
              </a:extLst>
            </p:spPr>
            <p:txBody>
              <a:bodyPr lIns="68580" tIns="34290" rIns="68580" bIns="34290"/>
              <a:lstStyle/>
              <a:p>
                <a:endParaRPr lang="fr-CH"/>
              </a:p>
            </p:txBody>
          </p:sp>
          <p:sp>
            <p:nvSpPr>
              <p:cNvPr id="93" name="Freeform 317"/>
              <p:cNvSpPr>
                <a:spLocks/>
              </p:cNvSpPr>
              <p:nvPr/>
            </p:nvSpPr>
            <p:spPr bwMode="auto">
              <a:xfrm>
                <a:off x="8188326" y="3197226"/>
                <a:ext cx="28575" cy="28575"/>
              </a:xfrm>
              <a:custGeom>
                <a:avLst/>
                <a:gdLst>
                  <a:gd name="T0" fmla="*/ 2147483646 w 18"/>
                  <a:gd name="T1" fmla="*/ 0 h 18"/>
                  <a:gd name="T2" fmla="*/ 2147483646 w 18"/>
                  <a:gd name="T3" fmla="*/ 2147483646 h 18"/>
                  <a:gd name="T4" fmla="*/ 0 w 18"/>
                  <a:gd name="T5" fmla="*/ 2147483646 h 18"/>
                  <a:gd name="T6" fmla="*/ 2147483646 w 18"/>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8">
                    <a:moveTo>
                      <a:pt x="6" y="0"/>
                    </a:moveTo>
                    <a:lnTo>
                      <a:pt x="18" y="18"/>
                    </a:lnTo>
                    <a:lnTo>
                      <a:pt x="0" y="18"/>
                    </a:lnTo>
                    <a:lnTo>
                      <a:pt x="6" y="0"/>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nvGrpSpPr>
            <p:cNvPr id="89" name="Group 107"/>
            <p:cNvGrpSpPr>
              <a:grpSpLocks/>
            </p:cNvGrpSpPr>
            <p:nvPr/>
          </p:nvGrpSpPr>
          <p:grpSpPr bwMode="auto">
            <a:xfrm>
              <a:off x="7270751" y="3536951"/>
              <a:ext cx="946150" cy="434975"/>
              <a:chOff x="7270751" y="3536951"/>
              <a:chExt cx="946150" cy="434975"/>
            </a:xfrm>
          </p:grpSpPr>
          <p:sp>
            <p:nvSpPr>
              <p:cNvPr id="90" name="Line 319"/>
              <p:cNvSpPr>
                <a:spLocks noChangeShapeType="1"/>
              </p:cNvSpPr>
              <p:nvPr/>
            </p:nvSpPr>
            <p:spPr bwMode="auto">
              <a:xfrm flipV="1">
                <a:off x="7270751" y="3546476"/>
                <a:ext cx="927100" cy="425450"/>
              </a:xfrm>
              <a:prstGeom prst="line">
                <a:avLst/>
              </a:prstGeom>
              <a:noFill/>
              <a:ln w="9525">
                <a:solidFill>
                  <a:srgbClr val="51A67C"/>
                </a:solidFill>
                <a:miter lim="800000"/>
                <a:headEnd/>
                <a:tailEnd/>
              </a:ln>
              <a:extLst>
                <a:ext uri="{909E8E84-426E-40DD-AFC4-6F175D3DCCD1}">
                  <a14:hiddenFill xmlns:a14="http://schemas.microsoft.com/office/drawing/2010/main">
                    <a:noFill/>
                  </a14:hiddenFill>
                </a:ext>
              </a:extLst>
            </p:spPr>
            <p:txBody>
              <a:bodyPr lIns="68580" tIns="34290" rIns="68580" bIns="34290"/>
              <a:lstStyle/>
              <a:p>
                <a:endParaRPr lang="fr-CH"/>
              </a:p>
            </p:txBody>
          </p:sp>
          <p:sp>
            <p:nvSpPr>
              <p:cNvPr id="91" name="Freeform 320"/>
              <p:cNvSpPr>
                <a:spLocks/>
              </p:cNvSpPr>
              <p:nvPr/>
            </p:nvSpPr>
            <p:spPr bwMode="auto">
              <a:xfrm>
                <a:off x="8188326" y="3536951"/>
                <a:ext cx="28575" cy="28575"/>
              </a:xfrm>
              <a:custGeom>
                <a:avLst/>
                <a:gdLst>
                  <a:gd name="T0" fmla="*/ 2147483646 w 18"/>
                  <a:gd name="T1" fmla="*/ 2147483646 h 18"/>
                  <a:gd name="T2" fmla="*/ 2147483646 w 18"/>
                  <a:gd name="T3" fmla="*/ 0 h 18"/>
                  <a:gd name="T4" fmla="*/ 0 w 18"/>
                  <a:gd name="T5" fmla="*/ 0 h 18"/>
                  <a:gd name="T6" fmla="*/ 2147483646 w 18"/>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8">
                    <a:moveTo>
                      <a:pt x="6" y="18"/>
                    </a:moveTo>
                    <a:lnTo>
                      <a:pt x="18" y="0"/>
                    </a:lnTo>
                    <a:lnTo>
                      <a:pt x="0" y="0"/>
                    </a:lnTo>
                    <a:lnTo>
                      <a:pt x="6" y="18"/>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grpSp>
        <p:nvGrpSpPr>
          <p:cNvPr id="104" name="Group 122"/>
          <p:cNvGrpSpPr>
            <a:grpSpLocks/>
          </p:cNvGrpSpPr>
          <p:nvPr/>
        </p:nvGrpSpPr>
        <p:grpSpPr bwMode="auto">
          <a:xfrm>
            <a:off x="7990904" y="2406904"/>
            <a:ext cx="1090612" cy="1836738"/>
            <a:chOff x="8093076" y="2165351"/>
            <a:chExt cx="1455738" cy="2449513"/>
          </a:xfrm>
        </p:grpSpPr>
        <p:grpSp>
          <p:nvGrpSpPr>
            <p:cNvPr id="105" name="Group 123"/>
            <p:cNvGrpSpPr>
              <a:grpSpLocks/>
            </p:cNvGrpSpPr>
            <p:nvPr/>
          </p:nvGrpSpPr>
          <p:grpSpPr bwMode="auto">
            <a:xfrm>
              <a:off x="9190039" y="2270126"/>
              <a:ext cx="358775" cy="747712"/>
              <a:chOff x="9190039" y="2270126"/>
              <a:chExt cx="358775" cy="747712"/>
            </a:xfrm>
          </p:grpSpPr>
          <p:sp>
            <p:nvSpPr>
              <p:cNvPr id="123" name="Freeform 280"/>
              <p:cNvSpPr>
                <a:spLocks/>
              </p:cNvSpPr>
              <p:nvPr/>
            </p:nvSpPr>
            <p:spPr bwMode="auto">
              <a:xfrm>
                <a:off x="9199564" y="2289176"/>
                <a:ext cx="339725" cy="709613"/>
              </a:xfrm>
              <a:custGeom>
                <a:avLst/>
                <a:gdLst>
                  <a:gd name="T0" fmla="*/ 2147483646 w 36"/>
                  <a:gd name="T1" fmla="*/ 2147483646 h 75"/>
                  <a:gd name="T2" fmla="*/ 0 w 36"/>
                  <a:gd name="T3" fmla="*/ 0 h 75"/>
                  <a:gd name="T4" fmla="*/ 0 60000 65536"/>
                  <a:gd name="T5" fmla="*/ 0 60000 65536"/>
                </a:gdLst>
                <a:ahLst/>
                <a:cxnLst>
                  <a:cxn ang="T4">
                    <a:pos x="T0" y="T1"/>
                  </a:cxn>
                  <a:cxn ang="T5">
                    <a:pos x="T2" y="T3"/>
                  </a:cxn>
                </a:cxnLst>
                <a:rect l="0" t="0" r="r" b="b"/>
                <a:pathLst>
                  <a:path w="36" h="75">
                    <a:moveTo>
                      <a:pt x="36" y="75"/>
                    </a:moveTo>
                    <a:cubicBezTo>
                      <a:pt x="29" y="47"/>
                      <a:pt x="17" y="22"/>
                      <a:pt x="0" y="0"/>
                    </a:cubicBezTo>
                  </a:path>
                </a:pathLst>
              </a:custGeom>
              <a:noFill/>
              <a:ln w="9525" cap="flat">
                <a:solidFill>
                  <a:srgbClr val="51A67C"/>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fr-CH"/>
              </a:p>
            </p:txBody>
          </p:sp>
          <p:sp>
            <p:nvSpPr>
              <p:cNvPr id="124" name="Freeform 281"/>
              <p:cNvSpPr>
                <a:spLocks/>
              </p:cNvSpPr>
              <p:nvPr/>
            </p:nvSpPr>
            <p:spPr bwMode="auto">
              <a:xfrm>
                <a:off x="9520239" y="2989263"/>
                <a:ext cx="28575" cy="28575"/>
              </a:xfrm>
              <a:custGeom>
                <a:avLst/>
                <a:gdLst>
                  <a:gd name="T0" fmla="*/ 2147483646 w 18"/>
                  <a:gd name="T1" fmla="*/ 0 h 18"/>
                  <a:gd name="T2" fmla="*/ 2147483646 w 18"/>
                  <a:gd name="T3" fmla="*/ 2147483646 h 18"/>
                  <a:gd name="T4" fmla="*/ 0 w 18"/>
                  <a:gd name="T5" fmla="*/ 2147483646 h 18"/>
                  <a:gd name="T6" fmla="*/ 2147483646 w 18"/>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8">
                    <a:moveTo>
                      <a:pt x="18" y="0"/>
                    </a:moveTo>
                    <a:lnTo>
                      <a:pt x="12" y="18"/>
                    </a:lnTo>
                    <a:lnTo>
                      <a:pt x="0" y="6"/>
                    </a:lnTo>
                    <a:lnTo>
                      <a:pt x="18" y="0"/>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25" name="Freeform 282"/>
              <p:cNvSpPr>
                <a:spLocks/>
              </p:cNvSpPr>
              <p:nvPr/>
            </p:nvSpPr>
            <p:spPr bwMode="auto">
              <a:xfrm>
                <a:off x="9190039" y="2270126"/>
                <a:ext cx="28575" cy="28575"/>
              </a:xfrm>
              <a:custGeom>
                <a:avLst/>
                <a:gdLst>
                  <a:gd name="T0" fmla="*/ 2147483646 w 18"/>
                  <a:gd name="T1" fmla="*/ 2147483646 h 18"/>
                  <a:gd name="T2" fmla="*/ 0 w 18"/>
                  <a:gd name="T3" fmla="*/ 0 h 18"/>
                  <a:gd name="T4" fmla="*/ 0 w 18"/>
                  <a:gd name="T5" fmla="*/ 2147483646 h 18"/>
                  <a:gd name="T6" fmla="*/ 2147483646 w 18"/>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8">
                    <a:moveTo>
                      <a:pt x="18" y="6"/>
                    </a:moveTo>
                    <a:lnTo>
                      <a:pt x="0" y="0"/>
                    </a:lnTo>
                    <a:lnTo>
                      <a:pt x="0" y="18"/>
                    </a:lnTo>
                    <a:lnTo>
                      <a:pt x="18" y="6"/>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nvGrpSpPr>
            <p:cNvPr id="106" name="Group 124"/>
            <p:cNvGrpSpPr>
              <a:grpSpLocks/>
            </p:cNvGrpSpPr>
            <p:nvPr/>
          </p:nvGrpSpPr>
          <p:grpSpPr bwMode="auto">
            <a:xfrm>
              <a:off x="9180514" y="3763963"/>
              <a:ext cx="368300" cy="747713"/>
              <a:chOff x="9180514" y="3763963"/>
              <a:chExt cx="368300" cy="747713"/>
            </a:xfrm>
          </p:grpSpPr>
          <p:sp>
            <p:nvSpPr>
              <p:cNvPr id="120" name="Freeform 283"/>
              <p:cNvSpPr>
                <a:spLocks/>
              </p:cNvSpPr>
              <p:nvPr/>
            </p:nvSpPr>
            <p:spPr bwMode="auto">
              <a:xfrm>
                <a:off x="9190039" y="3783013"/>
                <a:ext cx="339725" cy="709613"/>
              </a:xfrm>
              <a:custGeom>
                <a:avLst/>
                <a:gdLst>
                  <a:gd name="T0" fmla="*/ 0 w 36"/>
                  <a:gd name="T1" fmla="*/ 2147483646 h 75"/>
                  <a:gd name="T2" fmla="*/ 2147483646 w 36"/>
                  <a:gd name="T3" fmla="*/ 0 h 75"/>
                  <a:gd name="T4" fmla="*/ 0 60000 65536"/>
                  <a:gd name="T5" fmla="*/ 0 60000 65536"/>
                </a:gdLst>
                <a:ahLst/>
                <a:cxnLst>
                  <a:cxn ang="T4">
                    <a:pos x="T0" y="T1"/>
                  </a:cxn>
                  <a:cxn ang="T5">
                    <a:pos x="T2" y="T3"/>
                  </a:cxn>
                </a:cxnLst>
                <a:rect l="0" t="0" r="r" b="b"/>
                <a:pathLst>
                  <a:path w="36" h="75">
                    <a:moveTo>
                      <a:pt x="0" y="75"/>
                    </a:moveTo>
                    <a:cubicBezTo>
                      <a:pt x="17" y="53"/>
                      <a:pt x="30" y="28"/>
                      <a:pt x="36" y="0"/>
                    </a:cubicBezTo>
                  </a:path>
                </a:pathLst>
              </a:custGeom>
              <a:noFill/>
              <a:ln w="9525" cap="flat">
                <a:solidFill>
                  <a:srgbClr val="51A67C"/>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fr-CH"/>
              </a:p>
            </p:txBody>
          </p:sp>
          <p:sp>
            <p:nvSpPr>
              <p:cNvPr id="121" name="Freeform 284"/>
              <p:cNvSpPr>
                <a:spLocks/>
              </p:cNvSpPr>
              <p:nvPr/>
            </p:nvSpPr>
            <p:spPr bwMode="auto">
              <a:xfrm>
                <a:off x="9180514" y="4473576"/>
                <a:ext cx="28575" cy="38100"/>
              </a:xfrm>
              <a:custGeom>
                <a:avLst/>
                <a:gdLst>
                  <a:gd name="T0" fmla="*/ 2147483646 w 18"/>
                  <a:gd name="T1" fmla="*/ 2147483646 h 24"/>
                  <a:gd name="T2" fmla="*/ 0 w 18"/>
                  <a:gd name="T3" fmla="*/ 2147483646 h 24"/>
                  <a:gd name="T4" fmla="*/ 0 w 18"/>
                  <a:gd name="T5" fmla="*/ 0 h 24"/>
                  <a:gd name="T6" fmla="*/ 2147483646 w 18"/>
                  <a:gd name="T7" fmla="*/ 2147483646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24">
                    <a:moveTo>
                      <a:pt x="18" y="12"/>
                    </a:moveTo>
                    <a:lnTo>
                      <a:pt x="0" y="24"/>
                    </a:lnTo>
                    <a:lnTo>
                      <a:pt x="0" y="0"/>
                    </a:lnTo>
                    <a:lnTo>
                      <a:pt x="18" y="12"/>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22" name="Freeform 285"/>
              <p:cNvSpPr>
                <a:spLocks/>
              </p:cNvSpPr>
              <p:nvPr/>
            </p:nvSpPr>
            <p:spPr bwMode="auto">
              <a:xfrm>
                <a:off x="9520239" y="3763963"/>
                <a:ext cx="28575" cy="28575"/>
              </a:xfrm>
              <a:custGeom>
                <a:avLst/>
                <a:gdLst>
                  <a:gd name="T0" fmla="*/ 2147483646 w 18"/>
                  <a:gd name="T1" fmla="*/ 2147483646 h 18"/>
                  <a:gd name="T2" fmla="*/ 2147483646 w 18"/>
                  <a:gd name="T3" fmla="*/ 0 h 18"/>
                  <a:gd name="T4" fmla="*/ 0 w 18"/>
                  <a:gd name="T5" fmla="*/ 2147483646 h 18"/>
                  <a:gd name="T6" fmla="*/ 2147483646 w 18"/>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8">
                    <a:moveTo>
                      <a:pt x="18" y="18"/>
                    </a:moveTo>
                    <a:lnTo>
                      <a:pt x="12" y="0"/>
                    </a:lnTo>
                    <a:lnTo>
                      <a:pt x="0" y="12"/>
                    </a:lnTo>
                    <a:lnTo>
                      <a:pt x="18" y="18"/>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nvGrpSpPr>
            <p:cNvPr id="107" name="Group 125"/>
            <p:cNvGrpSpPr>
              <a:grpSpLocks/>
            </p:cNvGrpSpPr>
            <p:nvPr/>
          </p:nvGrpSpPr>
          <p:grpSpPr bwMode="auto">
            <a:xfrm>
              <a:off x="8556626" y="3367088"/>
              <a:ext cx="661988" cy="38100"/>
              <a:chOff x="8556626" y="3367088"/>
              <a:chExt cx="661988" cy="38100"/>
            </a:xfrm>
          </p:grpSpPr>
          <p:sp>
            <p:nvSpPr>
              <p:cNvPr id="118" name="Line 298"/>
              <p:cNvSpPr>
                <a:spLocks noChangeShapeType="1"/>
              </p:cNvSpPr>
              <p:nvPr/>
            </p:nvSpPr>
            <p:spPr bwMode="auto">
              <a:xfrm>
                <a:off x="8556626" y="3386138"/>
                <a:ext cx="633413" cy="0"/>
              </a:xfrm>
              <a:prstGeom prst="line">
                <a:avLst/>
              </a:prstGeom>
              <a:noFill/>
              <a:ln w="9525">
                <a:solidFill>
                  <a:srgbClr val="51A67C"/>
                </a:solidFill>
                <a:miter lim="800000"/>
                <a:headEnd/>
                <a:tailEnd/>
              </a:ln>
              <a:extLst>
                <a:ext uri="{909E8E84-426E-40DD-AFC4-6F175D3DCCD1}">
                  <a14:hiddenFill xmlns:a14="http://schemas.microsoft.com/office/drawing/2010/main">
                    <a:noFill/>
                  </a14:hiddenFill>
                </a:ext>
              </a:extLst>
            </p:spPr>
            <p:txBody>
              <a:bodyPr lIns="68580" tIns="34290" rIns="68580" bIns="34290"/>
              <a:lstStyle/>
              <a:p>
                <a:endParaRPr lang="fr-CH"/>
              </a:p>
            </p:txBody>
          </p:sp>
          <p:sp>
            <p:nvSpPr>
              <p:cNvPr id="119" name="Freeform 299"/>
              <p:cNvSpPr>
                <a:spLocks/>
              </p:cNvSpPr>
              <p:nvPr/>
            </p:nvSpPr>
            <p:spPr bwMode="auto">
              <a:xfrm>
                <a:off x="9190039" y="3367088"/>
                <a:ext cx="28575" cy="38100"/>
              </a:xfrm>
              <a:custGeom>
                <a:avLst/>
                <a:gdLst>
                  <a:gd name="T0" fmla="*/ 0 w 18"/>
                  <a:gd name="T1" fmla="*/ 2147483646 h 24"/>
                  <a:gd name="T2" fmla="*/ 2147483646 w 18"/>
                  <a:gd name="T3" fmla="*/ 2147483646 h 24"/>
                  <a:gd name="T4" fmla="*/ 0 w 18"/>
                  <a:gd name="T5" fmla="*/ 0 h 24"/>
                  <a:gd name="T6" fmla="*/ 0 w 18"/>
                  <a:gd name="T7" fmla="*/ 2147483646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24">
                    <a:moveTo>
                      <a:pt x="0" y="24"/>
                    </a:moveTo>
                    <a:lnTo>
                      <a:pt x="18" y="12"/>
                    </a:lnTo>
                    <a:lnTo>
                      <a:pt x="0" y="0"/>
                    </a:lnTo>
                    <a:lnTo>
                      <a:pt x="0" y="24"/>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nvGrpSpPr>
            <p:cNvPr id="108" name="Group 126"/>
            <p:cNvGrpSpPr>
              <a:grpSpLocks/>
            </p:cNvGrpSpPr>
            <p:nvPr/>
          </p:nvGrpSpPr>
          <p:grpSpPr bwMode="auto">
            <a:xfrm>
              <a:off x="8093076" y="4370388"/>
              <a:ext cx="501650" cy="244476"/>
              <a:chOff x="8093076" y="4370388"/>
              <a:chExt cx="501650" cy="244476"/>
            </a:xfrm>
          </p:grpSpPr>
          <p:sp>
            <p:nvSpPr>
              <p:cNvPr id="116" name="Line 302"/>
              <p:cNvSpPr>
                <a:spLocks noChangeShapeType="1"/>
              </p:cNvSpPr>
              <p:nvPr/>
            </p:nvSpPr>
            <p:spPr bwMode="auto">
              <a:xfrm>
                <a:off x="8093076" y="4370388"/>
                <a:ext cx="482600" cy="227013"/>
              </a:xfrm>
              <a:prstGeom prst="line">
                <a:avLst/>
              </a:prstGeom>
              <a:noFill/>
              <a:ln w="9525">
                <a:solidFill>
                  <a:srgbClr val="51A67C"/>
                </a:solidFill>
                <a:miter lim="800000"/>
                <a:headEnd/>
                <a:tailEnd/>
              </a:ln>
              <a:extLst>
                <a:ext uri="{909E8E84-426E-40DD-AFC4-6F175D3DCCD1}">
                  <a14:hiddenFill xmlns:a14="http://schemas.microsoft.com/office/drawing/2010/main">
                    <a:noFill/>
                  </a14:hiddenFill>
                </a:ext>
              </a:extLst>
            </p:spPr>
            <p:txBody>
              <a:bodyPr lIns="68580" tIns="34290" rIns="68580" bIns="34290"/>
              <a:lstStyle/>
              <a:p>
                <a:endParaRPr lang="fr-CH"/>
              </a:p>
            </p:txBody>
          </p:sp>
          <p:sp>
            <p:nvSpPr>
              <p:cNvPr id="117" name="Freeform 303"/>
              <p:cNvSpPr>
                <a:spLocks/>
              </p:cNvSpPr>
              <p:nvPr/>
            </p:nvSpPr>
            <p:spPr bwMode="auto">
              <a:xfrm>
                <a:off x="8566151" y="4587876"/>
                <a:ext cx="28575" cy="26988"/>
              </a:xfrm>
              <a:custGeom>
                <a:avLst/>
                <a:gdLst>
                  <a:gd name="T0" fmla="*/ 0 w 18"/>
                  <a:gd name="T1" fmla="*/ 2147483646 h 17"/>
                  <a:gd name="T2" fmla="*/ 2147483646 w 18"/>
                  <a:gd name="T3" fmla="*/ 2147483646 h 17"/>
                  <a:gd name="T4" fmla="*/ 2147483646 w 18"/>
                  <a:gd name="T5" fmla="*/ 0 h 17"/>
                  <a:gd name="T6" fmla="*/ 0 w 18"/>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7">
                    <a:moveTo>
                      <a:pt x="0" y="17"/>
                    </a:moveTo>
                    <a:lnTo>
                      <a:pt x="18" y="12"/>
                    </a:lnTo>
                    <a:lnTo>
                      <a:pt x="6" y="0"/>
                    </a:lnTo>
                    <a:lnTo>
                      <a:pt x="0" y="17"/>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nvGrpSpPr>
            <p:cNvPr id="109" name="Group 127"/>
            <p:cNvGrpSpPr>
              <a:grpSpLocks/>
            </p:cNvGrpSpPr>
            <p:nvPr/>
          </p:nvGrpSpPr>
          <p:grpSpPr bwMode="auto">
            <a:xfrm>
              <a:off x="8093076" y="2165351"/>
              <a:ext cx="492125" cy="236538"/>
              <a:chOff x="8093076" y="2165351"/>
              <a:chExt cx="492125" cy="236538"/>
            </a:xfrm>
          </p:grpSpPr>
          <p:sp>
            <p:nvSpPr>
              <p:cNvPr id="114" name="Line 310"/>
              <p:cNvSpPr>
                <a:spLocks noChangeShapeType="1"/>
              </p:cNvSpPr>
              <p:nvPr/>
            </p:nvSpPr>
            <p:spPr bwMode="auto">
              <a:xfrm flipV="1">
                <a:off x="8093076" y="2174876"/>
                <a:ext cx="473075" cy="227013"/>
              </a:xfrm>
              <a:prstGeom prst="line">
                <a:avLst/>
              </a:prstGeom>
              <a:noFill/>
              <a:ln w="9525">
                <a:solidFill>
                  <a:srgbClr val="51A67C"/>
                </a:solidFill>
                <a:miter lim="800000"/>
                <a:headEnd/>
                <a:tailEnd/>
              </a:ln>
              <a:extLst>
                <a:ext uri="{909E8E84-426E-40DD-AFC4-6F175D3DCCD1}">
                  <a14:hiddenFill xmlns:a14="http://schemas.microsoft.com/office/drawing/2010/main">
                    <a:noFill/>
                  </a14:hiddenFill>
                </a:ext>
              </a:extLst>
            </p:spPr>
            <p:txBody>
              <a:bodyPr lIns="68580" tIns="34290" rIns="68580" bIns="34290"/>
              <a:lstStyle/>
              <a:p>
                <a:endParaRPr lang="fr-CH"/>
              </a:p>
            </p:txBody>
          </p:sp>
          <p:sp>
            <p:nvSpPr>
              <p:cNvPr id="115" name="Freeform 311"/>
              <p:cNvSpPr>
                <a:spLocks/>
              </p:cNvSpPr>
              <p:nvPr/>
            </p:nvSpPr>
            <p:spPr bwMode="auto">
              <a:xfrm>
                <a:off x="8556626" y="2165351"/>
                <a:ext cx="28575" cy="28575"/>
              </a:xfrm>
              <a:custGeom>
                <a:avLst/>
                <a:gdLst>
                  <a:gd name="T0" fmla="*/ 2147483646 w 18"/>
                  <a:gd name="T1" fmla="*/ 2147483646 h 18"/>
                  <a:gd name="T2" fmla="*/ 2147483646 w 18"/>
                  <a:gd name="T3" fmla="*/ 0 h 18"/>
                  <a:gd name="T4" fmla="*/ 0 w 18"/>
                  <a:gd name="T5" fmla="*/ 0 h 18"/>
                  <a:gd name="T6" fmla="*/ 2147483646 w 18"/>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8">
                    <a:moveTo>
                      <a:pt x="6" y="18"/>
                    </a:moveTo>
                    <a:lnTo>
                      <a:pt x="18" y="0"/>
                    </a:lnTo>
                    <a:lnTo>
                      <a:pt x="0" y="0"/>
                    </a:lnTo>
                    <a:lnTo>
                      <a:pt x="6" y="18"/>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nvGrpSpPr>
            <p:cNvPr id="110" name="Group 128"/>
            <p:cNvGrpSpPr>
              <a:grpSpLocks/>
            </p:cNvGrpSpPr>
            <p:nvPr/>
          </p:nvGrpSpPr>
          <p:grpSpPr bwMode="auto">
            <a:xfrm>
              <a:off x="8556626" y="2363788"/>
              <a:ext cx="284163" cy="2043113"/>
              <a:chOff x="8556626" y="2363788"/>
              <a:chExt cx="284163" cy="2043113"/>
            </a:xfrm>
          </p:grpSpPr>
          <p:sp>
            <p:nvSpPr>
              <p:cNvPr id="111" name="Freeform 321"/>
              <p:cNvSpPr>
                <a:spLocks/>
              </p:cNvSpPr>
              <p:nvPr/>
            </p:nvSpPr>
            <p:spPr bwMode="auto">
              <a:xfrm>
                <a:off x="8556626" y="2392363"/>
                <a:ext cx="265113" cy="1995488"/>
              </a:xfrm>
              <a:custGeom>
                <a:avLst/>
                <a:gdLst>
                  <a:gd name="T0" fmla="*/ 2147483646 w 167"/>
                  <a:gd name="T1" fmla="*/ 2147483646 h 1257"/>
                  <a:gd name="T2" fmla="*/ 0 w 167"/>
                  <a:gd name="T3" fmla="*/ 2147483646 h 1257"/>
                  <a:gd name="T4" fmla="*/ 2147483646 w 167"/>
                  <a:gd name="T5" fmla="*/ 0 h 1257"/>
                  <a:gd name="T6" fmla="*/ 0 60000 65536"/>
                  <a:gd name="T7" fmla="*/ 0 60000 65536"/>
                  <a:gd name="T8" fmla="*/ 0 60000 65536"/>
                </a:gdLst>
                <a:ahLst/>
                <a:cxnLst>
                  <a:cxn ang="T6">
                    <a:pos x="T0" y="T1"/>
                  </a:cxn>
                  <a:cxn ang="T7">
                    <a:pos x="T2" y="T3"/>
                  </a:cxn>
                  <a:cxn ang="T8">
                    <a:pos x="T4" y="T5"/>
                  </a:cxn>
                </a:cxnLst>
                <a:rect l="0" t="0" r="r" b="b"/>
                <a:pathLst>
                  <a:path w="167" h="1257">
                    <a:moveTo>
                      <a:pt x="167" y="1257"/>
                    </a:moveTo>
                    <a:lnTo>
                      <a:pt x="0" y="626"/>
                    </a:lnTo>
                    <a:lnTo>
                      <a:pt x="167" y="0"/>
                    </a:lnTo>
                  </a:path>
                </a:pathLst>
              </a:custGeom>
              <a:noFill/>
              <a:ln w="9525" cap="flat">
                <a:solidFill>
                  <a:srgbClr val="51A67C"/>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fr-CH"/>
              </a:p>
            </p:txBody>
          </p:sp>
          <p:sp>
            <p:nvSpPr>
              <p:cNvPr id="112" name="Freeform 322"/>
              <p:cNvSpPr>
                <a:spLocks/>
              </p:cNvSpPr>
              <p:nvPr/>
            </p:nvSpPr>
            <p:spPr bwMode="auto">
              <a:xfrm>
                <a:off x="8812214" y="4379913"/>
                <a:ext cx="28575" cy="26988"/>
              </a:xfrm>
              <a:custGeom>
                <a:avLst/>
                <a:gdLst>
                  <a:gd name="T0" fmla="*/ 2147483646 w 18"/>
                  <a:gd name="T1" fmla="*/ 0 h 17"/>
                  <a:gd name="T2" fmla="*/ 2147483646 w 18"/>
                  <a:gd name="T3" fmla="*/ 2147483646 h 17"/>
                  <a:gd name="T4" fmla="*/ 0 w 18"/>
                  <a:gd name="T5" fmla="*/ 2147483646 h 17"/>
                  <a:gd name="T6" fmla="*/ 2147483646 w 18"/>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7">
                    <a:moveTo>
                      <a:pt x="18" y="0"/>
                    </a:moveTo>
                    <a:lnTo>
                      <a:pt x="12" y="17"/>
                    </a:lnTo>
                    <a:lnTo>
                      <a:pt x="0" y="5"/>
                    </a:lnTo>
                    <a:lnTo>
                      <a:pt x="18" y="0"/>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13" name="Freeform 323"/>
              <p:cNvSpPr>
                <a:spLocks/>
              </p:cNvSpPr>
              <p:nvPr/>
            </p:nvSpPr>
            <p:spPr bwMode="auto">
              <a:xfrm>
                <a:off x="8812214" y="2363788"/>
                <a:ext cx="28575" cy="38100"/>
              </a:xfrm>
              <a:custGeom>
                <a:avLst/>
                <a:gdLst>
                  <a:gd name="T0" fmla="*/ 2147483646 w 18"/>
                  <a:gd name="T1" fmla="*/ 2147483646 h 24"/>
                  <a:gd name="T2" fmla="*/ 2147483646 w 18"/>
                  <a:gd name="T3" fmla="*/ 0 h 24"/>
                  <a:gd name="T4" fmla="*/ 0 w 18"/>
                  <a:gd name="T5" fmla="*/ 2147483646 h 24"/>
                  <a:gd name="T6" fmla="*/ 2147483646 w 18"/>
                  <a:gd name="T7" fmla="*/ 2147483646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24">
                    <a:moveTo>
                      <a:pt x="18" y="24"/>
                    </a:moveTo>
                    <a:lnTo>
                      <a:pt x="12" y="0"/>
                    </a:lnTo>
                    <a:lnTo>
                      <a:pt x="0" y="18"/>
                    </a:lnTo>
                    <a:lnTo>
                      <a:pt x="18" y="24"/>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sp>
        <p:nvSpPr>
          <p:cNvPr id="126" name="Oval 341"/>
          <p:cNvSpPr>
            <a:spLocks noChangeArrowheads="1"/>
          </p:cNvSpPr>
          <p:nvPr/>
        </p:nvSpPr>
        <p:spPr bwMode="auto">
          <a:xfrm>
            <a:off x="8359204" y="4102354"/>
            <a:ext cx="511175" cy="5111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endParaRPr lang="fr-CH" altLang="fr-FR">
              <a:solidFill>
                <a:srgbClr val="000000"/>
              </a:solidFill>
            </a:endParaRPr>
          </a:p>
        </p:txBody>
      </p:sp>
      <p:grpSp>
        <p:nvGrpSpPr>
          <p:cNvPr id="127" name="Group 145"/>
          <p:cNvGrpSpPr>
            <a:grpSpLocks/>
          </p:cNvGrpSpPr>
          <p:nvPr/>
        </p:nvGrpSpPr>
        <p:grpSpPr bwMode="auto">
          <a:xfrm>
            <a:off x="7000304" y="3046667"/>
            <a:ext cx="233362" cy="530225"/>
            <a:chOff x="6732589" y="3017838"/>
            <a:chExt cx="311150" cy="708026"/>
          </a:xfrm>
        </p:grpSpPr>
        <p:sp>
          <p:nvSpPr>
            <p:cNvPr id="128" name="Freeform 357"/>
            <p:cNvSpPr>
              <a:spLocks noEditPoints="1"/>
            </p:cNvSpPr>
            <p:nvPr/>
          </p:nvSpPr>
          <p:spPr bwMode="auto">
            <a:xfrm>
              <a:off x="6732589" y="3082926"/>
              <a:ext cx="74613" cy="66675"/>
            </a:xfrm>
            <a:custGeom>
              <a:avLst/>
              <a:gdLst>
                <a:gd name="T0" fmla="*/ 2147483646 w 8"/>
                <a:gd name="T1" fmla="*/ 2147483646 h 7"/>
                <a:gd name="T2" fmla="*/ 2147483646 w 8"/>
                <a:gd name="T3" fmla="*/ 2147483646 h 7"/>
                <a:gd name="T4" fmla="*/ 2147483646 w 8"/>
                <a:gd name="T5" fmla="*/ 2147483646 h 7"/>
                <a:gd name="T6" fmla="*/ 2147483646 w 8"/>
                <a:gd name="T7" fmla="*/ 2147483646 h 7"/>
                <a:gd name="T8" fmla="*/ 2147483646 w 8"/>
                <a:gd name="T9" fmla="*/ 2147483646 h 7"/>
                <a:gd name="T10" fmla="*/ 2147483646 w 8"/>
                <a:gd name="T11" fmla="*/ 2147483646 h 7"/>
                <a:gd name="T12" fmla="*/ 0 w 8"/>
                <a:gd name="T13" fmla="*/ 2147483646 h 7"/>
                <a:gd name="T14" fmla="*/ 0 w 8"/>
                <a:gd name="T15" fmla="*/ 2147483646 h 7"/>
                <a:gd name="T16" fmla="*/ 0 w 8"/>
                <a:gd name="T17" fmla="*/ 2147483646 h 7"/>
                <a:gd name="T18" fmla="*/ 2147483646 w 8"/>
                <a:gd name="T19" fmla="*/ 2147483646 h 7"/>
                <a:gd name="T20" fmla="*/ 2147483646 w 8"/>
                <a:gd name="T21" fmla="*/ 0 h 7"/>
                <a:gd name="T22" fmla="*/ 2147483646 w 8"/>
                <a:gd name="T23" fmla="*/ 0 h 7"/>
                <a:gd name="T24" fmla="*/ 2147483646 w 8"/>
                <a:gd name="T25" fmla="*/ 0 h 7"/>
                <a:gd name="T26" fmla="*/ 2147483646 w 8"/>
                <a:gd name="T27" fmla="*/ 2147483646 h 7"/>
                <a:gd name="T28" fmla="*/ 2147483646 w 8"/>
                <a:gd name="T29" fmla="*/ 2147483646 h 7"/>
                <a:gd name="T30" fmla="*/ 2147483646 w 8"/>
                <a:gd name="T31" fmla="*/ 2147483646 h 7"/>
                <a:gd name="T32" fmla="*/ 2147483646 w 8"/>
                <a:gd name="T33" fmla="*/ 2147483646 h 7"/>
                <a:gd name="T34" fmla="*/ 2147483646 w 8"/>
                <a:gd name="T35" fmla="*/ 2147483646 h 7"/>
                <a:gd name="T36" fmla="*/ 2147483646 w 8"/>
                <a:gd name="T37" fmla="*/ 2147483646 h 7"/>
                <a:gd name="T38" fmla="*/ 2147483646 w 8"/>
                <a:gd name="T39" fmla="*/ 2147483646 h 7"/>
                <a:gd name="T40" fmla="*/ 2147483646 w 8"/>
                <a:gd name="T41" fmla="*/ 2147483646 h 7"/>
                <a:gd name="T42" fmla="*/ 2147483646 w 8"/>
                <a:gd name="T43" fmla="*/ 2147483646 h 7"/>
                <a:gd name="T44" fmla="*/ 2147483646 w 8"/>
                <a:gd name="T45" fmla="*/ 2147483646 h 7"/>
                <a:gd name="T46" fmla="*/ 2147483646 w 8"/>
                <a:gd name="T47" fmla="*/ 2147483646 h 7"/>
                <a:gd name="T48" fmla="*/ 2147483646 w 8"/>
                <a:gd name="T49" fmla="*/ 2147483646 h 7"/>
                <a:gd name="T50" fmla="*/ 2147483646 w 8"/>
                <a:gd name="T51" fmla="*/ 2147483646 h 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 h="7">
                  <a:moveTo>
                    <a:pt x="8" y="5"/>
                  </a:moveTo>
                  <a:cubicBezTo>
                    <a:pt x="8" y="5"/>
                    <a:pt x="7" y="5"/>
                    <a:pt x="7" y="6"/>
                  </a:cubicBezTo>
                  <a:cubicBezTo>
                    <a:pt x="6" y="6"/>
                    <a:pt x="6" y="6"/>
                    <a:pt x="5" y="7"/>
                  </a:cubicBezTo>
                  <a:cubicBezTo>
                    <a:pt x="5" y="7"/>
                    <a:pt x="4" y="7"/>
                    <a:pt x="4" y="7"/>
                  </a:cubicBezTo>
                  <a:cubicBezTo>
                    <a:pt x="3" y="7"/>
                    <a:pt x="3" y="7"/>
                    <a:pt x="2" y="7"/>
                  </a:cubicBezTo>
                  <a:cubicBezTo>
                    <a:pt x="2" y="7"/>
                    <a:pt x="1" y="6"/>
                    <a:pt x="1" y="6"/>
                  </a:cubicBezTo>
                  <a:cubicBezTo>
                    <a:pt x="1" y="6"/>
                    <a:pt x="1" y="5"/>
                    <a:pt x="0" y="5"/>
                  </a:cubicBezTo>
                  <a:cubicBezTo>
                    <a:pt x="0" y="4"/>
                    <a:pt x="0" y="4"/>
                    <a:pt x="0" y="3"/>
                  </a:cubicBezTo>
                  <a:cubicBezTo>
                    <a:pt x="0" y="3"/>
                    <a:pt x="0" y="2"/>
                    <a:pt x="0" y="2"/>
                  </a:cubicBezTo>
                  <a:cubicBezTo>
                    <a:pt x="1" y="1"/>
                    <a:pt x="1" y="1"/>
                    <a:pt x="1" y="1"/>
                  </a:cubicBezTo>
                  <a:cubicBezTo>
                    <a:pt x="2" y="0"/>
                    <a:pt x="2" y="0"/>
                    <a:pt x="3" y="0"/>
                  </a:cubicBezTo>
                  <a:cubicBezTo>
                    <a:pt x="4" y="0"/>
                    <a:pt x="4" y="0"/>
                    <a:pt x="5" y="0"/>
                  </a:cubicBezTo>
                  <a:cubicBezTo>
                    <a:pt x="5" y="0"/>
                    <a:pt x="6" y="0"/>
                    <a:pt x="6" y="0"/>
                  </a:cubicBezTo>
                  <a:cubicBezTo>
                    <a:pt x="7" y="0"/>
                    <a:pt x="7" y="0"/>
                    <a:pt x="7" y="1"/>
                  </a:cubicBezTo>
                  <a:cubicBezTo>
                    <a:pt x="8" y="1"/>
                    <a:pt x="8" y="1"/>
                    <a:pt x="8" y="2"/>
                  </a:cubicBezTo>
                  <a:cubicBezTo>
                    <a:pt x="8" y="2"/>
                    <a:pt x="8" y="3"/>
                    <a:pt x="8" y="3"/>
                  </a:cubicBezTo>
                  <a:cubicBezTo>
                    <a:pt x="8" y="4"/>
                    <a:pt x="8" y="4"/>
                    <a:pt x="8" y="5"/>
                  </a:cubicBezTo>
                  <a:close/>
                  <a:moveTo>
                    <a:pt x="5" y="6"/>
                  </a:moveTo>
                  <a:cubicBezTo>
                    <a:pt x="6" y="5"/>
                    <a:pt x="7" y="5"/>
                    <a:pt x="7" y="4"/>
                  </a:cubicBezTo>
                  <a:cubicBezTo>
                    <a:pt x="7" y="4"/>
                    <a:pt x="7" y="3"/>
                    <a:pt x="7" y="2"/>
                  </a:cubicBezTo>
                  <a:cubicBezTo>
                    <a:pt x="7" y="1"/>
                    <a:pt x="6" y="1"/>
                    <a:pt x="6" y="1"/>
                  </a:cubicBezTo>
                  <a:cubicBezTo>
                    <a:pt x="5" y="0"/>
                    <a:pt x="4" y="1"/>
                    <a:pt x="3" y="1"/>
                  </a:cubicBezTo>
                  <a:cubicBezTo>
                    <a:pt x="2" y="1"/>
                    <a:pt x="2" y="2"/>
                    <a:pt x="1" y="2"/>
                  </a:cubicBezTo>
                  <a:cubicBezTo>
                    <a:pt x="1" y="3"/>
                    <a:pt x="1" y="4"/>
                    <a:pt x="1" y="4"/>
                  </a:cubicBezTo>
                  <a:cubicBezTo>
                    <a:pt x="1" y="5"/>
                    <a:pt x="2" y="6"/>
                    <a:pt x="3" y="6"/>
                  </a:cubicBezTo>
                  <a:cubicBezTo>
                    <a:pt x="3" y="6"/>
                    <a:pt x="4" y="6"/>
                    <a:pt x="5" y="6"/>
                  </a:cubicBez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29" name="Freeform 358"/>
            <p:cNvSpPr>
              <a:spLocks/>
            </p:cNvSpPr>
            <p:nvPr/>
          </p:nvSpPr>
          <p:spPr bwMode="auto">
            <a:xfrm>
              <a:off x="6761164" y="3159126"/>
              <a:ext cx="74613" cy="66675"/>
            </a:xfrm>
            <a:custGeom>
              <a:avLst/>
              <a:gdLst>
                <a:gd name="T0" fmla="*/ 2147483646 w 8"/>
                <a:gd name="T1" fmla="*/ 2147483646 h 7"/>
                <a:gd name="T2" fmla="*/ 2147483646 w 8"/>
                <a:gd name="T3" fmla="*/ 2147483646 h 7"/>
                <a:gd name="T4" fmla="*/ 2147483646 w 8"/>
                <a:gd name="T5" fmla="*/ 2147483646 h 7"/>
                <a:gd name="T6" fmla="*/ 0 w 8"/>
                <a:gd name="T7" fmla="*/ 2147483646 h 7"/>
                <a:gd name="T8" fmla="*/ 0 w 8"/>
                <a:gd name="T9" fmla="*/ 2147483646 h 7"/>
                <a:gd name="T10" fmla="*/ 0 w 8"/>
                <a:gd name="T11" fmla="*/ 2147483646 h 7"/>
                <a:gd name="T12" fmla="*/ 0 w 8"/>
                <a:gd name="T13" fmla="*/ 2147483646 h 7"/>
                <a:gd name="T14" fmla="*/ 2147483646 w 8"/>
                <a:gd name="T15" fmla="*/ 2147483646 h 7"/>
                <a:gd name="T16" fmla="*/ 2147483646 w 8"/>
                <a:gd name="T17" fmla="*/ 2147483646 h 7"/>
                <a:gd name="T18" fmla="*/ 2147483646 w 8"/>
                <a:gd name="T19" fmla="*/ 0 h 7"/>
                <a:gd name="T20" fmla="*/ 2147483646 w 8"/>
                <a:gd name="T21" fmla="*/ 2147483646 h 7"/>
                <a:gd name="T22" fmla="*/ 2147483646 w 8"/>
                <a:gd name="T23" fmla="*/ 2147483646 h 7"/>
                <a:gd name="T24" fmla="*/ 2147483646 w 8"/>
                <a:gd name="T25" fmla="*/ 2147483646 h 7"/>
                <a:gd name="T26" fmla="*/ 2147483646 w 8"/>
                <a:gd name="T27" fmla="*/ 2147483646 h 7"/>
                <a:gd name="T28" fmla="*/ 2147483646 w 8"/>
                <a:gd name="T29" fmla="*/ 2147483646 h 7"/>
                <a:gd name="T30" fmla="*/ 2147483646 w 8"/>
                <a:gd name="T31" fmla="*/ 2147483646 h 7"/>
                <a:gd name="T32" fmla="*/ 2147483646 w 8"/>
                <a:gd name="T33" fmla="*/ 2147483646 h 7"/>
                <a:gd name="T34" fmla="*/ 2147483646 w 8"/>
                <a:gd name="T35" fmla="*/ 2147483646 h 7"/>
                <a:gd name="T36" fmla="*/ 2147483646 w 8"/>
                <a:gd name="T37" fmla="*/ 2147483646 h 7"/>
                <a:gd name="T38" fmla="*/ 2147483646 w 8"/>
                <a:gd name="T39" fmla="*/ 2147483646 h 7"/>
                <a:gd name="T40" fmla="*/ 2147483646 w 8"/>
                <a:gd name="T41" fmla="*/ 2147483646 h 7"/>
                <a:gd name="T42" fmla="*/ 2147483646 w 8"/>
                <a:gd name="T43" fmla="*/ 2147483646 h 7"/>
                <a:gd name="T44" fmla="*/ 2147483646 w 8"/>
                <a:gd name="T45" fmla="*/ 2147483646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 h="7">
                  <a:moveTo>
                    <a:pt x="4" y="7"/>
                  </a:moveTo>
                  <a:cubicBezTo>
                    <a:pt x="3" y="7"/>
                    <a:pt x="3" y="7"/>
                    <a:pt x="2" y="7"/>
                  </a:cubicBezTo>
                  <a:cubicBezTo>
                    <a:pt x="2" y="7"/>
                    <a:pt x="1" y="7"/>
                    <a:pt x="1" y="7"/>
                  </a:cubicBezTo>
                  <a:cubicBezTo>
                    <a:pt x="1" y="6"/>
                    <a:pt x="0" y="6"/>
                    <a:pt x="0" y="6"/>
                  </a:cubicBezTo>
                  <a:cubicBezTo>
                    <a:pt x="0" y="6"/>
                    <a:pt x="0" y="5"/>
                    <a:pt x="0" y="5"/>
                  </a:cubicBezTo>
                  <a:cubicBezTo>
                    <a:pt x="0" y="4"/>
                    <a:pt x="0" y="4"/>
                    <a:pt x="0" y="3"/>
                  </a:cubicBezTo>
                  <a:cubicBezTo>
                    <a:pt x="0" y="3"/>
                    <a:pt x="0" y="3"/>
                    <a:pt x="0" y="2"/>
                  </a:cubicBezTo>
                  <a:cubicBezTo>
                    <a:pt x="0" y="2"/>
                    <a:pt x="1" y="2"/>
                    <a:pt x="1" y="2"/>
                  </a:cubicBezTo>
                  <a:cubicBezTo>
                    <a:pt x="1" y="1"/>
                    <a:pt x="2" y="1"/>
                    <a:pt x="2" y="1"/>
                  </a:cubicBezTo>
                  <a:cubicBezTo>
                    <a:pt x="7" y="0"/>
                    <a:pt x="7" y="0"/>
                    <a:pt x="7" y="0"/>
                  </a:cubicBezTo>
                  <a:cubicBezTo>
                    <a:pt x="7" y="1"/>
                    <a:pt x="7" y="1"/>
                    <a:pt x="7" y="1"/>
                  </a:cubicBezTo>
                  <a:cubicBezTo>
                    <a:pt x="2" y="2"/>
                    <a:pt x="2" y="2"/>
                    <a:pt x="2" y="2"/>
                  </a:cubicBezTo>
                  <a:cubicBezTo>
                    <a:pt x="2" y="2"/>
                    <a:pt x="2" y="2"/>
                    <a:pt x="2" y="2"/>
                  </a:cubicBezTo>
                  <a:cubicBezTo>
                    <a:pt x="1" y="2"/>
                    <a:pt x="1" y="3"/>
                    <a:pt x="1" y="3"/>
                  </a:cubicBezTo>
                  <a:cubicBezTo>
                    <a:pt x="1" y="3"/>
                    <a:pt x="1" y="3"/>
                    <a:pt x="1" y="3"/>
                  </a:cubicBezTo>
                  <a:cubicBezTo>
                    <a:pt x="1" y="4"/>
                    <a:pt x="1" y="4"/>
                    <a:pt x="1" y="4"/>
                  </a:cubicBezTo>
                  <a:cubicBezTo>
                    <a:pt x="1" y="5"/>
                    <a:pt x="1" y="5"/>
                    <a:pt x="1" y="5"/>
                  </a:cubicBezTo>
                  <a:cubicBezTo>
                    <a:pt x="1" y="6"/>
                    <a:pt x="1" y="6"/>
                    <a:pt x="2" y="6"/>
                  </a:cubicBezTo>
                  <a:cubicBezTo>
                    <a:pt x="2" y="6"/>
                    <a:pt x="2" y="6"/>
                    <a:pt x="2" y="6"/>
                  </a:cubicBezTo>
                  <a:cubicBezTo>
                    <a:pt x="3" y="6"/>
                    <a:pt x="3" y="6"/>
                    <a:pt x="3" y="6"/>
                  </a:cubicBezTo>
                  <a:cubicBezTo>
                    <a:pt x="8" y="5"/>
                    <a:pt x="8" y="5"/>
                    <a:pt x="8" y="5"/>
                  </a:cubicBezTo>
                  <a:cubicBezTo>
                    <a:pt x="8" y="6"/>
                    <a:pt x="8" y="6"/>
                    <a:pt x="8" y="6"/>
                  </a:cubicBezTo>
                  <a:lnTo>
                    <a:pt x="4" y="7"/>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30" name="Freeform 359"/>
            <p:cNvSpPr>
              <a:spLocks/>
            </p:cNvSpPr>
            <p:nvPr/>
          </p:nvSpPr>
          <p:spPr bwMode="auto">
            <a:xfrm>
              <a:off x="6769101" y="3235326"/>
              <a:ext cx="85725" cy="55563"/>
            </a:xfrm>
            <a:custGeom>
              <a:avLst/>
              <a:gdLst>
                <a:gd name="T0" fmla="*/ 2147483646 w 54"/>
                <a:gd name="T1" fmla="*/ 2147483646 h 35"/>
                <a:gd name="T2" fmla="*/ 2147483646 w 54"/>
                <a:gd name="T3" fmla="*/ 2147483646 h 35"/>
                <a:gd name="T4" fmla="*/ 0 w 54"/>
                <a:gd name="T5" fmla="*/ 2147483646 h 35"/>
                <a:gd name="T6" fmla="*/ 0 w 54"/>
                <a:gd name="T7" fmla="*/ 2147483646 h 35"/>
                <a:gd name="T8" fmla="*/ 2147483646 w 54"/>
                <a:gd name="T9" fmla="*/ 2147483646 h 35"/>
                <a:gd name="T10" fmla="*/ 2147483646 w 54"/>
                <a:gd name="T11" fmla="*/ 0 h 35"/>
                <a:gd name="T12" fmla="*/ 2147483646 w 54"/>
                <a:gd name="T13" fmla="*/ 0 h 35"/>
                <a:gd name="T14" fmla="*/ 2147483646 w 54"/>
                <a:gd name="T15" fmla="*/ 2147483646 h 35"/>
                <a:gd name="T16" fmla="*/ 2147483646 w 54"/>
                <a:gd name="T17" fmla="*/ 2147483646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 h="35">
                  <a:moveTo>
                    <a:pt x="48" y="35"/>
                  </a:moveTo>
                  <a:lnTo>
                    <a:pt x="42" y="23"/>
                  </a:lnTo>
                  <a:lnTo>
                    <a:pt x="0" y="29"/>
                  </a:lnTo>
                  <a:lnTo>
                    <a:pt x="0" y="23"/>
                  </a:lnTo>
                  <a:lnTo>
                    <a:pt x="42" y="17"/>
                  </a:lnTo>
                  <a:lnTo>
                    <a:pt x="42" y="0"/>
                  </a:lnTo>
                  <a:lnTo>
                    <a:pt x="48" y="0"/>
                  </a:lnTo>
                  <a:lnTo>
                    <a:pt x="54" y="35"/>
                  </a:lnTo>
                  <a:lnTo>
                    <a:pt x="48" y="35"/>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31" name="Freeform 360"/>
            <p:cNvSpPr>
              <a:spLocks/>
            </p:cNvSpPr>
            <p:nvPr/>
          </p:nvSpPr>
          <p:spPr bwMode="auto">
            <a:xfrm>
              <a:off x="6778626" y="3309938"/>
              <a:ext cx="76200" cy="57150"/>
            </a:xfrm>
            <a:custGeom>
              <a:avLst/>
              <a:gdLst>
                <a:gd name="T0" fmla="*/ 2147483646 w 8"/>
                <a:gd name="T1" fmla="*/ 2147483646 h 6"/>
                <a:gd name="T2" fmla="*/ 2147483646 w 8"/>
                <a:gd name="T3" fmla="*/ 2147483646 h 6"/>
                <a:gd name="T4" fmla="*/ 0 w 8"/>
                <a:gd name="T5" fmla="*/ 2147483646 h 6"/>
                <a:gd name="T6" fmla="*/ 0 w 8"/>
                <a:gd name="T7" fmla="*/ 2147483646 h 6"/>
                <a:gd name="T8" fmla="*/ 0 w 8"/>
                <a:gd name="T9" fmla="*/ 2147483646 h 6"/>
                <a:gd name="T10" fmla="*/ 0 w 8"/>
                <a:gd name="T11" fmla="*/ 2147483646 h 6"/>
                <a:gd name="T12" fmla="*/ 2147483646 w 8"/>
                <a:gd name="T13" fmla="*/ 2147483646 h 6"/>
                <a:gd name="T14" fmla="*/ 2147483646 w 8"/>
                <a:gd name="T15" fmla="*/ 0 h 6"/>
                <a:gd name="T16" fmla="*/ 2147483646 w 8"/>
                <a:gd name="T17" fmla="*/ 0 h 6"/>
                <a:gd name="T18" fmla="*/ 2147483646 w 8"/>
                <a:gd name="T19" fmla="*/ 0 h 6"/>
                <a:gd name="T20" fmla="*/ 2147483646 w 8"/>
                <a:gd name="T21" fmla="*/ 2147483646 h 6"/>
                <a:gd name="T22" fmla="*/ 2147483646 w 8"/>
                <a:gd name="T23" fmla="*/ 2147483646 h 6"/>
                <a:gd name="T24" fmla="*/ 2147483646 w 8"/>
                <a:gd name="T25" fmla="*/ 2147483646 h 6"/>
                <a:gd name="T26" fmla="*/ 2147483646 w 8"/>
                <a:gd name="T27" fmla="*/ 2147483646 h 6"/>
                <a:gd name="T28" fmla="*/ 2147483646 w 8"/>
                <a:gd name="T29" fmla="*/ 2147483646 h 6"/>
                <a:gd name="T30" fmla="*/ 2147483646 w 8"/>
                <a:gd name="T31" fmla="*/ 2147483646 h 6"/>
                <a:gd name="T32" fmla="*/ 2147483646 w 8"/>
                <a:gd name="T33" fmla="*/ 2147483646 h 6"/>
                <a:gd name="T34" fmla="*/ 2147483646 w 8"/>
                <a:gd name="T35" fmla="*/ 2147483646 h 6"/>
                <a:gd name="T36" fmla="*/ 2147483646 w 8"/>
                <a:gd name="T37" fmla="*/ 2147483646 h 6"/>
                <a:gd name="T38" fmla="*/ 2147483646 w 8"/>
                <a:gd name="T39" fmla="*/ 2147483646 h 6"/>
                <a:gd name="T40" fmla="*/ 2147483646 w 8"/>
                <a:gd name="T41" fmla="*/ 2147483646 h 6"/>
                <a:gd name="T42" fmla="*/ 2147483646 w 8"/>
                <a:gd name="T43" fmla="*/ 2147483646 h 6"/>
                <a:gd name="T44" fmla="*/ 2147483646 w 8"/>
                <a:gd name="T45" fmla="*/ 2147483646 h 6"/>
                <a:gd name="T46" fmla="*/ 2147483646 w 8"/>
                <a:gd name="T47" fmla="*/ 2147483646 h 6"/>
                <a:gd name="T48" fmla="*/ 2147483646 w 8"/>
                <a:gd name="T49" fmla="*/ 2147483646 h 6"/>
                <a:gd name="T50" fmla="*/ 2147483646 w 8"/>
                <a:gd name="T51" fmla="*/ 2147483646 h 6"/>
                <a:gd name="T52" fmla="*/ 2147483646 w 8"/>
                <a:gd name="T53" fmla="*/ 2147483646 h 6"/>
                <a:gd name="T54" fmla="*/ 2147483646 w 8"/>
                <a:gd name="T55" fmla="*/ 2147483646 h 6"/>
                <a:gd name="T56" fmla="*/ 2147483646 w 8"/>
                <a:gd name="T57" fmla="*/ 2147483646 h 6"/>
                <a:gd name="T58" fmla="*/ 2147483646 w 8"/>
                <a:gd name="T59" fmla="*/ 2147483646 h 6"/>
                <a:gd name="T60" fmla="*/ 2147483646 w 8"/>
                <a:gd name="T61" fmla="*/ 2147483646 h 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 h="6">
                  <a:moveTo>
                    <a:pt x="1" y="6"/>
                  </a:moveTo>
                  <a:cubicBezTo>
                    <a:pt x="1" y="6"/>
                    <a:pt x="1" y="6"/>
                    <a:pt x="1" y="6"/>
                  </a:cubicBezTo>
                  <a:cubicBezTo>
                    <a:pt x="1" y="6"/>
                    <a:pt x="0" y="6"/>
                    <a:pt x="0" y="5"/>
                  </a:cubicBezTo>
                  <a:cubicBezTo>
                    <a:pt x="0" y="5"/>
                    <a:pt x="0" y="5"/>
                    <a:pt x="0" y="5"/>
                  </a:cubicBezTo>
                  <a:cubicBezTo>
                    <a:pt x="0" y="4"/>
                    <a:pt x="0" y="4"/>
                    <a:pt x="0" y="4"/>
                  </a:cubicBezTo>
                  <a:cubicBezTo>
                    <a:pt x="0" y="3"/>
                    <a:pt x="0" y="3"/>
                    <a:pt x="0" y="2"/>
                  </a:cubicBezTo>
                  <a:cubicBezTo>
                    <a:pt x="0" y="2"/>
                    <a:pt x="1" y="1"/>
                    <a:pt x="1" y="1"/>
                  </a:cubicBezTo>
                  <a:cubicBezTo>
                    <a:pt x="1" y="1"/>
                    <a:pt x="2" y="0"/>
                    <a:pt x="2" y="0"/>
                  </a:cubicBezTo>
                  <a:cubicBezTo>
                    <a:pt x="3" y="0"/>
                    <a:pt x="3" y="0"/>
                    <a:pt x="4" y="0"/>
                  </a:cubicBezTo>
                  <a:cubicBezTo>
                    <a:pt x="4" y="0"/>
                    <a:pt x="5" y="0"/>
                    <a:pt x="6" y="0"/>
                  </a:cubicBezTo>
                  <a:cubicBezTo>
                    <a:pt x="6" y="0"/>
                    <a:pt x="7" y="0"/>
                    <a:pt x="7" y="1"/>
                  </a:cubicBezTo>
                  <a:cubicBezTo>
                    <a:pt x="7" y="1"/>
                    <a:pt x="8" y="1"/>
                    <a:pt x="8" y="2"/>
                  </a:cubicBezTo>
                  <a:cubicBezTo>
                    <a:pt x="8" y="2"/>
                    <a:pt x="8" y="3"/>
                    <a:pt x="8" y="3"/>
                  </a:cubicBezTo>
                  <a:cubicBezTo>
                    <a:pt x="8" y="4"/>
                    <a:pt x="8" y="4"/>
                    <a:pt x="8" y="5"/>
                  </a:cubicBezTo>
                  <a:cubicBezTo>
                    <a:pt x="8" y="5"/>
                    <a:pt x="8" y="6"/>
                    <a:pt x="8" y="6"/>
                  </a:cubicBezTo>
                  <a:cubicBezTo>
                    <a:pt x="6" y="6"/>
                    <a:pt x="6" y="6"/>
                    <a:pt x="6" y="6"/>
                  </a:cubicBezTo>
                  <a:cubicBezTo>
                    <a:pt x="6" y="6"/>
                    <a:pt x="6" y="6"/>
                    <a:pt x="6" y="6"/>
                  </a:cubicBezTo>
                  <a:cubicBezTo>
                    <a:pt x="7" y="6"/>
                    <a:pt x="7" y="5"/>
                    <a:pt x="7" y="5"/>
                  </a:cubicBezTo>
                  <a:cubicBezTo>
                    <a:pt x="7" y="4"/>
                    <a:pt x="7" y="4"/>
                    <a:pt x="7" y="3"/>
                  </a:cubicBezTo>
                  <a:cubicBezTo>
                    <a:pt x="7" y="3"/>
                    <a:pt x="7" y="3"/>
                    <a:pt x="7" y="2"/>
                  </a:cubicBezTo>
                  <a:cubicBezTo>
                    <a:pt x="7" y="2"/>
                    <a:pt x="7" y="2"/>
                    <a:pt x="6" y="2"/>
                  </a:cubicBezTo>
                  <a:cubicBezTo>
                    <a:pt x="6" y="1"/>
                    <a:pt x="6" y="1"/>
                    <a:pt x="5" y="1"/>
                  </a:cubicBezTo>
                  <a:cubicBezTo>
                    <a:pt x="5" y="1"/>
                    <a:pt x="4" y="1"/>
                    <a:pt x="4" y="1"/>
                  </a:cubicBezTo>
                  <a:cubicBezTo>
                    <a:pt x="3" y="1"/>
                    <a:pt x="3" y="1"/>
                    <a:pt x="3" y="1"/>
                  </a:cubicBezTo>
                  <a:cubicBezTo>
                    <a:pt x="2" y="1"/>
                    <a:pt x="2" y="2"/>
                    <a:pt x="2" y="2"/>
                  </a:cubicBezTo>
                  <a:cubicBezTo>
                    <a:pt x="1" y="2"/>
                    <a:pt x="1" y="2"/>
                    <a:pt x="1" y="3"/>
                  </a:cubicBezTo>
                  <a:cubicBezTo>
                    <a:pt x="1" y="3"/>
                    <a:pt x="1" y="3"/>
                    <a:pt x="1" y="4"/>
                  </a:cubicBezTo>
                  <a:cubicBezTo>
                    <a:pt x="1" y="4"/>
                    <a:pt x="1" y="5"/>
                    <a:pt x="1" y="5"/>
                  </a:cubicBezTo>
                  <a:cubicBezTo>
                    <a:pt x="1" y="6"/>
                    <a:pt x="2" y="6"/>
                    <a:pt x="2" y="6"/>
                  </a:cubicBezTo>
                  <a:cubicBezTo>
                    <a:pt x="2" y="6"/>
                    <a:pt x="2" y="6"/>
                    <a:pt x="2" y="6"/>
                  </a:cubicBezTo>
                  <a:lnTo>
                    <a:pt x="1" y="6"/>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32" name="Freeform 361"/>
            <p:cNvSpPr>
              <a:spLocks noEditPoints="1"/>
            </p:cNvSpPr>
            <p:nvPr/>
          </p:nvSpPr>
          <p:spPr bwMode="auto">
            <a:xfrm>
              <a:off x="6778626" y="3386138"/>
              <a:ext cx="76200" cy="66675"/>
            </a:xfrm>
            <a:custGeom>
              <a:avLst/>
              <a:gdLst>
                <a:gd name="T0" fmla="*/ 2147483646 w 8"/>
                <a:gd name="T1" fmla="*/ 2147483646 h 7"/>
                <a:gd name="T2" fmla="*/ 2147483646 w 8"/>
                <a:gd name="T3" fmla="*/ 2147483646 h 7"/>
                <a:gd name="T4" fmla="*/ 2147483646 w 8"/>
                <a:gd name="T5" fmla="*/ 2147483646 h 7"/>
                <a:gd name="T6" fmla="*/ 2147483646 w 8"/>
                <a:gd name="T7" fmla="*/ 2147483646 h 7"/>
                <a:gd name="T8" fmla="*/ 2147483646 w 8"/>
                <a:gd name="T9" fmla="*/ 2147483646 h 7"/>
                <a:gd name="T10" fmla="*/ 0 w 8"/>
                <a:gd name="T11" fmla="*/ 2147483646 h 7"/>
                <a:gd name="T12" fmla="*/ 0 w 8"/>
                <a:gd name="T13" fmla="*/ 2147483646 h 7"/>
                <a:gd name="T14" fmla="*/ 0 w 8"/>
                <a:gd name="T15" fmla="*/ 2147483646 h 7"/>
                <a:gd name="T16" fmla="*/ 2147483646 w 8"/>
                <a:gd name="T17" fmla="*/ 2147483646 h 7"/>
                <a:gd name="T18" fmla="*/ 2147483646 w 8"/>
                <a:gd name="T19" fmla="*/ 0 h 7"/>
                <a:gd name="T20" fmla="*/ 2147483646 w 8"/>
                <a:gd name="T21" fmla="*/ 0 h 7"/>
                <a:gd name="T22" fmla="*/ 2147483646 w 8"/>
                <a:gd name="T23" fmla="*/ 0 h 7"/>
                <a:gd name="T24" fmla="*/ 2147483646 w 8"/>
                <a:gd name="T25" fmla="*/ 2147483646 h 7"/>
                <a:gd name="T26" fmla="*/ 2147483646 w 8"/>
                <a:gd name="T27" fmla="*/ 2147483646 h 7"/>
                <a:gd name="T28" fmla="*/ 2147483646 w 8"/>
                <a:gd name="T29" fmla="*/ 2147483646 h 7"/>
                <a:gd name="T30" fmla="*/ 2147483646 w 8"/>
                <a:gd name="T31" fmla="*/ 2147483646 h 7"/>
                <a:gd name="T32" fmla="*/ 2147483646 w 8"/>
                <a:gd name="T33" fmla="*/ 2147483646 h 7"/>
                <a:gd name="T34" fmla="*/ 2147483646 w 8"/>
                <a:gd name="T35" fmla="*/ 2147483646 h 7"/>
                <a:gd name="T36" fmla="*/ 2147483646 w 8"/>
                <a:gd name="T37" fmla="*/ 2147483646 h 7"/>
                <a:gd name="T38" fmla="*/ 2147483646 w 8"/>
                <a:gd name="T39" fmla="*/ 2147483646 h 7"/>
                <a:gd name="T40" fmla="*/ 2147483646 w 8"/>
                <a:gd name="T41" fmla="*/ 2147483646 h 7"/>
                <a:gd name="T42" fmla="*/ 2147483646 w 8"/>
                <a:gd name="T43" fmla="*/ 2147483646 h 7"/>
                <a:gd name="T44" fmla="*/ 2147483646 w 8"/>
                <a:gd name="T45" fmla="*/ 2147483646 h 7"/>
                <a:gd name="T46" fmla="*/ 2147483646 w 8"/>
                <a:gd name="T47" fmla="*/ 2147483646 h 7"/>
                <a:gd name="T48" fmla="*/ 2147483646 w 8"/>
                <a:gd name="T49" fmla="*/ 2147483646 h 7"/>
                <a:gd name="T50" fmla="*/ 2147483646 w 8"/>
                <a:gd name="T51" fmla="*/ 2147483646 h 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 h="7">
                  <a:moveTo>
                    <a:pt x="7" y="6"/>
                  </a:moveTo>
                  <a:cubicBezTo>
                    <a:pt x="7" y="7"/>
                    <a:pt x="6" y="7"/>
                    <a:pt x="6" y="7"/>
                  </a:cubicBezTo>
                  <a:cubicBezTo>
                    <a:pt x="5" y="7"/>
                    <a:pt x="5" y="7"/>
                    <a:pt x="4" y="7"/>
                  </a:cubicBezTo>
                  <a:cubicBezTo>
                    <a:pt x="3" y="7"/>
                    <a:pt x="3" y="7"/>
                    <a:pt x="2" y="7"/>
                  </a:cubicBezTo>
                  <a:cubicBezTo>
                    <a:pt x="2" y="7"/>
                    <a:pt x="1" y="6"/>
                    <a:pt x="1" y="6"/>
                  </a:cubicBezTo>
                  <a:cubicBezTo>
                    <a:pt x="1" y="6"/>
                    <a:pt x="0" y="5"/>
                    <a:pt x="0" y="5"/>
                  </a:cubicBezTo>
                  <a:cubicBezTo>
                    <a:pt x="0" y="4"/>
                    <a:pt x="0" y="4"/>
                    <a:pt x="0" y="3"/>
                  </a:cubicBezTo>
                  <a:cubicBezTo>
                    <a:pt x="0" y="3"/>
                    <a:pt x="0" y="2"/>
                    <a:pt x="0" y="2"/>
                  </a:cubicBezTo>
                  <a:cubicBezTo>
                    <a:pt x="1" y="2"/>
                    <a:pt x="1" y="1"/>
                    <a:pt x="1" y="1"/>
                  </a:cubicBezTo>
                  <a:cubicBezTo>
                    <a:pt x="2" y="1"/>
                    <a:pt x="2" y="0"/>
                    <a:pt x="3" y="0"/>
                  </a:cubicBezTo>
                  <a:cubicBezTo>
                    <a:pt x="3" y="0"/>
                    <a:pt x="4" y="0"/>
                    <a:pt x="4" y="0"/>
                  </a:cubicBezTo>
                  <a:cubicBezTo>
                    <a:pt x="5" y="0"/>
                    <a:pt x="5" y="0"/>
                    <a:pt x="6" y="0"/>
                  </a:cubicBezTo>
                  <a:cubicBezTo>
                    <a:pt x="6" y="0"/>
                    <a:pt x="7" y="1"/>
                    <a:pt x="7" y="1"/>
                  </a:cubicBezTo>
                  <a:cubicBezTo>
                    <a:pt x="8" y="1"/>
                    <a:pt x="8" y="2"/>
                    <a:pt x="8" y="2"/>
                  </a:cubicBezTo>
                  <a:cubicBezTo>
                    <a:pt x="8" y="3"/>
                    <a:pt x="8" y="3"/>
                    <a:pt x="8" y="4"/>
                  </a:cubicBezTo>
                  <a:cubicBezTo>
                    <a:pt x="8" y="4"/>
                    <a:pt x="8" y="5"/>
                    <a:pt x="8" y="5"/>
                  </a:cubicBezTo>
                  <a:cubicBezTo>
                    <a:pt x="8" y="6"/>
                    <a:pt x="7" y="6"/>
                    <a:pt x="7" y="6"/>
                  </a:cubicBezTo>
                  <a:close/>
                  <a:moveTo>
                    <a:pt x="4" y="6"/>
                  </a:moveTo>
                  <a:cubicBezTo>
                    <a:pt x="5" y="6"/>
                    <a:pt x="6" y="6"/>
                    <a:pt x="6" y="6"/>
                  </a:cubicBezTo>
                  <a:cubicBezTo>
                    <a:pt x="7" y="5"/>
                    <a:pt x="7" y="4"/>
                    <a:pt x="7" y="4"/>
                  </a:cubicBezTo>
                  <a:cubicBezTo>
                    <a:pt x="7" y="3"/>
                    <a:pt x="7" y="2"/>
                    <a:pt x="7" y="2"/>
                  </a:cubicBezTo>
                  <a:cubicBezTo>
                    <a:pt x="6" y="1"/>
                    <a:pt x="5" y="1"/>
                    <a:pt x="4" y="1"/>
                  </a:cubicBezTo>
                  <a:cubicBezTo>
                    <a:pt x="3" y="1"/>
                    <a:pt x="2" y="1"/>
                    <a:pt x="2" y="2"/>
                  </a:cubicBezTo>
                  <a:cubicBezTo>
                    <a:pt x="1" y="2"/>
                    <a:pt x="1" y="3"/>
                    <a:pt x="1" y="3"/>
                  </a:cubicBezTo>
                  <a:cubicBezTo>
                    <a:pt x="1" y="4"/>
                    <a:pt x="1" y="5"/>
                    <a:pt x="2" y="5"/>
                  </a:cubicBezTo>
                  <a:cubicBezTo>
                    <a:pt x="2" y="6"/>
                    <a:pt x="3" y="6"/>
                    <a:pt x="4" y="6"/>
                  </a:cubicBez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33" name="Freeform 362"/>
            <p:cNvSpPr>
              <a:spLocks/>
            </p:cNvSpPr>
            <p:nvPr/>
          </p:nvSpPr>
          <p:spPr bwMode="auto">
            <a:xfrm>
              <a:off x="6769101" y="3471863"/>
              <a:ext cx="85725" cy="74613"/>
            </a:xfrm>
            <a:custGeom>
              <a:avLst/>
              <a:gdLst>
                <a:gd name="T0" fmla="*/ 0 w 54"/>
                <a:gd name="T1" fmla="*/ 2147483646 h 47"/>
                <a:gd name="T2" fmla="*/ 0 w 54"/>
                <a:gd name="T3" fmla="*/ 2147483646 h 47"/>
                <a:gd name="T4" fmla="*/ 2147483646 w 54"/>
                <a:gd name="T5" fmla="*/ 2147483646 h 47"/>
                <a:gd name="T6" fmla="*/ 2147483646 w 54"/>
                <a:gd name="T7" fmla="*/ 2147483646 h 47"/>
                <a:gd name="T8" fmla="*/ 2147483646 w 54"/>
                <a:gd name="T9" fmla="*/ 2147483646 h 47"/>
                <a:gd name="T10" fmla="*/ 2147483646 w 54"/>
                <a:gd name="T11" fmla="*/ 2147483646 h 47"/>
                <a:gd name="T12" fmla="*/ 2147483646 w 54"/>
                <a:gd name="T13" fmla="*/ 2147483646 h 47"/>
                <a:gd name="T14" fmla="*/ 2147483646 w 54"/>
                <a:gd name="T15" fmla="*/ 0 h 47"/>
                <a:gd name="T16" fmla="*/ 2147483646 w 54"/>
                <a:gd name="T17" fmla="*/ 2147483646 h 47"/>
                <a:gd name="T18" fmla="*/ 2147483646 w 54"/>
                <a:gd name="T19" fmla="*/ 2147483646 h 47"/>
                <a:gd name="T20" fmla="*/ 2147483646 w 54"/>
                <a:gd name="T21" fmla="*/ 2147483646 h 47"/>
                <a:gd name="T22" fmla="*/ 2147483646 w 54"/>
                <a:gd name="T23" fmla="*/ 2147483646 h 47"/>
                <a:gd name="T24" fmla="*/ 2147483646 w 54"/>
                <a:gd name="T25" fmla="*/ 2147483646 h 47"/>
                <a:gd name="T26" fmla="*/ 0 w 54"/>
                <a:gd name="T27" fmla="*/ 2147483646 h 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4" h="47">
                  <a:moveTo>
                    <a:pt x="0" y="41"/>
                  </a:moveTo>
                  <a:lnTo>
                    <a:pt x="0" y="35"/>
                  </a:lnTo>
                  <a:lnTo>
                    <a:pt x="42" y="41"/>
                  </a:lnTo>
                  <a:lnTo>
                    <a:pt x="18" y="23"/>
                  </a:lnTo>
                  <a:lnTo>
                    <a:pt x="18" y="17"/>
                  </a:lnTo>
                  <a:lnTo>
                    <a:pt x="42" y="11"/>
                  </a:lnTo>
                  <a:lnTo>
                    <a:pt x="6" y="5"/>
                  </a:lnTo>
                  <a:lnTo>
                    <a:pt x="6" y="0"/>
                  </a:lnTo>
                  <a:lnTo>
                    <a:pt x="54" y="5"/>
                  </a:lnTo>
                  <a:lnTo>
                    <a:pt x="48" y="17"/>
                  </a:lnTo>
                  <a:lnTo>
                    <a:pt x="24" y="23"/>
                  </a:lnTo>
                  <a:lnTo>
                    <a:pt x="48" y="41"/>
                  </a:lnTo>
                  <a:lnTo>
                    <a:pt x="48" y="47"/>
                  </a:lnTo>
                  <a:lnTo>
                    <a:pt x="0" y="41"/>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34" name="Freeform 363"/>
            <p:cNvSpPr>
              <a:spLocks/>
            </p:cNvSpPr>
            <p:nvPr/>
          </p:nvSpPr>
          <p:spPr bwMode="auto">
            <a:xfrm>
              <a:off x="6751639" y="3556001"/>
              <a:ext cx="84138" cy="66675"/>
            </a:xfrm>
            <a:custGeom>
              <a:avLst/>
              <a:gdLst>
                <a:gd name="T0" fmla="*/ 0 w 53"/>
                <a:gd name="T1" fmla="*/ 2147483646 h 42"/>
                <a:gd name="T2" fmla="*/ 2147483646 w 53"/>
                <a:gd name="T3" fmla="*/ 0 h 42"/>
                <a:gd name="T4" fmla="*/ 2147483646 w 53"/>
                <a:gd name="T5" fmla="*/ 2147483646 h 42"/>
                <a:gd name="T6" fmla="*/ 2147483646 w 53"/>
                <a:gd name="T7" fmla="*/ 2147483646 h 42"/>
                <a:gd name="T8" fmla="*/ 2147483646 w 53"/>
                <a:gd name="T9" fmla="*/ 2147483646 h 42"/>
                <a:gd name="T10" fmla="*/ 2147483646 w 53"/>
                <a:gd name="T11" fmla="*/ 2147483646 h 42"/>
                <a:gd name="T12" fmla="*/ 2147483646 w 53"/>
                <a:gd name="T13" fmla="*/ 2147483646 h 42"/>
                <a:gd name="T14" fmla="*/ 2147483646 w 53"/>
                <a:gd name="T15" fmla="*/ 2147483646 h 42"/>
                <a:gd name="T16" fmla="*/ 2147483646 w 53"/>
                <a:gd name="T17" fmla="*/ 2147483646 h 42"/>
                <a:gd name="T18" fmla="*/ 2147483646 w 53"/>
                <a:gd name="T19" fmla="*/ 2147483646 h 42"/>
                <a:gd name="T20" fmla="*/ 2147483646 w 53"/>
                <a:gd name="T21" fmla="*/ 2147483646 h 42"/>
                <a:gd name="T22" fmla="*/ 2147483646 w 53"/>
                <a:gd name="T23" fmla="*/ 2147483646 h 42"/>
                <a:gd name="T24" fmla="*/ 0 w 53"/>
                <a:gd name="T25" fmla="*/ 2147483646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42">
                  <a:moveTo>
                    <a:pt x="0" y="30"/>
                  </a:moveTo>
                  <a:lnTo>
                    <a:pt x="6" y="0"/>
                  </a:lnTo>
                  <a:lnTo>
                    <a:pt x="53" y="12"/>
                  </a:lnTo>
                  <a:lnTo>
                    <a:pt x="47" y="42"/>
                  </a:lnTo>
                  <a:lnTo>
                    <a:pt x="41" y="42"/>
                  </a:lnTo>
                  <a:lnTo>
                    <a:pt x="47" y="18"/>
                  </a:lnTo>
                  <a:lnTo>
                    <a:pt x="35" y="12"/>
                  </a:lnTo>
                  <a:lnTo>
                    <a:pt x="29" y="36"/>
                  </a:lnTo>
                  <a:lnTo>
                    <a:pt x="23" y="36"/>
                  </a:lnTo>
                  <a:lnTo>
                    <a:pt x="29" y="12"/>
                  </a:lnTo>
                  <a:lnTo>
                    <a:pt x="11" y="6"/>
                  </a:lnTo>
                  <a:lnTo>
                    <a:pt x="6" y="30"/>
                  </a:lnTo>
                  <a:lnTo>
                    <a:pt x="0" y="30"/>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35" name="Freeform 364"/>
            <p:cNvSpPr>
              <a:spLocks/>
            </p:cNvSpPr>
            <p:nvPr/>
          </p:nvSpPr>
          <p:spPr bwMode="auto">
            <a:xfrm>
              <a:off x="6732589" y="3622676"/>
              <a:ext cx="74613" cy="76200"/>
            </a:xfrm>
            <a:custGeom>
              <a:avLst/>
              <a:gdLst>
                <a:gd name="T0" fmla="*/ 2147483646 w 8"/>
                <a:gd name="T1" fmla="*/ 2147483646 h 8"/>
                <a:gd name="T2" fmla="*/ 2147483646 w 8"/>
                <a:gd name="T3" fmla="*/ 2147483646 h 8"/>
                <a:gd name="T4" fmla="*/ 2147483646 w 8"/>
                <a:gd name="T5" fmla="*/ 2147483646 h 8"/>
                <a:gd name="T6" fmla="*/ 0 w 8"/>
                <a:gd name="T7" fmla="*/ 2147483646 h 8"/>
                <a:gd name="T8" fmla="*/ 2147483646 w 8"/>
                <a:gd name="T9" fmla="*/ 2147483646 h 8"/>
                <a:gd name="T10" fmla="*/ 2147483646 w 8"/>
                <a:gd name="T11" fmla="*/ 2147483646 h 8"/>
                <a:gd name="T12" fmla="*/ 2147483646 w 8"/>
                <a:gd name="T13" fmla="*/ 0 h 8"/>
                <a:gd name="T14" fmla="*/ 2147483646 w 8"/>
                <a:gd name="T15" fmla="*/ 0 h 8"/>
                <a:gd name="T16" fmla="*/ 2147483646 w 8"/>
                <a:gd name="T17" fmla="*/ 0 h 8"/>
                <a:gd name="T18" fmla="*/ 2147483646 w 8"/>
                <a:gd name="T19" fmla="*/ 2147483646 h 8"/>
                <a:gd name="T20" fmla="*/ 2147483646 w 8"/>
                <a:gd name="T21" fmla="*/ 2147483646 h 8"/>
                <a:gd name="T22" fmla="*/ 2147483646 w 8"/>
                <a:gd name="T23" fmla="*/ 2147483646 h 8"/>
                <a:gd name="T24" fmla="*/ 2147483646 w 8"/>
                <a:gd name="T25" fmla="*/ 2147483646 h 8"/>
                <a:gd name="T26" fmla="*/ 2147483646 w 8"/>
                <a:gd name="T27" fmla="*/ 2147483646 h 8"/>
                <a:gd name="T28" fmla="*/ 2147483646 w 8"/>
                <a:gd name="T29" fmla="*/ 2147483646 h 8"/>
                <a:gd name="T30" fmla="*/ 2147483646 w 8"/>
                <a:gd name="T31" fmla="*/ 2147483646 h 8"/>
                <a:gd name="T32" fmla="*/ 2147483646 w 8"/>
                <a:gd name="T33" fmla="*/ 2147483646 h 8"/>
                <a:gd name="T34" fmla="*/ 2147483646 w 8"/>
                <a:gd name="T35" fmla="*/ 2147483646 h 8"/>
                <a:gd name="T36" fmla="*/ 2147483646 w 8"/>
                <a:gd name="T37" fmla="*/ 2147483646 h 8"/>
                <a:gd name="T38" fmla="*/ 2147483646 w 8"/>
                <a:gd name="T39" fmla="*/ 2147483646 h 8"/>
                <a:gd name="T40" fmla="*/ 2147483646 w 8"/>
                <a:gd name="T41" fmla="*/ 2147483646 h 8"/>
                <a:gd name="T42" fmla="*/ 2147483646 w 8"/>
                <a:gd name="T43" fmla="*/ 2147483646 h 8"/>
                <a:gd name="T44" fmla="*/ 2147483646 w 8"/>
                <a:gd name="T45" fmla="*/ 2147483646 h 8"/>
                <a:gd name="T46" fmla="*/ 2147483646 w 8"/>
                <a:gd name="T47" fmla="*/ 2147483646 h 8"/>
                <a:gd name="T48" fmla="*/ 2147483646 w 8"/>
                <a:gd name="T49" fmla="*/ 2147483646 h 8"/>
                <a:gd name="T50" fmla="*/ 2147483646 w 8"/>
                <a:gd name="T51" fmla="*/ 2147483646 h 8"/>
                <a:gd name="T52" fmla="*/ 2147483646 w 8"/>
                <a:gd name="T53" fmla="*/ 2147483646 h 8"/>
                <a:gd name="T54" fmla="*/ 2147483646 w 8"/>
                <a:gd name="T55" fmla="*/ 2147483646 h 8"/>
                <a:gd name="T56" fmla="*/ 2147483646 w 8"/>
                <a:gd name="T57" fmla="*/ 2147483646 h 8"/>
                <a:gd name="T58" fmla="*/ 2147483646 w 8"/>
                <a:gd name="T59" fmla="*/ 2147483646 h 8"/>
                <a:gd name="T60" fmla="*/ 2147483646 w 8"/>
                <a:gd name="T61" fmla="*/ 2147483646 h 8"/>
                <a:gd name="T62" fmla="*/ 2147483646 w 8"/>
                <a:gd name="T63" fmla="*/ 2147483646 h 8"/>
                <a:gd name="T64" fmla="*/ 2147483646 w 8"/>
                <a:gd name="T65" fmla="*/ 2147483646 h 8"/>
                <a:gd name="T66" fmla="*/ 2147483646 w 8"/>
                <a:gd name="T67" fmla="*/ 2147483646 h 8"/>
                <a:gd name="T68" fmla="*/ 2147483646 w 8"/>
                <a:gd name="T69" fmla="*/ 2147483646 h 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 h="8">
                  <a:moveTo>
                    <a:pt x="2" y="6"/>
                  </a:moveTo>
                  <a:cubicBezTo>
                    <a:pt x="2" y="6"/>
                    <a:pt x="1" y="6"/>
                    <a:pt x="1" y="6"/>
                  </a:cubicBezTo>
                  <a:cubicBezTo>
                    <a:pt x="1" y="5"/>
                    <a:pt x="1" y="5"/>
                    <a:pt x="1" y="5"/>
                  </a:cubicBezTo>
                  <a:cubicBezTo>
                    <a:pt x="0" y="4"/>
                    <a:pt x="0" y="4"/>
                    <a:pt x="0" y="4"/>
                  </a:cubicBezTo>
                  <a:cubicBezTo>
                    <a:pt x="0" y="3"/>
                    <a:pt x="0" y="3"/>
                    <a:pt x="1" y="2"/>
                  </a:cubicBezTo>
                  <a:cubicBezTo>
                    <a:pt x="1" y="2"/>
                    <a:pt x="1" y="1"/>
                    <a:pt x="1" y="1"/>
                  </a:cubicBezTo>
                  <a:cubicBezTo>
                    <a:pt x="2" y="1"/>
                    <a:pt x="2" y="0"/>
                    <a:pt x="2" y="0"/>
                  </a:cubicBezTo>
                  <a:cubicBezTo>
                    <a:pt x="3" y="0"/>
                    <a:pt x="3" y="0"/>
                    <a:pt x="3" y="0"/>
                  </a:cubicBezTo>
                  <a:cubicBezTo>
                    <a:pt x="3" y="0"/>
                    <a:pt x="3" y="0"/>
                    <a:pt x="3" y="0"/>
                  </a:cubicBezTo>
                  <a:cubicBezTo>
                    <a:pt x="3" y="1"/>
                    <a:pt x="3" y="1"/>
                    <a:pt x="2" y="1"/>
                  </a:cubicBezTo>
                  <a:cubicBezTo>
                    <a:pt x="2" y="2"/>
                    <a:pt x="2" y="2"/>
                    <a:pt x="1" y="3"/>
                  </a:cubicBezTo>
                  <a:cubicBezTo>
                    <a:pt x="1" y="3"/>
                    <a:pt x="1" y="4"/>
                    <a:pt x="1" y="4"/>
                  </a:cubicBezTo>
                  <a:cubicBezTo>
                    <a:pt x="1" y="5"/>
                    <a:pt x="2" y="5"/>
                    <a:pt x="2" y="5"/>
                  </a:cubicBezTo>
                  <a:cubicBezTo>
                    <a:pt x="2" y="5"/>
                    <a:pt x="3" y="5"/>
                    <a:pt x="3" y="5"/>
                  </a:cubicBezTo>
                  <a:cubicBezTo>
                    <a:pt x="3" y="5"/>
                    <a:pt x="3" y="5"/>
                    <a:pt x="3" y="4"/>
                  </a:cubicBezTo>
                  <a:cubicBezTo>
                    <a:pt x="4" y="4"/>
                    <a:pt x="4" y="4"/>
                    <a:pt x="4" y="4"/>
                  </a:cubicBezTo>
                  <a:cubicBezTo>
                    <a:pt x="4" y="3"/>
                    <a:pt x="4" y="3"/>
                    <a:pt x="4" y="3"/>
                  </a:cubicBezTo>
                  <a:cubicBezTo>
                    <a:pt x="5" y="2"/>
                    <a:pt x="5" y="2"/>
                    <a:pt x="6" y="2"/>
                  </a:cubicBezTo>
                  <a:cubicBezTo>
                    <a:pt x="6" y="1"/>
                    <a:pt x="7" y="1"/>
                    <a:pt x="7" y="2"/>
                  </a:cubicBezTo>
                  <a:cubicBezTo>
                    <a:pt x="8" y="2"/>
                    <a:pt x="8" y="2"/>
                    <a:pt x="8" y="3"/>
                  </a:cubicBezTo>
                  <a:cubicBezTo>
                    <a:pt x="8" y="4"/>
                    <a:pt x="8" y="4"/>
                    <a:pt x="8" y="5"/>
                  </a:cubicBezTo>
                  <a:cubicBezTo>
                    <a:pt x="8" y="6"/>
                    <a:pt x="8" y="6"/>
                    <a:pt x="8" y="7"/>
                  </a:cubicBezTo>
                  <a:cubicBezTo>
                    <a:pt x="7" y="7"/>
                    <a:pt x="7" y="7"/>
                    <a:pt x="7" y="8"/>
                  </a:cubicBezTo>
                  <a:cubicBezTo>
                    <a:pt x="6" y="7"/>
                    <a:pt x="6" y="7"/>
                    <a:pt x="6" y="7"/>
                  </a:cubicBezTo>
                  <a:cubicBezTo>
                    <a:pt x="6" y="7"/>
                    <a:pt x="6" y="7"/>
                    <a:pt x="6" y="7"/>
                  </a:cubicBezTo>
                  <a:cubicBezTo>
                    <a:pt x="6" y="7"/>
                    <a:pt x="6" y="7"/>
                    <a:pt x="7" y="6"/>
                  </a:cubicBezTo>
                  <a:cubicBezTo>
                    <a:pt x="7" y="6"/>
                    <a:pt x="7" y="5"/>
                    <a:pt x="7" y="5"/>
                  </a:cubicBezTo>
                  <a:cubicBezTo>
                    <a:pt x="8" y="4"/>
                    <a:pt x="8" y="4"/>
                    <a:pt x="7" y="3"/>
                  </a:cubicBezTo>
                  <a:cubicBezTo>
                    <a:pt x="7" y="3"/>
                    <a:pt x="7" y="3"/>
                    <a:pt x="7" y="3"/>
                  </a:cubicBezTo>
                  <a:cubicBezTo>
                    <a:pt x="6" y="3"/>
                    <a:pt x="6" y="3"/>
                    <a:pt x="6" y="3"/>
                  </a:cubicBezTo>
                  <a:cubicBezTo>
                    <a:pt x="6" y="3"/>
                    <a:pt x="6" y="3"/>
                    <a:pt x="5" y="3"/>
                  </a:cubicBezTo>
                  <a:cubicBezTo>
                    <a:pt x="5" y="4"/>
                    <a:pt x="5" y="4"/>
                    <a:pt x="5" y="4"/>
                  </a:cubicBezTo>
                  <a:cubicBezTo>
                    <a:pt x="5" y="5"/>
                    <a:pt x="4" y="5"/>
                    <a:pt x="4" y="5"/>
                  </a:cubicBezTo>
                  <a:cubicBezTo>
                    <a:pt x="4" y="6"/>
                    <a:pt x="4" y="6"/>
                    <a:pt x="3" y="6"/>
                  </a:cubicBezTo>
                  <a:cubicBezTo>
                    <a:pt x="3" y="6"/>
                    <a:pt x="2" y="6"/>
                    <a:pt x="2" y="6"/>
                  </a:cubicBez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36" name="Freeform 365"/>
            <p:cNvSpPr>
              <a:spLocks/>
            </p:cNvSpPr>
            <p:nvPr/>
          </p:nvSpPr>
          <p:spPr bwMode="auto">
            <a:xfrm>
              <a:off x="6892926" y="3017838"/>
              <a:ext cx="84138" cy="65088"/>
            </a:xfrm>
            <a:custGeom>
              <a:avLst/>
              <a:gdLst>
                <a:gd name="T0" fmla="*/ 2147483646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0 w 9"/>
                <a:gd name="T11" fmla="*/ 2147483646 h 7"/>
                <a:gd name="T12" fmla="*/ 0 w 9"/>
                <a:gd name="T13" fmla="*/ 2147483646 h 7"/>
                <a:gd name="T14" fmla="*/ 2147483646 w 9"/>
                <a:gd name="T15" fmla="*/ 2147483646 h 7"/>
                <a:gd name="T16" fmla="*/ 2147483646 w 9"/>
                <a:gd name="T17" fmla="*/ 2147483646 h 7"/>
                <a:gd name="T18" fmla="*/ 2147483646 w 9"/>
                <a:gd name="T19" fmla="*/ 2147483646 h 7"/>
                <a:gd name="T20" fmla="*/ 2147483646 w 9"/>
                <a:gd name="T21" fmla="*/ 2147483646 h 7"/>
                <a:gd name="T22" fmla="*/ 2147483646 w 9"/>
                <a:gd name="T23" fmla="*/ 2147483646 h 7"/>
                <a:gd name="T24" fmla="*/ 2147483646 w 9"/>
                <a:gd name="T25" fmla="*/ 2147483646 h 7"/>
                <a:gd name="T26" fmla="*/ 2147483646 w 9"/>
                <a:gd name="T27" fmla="*/ 2147483646 h 7"/>
                <a:gd name="T28" fmla="*/ 2147483646 w 9"/>
                <a:gd name="T29" fmla="*/ 2147483646 h 7"/>
                <a:gd name="T30" fmla="*/ 2147483646 w 9"/>
                <a:gd name="T31" fmla="*/ 2147483646 h 7"/>
                <a:gd name="T32" fmla="*/ 2147483646 w 9"/>
                <a:gd name="T33" fmla="*/ 2147483646 h 7"/>
                <a:gd name="T34" fmla="*/ 2147483646 w 9"/>
                <a:gd name="T35" fmla="*/ 2147483646 h 7"/>
                <a:gd name="T36" fmla="*/ 2147483646 w 9"/>
                <a:gd name="T37" fmla="*/ 0 h 7"/>
                <a:gd name="T38" fmla="*/ 2147483646 w 9"/>
                <a:gd name="T39" fmla="*/ 0 h 7"/>
                <a:gd name="T40" fmla="*/ 2147483646 w 9"/>
                <a:gd name="T41" fmla="*/ 2147483646 h 7"/>
                <a:gd name="T42" fmla="*/ 2147483646 w 9"/>
                <a:gd name="T43" fmla="*/ 2147483646 h 7"/>
                <a:gd name="T44" fmla="*/ 2147483646 w 9"/>
                <a:gd name="T45" fmla="*/ 2147483646 h 7"/>
                <a:gd name="T46" fmla="*/ 2147483646 w 9"/>
                <a:gd name="T47" fmla="*/ 2147483646 h 7"/>
                <a:gd name="T48" fmla="*/ 2147483646 w 9"/>
                <a:gd name="T49" fmla="*/ 2147483646 h 7"/>
                <a:gd name="T50" fmla="*/ 2147483646 w 9"/>
                <a:gd name="T51" fmla="*/ 2147483646 h 7"/>
                <a:gd name="T52" fmla="*/ 2147483646 w 9"/>
                <a:gd name="T53" fmla="*/ 2147483646 h 7"/>
                <a:gd name="T54" fmla="*/ 2147483646 w 9"/>
                <a:gd name="T55" fmla="*/ 2147483646 h 7"/>
                <a:gd name="T56" fmla="*/ 2147483646 w 9"/>
                <a:gd name="T57" fmla="*/ 2147483646 h 7"/>
                <a:gd name="T58" fmla="*/ 2147483646 w 9"/>
                <a:gd name="T59" fmla="*/ 2147483646 h 7"/>
                <a:gd name="T60" fmla="*/ 2147483646 w 9"/>
                <a:gd name="T61" fmla="*/ 2147483646 h 7"/>
                <a:gd name="T62" fmla="*/ 2147483646 w 9"/>
                <a:gd name="T63" fmla="*/ 2147483646 h 7"/>
                <a:gd name="T64" fmla="*/ 2147483646 w 9"/>
                <a:gd name="T65" fmla="*/ 2147483646 h 7"/>
                <a:gd name="T66" fmla="*/ 2147483646 w 9"/>
                <a:gd name="T67" fmla="*/ 2147483646 h 7"/>
                <a:gd name="T68" fmla="*/ 2147483646 w 9"/>
                <a:gd name="T69" fmla="*/ 2147483646 h 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 h="7">
                  <a:moveTo>
                    <a:pt x="4" y="7"/>
                  </a:moveTo>
                  <a:cubicBezTo>
                    <a:pt x="4" y="7"/>
                    <a:pt x="4" y="7"/>
                    <a:pt x="3" y="7"/>
                  </a:cubicBezTo>
                  <a:cubicBezTo>
                    <a:pt x="3" y="7"/>
                    <a:pt x="3" y="7"/>
                    <a:pt x="2" y="7"/>
                  </a:cubicBezTo>
                  <a:cubicBezTo>
                    <a:pt x="2" y="7"/>
                    <a:pt x="2" y="7"/>
                    <a:pt x="1" y="6"/>
                  </a:cubicBezTo>
                  <a:cubicBezTo>
                    <a:pt x="1" y="6"/>
                    <a:pt x="1" y="6"/>
                    <a:pt x="1" y="5"/>
                  </a:cubicBezTo>
                  <a:cubicBezTo>
                    <a:pt x="1" y="5"/>
                    <a:pt x="0" y="4"/>
                    <a:pt x="0" y="4"/>
                  </a:cubicBezTo>
                  <a:cubicBezTo>
                    <a:pt x="0" y="3"/>
                    <a:pt x="0" y="3"/>
                    <a:pt x="0" y="2"/>
                  </a:cubicBezTo>
                  <a:cubicBezTo>
                    <a:pt x="1" y="2"/>
                    <a:pt x="1" y="2"/>
                    <a:pt x="1" y="2"/>
                  </a:cubicBezTo>
                  <a:cubicBezTo>
                    <a:pt x="1" y="2"/>
                    <a:pt x="1" y="2"/>
                    <a:pt x="1" y="2"/>
                  </a:cubicBezTo>
                  <a:cubicBezTo>
                    <a:pt x="1" y="2"/>
                    <a:pt x="1" y="3"/>
                    <a:pt x="1" y="3"/>
                  </a:cubicBezTo>
                  <a:cubicBezTo>
                    <a:pt x="1" y="4"/>
                    <a:pt x="1" y="4"/>
                    <a:pt x="2" y="5"/>
                  </a:cubicBezTo>
                  <a:cubicBezTo>
                    <a:pt x="2" y="5"/>
                    <a:pt x="2" y="6"/>
                    <a:pt x="3" y="6"/>
                  </a:cubicBezTo>
                  <a:cubicBezTo>
                    <a:pt x="3" y="6"/>
                    <a:pt x="3" y="6"/>
                    <a:pt x="4" y="6"/>
                  </a:cubicBezTo>
                  <a:cubicBezTo>
                    <a:pt x="4" y="6"/>
                    <a:pt x="4" y="6"/>
                    <a:pt x="4" y="6"/>
                  </a:cubicBezTo>
                  <a:cubicBezTo>
                    <a:pt x="4" y="5"/>
                    <a:pt x="4" y="5"/>
                    <a:pt x="4" y="5"/>
                  </a:cubicBezTo>
                  <a:cubicBezTo>
                    <a:pt x="4" y="4"/>
                    <a:pt x="4" y="4"/>
                    <a:pt x="4" y="4"/>
                  </a:cubicBezTo>
                  <a:cubicBezTo>
                    <a:pt x="4" y="4"/>
                    <a:pt x="4" y="3"/>
                    <a:pt x="4" y="3"/>
                  </a:cubicBezTo>
                  <a:cubicBezTo>
                    <a:pt x="4" y="2"/>
                    <a:pt x="4" y="2"/>
                    <a:pt x="4" y="1"/>
                  </a:cubicBezTo>
                  <a:cubicBezTo>
                    <a:pt x="4" y="1"/>
                    <a:pt x="4" y="0"/>
                    <a:pt x="5" y="0"/>
                  </a:cubicBezTo>
                  <a:cubicBezTo>
                    <a:pt x="6" y="0"/>
                    <a:pt x="6" y="0"/>
                    <a:pt x="7" y="0"/>
                  </a:cubicBezTo>
                  <a:cubicBezTo>
                    <a:pt x="7" y="1"/>
                    <a:pt x="8" y="1"/>
                    <a:pt x="8" y="2"/>
                  </a:cubicBezTo>
                  <a:cubicBezTo>
                    <a:pt x="8" y="3"/>
                    <a:pt x="9" y="3"/>
                    <a:pt x="9" y="3"/>
                  </a:cubicBezTo>
                  <a:cubicBezTo>
                    <a:pt x="9" y="4"/>
                    <a:pt x="9" y="4"/>
                    <a:pt x="9" y="5"/>
                  </a:cubicBezTo>
                  <a:cubicBezTo>
                    <a:pt x="8" y="5"/>
                    <a:pt x="8" y="5"/>
                    <a:pt x="8" y="5"/>
                  </a:cubicBezTo>
                  <a:cubicBezTo>
                    <a:pt x="8" y="5"/>
                    <a:pt x="8" y="5"/>
                    <a:pt x="8" y="5"/>
                  </a:cubicBezTo>
                  <a:cubicBezTo>
                    <a:pt x="8" y="5"/>
                    <a:pt x="8" y="4"/>
                    <a:pt x="8" y="4"/>
                  </a:cubicBezTo>
                  <a:cubicBezTo>
                    <a:pt x="8" y="3"/>
                    <a:pt x="8" y="3"/>
                    <a:pt x="7" y="2"/>
                  </a:cubicBezTo>
                  <a:cubicBezTo>
                    <a:pt x="7" y="2"/>
                    <a:pt x="7" y="2"/>
                    <a:pt x="7" y="1"/>
                  </a:cubicBezTo>
                  <a:cubicBezTo>
                    <a:pt x="6" y="1"/>
                    <a:pt x="6" y="1"/>
                    <a:pt x="6" y="1"/>
                  </a:cubicBezTo>
                  <a:cubicBezTo>
                    <a:pt x="5" y="1"/>
                    <a:pt x="5" y="2"/>
                    <a:pt x="5" y="2"/>
                  </a:cubicBezTo>
                  <a:cubicBezTo>
                    <a:pt x="5" y="2"/>
                    <a:pt x="5" y="2"/>
                    <a:pt x="5" y="3"/>
                  </a:cubicBezTo>
                  <a:cubicBezTo>
                    <a:pt x="5" y="3"/>
                    <a:pt x="5" y="3"/>
                    <a:pt x="5" y="4"/>
                  </a:cubicBezTo>
                  <a:cubicBezTo>
                    <a:pt x="5" y="4"/>
                    <a:pt x="5" y="4"/>
                    <a:pt x="5" y="5"/>
                  </a:cubicBezTo>
                  <a:cubicBezTo>
                    <a:pt x="5" y="5"/>
                    <a:pt x="5" y="6"/>
                    <a:pt x="5" y="6"/>
                  </a:cubicBezTo>
                  <a:cubicBezTo>
                    <a:pt x="5" y="7"/>
                    <a:pt x="5" y="7"/>
                    <a:pt x="4" y="7"/>
                  </a:cubicBez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37" name="Freeform 366"/>
            <p:cNvSpPr>
              <a:spLocks/>
            </p:cNvSpPr>
            <p:nvPr/>
          </p:nvSpPr>
          <p:spPr bwMode="auto">
            <a:xfrm>
              <a:off x="6921501" y="3082926"/>
              <a:ext cx="84138" cy="76200"/>
            </a:xfrm>
            <a:custGeom>
              <a:avLst/>
              <a:gdLst>
                <a:gd name="T0" fmla="*/ 2147483646 w 53"/>
                <a:gd name="T1" fmla="*/ 2147483646 h 48"/>
                <a:gd name="T2" fmla="*/ 2147483646 w 53"/>
                <a:gd name="T3" fmla="*/ 2147483646 h 48"/>
                <a:gd name="T4" fmla="*/ 2147483646 w 53"/>
                <a:gd name="T5" fmla="*/ 2147483646 h 48"/>
                <a:gd name="T6" fmla="*/ 2147483646 w 53"/>
                <a:gd name="T7" fmla="*/ 2147483646 h 48"/>
                <a:gd name="T8" fmla="*/ 0 w 53"/>
                <a:gd name="T9" fmla="*/ 2147483646 h 48"/>
                <a:gd name="T10" fmla="*/ 0 w 53"/>
                <a:gd name="T11" fmla="*/ 2147483646 h 48"/>
                <a:gd name="T12" fmla="*/ 2147483646 w 53"/>
                <a:gd name="T13" fmla="*/ 0 h 48"/>
                <a:gd name="T14" fmla="*/ 2147483646 w 53"/>
                <a:gd name="T15" fmla="*/ 2147483646 h 48"/>
                <a:gd name="T16" fmla="*/ 2147483646 w 53"/>
                <a:gd name="T17" fmla="*/ 2147483646 h 48"/>
                <a:gd name="T18" fmla="*/ 2147483646 w 53"/>
                <a:gd name="T19" fmla="*/ 2147483646 h 48"/>
                <a:gd name="T20" fmla="*/ 2147483646 w 53"/>
                <a:gd name="T21" fmla="*/ 2147483646 h 48"/>
                <a:gd name="T22" fmla="*/ 2147483646 w 53"/>
                <a:gd name="T23" fmla="*/ 2147483646 h 48"/>
                <a:gd name="T24" fmla="*/ 2147483646 w 53"/>
                <a:gd name="T25" fmla="*/ 2147483646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48">
                  <a:moveTo>
                    <a:pt x="12" y="48"/>
                  </a:moveTo>
                  <a:lnTo>
                    <a:pt x="6" y="48"/>
                  </a:lnTo>
                  <a:lnTo>
                    <a:pt x="30" y="36"/>
                  </a:lnTo>
                  <a:lnTo>
                    <a:pt x="24" y="18"/>
                  </a:lnTo>
                  <a:lnTo>
                    <a:pt x="0" y="24"/>
                  </a:lnTo>
                  <a:lnTo>
                    <a:pt x="0" y="18"/>
                  </a:lnTo>
                  <a:lnTo>
                    <a:pt x="41" y="0"/>
                  </a:lnTo>
                  <a:lnTo>
                    <a:pt x="47" y="6"/>
                  </a:lnTo>
                  <a:lnTo>
                    <a:pt x="30" y="12"/>
                  </a:lnTo>
                  <a:lnTo>
                    <a:pt x="35" y="36"/>
                  </a:lnTo>
                  <a:lnTo>
                    <a:pt x="53" y="30"/>
                  </a:lnTo>
                  <a:lnTo>
                    <a:pt x="53" y="36"/>
                  </a:lnTo>
                  <a:lnTo>
                    <a:pt x="12" y="48"/>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38" name="Freeform 367"/>
            <p:cNvSpPr>
              <a:spLocks noEditPoints="1"/>
            </p:cNvSpPr>
            <p:nvPr/>
          </p:nvSpPr>
          <p:spPr bwMode="auto">
            <a:xfrm>
              <a:off x="6950076" y="3168651"/>
              <a:ext cx="74613" cy="76200"/>
            </a:xfrm>
            <a:custGeom>
              <a:avLst/>
              <a:gdLst>
                <a:gd name="T0" fmla="*/ 2147483646 w 8"/>
                <a:gd name="T1" fmla="*/ 2147483646 h 8"/>
                <a:gd name="T2" fmla="*/ 2147483646 w 8"/>
                <a:gd name="T3" fmla="*/ 2147483646 h 8"/>
                <a:gd name="T4" fmla="*/ 2147483646 w 8"/>
                <a:gd name="T5" fmla="*/ 2147483646 h 8"/>
                <a:gd name="T6" fmla="*/ 2147483646 w 8"/>
                <a:gd name="T7" fmla="*/ 2147483646 h 8"/>
                <a:gd name="T8" fmla="*/ 2147483646 w 8"/>
                <a:gd name="T9" fmla="*/ 2147483646 h 8"/>
                <a:gd name="T10" fmla="*/ 0 w 8"/>
                <a:gd name="T11" fmla="*/ 2147483646 h 8"/>
                <a:gd name="T12" fmla="*/ 0 w 8"/>
                <a:gd name="T13" fmla="*/ 2147483646 h 8"/>
                <a:gd name="T14" fmla="*/ 0 w 8"/>
                <a:gd name="T15" fmla="*/ 2147483646 h 8"/>
                <a:gd name="T16" fmla="*/ 0 w 8"/>
                <a:gd name="T17" fmla="*/ 2147483646 h 8"/>
                <a:gd name="T18" fmla="*/ 2147483646 w 8"/>
                <a:gd name="T19" fmla="*/ 2147483646 h 8"/>
                <a:gd name="T20" fmla="*/ 2147483646 w 8"/>
                <a:gd name="T21" fmla="*/ 2147483646 h 8"/>
                <a:gd name="T22" fmla="*/ 2147483646 w 8"/>
                <a:gd name="T23" fmla="*/ 0 h 8"/>
                <a:gd name="T24" fmla="*/ 2147483646 w 8"/>
                <a:gd name="T25" fmla="*/ 2147483646 h 8"/>
                <a:gd name="T26" fmla="*/ 2147483646 w 8"/>
                <a:gd name="T27" fmla="*/ 2147483646 h 8"/>
                <a:gd name="T28" fmla="*/ 2147483646 w 8"/>
                <a:gd name="T29" fmla="*/ 2147483646 h 8"/>
                <a:gd name="T30" fmla="*/ 2147483646 w 8"/>
                <a:gd name="T31" fmla="*/ 2147483646 h 8"/>
                <a:gd name="T32" fmla="*/ 2147483646 w 8"/>
                <a:gd name="T33" fmla="*/ 2147483646 h 8"/>
                <a:gd name="T34" fmla="*/ 2147483646 w 8"/>
                <a:gd name="T35" fmla="*/ 2147483646 h 8"/>
                <a:gd name="T36" fmla="*/ 2147483646 w 8"/>
                <a:gd name="T37" fmla="*/ 2147483646 h 8"/>
                <a:gd name="T38" fmla="*/ 2147483646 w 8"/>
                <a:gd name="T39" fmla="*/ 2147483646 h 8"/>
                <a:gd name="T40" fmla="*/ 2147483646 w 8"/>
                <a:gd name="T41" fmla="*/ 2147483646 h 8"/>
                <a:gd name="T42" fmla="*/ 2147483646 w 8"/>
                <a:gd name="T43" fmla="*/ 2147483646 h 8"/>
                <a:gd name="T44" fmla="*/ 2147483646 w 8"/>
                <a:gd name="T45" fmla="*/ 2147483646 h 8"/>
                <a:gd name="T46" fmla="*/ 2147483646 w 8"/>
                <a:gd name="T47" fmla="*/ 2147483646 h 8"/>
                <a:gd name="T48" fmla="*/ 2147483646 w 8"/>
                <a:gd name="T49" fmla="*/ 2147483646 h 8"/>
                <a:gd name="T50" fmla="*/ 2147483646 w 8"/>
                <a:gd name="T51" fmla="*/ 2147483646 h 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 h="8">
                  <a:moveTo>
                    <a:pt x="7" y="6"/>
                  </a:moveTo>
                  <a:cubicBezTo>
                    <a:pt x="7" y="6"/>
                    <a:pt x="7" y="7"/>
                    <a:pt x="6" y="7"/>
                  </a:cubicBezTo>
                  <a:cubicBezTo>
                    <a:pt x="6" y="7"/>
                    <a:pt x="5" y="8"/>
                    <a:pt x="5" y="8"/>
                  </a:cubicBezTo>
                  <a:cubicBezTo>
                    <a:pt x="4" y="8"/>
                    <a:pt x="3" y="8"/>
                    <a:pt x="3" y="8"/>
                  </a:cubicBezTo>
                  <a:cubicBezTo>
                    <a:pt x="2" y="8"/>
                    <a:pt x="2" y="8"/>
                    <a:pt x="1" y="7"/>
                  </a:cubicBezTo>
                  <a:cubicBezTo>
                    <a:pt x="1" y="7"/>
                    <a:pt x="1" y="7"/>
                    <a:pt x="0" y="6"/>
                  </a:cubicBezTo>
                  <a:cubicBezTo>
                    <a:pt x="0" y="6"/>
                    <a:pt x="0" y="5"/>
                    <a:pt x="0" y="5"/>
                  </a:cubicBezTo>
                  <a:cubicBezTo>
                    <a:pt x="0" y="4"/>
                    <a:pt x="0" y="4"/>
                    <a:pt x="0" y="3"/>
                  </a:cubicBezTo>
                  <a:cubicBezTo>
                    <a:pt x="0" y="3"/>
                    <a:pt x="0" y="3"/>
                    <a:pt x="0" y="2"/>
                  </a:cubicBezTo>
                  <a:cubicBezTo>
                    <a:pt x="1" y="2"/>
                    <a:pt x="1" y="1"/>
                    <a:pt x="1" y="1"/>
                  </a:cubicBezTo>
                  <a:cubicBezTo>
                    <a:pt x="2" y="1"/>
                    <a:pt x="2" y="1"/>
                    <a:pt x="3" y="1"/>
                  </a:cubicBezTo>
                  <a:cubicBezTo>
                    <a:pt x="4" y="0"/>
                    <a:pt x="4" y="0"/>
                    <a:pt x="5" y="0"/>
                  </a:cubicBezTo>
                  <a:cubicBezTo>
                    <a:pt x="5" y="1"/>
                    <a:pt x="6" y="1"/>
                    <a:pt x="6" y="1"/>
                  </a:cubicBezTo>
                  <a:cubicBezTo>
                    <a:pt x="7" y="1"/>
                    <a:pt x="7" y="1"/>
                    <a:pt x="7" y="2"/>
                  </a:cubicBezTo>
                  <a:cubicBezTo>
                    <a:pt x="7" y="2"/>
                    <a:pt x="8" y="3"/>
                    <a:pt x="8" y="3"/>
                  </a:cubicBezTo>
                  <a:cubicBezTo>
                    <a:pt x="8" y="4"/>
                    <a:pt x="8" y="4"/>
                    <a:pt x="8" y="5"/>
                  </a:cubicBezTo>
                  <a:cubicBezTo>
                    <a:pt x="8" y="5"/>
                    <a:pt x="7" y="6"/>
                    <a:pt x="7" y="6"/>
                  </a:cubicBezTo>
                  <a:close/>
                  <a:moveTo>
                    <a:pt x="4" y="7"/>
                  </a:moveTo>
                  <a:cubicBezTo>
                    <a:pt x="5" y="6"/>
                    <a:pt x="6" y="6"/>
                    <a:pt x="6" y="5"/>
                  </a:cubicBezTo>
                  <a:cubicBezTo>
                    <a:pt x="7" y="5"/>
                    <a:pt x="7" y="4"/>
                    <a:pt x="7" y="3"/>
                  </a:cubicBezTo>
                  <a:cubicBezTo>
                    <a:pt x="7" y="3"/>
                    <a:pt x="6" y="2"/>
                    <a:pt x="6" y="2"/>
                  </a:cubicBezTo>
                  <a:cubicBezTo>
                    <a:pt x="5" y="1"/>
                    <a:pt x="4" y="1"/>
                    <a:pt x="3" y="2"/>
                  </a:cubicBezTo>
                  <a:cubicBezTo>
                    <a:pt x="2" y="2"/>
                    <a:pt x="2" y="2"/>
                    <a:pt x="1" y="3"/>
                  </a:cubicBezTo>
                  <a:cubicBezTo>
                    <a:pt x="1" y="3"/>
                    <a:pt x="1" y="4"/>
                    <a:pt x="1" y="5"/>
                  </a:cubicBezTo>
                  <a:cubicBezTo>
                    <a:pt x="1" y="6"/>
                    <a:pt x="1" y="6"/>
                    <a:pt x="2" y="6"/>
                  </a:cubicBezTo>
                  <a:cubicBezTo>
                    <a:pt x="2" y="7"/>
                    <a:pt x="3" y="7"/>
                    <a:pt x="4" y="7"/>
                  </a:cubicBez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39" name="Freeform 368"/>
            <p:cNvSpPr>
              <a:spLocks noEditPoints="1"/>
            </p:cNvSpPr>
            <p:nvPr/>
          </p:nvSpPr>
          <p:spPr bwMode="auto">
            <a:xfrm>
              <a:off x="6959601" y="3262313"/>
              <a:ext cx="74613" cy="66675"/>
            </a:xfrm>
            <a:custGeom>
              <a:avLst/>
              <a:gdLst>
                <a:gd name="T0" fmla="*/ 2147483646 w 8"/>
                <a:gd name="T1" fmla="*/ 2147483646 h 7"/>
                <a:gd name="T2" fmla="*/ 2147483646 w 8"/>
                <a:gd name="T3" fmla="*/ 2147483646 h 7"/>
                <a:gd name="T4" fmla="*/ 2147483646 w 8"/>
                <a:gd name="T5" fmla="*/ 2147483646 h 7"/>
                <a:gd name="T6" fmla="*/ 2147483646 w 8"/>
                <a:gd name="T7" fmla="*/ 2147483646 h 7"/>
                <a:gd name="T8" fmla="*/ 0 w 8"/>
                <a:gd name="T9" fmla="*/ 2147483646 h 7"/>
                <a:gd name="T10" fmla="*/ 0 w 8"/>
                <a:gd name="T11" fmla="*/ 0 h 7"/>
                <a:gd name="T12" fmla="*/ 2147483646 w 8"/>
                <a:gd name="T13" fmla="*/ 0 h 7"/>
                <a:gd name="T14" fmla="*/ 2147483646 w 8"/>
                <a:gd name="T15" fmla="*/ 2147483646 h 7"/>
                <a:gd name="T16" fmla="*/ 2147483646 w 8"/>
                <a:gd name="T17" fmla="*/ 2147483646 h 7"/>
                <a:gd name="T18" fmla="*/ 2147483646 w 8"/>
                <a:gd name="T19" fmla="*/ 2147483646 h 7"/>
                <a:gd name="T20" fmla="*/ 2147483646 w 8"/>
                <a:gd name="T21" fmla="*/ 2147483646 h 7"/>
                <a:gd name="T22" fmla="*/ 2147483646 w 8"/>
                <a:gd name="T23" fmla="*/ 2147483646 h 7"/>
                <a:gd name="T24" fmla="*/ 2147483646 w 8"/>
                <a:gd name="T25" fmla="*/ 2147483646 h 7"/>
                <a:gd name="T26" fmla="*/ 2147483646 w 8"/>
                <a:gd name="T27" fmla="*/ 2147483646 h 7"/>
                <a:gd name="T28" fmla="*/ 2147483646 w 8"/>
                <a:gd name="T29" fmla="*/ 2147483646 h 7"/>
                <a:gd name="T30" fmla="*/ 2147483646 w 8"/>
                <a:gd name="T31" fmla="*/ 2147483646 h 7"/>
                <a:gd name="T32" fmla="*/ 2147483646 w 8"/>
                <a:gd name="T33" fmla="*/ 2147483646 h 7"/>
                <a:gd name="T34" fmla="*/ 2147483646 w 8"/>
                <a:gd name="T35" fmla="*/ 2147483646 h 7"/>
                <a:gd name="T36" fmla="*/ 2147483646 w 8"/>
                <a:gd name="T37" fmla="*/ 2147483646 h 7"/>
                <a:gd name="T38" fmla="*/ 2147483646 w 8"/>
                <a:gd name="T39" fmla="*/ 2147483646 h 7"/>
                <a:gd name="T40" fmla="*/ 2147483646 w 8"/>
                <a:gd name="T41" fmla="*/ 2147483646 h 7"/>
                <a:gd name="T42" fmla="*/ 2147483646 w 8"/>
                <a:gd name="T43" fmla="*/ 2147483646 h 7"/>
                <a:gd name="T44" fmla="*/ 2147483646 w 8"/>
                <a:gd name="T45" fmla="*/ 2147483646 h 7"/>
                <a:gd name="T46" fmla="*/ 2147483646 w 8"/>
                <a:gd name="T47" fmla="*/ 2147483646 h 7"/>
                <a:gd name="T48" fmla="*/ 2147483646 w 8"/>
                <a:gd name="T49" fmla="*/ 2147483646 h 7"/>
                <a:gd name="T50" fmla="*/ 2147483646 w 8"/>
                <a:gd name="T51" fmla="*/ 2147483646 h 7"/>
                <a:gd name="T52" fmla="*/ 2147483646 w 8"/>
                <a:gd name="T53" fmla="*/ 2147483646 h 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 h="7">
                  <a:moveTo>
                    <a:pt x="1" y="7"/>
                  </a:moveTo>
                  <a:cubicBezTo>
                    <a:pt x="1" y="5"/>
                    <a:pt x="1" y="5"/>
                    <a:pt x="1" y="5"/>
                  </a:cubicBezTo>
                  <a:cubicBezTo>
                    <a:pt x="3" y="3"/>
                    <a:pt x="3" y="3"/>
                    <a:pt x="3" y="3"/>
                  </a:cubicBezTo>
                  <a:cubicBezTo>
                    <a:pt x="3" y="1"/>
                    <a:pt x="3" y="1"/>
                    <a:pt x="3" y="1"/>
                  </a:cubicBezTo>
                  <a:cubicBezTo>
                    <a:pt x="0" y="1"/>
                    <a:pt x="0" y="1"/>
                    <a:pt x="0" y="1"/>
                  </a:cubicBezTo>
                  <a:cubicBezTo>
                    <a:pt x="0" y="0"/>
                    <a:pt x="0" y="0"/>
                    <a:pt x="0" y="0"/>
                  </a:cubicBezTo>
                  <a:cubicBezTo>
                    <a:pt x="8" y="0"/>
                    <a:pt x="8" y="0"/>
                    <a:pt x="8" y="0"/>
                  </a:cubicBezTo>
                  <a:cubicBezTo>
                    <a:pt x="8" y="2"/>
                    <a:pt x="8" y="2"/>
                    <a:pt x="8" y="2"/>
                  </a:cubicBezTo>
                  <a:cubicBezTo>
                    <a:pt x="8" y="2"/>
                    <a:pt x="8" y="3"/>
                    <a:pt x="8" y="3"/>
                  </a:cubicBezTo>
                  <a:cubicBezTo>
                    <a:pt x="8" y="3"/>
                    <a:pt x="8" y="4"/>
                    <a:pt x="8" y="4"/>
                  </a:cubicBezTo>
                  <a:cubicBezTo>
                    <a:pt x="8" y="4"/>
                    <a:pt x="7" y="4"/>
                    <a:pt x="7" y="5"/>
                  </a:cubicBezTo>
                  <a:cubicBezTo>
                    <a:pt x="7" y="5"/>
                    <a:pt x="7" y="5"/>
                    <a:pt x="6" y="5"/>
                  </a:cubicBezTo>
                  <a:cubicBezTo>
                    <a:pt x="6" y="5"/>
                    <a:pt x="5" y="5"/>
                    <a:pt x="5" y="5"/>
                  </a:cubicBezTo>
                  <a:cubicBezTo>
                    <a:pt x="4" y="4"/>
                    <a:pt x="4" y="4"/>
                    <a:pt x="4" y="4"/>
                  </a:cubicBezTo>
                  <a:lnTo>
                    <a:pt x="1" y="7"/>
                  </a:lnTo>
                  <a:close/>
                  <a:moveTo>
                    <a:pt x="6" y="4"/>
                  </a:moveTo>
                  <a:cubicBezTo>
                    <a:pt x="6" y="4"/>
                    <a:pt x="6" y="4"/>
                    <a:pt x="7" y="4"/>
                  </a:cubicBezTo>
                  <a:cubicBezTo>
                    <a:pt x="7" y="4"/>
                    <a:pt x="7" y="3"/>
                    <a:pt x="7" y="3"/>
                  </a:cubicBezTo>
                  <a:cubicBezTo>
                    <a:pt x="7" y="3"/>
                    <a:pt x="7" y="3"/>
                    <a:pt x="7" y="3"/>
                  </a:cubicBezTo>
                  <a:cubicBezTo>
                    <a:pt x="7" y="2"/>
                    <a:pt x="7" y="2"/>
                    <a:pt x="7" y="2"/>
                  </a:cubicBezTo>
                  <a:cubicBezTo>
                    <a:pt x="7" y="1"/>
                    <a:pt x="7" y="1"/>
                    <a:pt x="7" y="1"/>
                  </a:cubicBezTo>
                  <a:cubicBezTo>
                    <a:pt x="4" y="1"/>
                    <a:pt x="4" y="1"/>
                    <a:pt x="4" y="1"/>
                  </a:cubicBezTo>
                  <a:cubicBezTo>
                    <a:pt x="4" y="2"/>
                    <a:pt x="4" y="2"/>
                    <a:pt x="4" y="2"/>
                  </a:cubicBezTo>
                  <a:cubicBezTo>
                    <a:pt x="4" y="2"/>
                    <a:pt x="4" y="3"/>
                    <a:pt x="4" y="3"/>
                  </a:cubicBezTo>
                  <a:cubicBezTo>
                    <a:pt x="4" y="3"/>
                    <a:pt x="5" y="3"/>
                    <a:pt x="5" y="3"/>
                  </a:cubicBezTo>
                  <a:cubicBezTo>
                    <a:pt x="5" y="4"/>
                    <a:pt x="5" y="4"/>
                    <a:pt x="5" y="4"/>
                  </a:cubicBezTo>
                  <a:cubicBezTo>
                    <a:pt x="5" y="4"/>
                    <a:pt x="6" y="4"/>
                    <a:pt x="6" y="4"/>
                  </a:cubicBez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40" name="Freeform 369"/>
            <p:cNvSpPr>
              <a:spLocks/>
            </p:cNvSpPr>
            <p:nvPr/>
          </p:nvSpPr>
          <p:spPr bwMode="auto">
            <a:xfrm>
              <a:off x="6969126" y="3328988"/>
              <a:ext cx="74613" cy="57150"/>
            </a:xfrm>
            <a:custGeom>
              <a:avLst/>
              <a:gdLst>
                <a:gd name="T0" fmla="*/ 2147483646 w 47"/>
                <a:gd name="T1" fmla="*/ 2147483646 h 36"/>
                <a:gd name="T2" fmla="*/ 2147483646 w 47"/>
                <a:gd name="T3" fmla="*/ 2147483646 h 36"/>
                <a:gd name="T4" fmla="*/ 0 w 47"/>
                <a:gd name="T5" fmla="*/ 2147483646 h 36"/>
                <a:gd name="T6" fmla="*/ 0 w 47"/>
                <a:gd name="T7" fmla="*/ 2147483646 h 36"/>
                <a:gd name="T8" fmla="*/ 2147483646 w 47"/>
                <a:gd name="T9" fmla="*/ 2147483646 h 36"/>
                <a:gd name="T10" fmla="*/ 2147483646 w 47"/>
                <a:gd name="T11" fmla="*/ 0 h 36"/>
                <a:gd name="T12" fmla="*/ 2147483646 w 47"/>
                <a:gd name="T13" fmla="*/ 0 h 36"/>
                <a:gd name="T14" fmla="*/ 2147483646 w 47"/>
                <a:gd name="T15" fmla="*/ 2147483646 h 36"/>
                <a:gd name="T16" fmla="*/ 2147483646 w 47"/>
                <a:gd name="T17" fmla="*/ 2147483646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36">
                  <a:moveTo>
                    <a:pt x="41" y="36"/>
                  </a:moveTo>
                  <a:lnTo>
                    <a:pt x="41" y="18"/>
                  </a:lnTo>
                  <a:lnTo>
                    <a:pt x="0" y="24"/>
                  </a:lnTo>
                  <a:lnTo>
                    <a:pt x="0" y="18"/>
                  </a:lnTo>
                  <a:lnTo>
                    <a:pt x="41" y="12"/>
                  </a:lnTo>
                  <a:lnTo>
                    <a:pt x="35" y="0"/>
                  </a:lnTo>
                  <a:lnTo>
                    <a:pt x="41" y="0"/>
                  </a:lnTo>
                  <a:lnTo>
                    <a:pt x="47" y="36"/>
                  </a:lnTo>
                  <a:lnTo>
                    <a:pt x="41" y="36"/>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41" name="Freeform 370"/>
            <p:cNvSpPr>
              <a:spLocks/>
            </p:cNvSpPr>
            <p:nvPr/>
          </p:nvSpPr>
          <p:spPr bwMode="auto">
            <a:xfrm>
              <a:off x="6996114" y="3395663"/>
              <a:ext cx="9525" cy="28575"/>
            </a:xfrm>
            <a:custGeom>
              <a:avLst/>
              <a:gdLst>
                <a:gd name="T0" fmla="*/ 0 w 6"/>
                <a:gd name="T1" fmla="*/ 2147483646 h 18"/>
                <a:gd name="T2" fmla="*/ 0 w 6"/>
                <a:gd name="T3" fmla="*/ 0 h 18"/>
                <a:gd name="T4" fmla="*/ 2147483646 w 6"/>
                <a:gd name="T5" fmla="*/ 0 h 18"/>
                <a:gd name="T6" fmla="*/ 0 w 6"/>
                <a:gd name="T7" fmla="*/ 2147483646 h 18"/>
                <a:gd name="T8" fmla="*/ 0 w 6"/>
                <a:gd name="T9" fmla="*/ 2147483646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0" y="18"/>
                  </a:moveTo>
                  <a:lnTo>
                    <a:pt x="0" y="0"/>
                  </a:lnTo>
                  <a:lnTo>
                    <a:pt x="6" y="0"/>
                  </a:lnTo>
                  <a:lnTo>
                    <a:pt x="0" y="18"/>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42" name="Freeform 371"/>
            <p:cNvSpPr>
              <a:spLocks/>
            </p:cNvSpPr>
            <p:nvPr/>
          </p:nvSpPr>
          <p:spPr bwMode="auto">
            <a:xfrm>
              <a:off x="6959601" y="3433763"/>
              <a:ext cx="74613" cy="65088"/>
            </a:xfrm>
            <a:custGeom>
              <a:avLst/>
              <a:gdLst>
                <a:gd name="T0" fmla="*/ 2147483646 w 47"/>
                <a:gd name="T1" fmla="*/ 2147483646 h 41"/>
                <a:gd name="T2" fmla="*/ 2147483646 w 47"/>
                <a:gd name="T3" fmla="*/ 2147483646 h 41"/>
                <a:gd name="T4" fmla="*/ 0 w 47"/>
                <a:gd name="T5" fmla="*/ 2147483646 h 41"/>
                <a:gd name="T6" fmla="*/ 0 w 47"/>
                <a:gd name="T7" fmla="*/ 2147483646 h 41"/>
                <a:gd name="T8" fmla="*/ 2147483646 w 47"/>
                <a:gd name="T9" fmla="*/ 2147483646 h 41"/>
                <a:gd name="T10" fmla="*/ 2147483646 w 47"/>
                <a:gd name="T11" fmla="*/ 0 h 41"/>
                <a:gd name="T12" fmla="*/ 2147483646 w 47"/>
                <a:gd name="T13" fmla="*/ 0 h 41"/>
                <a:gd name="T14" fmla="*/ 2147483646 w 47"/>
                <a:gd name="T15" fmla="*/ 2147483646 h 41"/>
                <a:gd name="T16" fmla="*/ 2147483646 w 47"/>
                <a:gd name="T17" fmla="*/ 2147483646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41">
                  <a:moveTo>
                    <a:pt x="41" y="41"/>
                  </a:moveTo>
                  <a:lnTo>
                    <a:pt x="41" y="24"/>
                  </a:lnTo>
                  <a:lnTo>
                    <a:pt x="0" y="18"/>
                  </a:lnTo>
                  <a:lnTo>
                    <a:pt x="0" y="12"/>
                  </a:lnTo>
                  <a:lnTo>
                    <a:pt x="41" y="18"/>
                  </a:lnTo>
                  <a:lnTo>
                    <a:pt x="41" y="0"/>
                  </a:lnTo>
                  <a:lnTo>
                    <a:pt x="47" y="0"/>
                  </a:lnTo>
                  <a:lnTo>
                    <a:pt x="47" y="41"/>
                  </a:lnTo>
                  <a:lnTo>
                    <a:pt x="41" y="41"/>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43" name="Freeform 372"/>
            <p:cNvSpPr>
              <a:spLocks/>
            </p:cNvSpPr>
            <p:nvPr/>
          </p:nvSpPr>
          <p:spPr bwMode="auto">
            <a:xfrm>
              <a:off x="6950076" y="3498851"/>
              <a:ext cx="74613" cy="66675"/>
            </a:xfrm>
            <a:custGeom>
              <a:avLst/>
              <a:gdLst>
                <a:gd name="T0" fmla="*/ 0 w 47"/>
                <a:gd name="T1" fmla="*/ 2147483646 h 42"/>
                <a:gd name="T2" fmla="*/ 2147483646 w 47"/>
                <a:gd name="T3" fmla="*/ 0 h 42"/>
                <a:gd name="T4" fmla="*/ 2147483646 w 47"/>
                <a:gd name="T5" fmla="*/ 2147483646 h 42"/>
                <a:gd name="T6" fmla="*/ 2147483646 w 47"/>
                <a:gd name="T7" fmla="*/ 2147483646 h 42"/>
                <a:gd name="T8" fmla="*/ 2147483646 w 47"/>
                <a:gd name="T9" fmla="*/ 2147483646 h 42"/>
                <a:gd name="T10" fmla="*/ 2147483646 w 47"/>
                <a:gd name="T11" fmla="*/ 2147483646 h 42"/>
                <a:gd name="T12" fmla="*/ 2147483646 w 47"/>
                <a:gd name="T13" fmla="*/ 2147483646 h 42"/>
                <a:gd name="T14" fmla="*/ 2147483646 w 47"/>
                <a:gd name="T15" fmla="*/ 2147483646 h 42"/>
                <a:gd name="T16" fmla="*/ 2147483646 w 47"/>
                <a:gd name="T17" fmla="*/ 2147483646 h 42"/>
                <a:gd name="T18" fmla="*/ 2147483646 w 47"/>
                <a:gd name="T19" fmla="*/ 2147483646 h 42"/>
                <a:gd name="T20" fmla="*/ 2147483646 w 47"/>
                <a:gd name="T21" fmla="*/ 2147483646 h 42"/>
                <a:gd name="T22" fmla="*/ 2147483646 w 47"/>
                <a:gd name="T23" fmla="*/ 2147483646 h 42"/>
                <a:gd name="T24" fmla="*/ 0 w 47"/>
                <a:gd name="T25" fmla="*/ 2147483646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42">
                  <a:moveTo>
                    <a:pt x="0" y="30"/>
                  </a:moveTo>
                  <a:lnTo>
                    <a:pt x="6" y="0"/>
                  </a:lnTo>
                  <a:lnTo>
                    <a:pt x="47" y="12"/>
                  </a:lnTo>
                  <a:lnTo>
                    <a:pt x="41" y="42"/>
                  </a:lnTo>
                  <a:lnTo>
                    <a:pt x="35" y="42"/>
                  </a:lnTo>
                  <a:lnTo>
                    <a:pt x="41" y="18"/>
                  </a:lnTo>
                  <a:lnTo>
                    <a:pt x="29" y="12"/>
                  </a:lnTo>
                  <a:lnTo>
                    <a:pt x="23" y="36"/>
                  </a:lnTo>
                  <a:lnTo>
                    <a:pt x="17" y="36"/>
                  </a:lnTo>
                  <a:lnTo>
                    <a:pt x="23" y="12"/>
                  </a:lnTo>
                  <a:lnTo>
                    <a:pt x="6" y="12"/>
                  </a:lnTo>
                  <a:lnTo>
                    <a:pt x="6" y="36"/>
                  </a:lnTo>
                  <a:lnTo>
                    <a:pt x="0" y="30"/>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44" name="Freeform 373"/>
            <p:cNvSpPr>
              <a:spLocks noEditPoints="1"/>
            </p:cNvSpPr>
            <p:nvPr/>
          </p:nvSpPr>
          <p:spPr bwMode="auto">
            <a:xfrm>
              <a:off x="6921501" y="3565526"/>
              <a:ext cx="93663" cy="66675"/>
            </a:xfrm>
            <a:custGeom>
              <a:avLst/>
              <a:gdLst>
                <a:gd name="T0" fmla="*/ 0 w 10"/>
                <a:gd name="T1" fmla="*/ 2147483646 h 7"/>
                <a:gd name="T2" fmla="*/ 2147483646 w 10"/>
                <a:gd name="T3" fmla="*/ 2147483646 h 7"/>
                <a:gd name="T4" fmla="*/ 2147483646 w 10"/>
                <a:gd name="T5" fmla="*/ 2147483646 h 7"/>
                <a:gd name="T6" fmla="*/ 2147483646 w 10"/>
                <a:gd name="T7" fmla="*/ 2147483646 h 7"/>
                <a:gd name="T8" fmla="*/ 2147483646 w 10"/>
                <a:gd name="T9" fmla="*/ 2147483646 h 7"/>
                <a:gd name="T10" fmla="*/ 2147483646 w 10"/>
                <a:gd name="T11" fmla="*/ 0 h 7"/>
                <a:gd name="T12" fmla="*/ 2147483646 w 10"/>
                <a:gd name="T13" fmla="*/ 2147483646 h 7"/>
                <a:gd name="T14" fmla="*/ 2147483646 w 10"/>
                <a:gd name="T15" fmla="*/ 2147483646 h 7"/>
                <a:gd name="T16" fmla="*/ 2147483646 w 10"/>
                <a:gd name="T17" fmla="*/ 2147483646 h 7"/>
                <a:gd name="T18" fmla="*/ 2147483646 w 10"/>
                <a:gd name="T19" fmla="*/ 2147483646 h 7"/>
                <a:gd name="T20" fmla="*/ 2147483646 w 10"/>
                <a:gd name="T21" fmla="*/ 2147483646 h 7"/>
                <a:gd name="T22" fmla="*/ 2147483646 w 10"/>
                <a:gd name="T23" fmla="*/ 2147483646 h 7"/>
                <a:gd name="T24" fmla="*/ 2147483646 w 10"/>
                <a:gd name="T25" fmla="*/ 2147483646 h 7"/>
                <a:gd name="T26" fmla="*/ 2147483646 w 10"/>
                <a:gd name="T27" fmla="*/ 2147483646 h 7"/>
                <a:gd name="T28" fmla="*/ 0 w 10"/>
                <a:gd name="T29" fmla="*/ 2147483646 h 7"/>
                <a:gd name="T30" fmla="*/ 2147483646 w 10"/>
                <a:gd name="T31" fmla="*/ 2147483646 h 7"/>
                <a:gd name="T32" fmla="*/ 2147483646 w 10"/>
                <a:gd name="T33" fmla="*/ 2147483646 h 7"/>
                <a:gd name="T34" fmla="*/ 2147483646 w 10"/>
                <a:gd name="T35" fmla="*/ 2147483646 h 7"/>
                <a:gd name="T36" fmla="*/ 2147483646 w 10"/>
                <a:gd name="T37" fmla="*/ 2147483646 h 7"/>
                <a:gd name="T38" fmla="*/ 2147483646 w 10"/>
                <a:gd name="T39" fmla="*/ 2147483646 h 7"/>
                <a:gd name="T40" fmla="*/ 2147483646 w 10"/>
                <a:gd name="T41" fmla="*/ 2147483646 h 7"/>
                <a:gd name="T42" fmla="*/ 2147483646 w 10"/>
                <a:gd name="T43" fmla="*/ 2147483646 h 7"/>
                <a:gd name="T44" fmla="*/ 2147483646 w 10"/>
                <a:gd name="T45" fmla="*/ 2147483646 h 7"/>
                <a:gd name="T46" fmla="*/ 2147483646 w 10"/>
                <a:gd name="T47" fmla="*/ 2147483646 h 7"/>
                <a:gd name="T48" fmla="*/ 2147483646 w 10"/>
                <a:gd name="T49" fmla="*/ 2147483646 h 7"/>
                <a:gd name="T50" fmla="*/ 2147483646 w 10"/>
                <a:gd name="T51" fmla="*/ 2147483646 h 7"/>
                <a:gd name="T52" fmla="*/ 2147483646 w 10"/>
                <a:gd name="T53" fmla="*/ 2147483646 h 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 h="7">
                  <a:moveTo>
                    <a:pt x="0" y="7"/>
                  </a:moveTo>
                  <a:cubicBezTo>
                    <a:pt x="1" y="5"/>
                    <a:pt x="1" y="5"/>
                    <a:pt x="1" y="5"/>
                  </a:cubicBezTo>
                  <a:cubicBezTo>
                    <a:pt x="5" y="4"/>
                    <a:pt x="5" y="4"/>
                    <a:pt x="5" y="4"/>
                  </a:cubicBezTo>
                  <a:cubicBezTo>
                    <a:pt x="5" y="2"/>
                    <a:pt x="5" y="2"/>
                    <a:pt x="5" y="2"/>
                  </a:cubicBezTo>
                  <a:cubicBezTo>
                    <a:pt x="2" y="1"/>
                    <a:pt x="2" y="1"/>
                    <a:pt x="2" y="1"/>
                  </a:cubicBezTo>
                  <a:cubicBezTo>
                    <a:pt x="2" y="0"/>
                    <a:pt x="2" y="0"/>
                    <a:pt x="2" y="0"/>
                  </a:cubicBezTo>
                  <a:cubicBezTo>
                    <a:pt x="10" y="3"/>
                    <a:pt x="10" y="3"/>
                    <a:pt x="10" y="3"/>
                  </a:cubicBezTo>
                  <a:cubicBezTo>
                    <a:pt x="9" y="5"/>
                    <a:pt x="9" y="5"/>
                    <a:pt x="9" y="5"/>
                  </a:cubicBezTo>
                  <a:cubicBezTo>
                    <a:pt x="9" y="5"/>
                    <a:pt x="9" y="5"/>
                    <a:pt x="9" y="6"/>
                  </a:cubicBezTo>
                  <a:cubicBezTo>
                    <a:pt x="9" y="6"/>
                    <a:pt x="8" y="6"/>
                    <a:pt x="8" y="6"/>
                  </a:cubicBezTo>
                  <a:cubicBezTo>
                    <a:pt x="8" y="7"/>
                    <a:pt x="8" y="7"/>
                    <a:pt x="7" y="7"/>
                  </a:cubicBezTo>
                  <a:cubicBezTo>
                    <a:pt x="7" y="7"/>
                    <a:pt x="7" y="7"/>
                    <a:pt x="6" y="7"/>
                  </a:cubicBezTo>
                  <a:cubicBezTo>
                    <a:pt x="6" y="7"/>
                    <a:pt x="5" y="6"/>
                    <a:pt x="5" y="6"/>
                  </a:cubicBezTo>
                  <a:cubicBezTo>
                    <a:pt x="5" y="6"/>
                    <a:pt x="5" y="5"/>
                    <a:pt x="5" y="5"/>
                  </a:cubicBezTo>
                  <a:lnTo>
                    <a:pt x="0" y="7"/>
                  </a:lnTo>
                  <a:close/>
                  <a:moveTo>
                    <a:pt x="6" y="6"/>
                  </a:moveTo>
                  <a:cubicBezTo>
                    <a:pt x="7" y="6"/>
                    <a:pt x="7" y="6"/>
                    <a:pt x="7" y="6"/>
                  </a:cubicBezTo>
                  <a:cubicBezTo>
                    <a:pt x="7" y="6"/>
                    <a:pt x="7" y="6"/>
                    <a:pt x="8" y="6"/>
                  </a:cubicBezTo>
                  <a:cubicBezTo>
                    <a:pt x="8" y="5"/>
                    <a:pt x="8" y="5"/>
                    <a:pt x="8" y="5"/>
                  </a:cubicBezTo>
                  <a:cubicBezTo>
                    <a:pt x="8" y="5"/>
                    <a:pt x="8" y="5"/>
                    <a:pt x="8" y="4"/>
                  </a:cubicBezTo>
                  <a:cubicBezTo>
                    <a:pt x="9" y="3"/>
                    <a:pt x="9" y="3"/>
                    <a:pt x="9" y="3"/>
                  </a:cubicBezTo>
                  <a:cubicBezTo>
                    <a:pt x="6" y="2"/>
                    <a:pt x="6" y="2"/>
                    <a:pt x="6" y="2"/>
                  </a:cubicBezTo>
                  <a:cubicBezTo>
                    <a:pt x="5" y="4"/>
                    <a:pt x="5" y="4"/>
                    <a:pt x="5" y="4"/>
                  </a:cubicBezTo>
                  <a:cubicBezTo>
                    <a:pt x="5" y="4"/>
                    <a:pt x="5" y="4"/>
                    <a:pt x="5" y="4"/>
                  </a:cubicBezTo>
                  <a:cubicBezTo>
                    <a:pt x="5" y="5"/>
                    <a:pt x="5" y="5"/>
                    <a:pt x="5" y="5"/>
                  </a:cubicBezTo>
                  <a:cubicBezTo>
                    <a:pt x="6" y="5"/>
                    <a:pt x="6" y="5"/>
                    <a:pt x="6" y="6"/>
                  </a:cubicBezTo>
                  <a:cubicBezTo>
                    <a:pt x="6" y="6"/>
                    <a:pt x="6" y="6"/>
                    <a:pt x="6" y="6"/>
                  </a:cubicBez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45" name="Freeform 374"/>
            <p:cNvSpPr>
              <a:spLocks/>
            </p:cNvSpPr>
            <p:nvPr/>
          </p:nvSpPr>
          <p:spPr bwMode="auto">
            <a:xfrm>
              <a:off x="6892926" y="3641726"/>
              <a:ext cx="93663" cy="84138"/>
            </a:xfrm>
            <a:custGeom>
              <a:avLst/>
              <a:gdLst>
                <a:gd name="T0" fmla="*/ 0 w 59"/>
                <a:gd name="T1" fmla="*/ 2147483646 h 53"/>
                <a:gd name="T2" fmla="*/ 2147483646 w 59"/>
                <a:gd name="T3" fmla="*/ 2147483646 h 53"/>
                <a:gd name="T4" fmla="*/ 2147483646 w 59"/>
                <a:gd name="T5" fmla="*/ 2147483646 h 53"/>
                <a:gd name="T6" fmla="*/ 2147483646 w 59"/>
                <a:gd name="T7" fmla="*/ 2147483646 h 53"/>
                <a:gd name="T8" fmla="*/ 2147483646 w 59"/>
                <a:gd name="T9" fmla="*/ 2147483646 h 53"/>
                <a:gd name="T10" fmla="*/ 2147483646 w 59"/>
                <a:gd name="T11" fmla="*/ 2147483646 h 53"/>
                <a:gd name="T12" fmla="*/ 2147483646 w 59"/>
                <a:gd name="T13" fmla="*/ 2147483646 h 53"/>
                <a:gd name="T14" fmla="*/ 2147483646 w 59"/>
                <a:gd name="T15" fmla="*/ 0 h 53"/>
                <a:gd name="T16" fmla="*/ 2147483646 w 59"/>
                <a:gd name="T17" fmla="*/ 2147483646 h 53"/>
                <a:gd name="T18" fmla="*/ 2147483646 w 59"/>
                <a:gd name="T19" fmla="*/ 2147483646 h 53"/>
                <a:gd name="T20" fmla="*/ 2147483646 w 59"/>
                <a:gd name="T21" fmla="*/ 2147483646 h 53"/>
                <a:gd name="T22" fmla="*/ 2147483646 w 59"/>
                <a:gd name="T23" fmla="*/ 2147483646 h 53"/>
                <a:gd name="T24" fmla="*/ 2147483646 w 59"/>
                <a:gd name="T25" fmla="*/ 2147483646 h 53"/>
                <a:gd name="T26" fmla="*/ 0 w 59"/>
                <a:gd name="T27" fmla="*/ 2147483646 h 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9" h="53">
                  <a:moveTo>
                    <a:pt x="0" y="36"/>
                  </a:moveTo>
                  <a:lnTo>
                    <a:pt x="6" y="30"/>
                  </a:lnTo>
                  <a:lnTo>
                    <a:pt x="42" y="47"/>
                  </a:lnTo>
                  <a:lnTo>
                    <a:pt x="24" y="24"/>
                  </a:lnTo>
                  <a:lnTo>
                    <a:pt x="53" y="18"/>
                  </a:lnTo>
                  <a:lnTo>
                    <a:pt x="18" y="6"/>
                  </a:lnTo>
                  <a:lnTo>
                    <a:pt x="18" y="0"/>
                  </a:lnTo>
                  <a:lnTo>
                    <a:pt x="59" y="18"/>
                  </a:lnTo>
                  <a:lnTo>
                    <a:pt x="59" y="24"/>
                  </a:lnTo>
                  <a:lnTo>
                    <a:pt x="30" y="24"/>
                  </a:lnTo>
                  <a:lnTo>
                    <a:pt x="48" y="47"/>
                  </a:lnTo>
                  <a:lnTo>
                    <a:pt x="48" y="53"/>
                  </a:lnTo>
                  <a:lnTo>
                    <a:pt x="0" y="36"/>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nvGrpSpPr>
          <p:cNvPr id="146" name="Group 182"/>
          <p:cNvGrpSpPr>
            <a:grpSpLocks/>
          </p:cNvGrpSpPr>
          <p:nvPr/>
        </p:nvGrpSpPr>
        <p:grpSpPr bwMode="auto">
          <a:xfrm>
            <a:off x="8557641" y="2613279"/>
            <a:ext cx="269875" cy="1296988"/>
            <a:chOff x="8850314" y="2439988"/>
            <a:chExt cx="358775" cy="1730376"/>
          </a:xfrm>
        </p:grpSpPr>
        <p:sp>
          <p:nvSpPr>
            <p:cNvPr id="147" name="Freeform 392"/>
            <p:cNvSpPr>
              <a:spLocks/>
            </p:cNvSpPr>
            <p:nvPr/>
          </p:nvSpPr>
          <p:spPr bwMode="auto">
            <a:xfrm>
              <a:off x="8850314" y="2439988"/>
              <a:ext cx="93663" cy="95250"/>
            </a:xfrm>
            <a:custGeom>
              <a:avLst/>
              <a:gdLst>
                <a:gd name="T0" fmla="*/ 2147483646 w 59"/>
                <a:gd name="T1" fmla="*/ 2147483646 h 60"/>
                <a:gd name="T2" fmla="*/ 2147483646 w 59"/>
                <a:gd name="T3" fmla="*/ 2147483646 h 60"/>
                <a:gd name="T4" fmla="*/ 2147483646 w 59"/>
                <a:gd name="T5" fmla="*/ 2147483646 h 60"/>
                <a:gd name="T6" fmla="*/ 2147483646 w 59"/>
                <a:gd name="T7" fmla="*/ 2147483646 h 60"/>
                <a:gd name="T8" fmla="*/ 2147483646 w 59"/>
                <a:gd name="T9" fmla="*/ 2147483646 h 60"/>
                <a:gd name="T10" fmla="*/ 2147483646 w 59"/>
                <a:gd name="T11" fmla="*/ 2147483646 h 60"/>
                <a:gd name="T12" fmla="*/ 0 w 59"/>
                <a:gd name="T13" fmla="*/ 2147483646 h 60"/>
                <a:gd name="T14" fmla="*/ 0 w 59"/>
                <a:gd name="T15" fmla="*/ 2147483646 h 60"/>
                <a:gd name="T16" fmla="*/ 2147483646 w 59"/>
                <a:gd name="T17" fmla="*/ 0 h 60"/>
                <a:gd name="T18" fmla="*/ 2147483646 w 59"/>
                <a:gd name="T19" fmla="*/ 2147483646 h 60"/>
                <a:gd name="T20" fmla="*/ 2147483646 w 59"/>
                <a:gd name="T21" fmla="*/ 2147483646 h 60"/>
                <a:gd name="T22" fmla="*/ 2147483646 w 59"/>
                <a:gd name="T23" fmla="*/ 2147483646 h 60"/>
                <a:gd name="T24" fmla="*/ 2147483646 w 59"/>
                <a:gd name="T25" fmla="*/ 2147483646 h 60"/>
                <a:gd name="T26" fmla="*/ 2147483646 w 59"/>
                <a:gd name="T27" fmla="*/ 2147483646 h 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9" h="60">
                  <a:moveTo>
                    <a:pt x="23" y="60"/>
                  </a:moveTo>
                  <a:lnTo>
                    <a:pt x="17" y="54"/>
                  </a:lnTo>
                  <a:lnTo>
                    <a:pt x="53" y="30"/>
                  </a:lnTo>
                  <a:lnTo>
                    <a:pt x="23" y="36"/>
                  </a:lnTo>
                  <a:lnTo>
                    <a:pt x="17" y="30"/>
                  </a:lnTo>
                  <a:lnTo>
                    <a:pt x="35" y="6"/>
                  </a:lnTo>
                  <a:lnTo>
                    <a:pt x="0" y="30"/>
                  </a:lnTo>
                  <a:lnTo>
                    <a:pt x="0" y="24"/>
                  </a:lnTo>
                  <a:lnTo>
                    <a:pt x="35" y="0"/>
                  </a:lnTo>
                  <a:lnTo>
                    <a:pt x="41" y="6"/>
                  </a:lnTo>
                  <a:lnTo>
                    <a:pt x="23" y="30"/>
                  </a:lnTo>
                  <a:lnTo>
                    <a:pt x="53" y="24"/>
                  </a:lnTo>
                  <a:lnTo>
                    <a:pt x="59" y="30"/>
                  </a:lnTo>
                  <a:lnTo>
                    <a:pt x="23" y="60"/>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48" name="Freeform 393"/>
            <p:cNvSpPr>
              <a:spLocks/>
            </p:cNvSpPr>
            <p:nvPr/>
          </p:nvSpPr>
          <p:spPr bwMode="auto">
            <a:xfrm>
              <a:off x="8905876" y="2525713"/>
              <a:ext cx="85725" cy="84138"/>
            </a:xfrm>
            <a:custGeom>
              <a:avLst/>
              <a:gdLst>
                <a:gd name="T0" fmla="*/ 2147483646 w 54"/>
                <a:gd name="T1" fmla="*/ 2147483646 h 53"/>
                <a:gd name="T2" fmla="*/ 0 w 54"/>
                <a:gd name="T3" fmla="*/ 2147483646 h 53"/>
                <a:gd name="T4" fmla="*/ 2147483646 w 54"/>
                <a:gd name="T5" fmla="*/ 0 h 53"/>
                <a:gd name="T6" fmla="*/ 2147483646 w 54"/>
                <a:gd name="T7" fmla="*/ 2147483646 h 53"/>
                <a:gd name="T8" fmla="*/ 2147483646 w 54"/>
                <a:gd name="T9" fmla="*/ 2147483646 h 53"/>
                <a:gd name="T10" fmla="*/ 2147483646 w 54"/>
                <a:gd name="T11" fmla="*/ 2147483646 h 53"/>
                <a:gd name="T12" fmla="*/ 2147483646 w 54"/>
                <a:gd name="T13" fmla="*/ 2147483646 h 53"/>
                <a:gd name="T14" fmla="*/ 2147483646 w 54"/>
                <a:gd name="T15" fmla="*/ 2147483646 h 53"/>
                <a:gd name="T16" fmla="*/ 2147483646 w 54"/>
                <a:gd name="T17" fmla="*/ 2147483646 h 53"/>
                <a:gd name="T18" fmla="*/ 2147483646 w 54"/>
                <a:gd name="T19" fmla="*/ 2147483646 h 53"/>
                <a:gd name="T20" fmla="*/ 2147483646 w 54"/>
                <a:gd name="T21" fmla="*/ 2147483646 h 53"/>
                <a:gd name="T22" fmla="*/ 2147483646 w 54"/>
                <a:gd name="T23" fmla="*/ 2147483646 h 53"/>
                <a:gd name="T24" fmla="*/ 2147483646 w 54"/>
                <a:gd name="T25" fmla="*/ 2147483646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53">
                  <a:moveTo>
                    <a:pt x="12" y="53"/>
                  </a:moveTo>
                  <a:lnTo>
                    <a:pt x="0" y="24"/>
                  </a:lnTo>
                  <a:lnTo>
                    <a:pt x="36" y="0"/>
                  </a:lnTo>
                  <a:lnTo>
                    <a:pt x="54" y="30"/>
                  </a:lnTo>
                  <a:lnTo>
                    <a:pt x="48" y="30"/>
                  </a:lnTo>
                  <a:lnTo>
                    <a:pt x="36" y="12"/>
                  </a:lnTo>
                  <a:lnTo>
                    <a:pt x="24" y="18"/>
                  </a:lnTo>
                  <a:lnTo>
                    <a:pt x="36" y="35"/>
                  </a:lnTo>
                  <a:lnTo>
                    <a:pt x="36" y="41"/>
                  </a:lnTo>
                  <a:lnTo>
                    <a:pt x="24" y="18"/>
                  </a:lnTo>
                  <a:lnTo>
                    <a:pt x="6" y="30"/>
                  </a:lnTo>
                  <a:lnTo>
                    <a:pt x="18" y="47"/>
                  </a:lnTo>
                  <a:lnTo>
                    <a:pt x="12" y="53"/>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49" name="Freeform 394"/>
            <p:cNvSpPr>
              <a:spLocks noEditPoints="1"/>
            </p:cNvSpPr>
            <p:nvPr/>
          </p:nvSpPr>
          <p:spPr bwMode="auto">
            <a:xfrm>
              <a:off x="8943976" y="2600326"/>
              <a:ext cx="85725" cy="76200"/>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0 w 9"/>
                <a:gd name="T11" fmla="*/ 2147483646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2147483646 w 9"/>
                <a:gd name="T25" fmla="*/ 2147483646 h 8"/>
                <a:gd name="T26" fmla="*/ 2147483646 w 9"/>
                <a:gd name="T27" fmla="*/ 2147483646 h 8"/>
                <a:gd name="T28" fmla="*/ 2147483646 w 9"/>
                <a:gd name="T29" fmla="*/ 2147483646 h 8"/>
                <a:gd name="T30" fmla="*/ 2147483646 w 9"/>
                <a:gd name="T31" fmla="*/ 2147483646 h 8"/>
                <a:gd name="T32" fmla="*/ 2147483646 w 9"/>
                <a:gd name="T33" fmla="*/ 2147483646 h 8"/>
                <a:gd name="T34" fmla="*/ 2147483646 w 9"/>
                <a:gd name="T35" fmla="*/ 2147483646 h 8"/>
                <a:gd name="T36" fmla="*/ 2147483646 w 9"/>
                <a:gd name="T37" fmla="*/ 2147483646 h 8"/>
                <a:gd name="T38" fmla="*/ 2147483646 w 9"/>
                <a:gd name="T39" fmla="*/ 2147483646 h 8"/>
                <a:gd name="T40" fmla="*/ 2147483646 w 9"/>
                <a:gd name="T41" fmla="*/ 2147483646 h 8"/>
                <a:gd name="T42" fmla="*/ 2147483646 w 9"/>
                <a:gd name="T43" fmla="*/ 2147483646 h 8"/>
                <a:gd name="T44" fmla="*/ 2147483646 w 9"/>
                <a:gd name="T45" fmla="*/ 2147483646 h 8"/>
                <a:gd name="T46" fmla="*/ 2147483646 w 9"/>
                <a:gd name="T47" fmla="*/ 2147483646 h 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 h="8">
                  <a:moveTo>
                    <a:pt x="7" y="8"/>
                  </a:moveTo>
                  <a:cubicBezTo>
                    <a:pt x="6" y="8"/>
                    <a:pt x="5" y="8"/>
                    <a:pt x="5" y="8"/>
                  </a:cubicBezTo>
                  <a:cubicBezTo>
                    <a:pt x="4" y="8"/>
                    <a:pt x="3" y="8"/>
                    <a:pt x="3" y="8"/>
                  </a:cubicBezTo>
                  <a:cubicBezTo>
                    <a:pt x="3" y="8"/>
                    <a:pt x="2" y="7"/>
                    <a:pt x="2" y="7"/>
                  </a:cubicBezTo>
                  <a:cubicBezTo>
                    <a:pt x="2" y="7"/>
                    <a:pt x="1" y="6"/>
                    <a:pt x="1" y="5"/>
                  </a:cubicBezTo>
                  <a:cubicBezTo>
                    <a:pt x="0" y="4"/>
                    <a:pt x="0" y="4"/>
                    <a:pt x="0" y="4"/>
                  </a:cubicBezTo>
                  <a:cubicBezTo>
                    <a:pt x="7" y="0"/>
                    <a:pt x="7" y="0"/>
                    <a:pt x="7" y="0"/>
                  </a:cubicBezTo>
                  <a:cubicBezTo>
                    <a:pt x="8" y="2"/>
                    <a:pt x="8" y="2"/>
                    <a:pt x="8" y="2"/>
                  </a:cubicBezTo>
                  <a:cubicBezTo>
                    <a:pt x="8" y="3"/>
                    <a:pt x="8" y="3"/>
                    <a:pt x="9" y="4"/>
                  </a:cubicBezTo>
                  <a:cubicBezTo>
                    <a:pt x="9" y="4"/>
                    <a:pt x="9" y="4"/>
                    <a:pt x="9" y="5"/>
                  </a:cubicBezTo>
                  <a:cubicBezTo>
                    <a:pt x="9" y="5"/>
                    <a:pt x="8" y="6"/>
                    <a:pt x="8" y="6"/>
                  </a:cubicBezTo>
                  <a:cubicBezTo>
                    <a:pt x="8" y="7"/>
                    <a:pt x="7" y="7"/>
                    <a:pt x="7" y="8"/>
                  </a:cubicBezTo>
                  <a:close/>
                  <a:moveTo>
                    <a:pt x="6" y="7"/>
                  </a:moveTo>
                  <a:cubicBezTo>
                    <a:pt x="7" y="7"/>
                    <a:pt x="7" y="6"/>
                    <a:pt x="7" y="6"/>
                  </a:cubicBezTo>
                  <a:cubicBezTo>
                    <a:pt x="8" y="5"/>
                    <a:pt x="8" y="5"/>
                    <a:pt x="8" y="5"/>
                  </a:cubicBezTo>
                  <a:cubicBezTo>
                    <a:pt x="8" y="4"/>
                    <a:pt x="8" y="4"/>
                    <a:pt x="8" y="3"/>
                  </a:cubicBezTo>
                  <a:cubicBezTo>
                    <a:pt x="7" y="3"/>
                    <a:pt x="7" y="3"/>
                    <a:pt x="7" y="2"/>
                  </a:cubicBezTo>
                  <a:cubicBezTo>
                    <a:pt x="7" y="1"/>
                    <a:pt x="7" y="1"/>
                    <a:pt x="7" y="1"/>
                  </a:cubicBezTo>
                  <a:cubicBezTo>
                    <a:pt x="1" y="4"/>
                    <a:pt x="1" y="4"/>
                    <a:pt x="1" y="4"/>
                  </a:cubicBezTo>
                  <a:cubicBezTo>
                    <a:pt x="2" y="5"/>
                    <a:pt x="2" y="5"/>
                    <a:pt x="2" y="5"/>
                  </a:cubicBezTo>
                  <a:cubicBezTo>
                    <a:pt x="2" y="6"/>
                    <a:pt x="2" y="6"/>
                    <a:pt x="2" y="6"/>
                  </a:cubicBezTo>
                  <a:cubicBezTo>
                    <a:pt x="3" y="6"/>
                    <a:pt x="3" y="7"/>
                    <a:pt x="3" y="7"/>
                  </a:cubicBezTo>
                  <a:cubicBezTo>
                    <a:pt x="4" y="7"/>
                    <a:pt x="4" y="7"/>
                    <a:pt x="5" y="7"/>
                  </a:cubicBezTo>
                  <a:cubicBezTo>
                    <a:pt x="5" y="7"/>
                    <a:pt x="6" y="7"/>
                    <a:pt x="6" y="7"/>
                  </a:cubicBez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50" name="Freeform 395"/>
            <p:cNvSpPr>
              <a:spLocks/>
            </p:cNvSpPr>
            <p:nvPr/>
          </p:nvSpPr>
          <p:spPr bwMode="auto">
            <a:xfrm>
              <a:off x="8991601" y="2686051"/>
              <a:ext cx="74613" cy="57150"/>
            </a:xfrm>
            <a:custGeom>
              <a:avLst/>
              <a:gdLst>
                <a:gd name="T0" fmla="*/ 2147483646 w 47"/>
                <a:gd name="T1" fmla="*/ 2147483646 h 36"/>
                <a:gd name="T2" fmla="*/ 0 w 47"/>
                <a:gd name="T3" fmla="*/ 2147483646 h 36"/>
                <a:gd name="T4" fmla="*/ 0 w 47"/>
                <a:gd name="T5" fmla="*/ 2147483646 h 36"/>
                <a:gd name="T6" fmla="*/ 2147483646 w 47"/>
                <a:gd name="T7" fmla="*/ 2147483646 h 36"/>
                <a:gd name="T8" fmla="*/ 2147483646 w 47"/>
                <a:gd name="T9" fmla="*/ 2147483646 h 36"/>
                <a:gd name="T10" fmla="*/ 2147483646 w 47"/>
                <a:gd name="T11" fmla="*/ 2147483646 h 36"/>
                <a:gd name="T12" fmla="*/ 2147483646 w 47"/>
                <a:gd name="T13" fmla="*/ 0 h 36"/>
                <a:gd name="T14" fmla="*/ 2147483646 w 47"/>
                <a:gd name="T15" fmla="*/ 2147483646 h 36"/>
                <a:gd name="T16" fmla="*/ 2147483646 w 47"/>
                <a:gd name="T17" fmla="*/ 2147483646 h 36"/>
                <a:gd name="T18" fmla="*/ 2147483646 w 47"/>
                <a:gd name="T19" fmla="*/ 2147483646 h 36"/>
                <a:gd name="T20" fmla="*/ 2147483646 w 47"/>
                <a:gd name="T21" fmla="*/ 2147483646 h 36"/>
                <a:gd name="T22" fmla="*/ 2147483646 w 47"/>
                <a:gd name="T23" fmla="*/ 2147483646 h 36"/>
                <a:gd name="T24" fmla="*/ 2147483646 w 47"/>
                <a:gd name="T25" fmla="*/ 2147483646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36">
                  <a:moveTo>
                    <a:pt x="6" y="36"/>
                  </a:moveTo>
                  <a:lnTo>
                    <a:pt x="0" y="24"/>
                  </a:lnTo>
                  <a:lnTo>
                    <a:pt x="0" y="18"/>
                  </a:lnTo>
                  <a:lnTo>
                    <a:pt x="6" y="24"/>
                  </a:lnTo>
                  <a:lnTo>
                    <a:pt x="36" y="12"/>
                  </a:lnTo>
                  <a:lnTo>
                    <a:pt x="36" y="6"/>
                  </a:lnTo>
                  <a:lnTo>
                    <a:pt x="42" y="0"/>
                  </a:lnTo>
                  <a:lnTo>
                    <a:pt x="47" y="18"/>
                  </a:lnTo>
                  <a:lnTo>
                    <a:pt x="42" y="18"/>
                  </a:lnTo>
                  <a:lnTo>
                    <a:pt x="6" y="30"/>
                  </a:lnTo>
                  <a:lnTo>
                    <a:pt x="6" y="36"/>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51" name="Freeform 396"/>
            <p:cNvSpPr>
              <a:spLocks/>
            </p:cNvSpPr>
            <p:nvPr/>
          </p:nvSpPr>
          <p:spPr bwMode="auto">
            <a:xfrm>
              <a:off x="9020176" y="2752726"/>
              <a:ext cx="84138" cy="65088"/>
            </a:xfrm>
            <a:custGeom>
              <a:avLst/>
              <a:gdLst>
                <a:gd name="T0" fmla="*/ 2147483646 w 9"/>
                <a:gd name="T1" fmla="*/ 2147483646 h 7"/>
                <a:gd name="T2" fmla="*/ 2147483646 w 9"/>
                <a:gd name="T3" fmla="*/ 2147483646 h 7"/>
                <a:gd name="T4" fmla="*/ 2147483646 w 9"/>
                <a:gd name="T5" fmla="*/ 2147483646 h 7"/>
                <a:gd name="T6" fmla="*/ 2147483646 w 9"/>
                <a:gd name="T7" fmla="*/ 2147483646 h 7"/>
                <a:gd name="T8" fmla="*/ 0 w 9"/>
                <a:gd name="T9" fmla="*/ 2147483646 h 7"/>
                <a:gd name="T10" fmla="*/ 0 w 9"/>
                <a:gd name="T11" fmla="*/ 2147483646 h 7"/>
                <a:gd name="T12" fmla="*/ 0 w 9"/>
                <a:gd name="T13" fmla="*/ 2147483646 h 7"/>
                <a:gd name="T14" fmla="*/ 2147483646 w 9"/>
                <a:gd name="T15" fmla="*/ 2147483646 h 7"/>
                <a:gd name="T16" fmla="*/ 2147483646 w 9"/>
                <a:gd name="T17" fmla="*/ 2147483646 h 7"/>
                <a:gd name="T18" fmla="*/ 2147483646 w 9"/>
                <a:gd name="T19" fmla="*/ 0 h 7"/>
                <a:gd name="T20" fmla="*/ 2147483646 w 9"/>
                <a:gd name="T21" fmla="*/ 2147483646 h 7"/>
                <a:gd name="T22" fmla="*/ 2147483646 w 9"/>
                <a:gd name="T23" fmla="*/ 2147483646 h 7"/>
                <a:gd name="T24" fmla="*/ 2147483646 w 9"/>
                <a:gd name="T25" fmla="*/ 2147483646 h 7"/>
                <a:gd name="T26" fmla="*/ 2147483646 w 9"/>
                <a:gd name="T27" fmla="*/ 2147483646 h 7"/>
                <a:gd name="T28" fmla="*/ 2147483646 w 9"/>
                <a:gd name="T29" fmla="*/ 2147483646 h 7"/>
                <a:gd name="T30" fmla="*/ 2147483646 w 9"/>
                <a:gd name="T31" fmla="*/ 2147483646 h 7"/>
                <a:gd name="T32" fmla="*/ 2147483646 w 9"/>
                <a:gd name="T33" fmla="*/ 2147483646 h 7"/>
                <a:gd name="T34" fmla="*/ 2147483646 w 9"/>
                <a:gd name="T35" fmla="*/ 2147483646 h 7"/>
                <a:gd name="T36" fmla="*/ 2147483646 w 9"/>
                <a:gd name="T37" fmla="*/ 2147483646 h 7"/>
                <a:gd name="T38" fmla="*/ 2147483646 w 9"/>
                <a:gd name="T39" fmla="*/ 2147483646 h 7"/>
                <a:gd name="T40" fmla="*/ 2147483646 w 9"/>
                <a:gd name="T41" fmla="*/ 2147483646 h 7"/>
                <a:gd name="T42" fmla="*/ 2147483646 w 9"/>
                <a:gd name="T43" fmla="*/ 2147483646 h 7"/>
                <a:gd name="T44" fmla="*/ 2147483646 w 9"/>
                <a:gd name="T45" fmla="*/ 2147483646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 h="7">
                  <a:moveTo>
                    <a:pt x="4" y="7"/>
                  </a:moveTo>
                  <a:cubicBezTo>
                    <a:pt x="4" y="7"/>
                    <a:pt x="3" y="7"/>
                    <a:pt x="3" y="7"/>
                  </a:cubicBezTo>
                  <a:cubicBezTo>
                    <a:pt x="2" y="7"/>
                    <a:pt x="2" y="7"/>
                    <a:pt x="2" y="7"/>
                  </a:cubicBezTo>
                  <a:cubicBezTo>
                    <a:pt x="1" y="7"/>
                    <a:pt x="1" y="7"/>
                    <a:pt x="1" y="7"/>
                  </a:cubicBezTo>
                  <a:cubicBezTo>
                    <a:pt x="1" y="6"/>
                    <a:pt x="0" y="6"/>
                    <a:pt x="0" y="5"/>
                  </a:cubicBezTo>
                  <a:cubicBezTo>
                    <a:pt x="0" y="5"/>
                    <a:pt x="0" y="5"/>
                    <a:pt x="0" y="4"/>
                  </a:cubicBezTo>
                  <a:cubicBezTo>
                    <a:pt x="0" y="4"/>
                    <a:pt x="0" y="3"/>
                    <a:pt x="0" y="3"/>
                  </a:cubicBezTo>
                  <a:cubicBezTo>
                    <a:pt x="0" y="3"/>
                    <a:pt x="0" y="2"/>
                    <a:pt x="1" y="2"/>
                  </a:cubicBezTo>
                  <a:cubicBezTo>
                    <a:pt x="1" y="2"/>
                    <a:pt x="2" y="2"/>
                    <a:pt x="2" y="1"/>
                  </a:cubicBezTo>
                  <a:cubicBezTo>
                    <a:pt x="6" y="0"/>
                    <a:pt x="6" y="0"/>
                    <a:pt x="6" y="0"/>
                  </a:cubicBezTo>
                  <a:cubicBezTo>
                    <a:pt x="7" y="1"/>
                    <a:pt x="7" y="1"/>
                    <a:pt x="7" y="1"/>
                  </a:cubicBezTo>
                  <a:cubicBezTo>
                    <a:pt x="2" y="2"/>
                    <a:pt x="2" y="2"/>
                    <a:pt x="2" y="2"/>
                  </a:cubicBezTo>
                  <a:cubicBezTo>
                    <a:pt x="2" y="3"/>
                    <a:pt x="2" y="3"/>
                    <a:pt x="2" y="3"/>
                  </a:cubicBezTo>
                  <a:cubicBezTo>
                    <a:pt x="1" y="3"/>
                    <a:pt x="1" y="3"/>
                    <a:pt x="1" y="3"/>
                  </a:cubicBezTo>
                  <a:cubicBezTo>
                    <a:pt x="1" y="4"/>
                    <a:pt x="1" y="4"/>
                    <a:pt x="1" y="4"/>
                  </a:cubicBezTo>
                  <a:cubicBezTo>
                    <a:pt x="1" y="4"/>
                    <a:pt x="1" y="5"/>
                    <a:pt x="1" y="5"/>
                  </a:cubicBezTo>
                  <a:cubicBezTo>
                    <a:pt x="1" y="5"/>
                    <a:pt x="1" y="6"/>
                    <a:pt x="1" y="6"/>
                  </a:cubicBezTo>
                  <a:cubicBezTo>
                    <a:pt x="2" y="6"/>
                    <a:pt x="2" y="6"/>
                    <a:pt x="2" y="6"/>
                  </a:cubicBezTo>
                  <a:cubicBezTo>
                    <a:pt x="2" y="6"/>
                    <a:pt x="3" y="6"/>
                    <a:pt x="3" y="6"/>
                  </a:cubicBezTo>
                  <a:cubicBezTo>
                    <a:pt x="3" y="6"/>
                    <a:pt x="4" y="6"/>
                    <a:pt x="4" y="6"/>
                  </a:cubicBezTo>
                  <a:cubicBezTo>
                    <a:pt x="8" y="4"/>
                    <a:pt x="8" y="4"/>
                    <a:pt x="8" y="4"/>
                  </a:cubicBezTo>
                  <a:cubicBezTo>
                    <a:pt x="9" y="5"/>
                    <a:pt x="9" y="5"/>
                    <a:pt x="9" y="5"/>
                  </a:cubicBezTo>
                  <a:lnTo>
                    <a:pt x="4" y="7"/>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52" name="Freeform 397"/>
            <p:cNvSpPr>
              <a:spLocks/>
            </p:cNvSpPr>
            <p:nvPr/>
          </p:nvSpPr>
          <p:spPr bwMode="auto">
            <a:xfrm>
              <a:off x="9048751" y="2846388"/>
              <a:ext cx="84138" cy="76200"/>
            </a:xfrm>
            <a:custGeom>
              <a:avLst/>
              <a:gdLst>
                <a:gd name="T0" fmla="*/ 2147483646 w 53"/>
                <a:gd name="T1" fmla="*/ 2147483646 h 48"/>
                <a:gd name="T2" fmla="*/ 2147483646 w 53"/>
                <a:gd name="T3" fmla="*/ 2147483646 h 48"/>
                <a:gd name="T4" fmla="*/ 2147483646 w 53"/>
                <a:gd name="T5" fmla="*/ 2147483646 h 48"/>
                <a:gd name="T6" fmla="*/ 2147483646 w 53"/>
                <a:gd name="T7" fmla="*/ 2147483646 h 48"/>
                <a:gd name="T8" fmla="*/ 2147483646 w 53"/>
                <a:gd name="T9" fmla="*/ 2147483646 h 48"/>
                <a:gd name="T10" fmla="*/ 2147483646 w 53"/>
                <a:gd name="T11" fmla="*/ 2147483646 h 48"/>
                <a:gd name="T12" fmla="*/ 0 w 53"/>
                <a:gd name="T13" fmla="*/ 2147483646 h 48"/>
                <a:gd name="T14" fmla="*/ 0 w 53"/>
                <a:gd name="T15" fmla="*/ 2147483646 h 48"/>
                <a:gd name="T16" fmla="*/ 2147483646 w 53"/>
                <a:gd name="T17" fmla="*/ 0 h 48"/>
                <a:gd name="T18" fmla="*/ 2147483646 w 53"/>
                <a:gd name="T19" fmla="*/ 2147483646 h 48"/>
                <a:gd name="T20" fmla="*/ 2147483646 w 53"/>
                <a:gd name="T21" fmla="*/ 2147483646 h 48"/>
                <a:gd name="T22" fmla="*/ 2147483646 w 53"/>
                <a:gd name="T23" fmla="*/ 2147483646 h 48"/>
                <a:gd name="T24" fmla="*/ 2147483646 w 53"/>
                <a:gd name="T25" fmla="*/ 2147483646 h 48"/>
                <a:gd name="T26" fmla="*/ 2147483646 w 53"/>
                <a:gd name="T27" fmla="*/ 2147483646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3" h="48">
                  <a:moveTo>
                    <a:pt x="11" y="48"/>
                  </a:moveTo>
                  <a:lnTo>
                    <a:pt x="11" y="42"/>
                  </a:lnTo>
                  <a:lnTo>
                    <a:pt x="47" y="30"/>
                  </a:lnTo>
                  <a:lnTo>
                    <a:pt x="17" y="30"/>
                  </a:lnTo>
                  <a:lnTo>
                    <a:pt x="17" y="24"/>
                  </a:lnTo>
                  <a:lnTo>
                    <a:pt x="35" y="6"/>
                  </a:lnTo>
                  <a:lnTo>
                    <a:pt x="0" y="18"/>
                  </a:lnTo>
                  <a:lnTo>
                    <a:pt x="0" y="12"/>
                  </a:lnTo>
                  <a:lnTo>
                    <a:pt x="41" y="0"/>
                  </a:lnTo>
                  <a:lnTo>
                    <a:pt x="47" y="6"/>
                  </a:lnTo>
                  <a:lnTo>
                    <a:pt x="23" y="24"/>
                  </a:lnTo>
                  <a:lnTo>
                    <a:pt x="53" y="30"/>
                  </a:lnTo>
                  <a:lnTo>
                    <a:pt x="53" y="36"/>
                  </a:lnTo>
                  <a:lnTo>
                    <a:pt x="11" y="48"/>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53" name="Freeform 398"/>
            <p:cNvSpPr>
              <a:spLocks/>
            </p:cNvSpPr>
            <p:nvPr/>
          </p:nvSpPr>
          <p:spPr bwMode="auto">
            <a:xfrm>
              <a:off x="9104314" y="2951163"/>
              <a:ext cx="19050" cy="38100"/>
            </a:xfrm>
            <a:custGeom>
              <a:avLst/>
              <a:gdLst>
                <a:gd name="T0" fmla="*/ 2147483646 w 12"/>
                <a:gd name="T1" fmla="*/ 2147483646 h 24"/>
                <a:gd name="T2" fmla="*/ 0 w 12"/>
                <a:gd name="T3" fmla="*/ 0 h 24"/>
                <a:gd name="T4" fmla="*/ 2147483646 w 12"/>
                <a:gd name="T5" fmla="*/ 0 h 24"/>
                <a:gd name="T6" fmla="*/ 2147483646 w 12"/>
                <a:gd name="T7" fmla="*/ 2147483646 h 24"/>
                <a:gd name="T8" fmla="*/ 2147483646 w 12"/>
                <a:gd name="T9" fmla="*/ 2147483646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4">
                  <a:moveTo>
                    <a:pt x="6" y="24"/>
                  </a:moveTo>
                  <a:lnTo>
                    <a:pt x="0" y="0"/>
                  </a:lnTo>
                  <a:lnTo>
                    <a:pt x="6" y="0"/>
                  </a:lnTo>
                  <a:lnTo>
                    <a:pt x="12" y="18"/>
                  </a:lnTo>
                  <a:lnTo>
                    <a:pt x="6" y="24"/>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54" name="Freeform 399"/>
            <p:cNvSpPr>
              <a:spLocks/>
            </p:cNvSpPr>
            <p:nvPr/>
          </p:nvSpPr>
          <p:spPr bwMode="auto">
            <a:xfrm>
              <a:off x="9094789" y="2998788"/>
              <a:ext cx="76200" cy="55563"/>
            </a:xfrm>
            <a:custGeom>
              <a:avLst/>
              <a:gdLst>
                <a:gd name="T0" fmla="*/ 2147483646 w 48"/>
                <a:gd name="T1" fmla="*/ 2147483646 h 35"/>
                <a:gd name="T2" fmla="*/ 2147483646 w 48"/>
                <a:gd name="T3" fmla="*/ 2147483646 h 35"/>
                <a:gd name="T4" fmla="*/ 0 w 48"/>
                <a:gd name="T5" fmla="*/ 2147483646 h 35"/>
                <a:gd name="T6" fmla="*/ 0 w 48"/>
                <a:gd name="T7" fmla="*/ 2147483646 h 35"/>
                <a:gd name="T8" fmla="*/ 2147483646 w 48"/>
                <a:gd name="T9" fmla="*/ 2147483646 h 35"/>
                <a:gd name="T10" fmla="*/ 2147483646 w 48"/>
                <a:gd name="T11" fmla="*/ 0 h 35"/>
                <a:gd name="T12" fmla="*/ 2147483646 w 48"/>
                <a:gd name="T13" fmla="*/ 0 h 35"/>
                <a:gd name="T14" fmla="*/ 2147483646 w 48"/>
                <a:gd name="T15" fmla="*/ 2147483646 h 35"/>
                <a:gd name="T16" fmla="*/ 2147483646 w 48"/>
                <a:gd name="T17" fmla="*/ 2147483646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35">
                  <a:moveTo>
                    <a:pt x="42" y="35"/>
                  </a:moveTo>
                  <a:lnTo>
                    <a:pt x="42" y="18"/>
                  </a:lnTo>
                  <a:lnTo>
                    <a:pt x="0" y="29"/>
                  </a:lnTo>
                  <a:lnTo>
                    <a:pt x="0" y="23"/>
                  </a:lnTo>
                  <a:lnTo>
                    <a:pt x="42" y="12"/>
                  </a:lnTo>
                  <a:lnTo>
                    <a:pt x="36" y="0"/>
                  </a:lnTo>
                  <a:lnTo>
                    <a:pt x="42" y="0"/>
                  </a:lnTo>
                  <a:lnTo>
                    <a:pt x="48" y="35"/>
                  </a:lnTo>
                  <a:lnTo>
                    <a:pt x="42" y="35"/>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55" name="Freeform 400"/>
            <p:cNvSpPr>
              <a:spLocks/>
            </p:cNvSpPr>
            <p:nvPr/>
          </p:nvSpPr>
          <p:spPr bwMode="auto">
            <a:xfrm>
              <a:off x="9104314" y="3082926"/>
              <a:ext cx="85725" cy="66675"/>
            </a:xfrm>
            <a:custGeom>
              <a:avLst/>
              <a:gdLst>
                <a:gd name="T0" fmla="*/ 2147483646 w 54"/>
                <a:gd name="T1" fmla="*/ 2147483646 h 42"/>
                <a:gd name="T2" fmla="*/ 0 w 54"/>
                <a:gd name="T3" fmla="*/ 2147483646 h 42"/>
                <a:gd name="T4" fmla="*/ 2147483646 w 54"/>
                <a:gd name="T5" fmla="*/ 0 h 42"/>
                <a:gd name="T6" fmla="*/ 2147483646 w 54"/>
                <a:gd name="T7" fmla="*/ 2147483646 h 42"/>
                <a:gd name="T8" fmla="*/ 2147483646 w 54"/>
                <a:gd name="T9" fmla="*/ 2147483646 h 42"/>
                <a:gd name="T10" fmla="*/ 2147483646 w 54"/>
                <a:gd name="T11" fmla="*/ 2147483646 h 42"/>
                <a:gd name="T12" fmla="*/ 2147483646 w 54"/>
                <a:gd name="T13" fmla="*/ 2147483646 h 42"/>
                <a:gd name="T14" fmla="*/ 2147483646 w 54"/>
                <a:gd name="T15" fmla="*/ 2147483646 h 42"/>
                <a:gd name="T16" fmla="*/ 2147483646 w 54"/>
                <a:gd name="T17" fmla="*/ 2147483646 h 42"/>
                <a:gd name="T18" fmla="*/ 2147483646 w 54"/>
                <a:gd name="T19" fmla="*/ 2147483646 h 42"/>
                <a:gd name="T20" fmla="*/ 2147483646 w 54"/>
                <a:gd name="T21" fmla="*/ 2147483646 h 42"/>
                <a:gd name="T22" fmla="*/ 2147483646 w 54"/>
                <a:gd name="T23" fmla="*/ 2147483646 h 42"/>
                <a:gd name="T24" fmla="*/ 2147483646 w 54"/>
                <a:gd name="T25" fmla="*/ 2147483646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42">
                  <a:moveTo>
                    <a:pt x="6" y="42"/>
                  </a:moveTo>
                  <a:lnTo>
                    <a:pt x="0" y="12"/>
                  </a:lnTo>
                  <a:lnTo>
                    <a:pt x="48" y="0"/>
                  </a:lnTo>
                  <a:lnTo>
                    <a:pt x="54" y="30"/>
                  </a:lnTo>
                  <a:lnTo>
                    <a:pt x="48" y="30"/>
                  </a:lnTo>
                  <a:lnTo>
                    <a:pt x="42" y="6"/>
                  </a:lnTo>
                  <a:lnTo>
                    <a:pt x="30" y="12"/>
                  </a:lnTo>
                  <a:lnTo>
                    <a:pt x="36" y="36"/>
                  </a:lnTo>
                  <a:lnTo>
                    <a:pt x="30" y="36"/>
                  </a:lnTo>
                  <a:lnTo>
                    <a:pt x="24" y="12"/>
                  </a:lnTo>
                  <a:lnTo>
                    <a:pt x="6" y="12"/>
                  </a:lnTo>
                  <a:lnTo>
                    <a:pt x="12" y="36"/>
                  </a:lnTo>
                  <a:lnTo>
                    <a:pt x="6" y="42"/>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56" name="Freeform 401"/>
            <p:cNvSpPr>
              <a:spLocks noEditPoints="1"/>
            </p:cNvSpPr>
            <p:nvPr/>
          </p:nvSpPr>
          <p:spPr bwMode="auto">
            <a:xfrm>
              <a:off x="9123364" y="3168651"/>
              <a:ext cx="76200" cy="76200"/>
            </a:xfrm>
            <a:custGeom>
              <a:avLst/>
              <a:gdLst>
                <a:gd name="T0" fmla="*/ 0 w 8"/>
                <a:gd name="T1" fmla="*/ 2147483646 h 8"/>
                <a:gd name="T2" fmla="*/ 0 w 8"/>
                <a:gd name="T3" fmla="*/ 2147483646 h 8"/>
                <a:gd name="T4" fmla="*/ 2147483646 w 8"/>
                <a:gd name="T5" fmla="*/ 2147483646 h 8"/>
                <a:gd name="T6" fmla="*/ 2147483646 w 8"/>
                <a:gd name="T7" fmla="*/ 2147483646 h 8"/>
                <a:gd name="T8" fmla="*/ 0 w 8"/>
                <a:gd name="T9" fmla="*/ 2147483646 h 8"/>
                <a:gd name="T10" fmla="*/ 0 w 8"/>
                <a:gd name="T11" fmla="*/ 2147483646 h 8"/>
                <a:gd name="T12" fmla="*/ 2147483646 w 8"/>
                <a:gd name="T13" fmla="*/ 0 h 8"/>
                <a:gd name="T14" fmla="*/ 2147483646 w 8"/>
                <a:gd name="T15" fmla="*/ 2147483646 h 8"/>
                <a:gd name="T16" fmla="*/ 2147483646 w 8"/>
                <a:gd name="T17" fmla="*/ 2147483646 h 8"/>
                <a:gd name="T18" fmla="*/ 2147483646 w 8"/>
                <a:gd name="T19" fmla="*/ 2147483646 h 8"/>
                <a:gd name="T20" fmla="*/ 2147483646 w 8"/>
                <a:gd name="T21" fmla="*/ 2147483646 h 8"/>
                <a:gd name="T22" fmla="*/ 2147483646 w 8"/>
                <a:gd name="T23" fmla="*/ 2147483646 h 8"/>
                <a:gd name="T24" fmla="*/ 2147483646 w 8"/>
                <a:gd name="T25" fmla="*/ 2147483646 h 8"/>
                <a:gd name="T26" fmla="*/ 2147483646 w 8"/>
                <a:gd name="T27" fmla="*/ 2147483646 h 8"/>
                <a:gd name="T28" fmla="*/ 0 w 8"/>
                <a:gd name="T29" fmla="*/ 2147483646 h 8"/>
                <a:gd name="T30" fmla="*/ 2147483646 w 8"/>
                <a:gd name="T31" fmla="*/ 2147483646 h 8"/>
                <a:gd name="T32" fmla="*/ 2147483646 w 8"/>
                <a:gd name="T33" fmla="*/ 2147483646 h 8"/>
                <a:gd name="T34" fmla="*/ 2147483646 w 8"/>
                <a:gd name="T35" fmla="*/ 2147483646 h 8"/>
                <a:gd name="T36" fmla="*/ 2147483646 w 8"/>
                <a:gd name="T37" fmla="*/ 2147483646 h 8"/>
                <a:gd name="T38" fmla="*/ 2147483646 w 8"/>
                <a:gd name="T39" fmla="*/ 2147483646 h 8"/>
                <a:gd name="T40" fmla="*/ 2147483646 w 8"/>
                <a:gd name="T41" fmla="*/ 2147483646 h 8"/>
                <a:gd name="T42" fmla="*/ 2147483646 w 8"/>
                <a:gd name="T43" fmla="*/ 2147483646 h 8"/>
                <a:gd name="T44" fmla="*/ 2147483646 w 8"/>
                <a:gd name="T45" fmla="*/ 2147483646 h 8"/>
                <a:gd name="T46" fmla="*/ 2147483646 w 8"/>
                <a:gd name="T47" fmla="*/ 2147483646 h 8"/>
                <a:gd name="T48" fmla="*/ 2147483646 w 8"/>
                <a:gd name="T49" fmla="*/ 2147483646 h 8"/>
                <a:gd name="T50" fmla="*/ 2147483646 w 8"/>
                <a:gd name="T51" fmla="*/ 2147483646 h 8"/>
                <a:gd name="T52" fmla="*/ 2147483646 w 8"/>
                <a:gd name="T53" fmla="*/ 2147483646 h 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 h="8">
                  <a:moveTo>
                    <a:pt x="0" y="8"/>
                  </a:moveTo>
                  <a:cubicBezTo>
                    <a:pt x="0" y="6"/>
                    <a:pt x="0" y="6"/>
                    <a:pt x="0" y="6"/>
                  </a:cubicBezTo>
                  <a:cubicBezTo>
                    <a:pt x="3" y="3"/>
                    <a:pt x="3" y="3"/>
                    <a:pt x="3" y="3"/>
                  </a:cubicBezTo>
                  <a:cubicBezTo>
                    <a:pt x="3" y="2"/>
                    <a:pt x="3" y="2"/>
                    <a:pt x="3" y="2"/>
                  </a:cubicBezTo>
                  <a:cubicBezTo>
                    <a:pt x="0" y="2"/>
                    <a:pt x="0" y="2"/>
                    <a:pt x="0" y="2"/>
                  </a:cubicBezTo>
                  <a:cubicBezTo>
                    <a:pt x="0" y="1"/>
                    <a:pt x="0" y="1"/>
                    <a:pt x="0" y="1"/>
                  </a:cubicBezTo>
                  <a:cubicBezTo>
                    <a:pt x="7" y="0"/>
                    <a:pt x="7" y="0"/>
                    <a:pt x="7" y="0"/>
                  </a:cubicBezTo>
                  <a:cubicBezTo>
                    <a:pt x="8" y="3"/>
                    <a:pt x="8" y="3"/>
                    <a:pt x="8" y="3"/>
                  </a:cubicBezTo>
                  <a:cubicBezTo>
                    <a:pt x="8" y="3"/>
                    <a:pt x="8" y="3"/>
                    <a:pt x="8" y="4"/>
                  </a:cubicBezTo>
                  <a:cubicBezTo>
                    <a:pt x="8" y="4"/>
                    <a:pt x="8" y="4"/>
                    <a:pt x="7" y="5"/>
                  </a:cubicBezTo>
                  <a:cubicBezTo>
                    <a:pt x="7" y="5"/>
                    <a:pt x="7" y="5"/>
                    <a:pt x="7" y="5"/>
                  </a:cubicBezTo>
                  <a:cubicBezTo>
                    <a:pt x="7" y="5"/>
                    <a:pt x="6" y="6"/>
                    <a:pt x="6" y="6"/>
                  </a:cubicBezTo>
                  <a:cubicBezTo>
                    <a:pt x="5" y="6"/>
                    <a:pt x="5" y="6"/>
                    <a:pt x="4" y="5"/>
                  </a:cubicBezTo>
                  <a:cubicBezTo>
                    <a:pt x="4" y="5"/>
                    <a:pt x="4" y="5"/>
                    <a:pt x="3" y="4"/>
                  </a:cubicBezTo>
                  <a:lnTo>
                    <a:pt x="0" y="8"/>
                  </a:lnTo>
                  <a:close/>
                  <a:moveTo>
                    <a:pt x="6" y="5"/>
                  </a:moveTo>
                  <a:cubicBezTo>
                    <a:pt x="6" y="5"/>
                    <a:pt x="6" y="4"/>
                    <a:pt x="6" y="4"/>
                  </a:cubicBezTo>
                  <a:cubicBezTo>
                    <a:pt x="6" y="4"/>
                    <a:pt x="7" y="4"/>
                    <a:pt x="7" y="4"/>
                  </a:cubicBezTo>
                  <a:cubicBezTo>
                    <a:pt x="7" y="4"/>
                    <a:pt x="7" y="4"/>
                    <a:pt x="7" y="3"/>
                  </a:cubicBezTo>
                  <a:cubicBezTo>
                    <a:pt x="7" y="3"/>
                    <a:pt x="7" y="3"/>
                    <a:pt x="7" y="3"/>
                  </a:cubicBezTo>
                  <a:cubicBezTo>
                    <a:pt x="7" y="1"/>
                    <a:pt x="7" y="1"/>
                    <a:pt x="7" y="1"/>
                  </a:cubicBezTo>
                  <a:cubicBezTo>
                    <a:pt x="4" y="2"/>
                    <a:pt x="4" y="2"/>
                    <a:pt x="4" y="2"/>
                  </a:cubicBezTo>
                  <a:cubicBezTo>
                    <a:pt x="4" y="3"/>
                    <a:pt x="4" y="3"/>
                    <a:pt x="4" y="3"/>
                  </a:cubicBezTo>
                  <a:cubicBezTo>
                    <a:pt x="4" y="3"/>
                    <a:pt x="4" y="3"/>
                    <a:pt x="4" y="4"/>
                  </a:cubicBezTo>
                  <a:cubicBezTo>
                    <a:pt x="4" y="4"/>
                    <a:pt x="4" y="4"/>
                    <a:pt x="4" y="4"/>
                  </a:cubicBezTo>
                  <a:cubicBezTo>
                    <a:pt x="5" y="4"/>
                    <a:pt x="5" y="4"/>
                    <a:pt x="5" y="5"/>
                  </a:cubicBezTo>
                  <a:cubicBezTo>
                    <a:pt x="5" y="5"/>
                    <a:pt x="5" y="5"/>
                    <a:pt x="6" y="5"/>
                  </a:cubicBez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57" name="Freeform 402"/>
            <p:cNvSpPr>
              <a:spLocks/>
            </p:cNvSpPr>
            <p:nvPr/>
          </p:nvSpPr>
          <p:spPr bwMode="auto">
            <a:xfrm>
              <a:off x="9132889" y="3262313"/>
              <a:ext cx="76200" cy="66675"/>
            </a:xfrm>
            <a:custGeom>
              <a:avLst/>
              <a:gdLst>
                <a:gd name="T0" fmla="*/ 0 w 48"/>
                <a:gd name="T1" fmla="*/ 2147483646 h 42"/>
                <a:gd name="T2" fmla="*/ 0 w 48"/>
                <a:gd name="T3" fmla="*/ 2147483646 h 42"/>
                <a:gd name="T4" fmla="*/ 2147483646 w 48"/>
                <a:gd name="T5" fmla="*/ 2147483646 h 42"/>
                <a:gd name="T6" fmla="*/ 2147483646 w 48"/>
                <a:gd name="T7" fmla="*/ 2147483646 h 42"/>
                <a:gd name="T8" fmla="*/ 2147483646 w 48"/>
                <a:gd name="T9" fmla="*/ 2147483646 h 42"/>
                <a:gd name="T10" fmla="*/ 2147483646 w 48"/>
                <a:gd name="T11" fmla="*/ 2147483646 h 42"/>
                <a:gd name="T12" fmla="*/ 0 w 48"/>
                <a:gd name="T13" fmla="*/ 2147483646 h 42"/>
                <a:gd name="T14" fmla="*/ 0 w 48"/>
                <a:gd name="T15" fmla="*/ 2147483646 h 42"/>
                <a:gd name="T16" fmla="*/ 2147483646 w 48"/>
                <a:gd name="T17" fmla="*/ 0 h 42"/>
                <a:gd name="T18" fmla="*/ 2147483646 w 48"/>
                <a:gd name="T19" fmla="*/ 2147483646 h 42"/>
                <a:gd name="T20" fmla="*/ 2147483646 w 48"/>
                <a:gd name="T21" fmla="*/ 2147483646 h 42"/>
                <a:gd name="T22" fmla="*/ 2147483646 w 48"/>
                <a:gd name="T23" fmla="*/ 2147483646 h 42"/>
                <a:gd name="T24" fmla="*/ 2147483646 w 48"/>
                <a:gd name="T25" fmla="*/ 2147483646 h 42"/>
                <a:gd name="T26" fmla="*/ 0 w 48"/>
                <a:gd name="T27" fmla="*/ 2147483646 h 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8" h="42">
                  <a:moveTo>
                    <a:pt x="0" y="42"/>
                  </a:moveTo>
                  <a:lnTo>
                    <a:pt x="0" y="36"/>
                  </a:lnTo>
                  <a:lnTo>
                    <a:pt x="42" y="36"/>
                  </a:lnTo>
                  <a:lnTo>
                    <a:pt x="12" y="24"/>
                  </a:lnTo>
                  <a:lnTo>
                    <a:pt x="36" y="6"/>
                  </a:lnTo>
                  <a:lnTo>
                    <a:pt x="0" y="12"/>
                  </a:lnTo>
                  <a:lnTo>
                    <a:pt x="0" y="6"/>
                  </a:lnTo>
                  <a:lnTo>
                    <a:pt x="42" y="0"/>
                  </a:lnTo>
                  <a:lnTo>
                    <a:pt x="42" y="12"/>
                  </a:lnTo>
                  <a:lnTo>
                    <a:pt x="18" y="24"/>
                  </a:lnTo>
                  <a:lnTo>
                    <a:pt x="48" y="36"/>
                  </a:lnTo>
                  <a:lnTo>
                    <a:pt x="48" y="42"/>
                  </a:lnTo>
                  <a:lnTo>
                    <a:pt x="0" y="42"/>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58" name="Freeform 403"/>
            <p:cNvSpPr>
              <a:spLocks noEditPoints="1"/>
            </p:cNvSpPr>
            <p:nvPr/>
          </p:nvSpPr>
          <p:spPr bwMode="auto">
            <a:xfrm>
              <a:off x="9123364" y="3471863"/>
              <a:ext cx="76200" cy="65088"/>
            </a:xfrm>
            <a:custGeom>
              <a:avLst/>
              <a:gdLst>
                <a:gd name="T0" fmla="*/ 2147483646 w 8"/>
                <a:gd name="T1" fmla="*/ 2147483646 h 7"/>
                <a:gd name="T2" fmla="*/ 2147483646 w 8"/>
                <a:gd name="T3" fmla="*/ 2147483646 h 7"/>
                <a:gd name="T4" fmla="*/ 2147483646 w 8"/>
                <a:gd name="T5" fmla="*/ 2147483646 h 7"/>
                <a:gd name="T6" fmla="*/ 2147483646 w 8"/>
                <a:gd name="T7" fmla="*/ 2147483646 h 7"/>
                <a:gd name="T8" fmla="*/ 2147483646 w 8"/>
                <a:gd name="T9" fmla="*/ 2147483646 h 7"/>
                <a:gd name="T10" fmla="*/ 2147483646 w 8"/>
                <a:gd name="T11" fmla="*/ 2147483646 h 7"/>
                <a:gd name="T12" fmla="*/ 0 w 8"/>
                <a:gd name="T13" fmla="*/ 2147483646 h 7"/>
                <a:gd name="T14" fmla="*/ 2147483646 w 8"/>
                <a:gd name="T15" fmla="*/ 2147483646 h 7"/>
                <a:gd name="T16" fmla="*/ 2147483646 w 8"/>
                <a:gd name="T17" fmla="*/ 2147483646 h 7"/>
                <a:gd name="T18" fmla="*/ 2147483646 w 8"/>
                <a:gd name="T19" fmla="*/ 0 h 7"/>
                <a:gd name="T20" fmla="*/ 2147483646 w 8"/>
                <a:gd name="T21" fmla="*/ 0 h 7"/>
                <a:gd name="T22" fmla="*/ 2147483646 w 8"/>
                <a:gd name="T23" fmla="*/ 2147483646 h 7"/>
                <a:gd name="T24" fmla="*/ 2147483646 w 8"/>
                <a:gd name="T25" fmla="*/ 2147483646 h 7"/>
                <a:gd name="T26" fmla="*/ 2147483646 w 8"/>
                <a:gd name="T27" fmla="*/ 2147483646 h 7"/>
                <a:gd name="T28" fmla="*/ 2147483646 w 8"/>
                <a:gd name="T29" fmla="*/ 2147483646 h 7"/>
                <a:gd name="T30" fmla="*/ 2147483646 w 8"/>
                <a:gd name="T31" fmla="*/ 2147483646 h 7"/>
                <a:gd name="T32" fmla="*/ 2147483646 w 8"/>
                <a:gd name="T33" fmla="*/ 2147483646 h 7"/>
                <a:gd name="T34" fmla="*/ 2147483646 w 8"/>
                <a:gd name="T35" fmla="*/ 2147483646 h 7"/>
                <a:gd name="T36" fmla="*/ 2147483646 w 8"/>
                <a:gd name="T37" fmla="*/ 2147483646 h 7"/>
                <a:gd name="T38" fmla="*/ 2147483646 w 8"/>
                <a:gd name="T39" fmla="*/ 2147483646 h 7"/>
                <a:gd name="T40" fmla="*/ 2147483646 w 8"/>
                <a:gd name="T41" fmla="*/ 2147483646 h 7"/>
                <a:gd name="T42" fmla="*/ 2147483646 w 8"/>
                <a:gd name="T43" fmla="*/ 2147483646 h 7"/>
                <a:gd name="T44" fmla="*/ 2147483646 w 8"/>
                <a:gd name="T45" fmla="*/ 2147483646 h 7"/>
                <a:gd name="T46" fmla="*/ 2147483646 w 8"/>
                <a:gd name="T47" fmla="*/ 2147483646 h 7"/>
                <a:gd name="T48" fmla="*/ 2147483646 w 8"/>
                <a:gd name="T49" fmla="*/ 2147483646 h 7"/>
                <a:gd name="T50" fmla="*/ 2147483646 w 8"/>
                <a:gd name="T51" fmla="*/ 2147483646 h 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 h="7">
                  <a:moveTo>
                    <a:pt x="7" y="7"/>
                  </a:moveTo>
                  <a:cubicBezTo>
                    <a:pt x="7" y="7"/>
                    <a:pt x="6" y="7"/>
                    <a:pt x="6" y="7"/>
                  </a:cubicBezTo>
                  <a:cubicBezTo>
                    <a:pt x="5" y="7"/>
                    <a:pt x="5" y="7"/>
                    <a:pt x="4" y="7"/>
                  </a:cubicBezTo>
                  <a:cubicBezTo>
                    <a:pt x="4" y="7"/>
                    <a:pt x="3" y="7"/>
                    <a:pt x="2" y="7"/>
                  </a:cubicBezTo>
                  <a:cubicBezTo>
                    <a:pt x="2" y="7"/>
                    <a:pt x="2" y="7"/>
                    <a:pt x="1" y="6"/>
                  </a:cubicBezTo>
                  <a:cubicBezTo>
                    <a:pt x="1" y="6"/>
                    <a:pt x="1" y="5"/>
                    <a:pt x="1" y="5"/>
                  </a:cubicBezTo>
                  <a:cubicBezTo>
                    <a:pt x="0" y="5"/>
                    <a:pt x="0" y="4"/>
                    <a:pt x="0" y="4"/>
                  </a:cubicBezTo>
                  <a:cubicBezTo>
                    <a:pt x="0" y="3"/>
                    <a:pt x="1" y="2"/>
                    <a:pt x="1" y="2"/>
                  </a:cubicBezTo>
                  <a:cubicBezTo>
                    <a:pt x="1" y="2"/>
                    <a:pt x="1" y="1"/>
                    <a:pt x="2" y="1"/>
                  </a:cubicBezTo>
                  <a:cubicBezTo>
                    <a:pt x="2" y="1"/>
                    <a:pt x="2" y="0"/>
                    <a:pt x="3" y="0"/>
                  </a:cubicBezTo>
                  <a:cubicBezTo>
                    <a:pt x="3" y="0"/>
                    <a:pt x="4" y="0"/>
                    <a:pt x="5" y="0"/>
                  </a:cubicBezTo>
                  <a:cubicBezTo>
                    <a:pt x="5" y="0"/>
                    <a:pt x="6" y="0"/>
                    <a:pt x="6" y="1"/>
                  </a:cubicBezTo>
                  <a:cubicBezTo>
                    <a:pt x="7" y="1"/>
                    <a:pt x="7" y="1"/>
                    <a:pt x="8" y="1"/>
                  </a:cubicBezTo>
                  <a:cubicBezTo>
                    <a:pt x="8" y="2"/>
                    <a:pt x="8" y="2"/>
                    <a:pt x="8" y="3"/>
                  </a:cubicBezTo>
                  <a:cubicBezTo>
                    <a:pt x="8" y="3"/>
                    <a:pt x="8" y="4"/>
                    <a:pt x="8" y="4"/>
                  </a:cubicBezTo>
                  <a:cubicBezTo>
                    <a:pt x="8" y="5"/>
                    <a:pt x="8" y="5"/>
                    <a:pt x="8" y="6"/>
                  </a:cubicBezTo>
                  <a:cubicBezTo>
                    <a:pt x="8" y="6"/>
                    <a:pt x="8" y="6"/>
                    <a:pt x="7" y="7"/>
                  </a:cubicBezTo>
                  <a:close/>
                  <a:moveTo>
                    <a:pt x="4" y="6"/>
                  </a:moveTo>
                  <a:cubicBezTo>
                    <a:pt x="5" y="6"/>
                    <a:pt x="6" y="6"/>
                    <a:pt x="7" y="6"/>
                  </a:cubicBezTo>
                  <a:cubicBezTo>
                    <a:pt x="7" y="5"/>
                    <a:pt x="7" y="5"/>
                    <a:pt x="8" y="4"/>
                  </a:cubicBezTo>
                  <a:cubicBezTo>
                    <a:pt x="8" y="3"/>
                    <a:pt x="7" y="3"/>
                    <a:pt x="7" y="2"/>
                  </a:cubicBezTo>
                  <a:cubicBezTo>
                    <a:pt x="6" y="2"/>
                    <a:pt x="6" y="1"/>
                    <a:pt x="5" y="1"/>
                  </a:cubicBezTo>
                  <a:cubicBezTo>
                    <a:pt x="4" y="1"/>
                    <a:pt x="3" y="1"/>
                    <a:pt x="2" y="2"/>
                  </a:cubicBezTo>
                  <a:cubicBezTo>
                    <a:pt x="2" y="2"/>
                    <a:pt x="1" y="3"/>
                    <a:pt x="1" y="4"/>
                  </a:cubicBezTo>
                  <a:cubicBezTo>
                    <a:pt x="1" y="4"/>
                    <a:pt x="1" y="5"/>
                    <a:pt x="2" y="5"/>
                  </a:cubicBezTo>
                  <a:cubicBezTo>
                    <a:pt x="2" y="6"/>
                    <a:pt x="3" y="6"/>
                    <a:pt x="4" y="6"/>
                  </a:cubicBez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59" name="Freeform 404"/>
            <p:cNvSpPr>
              <a:spLocks/>
            </p:cNvSpPr>
            <p:nvPr/>
          </p:nvSpPr>
          <p:spPr bwMode="auto">
            <a:xfrm>
              <a:off x="9113839" y="3575051"/>
              <a:ext cx="85725" cy="66675"/>
            </a:xfrm>
            <a:custGeom>
              <a:avLst/>
              <a:gdLst>
                <a:gd name="T0" fmla="*/ 2147483646 w 9"/>
                <a:gd name="T1" fmla="*/ 2147483646 h 7"/>
                <a:gd name="T2" fmla="*/ 2147483646 w 9"/>
                <a:gd name="T3" fmla="*/ 2147483646 h 7"/>
                <a:gd name="T4" fmla="*/ 2147483646 w 9"/>
                <a:gd name="T5" fmla="*/ 2147483646 h 7"/>
                <a:gd name="T6" fmla="*/ 0 w 9"/>
                <a:gd name="T7" fmla="*/ 2147483646 h 7"/>
                <a:gd name="T8" fmla="*/ 0 w 9"/>
                <a:gd name="T9" fmla="*/ 2147483646 h 7"/>
                <a:gd name="T10" fmla="*/ 2147483646 w 9"/>
                <a:gd name="T11" fmla="*/ 2147483646 h 7"/>
                <a:gd name="T12" fmla="*/ 2147483646 w 9"/>
                <a:gd name="T13" fmla="*/ 0 h 7"/>
                <a:gd name="T14" fmla="*/ 2147483646 w 9"/>
                <a:gd name="T15" fmla="*/ 0 h 7"/>
                <a:gd name="T16" fmla="*/ 2147483646 w 9"/>
                <a:gd name="T17" fmla="*/ 0 h 7"/>
                <a:gd name="T18" fmla="*/ 2147483646 w 9"/>
                <a:gd name="T19" fmla="*/ 2147483646 h 7"/>
                <a:gd name="T20" fmla="*/ 2147483646 w 9"/>
                <a:gd name="T21" fmla="*/ 2147483646 h 7"/>
                <a:gd name="T22" fmla="*/ 2147483646 w 9"/>
                <a:gd name="T23" fmla="*/ 2147483646 h 7"/>
                <a:gd name="T24" fmla="*/ 2147483646 w 9"/>
                <a:gd name="T25" fmla="*/ 2147483646 h 7"/>
                <a:gd name="T26" fmla="*/ 2147483646 w 9"/>
                <a:gd name="T27" fmla="*/ 2147483646 h 7"/>
                <a:gd name="T28" fmla="*/ 2147483646 w 9"/>
                <a:gd name="T29" fmla="*/ 2147483646 h 7"/>
                <a:gd name="T30" fmla="*/ 2147483646 w 9"/>
                <a:gd name="T31" fmla="*/ 2147483646 h 7"/>
                <a:gd name="T32" fmla="*/ 2147483646 w 9"/>
                <a:gd name="T33" fmla="*/ 2147483646 h 7"/>
                <a:gd name="T34" fmla="*/ 2147483646 w 9"/>
                <a:gd name="T35" fmla="*/ 2147483646 h 7"/>
                <a:gd name="T36" fmla="*/ 2147483646 w 9"/>
                <a:gd name="T37" fmla="*/ 2147483646 h 7"/>
                <a:gd name="T38" fmla="*/ 2147483646 w 9"/>
                <a:gd name="T39" fmla="*/ 2147483646 h 7"/>
                <a:gd name="T40" fmla="*/ 2147483646 w 9"/>
                <a:gd name="T41" fmla="*/ 2147483646 h 7"/>
                <a:gd name="T42" fmla="*/ 2147483646 w 9"/>
                <a:gd name="T43" fmla="*/ 2147483646 h 7"/>
                <a:gd name="T44" fmla="*/ 2147483646 w 9"/>
                <a:gd name="T45" fmla="*/ 2147483646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 h="7">
                  <a:moveTo>
                    <a:pt x="3" y="6"/>
                  </a:moveTo>
                  <a:cubicBezTo>
                    <a:pt x="3" y="6"/>
                    <a:pt x="2" y="6"/>
                    <a:pt x="2" y="5"/>
                  </a:cubicBezTo>
                  <a:cubicBezTo>
                    <a:pt x="1" y="5"/>
                    <a:pt x="1" y="5"/>
                    <a:pt x="1" y="5"/>
                  </a:cubicBezTo>
                  <a:cubicBezTo>
                    <a:pt x="1" y="4"/>
                    <a:pt x="0" y="4"/>
                    <a:pt x="0" y="4"/>
                  </a:cubicBezTo>
                  <a:cubicBezTo>
                    <a:pt x="0" y="3"/>
                    <a:pt x="0" y="3"/>
                    <a:pt x="0" y="2"/>
                  </a:cubicBezTo>
                  <a:cubicBezTo>
                    <a:pt x="0" y="2"/>
                    <a:pt x="1" y="2"/>
                    <a:pt x="1" y="1"/>
                  </a:cubicBezTo>
                  <a:cubicBezTo>
                    <a:pt x="1" y="1"/>
                    <a:pt x="1" y="1"/>
                    <a:pt x="1" y="0"/>
                  </a:cubicBezTo>
                  <a:cubicBezTo>
                    <a:pt x="2" y="0"/>
                    <a:pt x="2" y="0"/>
                    <a:pt x="2" y="0"/>
                  </a:cubicBezTo>
                  <a:cubicBezTo>
                    <a:pt x="3" y="0"/>
                    <a:pt x="3" y="0"/>
                    <a:pt x="4" y="0"/>
                  </a:cubicBezTo>
                  <a:cubicBezTo>
                    <a:pt x="9" y="1"/>
                    <a:pt x="9" y="1"/>
                    <a:pt x="9" y="1"/>
                  </a:cubicBezTo>
                  <a:cubicBezTo>
                    <a:pt x="8" y="2"/>
                    <a:pt x="8" y="2"/>
                    <a:pt x="8" y="2"/>
                  </a:cubicBezTo>
                  <a:cubicBezTo>
                    <a:pt x="4" y="1"/>
                    <a:pt x="4" y="1"/>
                    <a:pt x="4" y="1"/>
                  </a:cubicBezTo>
                  <a:cubicBezTo>
                    <a:pt x="3" y="1"/>
                    <a:pt x="3" y="1"/>
                    <a:pt x="3" y="1"/>
                  </a:cubicBezTo>
                  <a:cubicBezTo>
                    <a:pt x="3" y="1"/>
                    <a:pt x="2" y="1"/>
                    <a:pt x="2" y="1"/>
                  </a:cubicBezTo>
                  <a:cubicBezTo>
                    <a:pt x="2" y="1"/>
                    <a:pt x="2" y="1"/>
                    <a:pt x="2" y="2"/>
                  </a:cubicBezTo>
                  <a:cubicBezTo>
                    <a:pt x="1" y="2"/>
                    <a:pt x="1" y="2"/>
                    <a:pt x="1" y="3"/>
                  </a:cubicBezTo>
                  <a:cubicBezTo>
                    <a:pt x="1" y="3"/>
                    <a:pt x="1" y="3"/>
                    <a:pt x="1" y="4"/>
                  </a:cubicBezTo>
                  <a:cubicBezTo>
                    <a:pt x="1" y="4"/>
                    <a:pt x="1" y="4"/>
                    <a:pt x="2" y="4"/>
                  </a:cubicBezTo>
                  <a:cubicBezTo>
                    <a:pt x="2" y="4"/>
                    <a:pt x="2" y="5"/>
                    <a:pt x="2" y="5"/>
                  </a:cubicBezTo>
                  <a:cubicBezTo>
                    <a:pt x="3" y="5"/>
                    <a:pt x="3" y="5"/>
                    <a:pt x="3" y="5"/>
                  </a:cubicBezTo>
                  <a:cubicBezTo>
                    <a:pt x="8" y="5"/>
                    <a:pt x="8" y="5"/>
                    <a:pt x="8" y="5"/>
                  </a:cubicBezTo>
                  <a:cubicBezTo>
                    <a:pt x="8" y="7"/>
                    <a:pt x="8" y="7"/>
                    <a:pt x="8" y="7"/>
                  </a:cubicBezTo>
                  <a:lnTo>
                    <a:pt x="3" y="6"/>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60" name="Freeform 405"/>
            <p:cNvSpPr>
              <a:spLocks/>
            </p:cNvSpPr>
            <p:nvPr/>
          </p:nvSpPr>
          <p:spPr bwMode="auto">
            <a:xfrm>
              <a:off x="9104314" y="3670301"/>
              <a:ext cx="76200" cy="55563"/>
            </a:xfrm>
            <a:custGeom>
              <a:avLst/>
              <a:gdLst>
                <a:gd name="T0" fmla="*/ 2147483646 w 48"/>
                <a:gd name="T1" fmla="*/ 2147483646 h 35"/>
                <a:gd name="T2" fmla="*/ 2147483646 w 48"/>
                <a:gd name="T3" fmla="*/ 2147483646 h 35"/>
                <a:gd name="T4" fmla="*/ 0 w 48"/>
                <a:gd name="T5" fmla="*/ 2147483646 h 35"/>
                <a:gd name="T6" fmla="*/ 0 w 48"/>
                <a:gd name="T7" fmla="*/ 2147483646 h 35"/>
                <a:gd name="T8" fmla="*/ 2147483646 w 48"/>
                <a:gd name="T9" fmla="*/ 2147483646 h 35"/>
                <a:gd name="T10" fmla="*/ 2147483646 w 48"/>
                <a:gd name="T11" fmla="*/ 0 h 35"/>
                <a:gd name="T12" fmla="*/ 2147483646 w 48"/>
                <a:gd name="T13" fmla="*/ 0 h 35"/>
                <a:gd name="T14" fmla="*/ 2147483646 w 48"/>
                <a:gd name="T15" fmla="*/ 2147483646 h 35"/>
                <a:gd name="T16" fmla="*/ 2147483646 w 48"/>
                <a:gd name="T17" fmla="*/ 2147483646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35">
                  <a:moveTo>
                    <a:pt x="36" y="35"/>
                  </a:moveTo>
                  <a:lnTo>
                    <a:pt x="42" y="18"/>
                  </a:lnTo>
                  <a:lnTo>
                    <a:pt x="0" y="12"/>
                  </a:lnTo>
                  <a:lnTo>
                    <a:pt x="0" y="6"/>
                  </a:lnTo>
                  <a:lnTo>
                    <a:pt x="42" y="12"/>
                  </a:lnTo>
                  <a:lnTo>
                    <a:pt x="42" y="0"/>
                  </a:lnTo>
                  <a:lnTo>
                    <a:pt x="48" y="0"/>
                  </a:lnTo>
                  <a:lnTo>
                    <a:pt x="42" y="35"/>
                  </a:lnTo>
                  <a:lnTo>
                    <a:pt x="36" y="35"/>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61" name="Freeform 406"/>
            <p:cNvSpPr>
              <a:spLocks/>
            </p:cNvSpPr>
            <p:nvPr/>
          </p:nvSpPr>
          <p:spPr bwMode="auto">
            <a:xfrm>
              <a:off x="9085264" y="3744913"/>
              <a:ext cx="76200" cy="66675"/>
            </a:xfrm>
            <a:custGeom>
              <a:avLst/>
              <a:gdLst>
                <a:gd name="T0" fmla="*/ 0 w 8"/>
                <a:gd name="T1" fmla="*/ 2147483646 h 7"/>
                <a:gd name="T2" fmla="*/ 0 w 8"/>
                <a:gd name="T3" fmla="*/ 2147483646 h 7"/>
                <a:gd name="T4" fmla="*/ 0 w 8"/>
                <a:gd name="T5" fmla="*/ 2147483646 h 7"/>
                <a:gd name="T6" fmla="*/ 0 w 8"/>
                <a:gd name="T7" fmla="*/ 2147483646 h 7"/>
                <a:gd name="T8" fmla="*/ 0 w 8"/>
                <a:gd name="T9" fmla="*/ 2147483646 h 7"/>
                <a:gd name="T10" fmla="*/ 0 w 8"/>
                <a:gd name="T11" fmla="*/ 2147483646 h 7"/>
                <a:gd name="T12" fmla="*/ 2147483646 w 8"/>
                <a:gd name="T13" fmla="*/ 0 h 7"/>
                <a:gd name="T14" fmla="*/ 2147483646 w 8"/>
                <a:gd name="T15" fmla="*/ 0 h 7"/>
                <a:gd name="T16" fmla="*/ 2147483646 w 8"/>
                <a:gd name="T17" fmla="*/ 0 h 7"/>
                <a:gd name="T18" fmla="*/ 2147483646 w 8"/>
                <a:gd name="T19" fmla="*/ 2147483646 h 7"/>
                <a:gd name="T20" fmla="*/ 2147483646 w 8"/>
                <a:gd name="T21" fmla="*/ 2147483646 h 7"/>
                <a:gd name="T22" fmla="*/ 2147483646 w 8"/>
                <a:gd name="T23" fmla="*/ 2147483646 h 7"/>
                <a:gd name="T24" fmla="*/ 2147483646 w 8"/>
                <a:gd name="T25" fmla="*/ 2147483646 h 7"/>
                <a:gd name="T26" fmla="*/ 2147483646 w 8"/>
                <a:gd name="T27" fmla="*/ 2147483646 h 7"/>
                <a:gd name="T28" fmla="*/ 2147483646 w 8"/>
                <a:gd name="T29" fmla="*/ 2147483646 h 7"/>
                <a:gd name="T30" fmla="*/ 2147483646 w 8"/>
                <a:gd name="T31" fmla="*/ 2147483646 h 7"/>
                <a:gd name="T32" fmla="*/ 2147483646 w 8"/>
                <a:gd name="T33" fmla="*/ 2147483646 h 7"/>
                <a:gd name="T34" fmla="*/ 2147483646 w 8"/>
                <a:gd name="T35" fmla="*/ 2147483646 h 7"/>
                <a:gd name="T36" fmla="*/ 2147483646 w 8"/>
                <a:gd name="T37" fmla="*/ 2147483646 h 7"/>
                <a:gd name="T38" fmla="*/ 2147483646 w 8"/>
                <a:gd name="T39" fmla="*/ 2147483646 h 7"/>
                <a:gd name="T40" fmla="*/ 2147483646 w 8"/>
                <a:gd name="T41" fmla="*/ 2147483646 h 7"/>
                <a:gd name="T42" fmla="*/ 2147483646 w 8"/>
                <a:gd name="T43" fmla="*/ 2147483646 h 7"/>
                <a:gd name="T44" fmla="*/ 2147483646 w 8"/>
                <a:gd name="T45" fmla="*/ 2147483646 h 7"/>
                <a:gd name="T46" fmla="*/ 2147483646 w 8"/>
                <a:gd name="T47" fmla="*/ 2147483646 h 7"/>
                <a:gd name="T48" fmla="*/ 2147483646 w 8"/>
                <a:gd name="T49" fmla="*/ 2147483646 h 7"/>
                <a:gd name="T50" fmla="*/ 2147483646 w 8"/>
                <a:gd name="T51" fmla="*/ 2147483646 h 7"/>
                <a:gd name="T52" fmla="*/ 2147483646 w 8"/>
                <a:gd name="T53" fmla="*/ 2147483646 h 7"/>
                <a:gd name="T54" fmla="*/ 2147483646 w 8"/>
                <a:gd name="T55" fmla="*/ 2147483646 h 7"/>
                <a:gd name="T56" fmla="*/ 2147483646 w 8"/>
                <a:gd name="T57" fmla="*/ 2147483646 h 7"/>
                <a:gd name="T58" fmla="*/ 2147483646 w 8"/>
                <a:gd name="T59" fmla="*/ 2147483646 h 7"/>
                <a:gd name="T60" fmla="*/ 0 w 8"/>
                <a:gd name="T61" fmla="*/ 2147483646 h 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 h="7">
                  <a:moveTo>
                    <a:pt x="0" y="5"/>
                  </a:moveTo>
                  <a:cubicBezTo>
                    <a:pt x="0" y="5"/>
                    <a:pt x="0" y="5"/>
                    <a:pt x="0" y="5"/>
                  </a:cubicBezTo>
                  <a:cubicBezTo>
                    <a:pt x="0" y="5"/>
                    <a:pt x="0" y="5"/>
                    <a:pt x="0" y="4"/>
                  </a:cubicBezTo>
                  <a:cubicBezTo>
                    <a:pt x="0" y="4"/>
                    <a:pt x="0" y="4"/>
                    <a:pt x="0" y="4"/>
                  </a:cubicBezTo>
                  <a:cubicBezTo>
                    <a:pt x="0" y="3"/>
                    <a:pt x="0" y="3"/>
                    <a:pt x="0" y="3"/>
                  </a:cubicBezTo>
                  <a:cubicBezTo>
                    <a:pt x="0" y="2"/>
                    <a:pt x="0" y="2"/>
                    <a:pt x="0" y="1"/>
                  </a:cubicBezTo>
                  <a:cubicBezTo>
                    <a:pt x="1" y="1"/>
                    <a:pt x="1" y="1"/>
                    <a:pt x="1" y="0"/>
                  </a:cubicBezTo>
                  <a:cubicBezTo>
                    <a:pt x="2" y="0"/>
                    <a:pt x="2" y="0"/>
                    <a:pt x="3" y="0"/>
                  </a:cubicBezTo>
                  <a:cubicBezTo>
                    <a:pt x="3" y="0"/>
                    <a:pt x="4" y="0"/>
                    <a:pt x="5" y="0"/>
                  </a:cubicBezTo>
                  <a:cubicBezTo>
                    <a:pt x="5" y="0"/>
                    <a:pt x="6" y="0"/>
                    <a:pt x="6" y="1"/>
                  </a:cubicBezTo>
                  <a:cubicBezTo>
                    <a:pt x="7" y="1"/>
                    <a:pt x="7" y="1"/>
                    <a:pt x="7" y="2"/>
                  </a:cubicBezTo>
                  <a:cubicBezTo>
                    <a:pt x="8" y="2"/>
                    <a:pt x="8" y="3"/>
                    <a:pt x="8" y="3"/>
                  </a:cubicBezTo>
                  <a:cubicBezTo>
                    <a:pt x="8" y="4"/>
                    <a:pt x="8" y="4"/>
                    <a:pt x="8" y="5"/>
                  </a:cubicBezTo>
                  <a:cubicBezTo>
                    <a:pt x="8" y="5"/>
                    <a:pt x="7" y="5"/>
                    <a:pt x="7" y="6"/>
                  </a:cubicBezTo>
                  <a:cubicBezTo>
                    <a:pt x="7" y="6"/>
                    <a:pt x="7" y="7"/>
                    <a:pt x="6" y="7"/>
                  </a:cubicBezTo>
                  <a:cubicBezTo>
                    <a:pt x="5" y="7"/>
                    <a:pt x="5" y="7"/>
                    <a:pt x="5" y="7"/>
                  </a:cubicBezTo>
                  <a:cubicBezTo>
                    <a:pt x="5" y="7"/>
                    <a:pt x="5" y="7"/>
                    <a:pt x="5" y="7"/>
                  </a:cubicBezTo>
                  <a:cubicBezTo>
                    <a:pt x="6" y="6"/>
                    <a:pt x="6" y="6"/>
                    <a:pt x="6" y="6"/>
                  </a:cubicBezTo>
                  <a:cubicBezTo>
                    <a:pt x="6" y="5"/>
                    <a:pt x="7" y="5"/>
                    <a:pt x="7" y="4"/>
                  </a:cubicBezTo>
                  <a:cubicBezTo>
                    <a:pt x="7" y="4"/>
                    <a:pt x="7" y="4"/>
                    <a:pt x="7" y="3"/>
                  </a:cubicBezTo>
                  <a:cubicBezTo>
                    <a:pt x="7" y="3"/>
                    <a:pt x="7" y="3"/>
                    <a:pt x="6" y="2"/>
                  </a:cubicBezTo>
                  <a:cubicBezTo>
                    <a:pt x="6" y="2"/>
                    <a:pt x="6" y="2"/>
                    <a:pt x="6" y="2"/>
                  </a:cubicBezTo>
                  <a:cubicBezTo>
                    <a:pt x="5" y="1"/>
                    <a:pt x="5" y="1"/>
                    <a:pt x="4" y="1"/>
                  </a:cubicBezTo>
                  <a:cubicBezTo>
                    <a:pt x="4" y="1"/>
                    <a:pt x="3" y="1"/>
                    <a:pt x="3" y="1"/>
                  </a:cubicBezTo>
                  <a:cubicBezTo>
                    <a:pt x="3" y="1"/>
                    <a:pt x="2" y="1"/>
                    <a:pt x="2" y="1"/>
                  </a:cubicBezTo>
                  <a:cubicBezTo>
                    <a:pt x="2" y="1"/>
                    <a:pt x="1" y="2"/>
                    <a:pt x="1" y="2"/>
                  </a:cubicBezTo>
                  <a:cubicBezTo>
                    <a:pt x="1" y="2"/>
                    <a:pt x="1" y="3"/>
                    <a:pt x="1" y="3"/>
                  </a:cubicBezTo>
                  <a:cubicBezTo>
                    <a:pt x="1" y="3"/>
                    <a:pt x="1" y="4"/>
                    <a:pt x="1" y="4"/>
                  </a:cubicBezTo>
                  <a:cubicBezTo>
                    <a:pt x="1" y="5"/>
                    <a:pt x="1" y="5"/>
                    <a:pt x="1" y="6"/>
                  </a:cubicBezTo>
                  <a:cubicBezTo>
                    <a:pt x="1" y="6"/>
                    <a:pt x="1" y="6"/>
                    <a:pt x="1" y="6"/>
                  </a:cubicBezTo>
                  <a:lnTo>
                    <a:pt x="0" y="5"/>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62" name="Freeform 407"/>
            <p:cNvSpPr>
              <a:spLocks noEditPoints="1"/>
            </p:cNvSpPr>
            <p:nvPr/>
          </p:nvSpPr>
          <p:spPr bwMode="auto">
            <a:xfrm>
              <a:off x="9058276" y="3830638"/>
              <a:ext cx="74613" cy="66675"/>
            </a:xfrm>
            <a:custGeom>
              <a:avLst/>
              <a:gdLst>
                <a:gd name="T0" fmla="*/ 2147483646 w 8"/>
                <a:gd name="T1" fmla="*/ 2147483646 h 7"/>
                <a:gd name="T2" fmla="*/ 2147483646 w 8"/>
                <a:gd name="T3" fmla="*/ 2147483646 h 7"/>
                <a:gd name="T4" fmla="*/ 2147483646 w 8"/>
                <a:gd name="T5" fmla="*/ 2147483646 h 7"/>
                <a:gd name="T6" fmla="*/ 2147483646 w 8"/>
                <a:gd name="T7" fmla="*/ 2147483646 h 7"/>
                <a:gd name="T8" fmla="*/ 2147483646 w 8"/>
                <a:gd name="T9" fmla="*/ 2147483646 h 7"/>
                <a:gd name="T10" fmla="*/ 0 w 8"/>
                <a:gd name="T11" fmla="*/ 2147483646 h 7"/>
                <a:gd name="T12" fmla="*/ 0 w 8"/>
                <a:gd name="T13" fmla="*/ 2147483646 h 7"/>
                <a:gd name="T14" fmla="*/ 2147483646 w 8"/>
                <a:gd name="T15" fmla="*/ 2147483646 h 7"/>
                <a:gd name="T16" fmla="*/ 2147483646 w 8"/>
                <a:gd name="T17" fmla="*/ 0 h 7"/>
                <a:gd name="T18" fmla="*/ 2147483646 w 8"/>
                <a:gd name="T19" fmla="*/ 0 h 7"/>
                <a:gd name="T20" fmla="*/ 2147483646 w 8"/>
                <a:gd name="T21" fmla="*/ 0 h 7"/>
                <a:gd name="T22" fmla="*/ 2147483646 w 8"/>
                <a:gd name="T23" fmla="*/ 2147483646 h 7"/>
                <a:gd name="T24" fmla="*/ 2147483646 w 8"/>
                <a:gd name="T25" fmla="*/ 2147483646 h 7"/>
                <a:gd name="T26" fmla="*/ 2147483646 w 8"/>
                <a:gd name="T27" fmla="*/ 2147483646 h 7"/>
                <a:gd name="T28" fmla="*/ 2147483646 w 8"/>
                <a:gd name="T29" fmla="*/ 2147483646 h 7"/>
                <a:gd name="T30" fmla="*/ 2147483646 w 8"/>
                <a:gd name="T31" fmla="*/ 2147483646 h 7"/>
                <a:gd name="T32" fmla="*/ 2147483646 w 8"/>
                <a:gd name="T33" fmla="*/ 2147483646 h 7"/>
                <a:gd name="T34" fmla="*/ 2147483646 w 8"/>
                <a:gd name="T35" fmla="*/ 2147483646 h 7"/>
                <a:gd name="T36" fmla="*/ 2147483646 w 8"/>
                <a:gd name="T37" fmla="*/ 2147483646 h 7"/>
                <a:gd name="T38" fmla="*/ 2147483646 w 8"/>
                <a:gd name="T39" fmla="*/ 2147483646 h 7"/>
                <a:gd name="T40" fmla="*/ 2147483646 w 8"/>
                <a:gd name="T41" fmla="*/ 2147483646 h 7"/>
                <a:gd name="T42" fmla="*/ 2147483646 w 8"/>
                <a:gd name="T43" fmla="*/ 2147483646 h 7"/>
                <a:gd name="T44" fmla="*/ 2147483646 w 8"/>
                <a:gd name="T45" fmla="*/ 2147483646 h 7"/>
                <a:gd name="T46" fmla="*/ 2147483646 w 8"/>
                <a:gd name="T47" fmla="*/ 2147483646 h 7"/>
                <a:gd name="T48" fmla="*/ 2147483646 w 8"/>
                <a:gd name="T49" fmla="*/ 2147483646 h 7"/>
                <a:gd name="T50" fmla="*/ 2147483646 w 8"/>
                <a:gd name="T51" fmla="*/ 2147483646 h 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 h="7">
                  <a:moveTo>
                    <a:pt x="6" y="7"/>
                  </a:moveTo>
                  <a:cubicBezTo>
                    <a:pt x="6" y="7"/>
                    <a:pt x="5" y="7"/>
                    <a:pt x="5" y="7"/>
                  </a:cubicBezTo>
                  <a:cubicBezTo>
                    <a:pt x="4" y="7"/>
                    <a:pt x="4" y="7"/>
                    <a:pt x="3" y="7"/>
                  </a:cubicBezTo>
                  <a:cubicBezTo>
                    <a:pt x="2" y="7"/>
                    <a:pt x="2" y="7"/>
                    <a:pt x="2" y="6"/>
                  </a:cubicBezTo>
                  <a:cubicBezTo>
                    <a:pt x="1" y="6"/>
                    <a:pt x="1" y="6"/>
                    <a:pt x="1" y="5"/>
                  </a:cubicBezTo>
                  <a:cubicBezTo>
                    <a:pt x="0" y="5"/>
                    <a:pt x="0" y="5"/>
                    <a:pt x="0" y="4"/>
                  </a:cubicBezTo>
                  <a:cubicBezTo>
                    <a:pt x="0" y="4"/>
                    <a:pt x="0" y="3"/>
                    <a:pt x="0" y="3"/>
                  </a:cubicBezTo>
                  <a:cubicBezTo>
                    <a:pt x="0" y="2"/>
                    <a:pt x="1" y="2"/>
                    <a:pt x="1" y="1"/>
                  </a:cubicBezTo>
                  <a:cubicBezTo>
                    <a:pt x="1" y="1"/>
                    <a:pt x="2" y="1"/>
                    <a:pt x="2" y="0"/>
                  </a:cubicBezTo>
                  <a:cubicBezTo>
                    <a:pt x="3" y="0"/>
                    <a:pt x="3" y="0"/>
                    <a:pt x="4" y="0"/>
                  </a:cubicBezTo>
                  <a:cubicBezTo>
                    <a:pt x="4" y="0"/>
                    <a:pt x="5" y="0"/>
                    <a:pt x="5" y="0"/>
                  </a:cubicBezTo>
                  <a:cubicBezTo>
                    <a:pt x="6" y="1"/>
                    <a:pt x="6" y="1"/>
                    <a:pt x="7" y="1"/>
                  </a:cubicBezTo>
                  <a:cubicBezTo>
                    <a:pt x="7" y="1"/>
                    <a:pt x="8" y="2"/>
                    <a:pt x="8" y="2"/>
                  </a:cubicBezTo>
                  <a:cubicBezTo>
                    <a:pt x="8" y="3"/>
                    <a:pt x="8" y="3"/>
                    <a:pt x="8" y="4"/>
                  </a:cubicBezTo>
                  <a:cubicBezTo>
                    <a:pt x="8" y="4"/>
                    <a:pt x="8" y="4"/>
                    <a:pt x="8" y="5"/>
                  </a:cubicBezTo>
                  <a:cubicBezTo>
                    <a:pt x="8" y="6"/>
                    <a:pt x="8" y="6"/>
                    <a:pt x="7" y="6"/>
                  </a:cubicBezTo>
                  <a:cubicBezTo>
                    <a:pt x="7" y="7"/>
                    <a:pt x="7" y="7"/>
                    <a:pt x="6" y="7"/>
                  </a:cubicBezTo>
                  <a:close/>
                  <a:moveTo>
                    <a:pt x="3" y="6"/>
                  </a:moveTo>
                  <a:cubicBezTo>
                    <a:pt x="4" y="6"/>
                    <a:pt x="5" y="7"/>
                    <a:pt x="6" y="6"/>
                  </a:cubicBezTo>
                  <a:cubicBezTo>
                    <a:pt x="6" y="6"/>
                    <a:pt x="7" y="5"/>
                    <a:pt x="7" y="5"/>
                  </a:cubicBezTo>
                  <a:cubicBezTo>
                    <a:pt x="7" y="4"/>
                    <a:pt x="7" y="3"/>
                    <a:pt x="7" y="3"/>
                  </a:cubicBezTo>
                  <a:cubicBezTo>
                    <a:pt x="7" y="2"/>
                    <a:pt x="6" y="2"/>
                    <a:pt x="5" y="1"/>
                  </a:cubicBezTo>
                  <a:cubicBezTo>
                    <a:pt x="4" y="1"/>
                    <a:pt x="3" y="1"/>
                    <a:pt x="2" y="1"/>
                  </a:cubicBezTo>
                  <a:cubicBezTo>
                    <a:pt x="2" y="2"/>
                    <a:pt x="1" y="2"/>
                    <a:pt x="1" y="3"/>
                  </a:cubicBezTo>
                  <a:cubicBezTo>
                    <a:pt x="1" y="4"/>
                    <a:pt x="1" y="4"/>
                    <a:pt x="1" y="5"/>
                  </a:cubicBezTo>
                  <a:cubicBezTo>
                    <a:pt x="2" y="5"/>
                    <a:pt x="2" y="6"/>
                    <a:pt x="3" y="6"/>
                  </a:cubicBez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63" name="Freeform 408"/>
            <p:cNvSpPr>
              <a:spLocks/>
            </p:cNvSpPr>
            <p:nvPr/>
          </p:nvSpPr>
          <p:spPr bwMode="auto">
            <a:xfrm>
              <a:off x="9020176" y="3925888"/>
              <a:ext cx="84138" cy="84138"/>
            </a:xfrm>
            <a:custGeom>
              <a:avLst/>
              <a:gdLst>
                <a:gd name="T0" fmla="*/ 0 w 53"/>
                <a:gd name="T1" fmla="*/ 2147483646 h 53"/>
                <a:gd name="T2" fmla="*/ 0 w 53"/>
                <a:gd name="T3" fmla="*/ 2147483646 h 53"/>
                <a:gd name="T4" fmla="*/ 2147483646 w 53"/>
                <a:gd name="T5" fmla="*/ 2147483646 h 53"/>
                <a:gd name="T6" fmla="*/ 2147483646 w 53"/>
                <a:gd name="T7" fmla="*/ 2147483646 h 53"/>
                <a:gd name="T8" fmla="*/ 2147483646 w 53"/>
                <a:gd name="T9" fmla="*/ 2147483646 h 53"/>
                <a:gd name="T10" fmla="*/ 2147483646 w 53"/>
                <a:gd name="T11" fmla="*/ 2147483646 h 53"/>
                <a:gd name="T12" fmla="*/ 2147483646 w 53"/>
                <a:gd name="T13" fmla="*/ 0 h 53"/>
                <a:gd name="T14" fmla="*/ 2147483646 w 53"/>
                <a:gd name="T15" fmla="*/ 0 h 53"/>
                <a:gd name="T16" fmla="*/ 2147483646 w 53"/>
                <a:gd name="T17" fmla="*/ 2147483646 h 53"/>
                <a:gd name="T18" fmla="*/ 2147483646 w 53"/>
                <a:gd name="T19" fmla="*/ 2147483646 h 53"/>
                <a:gd name="T20" fmla="*/ 2147483646 w 53"/>
                <a:gd name="T21" fmla="*/ 2147483646 h 53"/>
                <a:gd name="T22" fmla="*/ 2147483646 w 53"/>
                <a:gd name="T23" fmla="*/ 2147483646 h 53"/>
                <a:gd name="T24" fmla="*/ 2147483646 w 53"/>
                <a:gd name="T25" fmla="*/ 2147483646 h 53"/>
                <a:gd name="T26" fmla="*/ 0 w 53"/>
                <a:gd name="T27" fmla="*/ 2147483646 h 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3" h="53">
                  <a:moveTo>
                    <a:pt x="0" y="35"/>
                  </a:moveTo>
                  <a:lnTo>
                    <a:pt x="0" y="29"/>
                  </a:lnTo>
                  <a:lnTo>
                    <a:pt x="35" y="41"/>
                  </a:lnTo>
                  <a:lnTo>
                    <a:pt x="18" y="23"/>
                  </a:lnTo>
                  <a:lnTo>
                    <a:pt x="18" y="17"/>
                  </a:lnTo>
                  <a:lnTo>
                    <a:pt x="47" y="17"/>
                  </a:lnTo>
                  <a:lnTo>
                    <a:pt x="12" y="0"/>
                  </a:lnTo>
                  <a:lnTo>
                    <a:pt x="53" y="11"/>
                  </a:lnTo>
                  <a:lnTo>
                    <a:pt x="53" y="23"/>
                  </a:lnTo>
                  <a:lnTo>
                    <a:pt x="24" y="23"/>
                  </a:lnTo>
                  <a:lnTo>
                    <a:pt x="41" y="41"/>
                  </a:lnTo>
                  <a:lnTo>
                    <a:pt x="41" y="53"/>
                  </a:lnTo>
                  <a:lnTo>
                    <a:pt x="0" y="35"/>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64" name="Freeform 409"/>
            <p:cNvSpPr>
              <a:spLocks/>
            </p:cNvSpPr>
            <p:nvPr/>
          </p:nvSpPr>
          <p:spPr bwMode="auto">
            <a:xfrm>
              <a:off x="8982076" y="4019551"/>
              <a:ext cx="84138" cy="66675"/>
            </a:xfrm>
            <a:custGeom>
              <a:avLst/>
              <a:gdLst>
                <a:gd name="T0" fmla="*/ 0 w 53"/>
                <a:gd name="T1" fmla="*/ 2147483646 h 42"/>
                <a:gd name="T2" fmla="*/ 2147483646 w 53"/>
                <a:gd name="T3" fmla="*/ 0 h 42"/>
                <a:gd name="T4" fmla="*/ 2147483646 w 53"/>
                <a:gd name="T5" fmla="*/ 2147483646 h 42"/>
                <a:gd name="T6" fmla="*/ 2147483646 w 53"/>
                <a:gd name="T7" fmla="*/ 2147483646 h 42"/>
                <a:gd name="T8" fmla="*/ 2147483646 w 53"/>
                <a:gd name="T9" fmla="*/ 2147483646 h 42"/>
                <a:gd name="T10" fmla="*/ 2147483646 w 53"/>
                <a:gd name="T11" fmla="*/ 2147483646 h 42"/>
                <a:gd name="T12" fmla="*/ 2147483646 w 53"/>
                <a:gd name="T13" fmla="*/ 2147483646 h 42"/>
                <a:gd name="T14" fmla="*/ 2147483646 w 53"/>
                <a:gd name="T15" fmla="*/ 2147483646 h 42"/>
                <a:gd name="T16" fmla="*/ 2147483646 w 53"/>
                <a:gd name="T17" fmla="*/ 2147483646 h 42"/>
                <a:gd name="T18" fmla="*/ 2147483646 w 53"/>
                <a:gd name="T19" fmla="*/ 2147483646 h 42"/>
                <a:gd name="T20" fmla="*/ 2147483646 w 53"/>
                <a:gd name="T21" fmla="*/ 2147483646 h 42"/>
                <a:gd name="T22" fmla="*/ 2147483646 w 53"/>
                <a:gd name="T23" fmla="*/ 2147483646 h 42"/>
                <a:gd name="T24" fmla="*/ 0 w 53"/>
                <a:gd name="T25" fmla="*/ 2147483646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42">
                  <a:moveTo>
                    <a:pt x="0" y="24"/>
                  </a:moveTo>
                  <a:lnTo>
                    <a:pt x="12" y="0"/>
                  </a:lnTo>
                  <a:lnTo>
                    <a:pt x="53" y="18"/>
                  </a:lnTo>
                  <a:lnTo>
                    <a:pt x="42" y="42"/>
                  </a:lnTo>
                  <a:lnTo>
                    <a:pt x="36" y="42"/>
                  </a:lnTo>
                  <a:lnTo>
                    <a:pt x="48" y="18"/>
                  </a:lnTo>
                  <a:lnTo>
                    <a:pt x="36" y="18"/>
                  </a:lnTo>
                  <a:lnTo>
                    <a:pt x="24" y="36"/>
                  </a:lnTo>
                  <a:lnTo>
                    <a:pt x="18" y="36"/>
                  </a:lnTo>
                  <a:lnTo>
                    <a:pt x="30" y="12"/>
                  </a:lnTo>
                  <a:lnTo>
                    <a:pt x="18" y="6"/>
                  </a:lnTo>
                  <a:lnTo>
                    <a:pt x="6" y="30"/>
                  </a:lnTo>
                  <a:lnTo>
                    <a:pt x="0" y="24"/>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65" name="Freeform 410"/>
            <p:cNvSpPr>
              <a:spLocks/>
            </p:cNvSpPr>
            <p:nvPr/>
          </p:nvSpPr>
          <p:spPr bwMode="auto">
            <a:xfrm>
              <a:off x="8953501" y="4086226"/>
              <a:ext cx="76200" cy="84138"/>
            </a:xfrm>
            <a:custGeom>
              <a:avLst/>
              <a:gdLst>
                <a:gd name="T0" fmla="*/ 2147483646 w 8"/>
                <a:gd name="T1" fmla="*/ 2147483646 h 9"/>
                <a:gd name="T2" fmla="*/ 0 w 8"/>
                <a:gd name="T3" fmla="*/ 2147483646 h 9"/>
                <a:gd name="T4" fmla="*/ 0 w 8"/>
                <a:gd name="T5" fmla="*/ 2147483646 h 9"/>
                <a:gd name="T6" fmla="*/ 0 w 8"/>
                <a:gd name="T7" fmla="*/ 2147483646 h 9"/>
                <a:gd name="T8" fmla="*/ 0 w 8"/>
                <a:gd name="T9" fmla="*/ 2147483646 h 9"/>
                <a:gd name="T10" fmla="*/ 2147483646 w 8"/>
                <a:gd name="T11" fmla="*/ 2147483646 h 9"/>
                <a:gd name="T12" fmla="*/ 2147483646 w 8"/>
                <a:gd name="T13" fmla="*/ 0 h 9"/>
                <a:gd name="T14" fmla="*/ 2147483646 w 8"/>
                <a:gd name="T15" fmla="*/ 2147483646 h 9"/>
                <a:gd name="T16" fmla="*/ 2147483646 w 8"/>
                <a:gd name="T17" fmla="*/ 2147483646 h 9"/>
                <a:gd name="T18" fmla="*/ 2147483646 w 8"/>
                <a:gd name="T19" fmla="*/ 2147483646 h 9"/>
                <a:gd name="T20" fmla="*/ 2147483646 w 8"/>
                <a:gd name="T21" fmla="*/ 2147483646 h 9"/>
                <a:gd name="T22" fmla="*/ 2147483646 w 8"/>
                <a:gd name="T23" fmla="*/ 2147483646 h 9"/>
                <a:gd name="T24" fmla="*/ 2147483646 w 8"/>
                <a:gd name="T25" fmla="*/ 2147483646 h 9"/>
                <a:gd name="T26" fmla="*/ 2147483646 w 8"/>
                <a:gd name="T27" fmla="*/ 2147483646 h 9"/>
                <a:gd name="T28" fmla="*/ 2147483646 w 8"/>
                <a:gd name="T29" fmla="*/ 2147483646 h 9"/>
                <a:gd name="T30" fmla="*/ 2147483646 w 8"/>
                <a:gd name="T31" fmla="*/ 2147483646 h 9"/>
                <a:gd name="T32" fmla="*/ 2147483646 w 8"/>
                <a:gd name="T33" fmla="*/ 2147483646 h 9"/>
                <a:gd name="T34" fmla="*/ 2147483646 w 8"/>
                <a:gd name="T35" fmla="*/ 2147483646 h 9"/>
                <a:gd name="T36" fmla="*/ 2147483646 w 8"/>
                <a:gd name="T37" fmla="*/ 2147483646 h 9"/>
                <a:gd name="T38" fmla="*/ 2147483646 w 8"/>
                <a:gd name="T39" fmla="*/ 2147483646 h 9"/>
                <a:gd name="T40" fmla="*/ 2147483646 w 8"/>
                <a:gd name="T41" fmla="*/ 2147483646 h 9"/>
                <a:gd name="T42" fmla="*/ 2147483646 w 8"/>
                <a:gd name="T43" fmla="*/ 2147483646 h 9"/>
                <a:gd name="T44" fmla="*/ 2147483646 w 8"/>
                <a:gd name="T45" fmla="*/ 2147483646 h 9"/>
                <a:gd name="T46" fmla="*/ 2147483646 w 8"/>
                <a:gd name="T47" fmla="*/ 2147483646 h 9"/>
                <a:gd name="T48" fmla="*/ 2147483646 w 8"/>
                <a:gd name="T49" fmla="*/ 2147483646 h 9"/>
                <a:gd name="T50" fmla="*/ 2147483646 w 8"/>
                <a:gd name="T51" fmla="*/ 2147483646 h 9"/>
                <a:gd name="T52" fmla="*/ 2147483646 w 8"/>
                <a:gd name="T53" fmla="*/ 2147483646 h 9"/>
                <a:gd name="T54" fmla="*/ 2147483646 w 8"/>
                <a:gd name="T55" fmla="*/ 2147483646 h 9"/>
                <a:gd name="T56" fmla="*/ 2147483646 w 8"/>
                <a:gd name="T57" fmla="*/ 2147483646 h 9"/>
                <a:gd name="T58" fmla="*/ 2147483646 w 8"/>
                <a:gd name="T59" fmla="*/ 2147483646 h 9"/>
                <a:gd name="T60" fmla="*/ 2147483646 w 8"/>
                <a:gd name="T61" fmla="*/ 2147483646 h 9"/>
                <a:gd name="T62" fmla="*/ 2147483646 w 8"/>
                <a:gd name="T63" fmla="*/ 2147483646 h 9"/>
                <a:gd name="T64" fmla="*/ 2147483646 w 8"/>
                <a:gd name="T65" fmla="*/ 2147483646 h 9"/>
                <a:gd name="T66" fmla="*/ 2147483646 w 8"/>
                <a:gd name="T67" fmla="*/ 2147483646 h 9"/>
                <a:gd name="T68" fmla="*/ 2147483646 w 8"/>
                <a:gd name="T69" fmla="*/ 2147483646 h 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 h="9">
                  <a:moveTo>
                    <a:pt x="1" y="7"/>
                  </a:moveTo>
                  <a:cubicBezTo>
                    <a:pt x="1" y="6"/>
                    <a:pt x="0" y="6"/>
                    <a:pt x="0" y="6"/>
                  </a:cubicBezTo>
                  <a:cubicBezTo>
                    <a:pt x="0" y="6"/>
                    <a:pt x="0" y="5"/>
                    <a:pt x="0" y="5"/>
                  </a:cubicBezTo>
                  <a:cubicBezTo>
                    <a:pt x="0" y="5"/>
                    <a:pt x="0" y="4"/>
                    <a:pt x="0" y="4"/>
                  </a:cubicBezTo>
                  <a:cubicBezTo>
                    <a:pt x="0" y="4"/>
                    <a:pt x="0" y="3"/>
                    <a:pt x="0" y="3"/>
                  </a:cubicBezTo>
                  <a:cubicBezTo>
                    <a:pt x="0" y="2"/>
                    <a:pt x="1" y="2"/>
                    <a:pt x="1" y="1"/>
                  </a:cubicBezTo>
                  <a:cubicBezTo>
                    <a:pt x="1" y="1"/>
                    <a:pt x="2" y="1"/>
                    <a:pt x="2" y="0"/>
                  </a:cubicBezTo>
                  <a:cubicBezTo>
                    <a:pt x="3" y="1"/>
                    <a:pt x="3" y="1"/>
                    <a:pt x="3" y="1"/>
                  </a:cubicBezTo>
                  <a:cubicBezTo>
                    <a:pt x="3" y="1"/>
                    <a:pt x="3" y="1"/>
                    <a:pt x="3" y="1"/>
                  </a:cubicBezTo>
                  <a:cubicBezTo>
                    <a:pt x="3" y="1"/>
                    <a:pt x="2" y="2"/>
                    <a:pt x="2" y="2"/>
                  </a:cubicBezTo>
                  <a:cubicBezTo>
                    <a:pt x="1" y="2"/>
                    <a:pt x="1" y="3"/>
                    <a:pt x="1" y="3"/>
                  </a:cubicBezTo>
                  <a:cubicBezTo>
                    <a:pt x="1" y="4"/>
                    <a:pt x="0" y="4"/>
                    <a:pt x="1" y="5"/>
                  </a:cubicBezTo>
                  <a:cubicBezTo>
                    <a:pt x="1" y="5"/>
                    <a:pt x="1" y="5"/>
                    <a:pt x="1" y="6"/>
                  </a:cubicBezTo>
                  <a:cubicBezTo>
                    <a:pt x="1" y="6"/>
                    <a:pt x="2" y="6"/>
                    <a:pt x="2" y="6"/>
                  </a:cubicBezTo>
                  <a:cubicBezTo>
                    <a:pt x="2" y="6"/>
                    <a:pt x="2" y="5"/>
                    <a:pt x="3" y="5"/>
                  </a:cubicBezTo>
                  <a:cubicBezTo>
                    <a:pt x="3" y="5"/>
                    <a:pt x="3" y="5"/>
                    <a:pt x="3" y="4"/>
                  </a:cubicBezTo>
                  <a:cubicBezTo>
                    <a:pt x="3" y="4"/>
                    <a:pt x="4" y="4"/>
                    <a:pt x="4" y="4"/>
                  </a:cubicBezTo>
                  <a:cubicBezTo>
                    <a:pt x="4" y="3"/>
                    <a:pt x="5" y="3"/>
                    <a:pt x="5" y="3"/>
                  </a:cubicBezTo>
                  <a:cubicBezTo>
                    <a:pt x="6" y="3"/>
                    <a:pt x="6" y="3"/>
                    <a:pt x="7" y="3"/>
                  </a:cubicBezTo>
                  <a:cubicBezTo>
                    <a:pt x="7" y="3"/>
                    <a:pt x="7" y="4"/>
                    <a:pt x="8" y="4"/>
                  </a:cubicBezTo>
                  <a:cubicBezTo>
                    <a:pt x="8" y="5"/>
                    <a:pt x="8" y="6"/>
                    <a:pt x="7" y="6"/>
                  </a:cubicBezTo>
                  <a:cubicBezTo>
                    <a:pt x="7" y="7"/>
                    <a:pt x="7" y="7"/>
                    <a:pt x="6" y="8"/>
                  </a:cubicBezTo>
                  <a:cubicBezTo>
                    <a:pt x="6" y="8"/>
                    <a:pt x="6" y="8"/>
                    <a:pt x="5" y="9"/>
                  </a:cubicBezTo>
                  <a:cubicBezTo>
                    <a:pt x="4" y="8"/>
                    <a:pt x="4" y="8"/>
                    <a:pt x="4" y="8"/>
                  </a:cubicBezTo>
                  <a:cubicBezTo>
                    <a:pt x="4" y="8"/>
                    <a:pt x="4" y="8"/>
                    <a:pt x="4" y="8"/>
                  </a:cubicBezTo>
                  <a:cubicBezTo>
                    <a:pt x="5" y="8"/>
                    <a:pt x="5" y="8"/>
                    <a:pt x="6" y="7"/>
                  </a:cubicBezTo>
                  <a:cubicBezTo>
                    <a:pt x="6" y="7"/>
                    <a:pt x="6" y="7"/>
                    <a:pt x="6" y="6"/>
                  </a:cubicBezTo>
                  <a:cubicBezTo>
                    <a:pt x="7" y="6"/>
                    <a:pt x="7" y="5"/>
                    <a:pt x="7" y="5"/>
                  </a:cubicBezTo>
                  <a:cubicBezTo>
                    <a:pt x="7" y="4"/>
                    <a:pt x="6" y="4"/>
                    <a:pt x="6" y="4"/>
                  </a:cubicBezTo>
                  <a:cubicBezTo>
                    <a:pt x="6" y="4"/>
                    <a:pt x="6" y="4"/>
                    <a:pt x="5" y="4"/>
                  </a:cubicBezTo>
                  <a:cubicBezTo>
                    <a:pt x="5" y="4"/>
                    <a:pt x="5" y="4"/>
                    <a:pt x="5" y="4"/>
                  </a:cubicBezTo>
                  <a:cubicBezTo>
                    <a:pt x="4" y="4"/>
                    <a:pt x="4" y="5"/>
                    <a:pt x="4" y="5"/>
                  </a:cubicBezTo>
                  <a:cubicBezTo>
                    <a:pt x="4" y="5"/>
                    <a:pt x="4" y="6"/>
                    <a:pt x="3" y="6"/>
                  </a:cubicBezTo>
                  <a:cubicBezTo>
                    <a:pt x="3" y="6"/>
                    <a:pt x="3" y="7"/>
                    <a:pt x="2" y="7"/>
                  </a:cubicBezTo>
                  <a:cubicBezTo>
                    <a:pt x="2" y="7"/>
                    <a:pt x="1" y="7"/>
                    <a:pt x="1" y="7"/>
                  </a:cubicBez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nvGrpSpPr>
          <p:cNvPr id="166" name="Group 234"/>
          <p:cNvGrpSpPr>
            <a:grpSpLocks/>
          </p:cNvGrpSpPr>
          <p:nvPr/>
        </p:nvGrpSpPr>
        <p:grpSpPr bwMode="auto">
          <a:xfrm>
            <a:off x="7120954" y="2605342"/>
            <a:ext cx="528637" cy="506412"/>
            <a:chOff x="2331154" y="1832526"/>
            <a:chExt cx="703263" cy="676275"/>
          </a:xfrm>
        </p:grpSpPr>
        <p:sp>
          <p:nvSpPr>
            <p:cNvPr id="167"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168" name="TextBox 236"/>
            <p:cNvSpPr txBox="1">
              <a:spLocks noChangeArrowheads="1"/>
            </p:cNvSpPr>
            <p:nvPr/>
          </p:nvSpPr>
          <p:spPr bwMode="auto">
            <a:xfrm>
              <a:off x="2446601" y="2109109"/>
              <a:ext cx="47237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600">
                  <a:solidFill>
                    <a:srgbClr val="000000"/>
                  </a:solidFill>
                  <a:latin typeface="Verdana" panose="020B0604030504040204" pitchFamily="34" charset="0"/>
                </a:rPr>
                <a:t>Revenus</a:t>
              </a:r>
            </a:p>
          </p:txBody>
        </p:sp>
      </p:grpSp>
      <p:grpSp>
        <p:nvGrpSpPr>
          <p:cNvPr id="169" name="Group 237"/>
          <p:cNvGrpSpPr>
            <a:grpSpLocks/>
          </p:cNvGrpSpPr>
          <p:nvPr/>
        </p:nvGrpSpPr>
        <p:grpSpPr bwMode="auto">
          <a:xfrm>
            <a:off x="7119366" y="3526092"/>
            <a:ext cx="527050" cy="508000"/>
            <a:chOff x="2331154" y="1832526"/>
            <a:chExt cx="703263" cy="676275"/>
          </a:xfrm>
        </p:grpSpPr>
        <p:sp>
          <p:nvSpPr>
            <p:cNvPr id="170"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171" name="TextBox 239"/>
            <p:cNvSpPr txBox="1">
              <a:spLocks noChangeArrowheads="1"/>
            </p:cNvSpPr>
            <p:nvPr/>
          </p:nvSpPr>
          <p:spPr bwMode="auto">
            <a:xfrm>
              <a:off x="2331154" y="2045619"/>
              <a:ext cx="6928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600">
                  <a:solidFill>
                    <a:srgbClr val="000000"/>
                  </a:solidFill>
                  <a:latin typeface="Verdana" panose="020B0604030504040204" pitchFamily="34" charset="0"/>
                </a:rPr>
                <a:t>Production alimentaire</a:t>
              </a:r>
            </a:p>
          </p:txBody>
        </p:sp>
      </p:grpSp>
      <p:grpSp>
        <p:nvGrpSpPr>
          <p:cNvPr id="172" name="Group 240"/>
          <p:cNvGrpSpPr>
            <a:grpSpLocks/>
          </p:cNvGrpSpPr>
          <p:nvPr/>
        </p:nvGrpSpPr>
        <p:grpSpPr bwMode="auto">
          <a:xfrm>
            <a:off x="7638616" y="3819779"/>
            <a:ext cx="620575" cy="508000"/>
            <a:chOff x="2331154" y="1832526"/>
            <a:chExt cx="703263" cy="676275"/>
          </a:xfrm>
        </p:grpSpPr>
        <p:sp>
          <p:nvSpPr>
            <p:cNvPr id="173"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174" name="TextBox 173"/>
            <p:cNvSpPr txBox="1"/>
            <p:nvPr/>
          </p:nvSpPr>
          <p:spPr>
            <a:xfrm>
              <a:off x="2331154" y="2052315"/>
              <a:ext cx="692704" cy="232470"/>
            </a:xfrm>
            <a:prstGeom prst="rect">
              <a:avLst/>
            </a:prstGeom>
            <a:noFill/>
          </p:spPr>
          <p:txBody>
            <a:bodyPr lIns="13500" tIns="0" rIns="13500" bIns="0" anchor="ctr">
              <a:spAutoFit/>
            </a:bodyPr>
            <a:lstStyle/>
            <a:p>
              <a:pPr algn="ctr">
                <a:defRPr/>
              </a:pPr>
              <a:r>
                <a:rPr lang="fr-FR" sz="600" dirty="0">
                  <a:solidFill>
                    <a:prstClr val="black"/>
                  </a:solidFill>
                  <a:latin typeface="Verdana" panose="020B0604030504040204" pitchFamily="34" charset="0"/>
                  <a:ea typeface="Verdana" panose="020B0604030504040204" pitchFamily="34" charset="0"/>
                  <a:cs typeface="Verdana" panose="020B0604030504040204" pitchFamily="34" charset="0"/>
                </a:rPr>
                <a:t>Consommation alimentaire</a:t>
              </a:r>
            </a:p>
          </p:txBody>
        </p:sp>
      </p:grpSp>
      <p:grpSp>
        <p:nvGrpSpPr>
          <p:cNvPr id="175" name="Group 243"/>
          <p:cNvGrpSpPr>
            <a:grpSpLocks/>
          </p:cNvGrpSpPr>
          <p:nvPr/>
        </p:nvGrpSpPr>
        <p:grpSpPr bwMode="auto">
          <a:xfrm>
            <a:off x="7735315" y="2313242"/>
            <a:ext cx="666379" cy="508000"/>
            <a:chOff x="2331154" y="1832526"/>
            <a:chExt cx="703263" cy="676275"/>
          </a:xfrm>
        </p:grpSpPr>
        <p:sp>
          <p:nvSpPr>
            <p:cNvPr id="176"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177" name="TextBox 176"/>
            <p:cNvSpPr txBox="1"/>
            <p:nvPr/>
          </p:nvSpPr>
          <p:spPr>
            <a:xfrm>
              <a:off x="2331154" y="2052315"/>
              <a:ext cx="692703" cy="232470"/>
            </a:xfrm>
            <a:prstGeom prst="rect">
              <a:avLst/>
            </a:prstGeom>
            <a:noFill/>
          </p:spPr>
          <p:txBody>
            <a:bodyPr lIns="13500" tIns="0" rIns="13500" bIns="0" anchor="ctr">
              <a:spAutoFit/>
            </a:bodyPr>
            <a:lstStyle/>
            <a:p>
              <a:pPr algn="ctr">
                <a:defRPr/>
              </a:pPr>
              <a:r>
                <a:rPr lang="fr-FR" sz="600" dirty="0">
                  <a:solidFill>
                    <a:prstClr val="black"/>
                  </a:solidFill>
                  <a:latin typeface="Verdana" panose="020B0604030504040204" pitchFamily="34" charset="0"/>
                  <a:ea typeface="Verdana" panose="020B0604030504040204" pitchFamily="34" charset="0"/>
                  <a:cs typeface="Verdana" panose="020B0604030504040204" pitchFamily="34" charset="0"/>
                </a:rPr>
                <a:t>Dépenses indispensables</a:t>
              </a:r>
            </a:p>
          </p:txBody>
        </p:sp>
      </p:grpSp>
      <p:grpSp>
        <p:nvGrpSpPr>
          <p:cNvPr id="178" name="Group 246"/>
          <p:cNvGrpSpPr>
            <a:grpSpLocks/>
          </p:cNvGrpSpPr>
          <p:nvPr/>
        </p:nvGrpSpPr>
        <p:grpSpPr bwMode="auto">
          <a:xfrm>
            <a:off x="8082979" y="3051429"/>
            <a:ext cx="527050" cy="508000"/>
            <a:chOff x="2331154" y="1832526"/>
            <a:chExt cx="703263" cy="676275"/>
          </a:xfrm>
        </p:grpSpPr>
        <p:sp>
          <p:nvSpPr>
            <p:cNvPr id="179"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180" name="TextBox 179"/>
            <p:cNvSpPr txBox="1"/>
            <p:nvPr/>
          </p:nvSpPr>
          <p:spPr>
            <a:xfrm>
              <a:off x="2331154" y="2045976"/>
              <a:ext cx="692671" cy="245150"/>
            </a:xfrm>
            <a:prstGeom prst="rect">
              <a:avLst/>
            </a:prstGeom>
            <a:noFill/>
          </p:spPr>
          <p:txBody>
            <a:bodyPr lIns="13500" tIns="0" rIns="13500" bIns="0" anchor="ctr">
              <a:spAutoFit/>
            </a:bodyPr>
            <a:lstStyle/>
            <a:p>
              <a:pPr algn="ctr">
                <a:defRPr/>
              </a:pPr>
              <a:r>
                <a:rPr lang="fr-FR" sz="600">
                  <a:solidFill>
                    <a:prstClr val="black"/>
                  </a:solidFill>
                  <a:latin typeface="Verdana" panose="020B0604030504040204" pitchFamily="34" charset="0"/>
                  <a:ea typeface="Verdana" panose="020B0604030504040204" pitchFamily="34" charset="0"/>
                  <a:cs typeface="Verdana" panose="020B0604030504040204" pitchFamily="34" charset="0"/>
                </a:rPr>
                <a:t>Conditions de vie</a:t>
              </a:r>
            </a:p>
          </p:txBody>
        </p:sp>
      </p:grpSp>
      <p:grpSp>
        <p:nvGrpSpPr>
          <p:cNvPr id="181" name="Group 249"/>
          <p:cNvGrpSpPr>
            <a:grpSpLocks/>
          </p:cNvGrpSpPr>
          <p:nvPr/>
        </p:nvGrpSpPr>
        <p:grpSpPr bwMode="auto">
          <a:xfrm>
            <a:off x="8333804" y="2008442"/>
            <a:ext cx="527050" cy="506412"/>
            <a:chOff x="2331154" y="1832526"/>
            <a:chExt cx="703263" cy="676275"/>
          </a:xfrm>
        </p:grpSpPr>
        <p:sp>
          <p:nvSpPr>
            <p:cNvPr id="182"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183" name="TextBox 182"/>
            <p:cNvSpPr txBox="1"/>
            <p:nvPr/>
          </p:nvSpPr>
          <p:spPr>
            <a:xfrm>
              <a:off x="2331154" y="2108124"/>
              <a:ext cx="692671" cy="122959"/>
            </a:xfrm>
            <a:prstGeom prst="rect">
              <a:avLst/>
            </a:prstGeom>
            <a:noFill/>
          </p:spPr>
          <p:txBody>
            <a:bodyPr lIns="13500" tIns="0" rIns="13500" bIns="0" anchor="ctr">
              <a:spAutoFit/>
            </a:bodyPr>
            <a:lstStyle/>
            <a:p>
              <a:pPr algn="ctr">
                <a:defRPr/>
              </a:pPr>
              <a:r>
                <a:rPr lang="fr-FR" sz="600">
                  <a:solidFill>
                    <a:prstClr val="black"/>
                  </a:solidFill>
                  <a:latin typeface="Verdana" panose="020B0604030504040204" pitchFamily="34" charset="0"/>
                  <a:ea typeface="Verdana" panose="020B0604030504040204" pitchFamily="34" charset="0"/>
                  <a:cs typeface="Verdana" panose="020B0604030504040204" pitchFamily="34" charset="0"/>
                </a:rPr>
                <a:t>Instruction</a:t>
              </a:r>
            </a:p>
          </p:txBody>
        </p:sp>
      </p:grpSp>
      <p:grpSp>
        <p:nvGrpSpPr>
          <p:cNvPr id="184" name="Group 252"/>
          <p:cNvGrpSpPr>
            <a:grpSpLocks/>
          </p:cNvGrpSpPr>
          <p:nvPr/>
        </p:nvGrpSpPr>
        <p:grpSpPr bwMode="auto">
          <a:xfrm>
            <a:off x="8843391" y="3064129"/>
            <a:ext cx="527050" cy="508000"/>
            <a:chOff x="2331154" y="1832526"/>
            <a:chExt cx="703263" cy="676275"/>
          </a:xfrm>
        </p:grpSpPr>
        <p:sp>
          <p:nvSpPr>
            <p:cNvPr id="185"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186" name="TextBox 185"/>
            <p:cNvSpPr txBox="1"/>
            <p:nvPr/>
          </p:nvSpPr>
          <p:spPr>
            <a:xfrm>
              <a:off x="2331154" y="2107263"/>
              <a:ext cx="692672" cy="122575"/>
            </a:xfrm>
            <a:prstGeom prst="rect">
              <a:avLst/>
            </a:prstGeom>
            <a:noFill/>
          </p:spPr>
          <p:txBody>
            <a:bodyPr lIns="13500" tIns="0" rIns="13500" bIns="0" anchor="ctr">
              <a:spAutoFit/>
            </a:bodyPr>
            <a:lstStyle/>
            <a:p>
              <a:pPr algn="ctr">
                <a:defRPr/>
              </a:pPr>
              <a:r>
                <a:rPr lang="fr-FR" sz="600">
                  <a:solidFill>
                    <a:prstClr val="black"/>
                  </a:solidFill>
                  <a:latin typeface="Verdana" panose="020B0604030504040204" pitchFamily="34" charset="0"/>
                  <a:ea typeface="Verdana" panose="020B0604030504040204" pitchFamily="34" charset="0"/>
                  <a:cs typeface="Verdana" panose="020B0604030504040204" pitchFamily="34" charset="0"/>
                </a:rPr>
                <a:t>Santé</a:t>
              </a:r>
            </a:p>
          </p:txBody>
        </p:sp>
      </p:grpSp>
      <p:grpSp>
        <p:nvGrpSpPr>
          <p:cNvPr id="187" name="Group 255"/>
          <p:cNvGrpSpPr>
            <a:grpSpLocks/>
          </p:cNvGrpSpPr>
          <p:nvPr/>
        </p:nvGrpSpPr>
        <p:grpSpPr bwMode="auto">
          <a:xfrm>
            <a:off x="8349679" y="4113467"/>
            <a:ext cx="527050" cy="506412"/>
            <a:chOff x="2331154" y="1832526"/>
            <a:chExt cx="703263" cy="676275"/>
          </a:xfrm>
        </p:grpSpPr>
        <p:sp>
          <p:nvSpPr>
            <p:cNvPr id="188"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189" name="TextBox 188"/>
            <p:cNvSpPr txBox="1"/>
            <p:nvPr/>
          </p:nvSpPr>
          <p:spPr>
            <a:xfrm>
              <a:off x="2331154" y="2108124"/>
              <a:ext cx="692671" cy="122959"/>
            </a:xfrm>
            <a:prstGeom prst="rect">
              <a:avLst/>
            </a:prstGeom>
            <a:noFill/>
          </p:spPr>
          <p:txBody>
            <a:bodyPr lIns="13500" tIns="0" rIns="13500" bIns="0" anchor="ctr">
              <a:spAutoFit/>
            </a:bodyPr>
            <a:lstStyle/>
            <a:p>
              <a:pPr algn="ctr">
                <a:defRPr/>
              </a:pPr>
              <a:r>
                <a:rPr lang="fr-FR" sz="600">
                  <a:solidFill>
                    <a:prstClr val="black"/>
                  </a:solidFill>
                  <a:latin typeface="Verdana" panose="020B0604030504040204" pitchFamily="34" charset="0"/>
                  <a:ea typeface="Verdana" panose="020B0604030504040204" pitchFamily="34" charset="0"/>
                  <a:cs typeface="Verdana" panose="020B0604030504040204" pitchFamily="34" charset="0"/>
                </a:rPr>
                <a:t>Nutrition</a:t>
              </a:r>
            </a:p>
          </p:txBody>
        </p:sp>
      </p:grpSp>
      <p:sp>
        <p:nvSpPr>
          <p:cNvPr id="190" name="Freeform 23"/>
          <p:cNvSpPr>
            <a:spLocks/>
          </p:cNvSpPr>
          <p:nvPr/>
        </p:nvSpPr>
        <p:spPr bwMode="auto">
          <a:xfrm>
            <a:off x="1423211" y="1304548"/>
            <a:ext cx="3784600" cy="3795713"/>
          </a:xfrm>
          <a:custGeom>
            <a:avLst/>
            <a:gdLst>
              <a:gd name="T0" fmla="*/ 2147483646 w 534"/>
              <a:gd name="T1" fmla="*/ 2147483646 h 535"/>
              <a:gd name="T2" fmla="*/ 0 w 534"/>
              <a:gd name="T3" fmla="*/ 2147483646 h 535"/>
              <a:gd name="T4" fmla="*/ 2147483646 w 534"/>
              <a:gd name="T5" fmla="*/ 2147483646 h 535"/>
              <a:gd name="T6" fmla="*/ 2147483646 w 534"/>
              <a:gd name="T7" fmla="*/ 0 h 535"/>
              <a:gd name="T8" fmla="*/ 2147483646 w 534"/>
              <a:gd name="T9" fmla="*/ 2147483646 h 535"/>
              <a:gd name="T10" fmla="*/ 2147483646 w 534"/>
              <a:gd name="T11" fmla="*/ 2147483646 h 535"/>
              <a:gd name="T12" fmla="*/ 2147483646 w 534"/>
              <a:gd name="T13" fmla="*/ 2147483646 h 535"/>
              <a:gd name="T14" fmla="*/ 2147483646 w 534"/>
              <a:gd name="T15" fmla="*/ 2147483646 h 535"/>
              <a:gd name="T16" fmla="*/ 2147483646 w 534"/>
              <a:gd name="T17" fmla="*/ 2147483646 h 5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34" h="535">
                <a:moveTo>
                  <a:pt x="78" y="457"/>
                </a:moveTo>
                <a:cubicBezTo>
                  <a:pt x="26" y="405"/>
                  <a:pt x="0" y="336"/>
                  <a:pt x="0" y="268"/>
                </a:cubicBezTo>
                <a:cubicBezTo>
                  <a:pt x="0" y="199"/>
                  <a:pt x="26" y="131"/>
                  <a:pt x="78" y="79"/>
                </a:cubicBezTo>
                <a:cubicBezTo>
                  <a:pt x="130" y="27"/>
                  <a:pt x="199" y="0"/>
                  <a:pt x="267" y="0"/>
                </a:cubicBezTo>
                <a:cubicBezTo>
                  <a:pt x="336" y="0"/>
                  <a:pt x="404" y="26"/>
                  <a:pt x="456" y="79"/>
                </a:cubicBezTo>
                <a:cubicBezTo>
                  <a:pt x="508" y="131"/>
                  <a:pt x="534" y="199"/>
                  <a:pt x="534" y="268"/>
                </a:cubicBezTo>
                <a:cubicBezTo>
                  <a:pt x="534" y="336"/>
                  <a:pt x="508" y="404"/>
                  <a:pt x="456" y="457"/>
                </a:cubicBezTo>
                <a:cubicBezTo>
                  <a:pt x="404" y="509"/>
                  <a:pt x="335" y="535"/>
                  <a:pt x="267" y="535"/>
                </a:cubicBezTo>
                <a:cubicBezTo>
                  <a:pt x="198" y="535"/>
                  <a:pt x="130" y="509"/>
                  <a:pt x="78" y="457"/>
                </a:cubicBezTo>
                <a:close/>
              </a:path>
            </a:pathLst>
          </a:custGeom>
          <a:solidFill>
            <a:srgbClr val="F6FAF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nvGrpSpPr>
          <p:cNvPr id="191" name="Group 8"/>
          <p:cNvGrpSpPr>
            <a:grpSpLocks/>
          </p:cNvGrpSpPr>
          <p:nvPr/>
        </p:nvGrpSpPr>
        <p:grpSpPr bwMode="auto">
          <a:xfrm>
            <a:off x="4913536" y="3159458"/>
            <a:ext cx="561975" cy="122237"/>
            <a:chOff x="4598988" y="3187700"/>
            <a:chExt cx="749300" cy="163513"/>
          </a:xfrm>
        </p:grpSpPr>
        <p:sp>
          <p:nvSpPr>
            <p:cNvPr id="192" name="Freeform 21"/>
            <p:cNvSpPr>
              <a:spLocks/>
            </p:cNvSpPr>
            <p:nvPr/>
          </p:nvSpPr>
          <p:spPr bwMode="auto">
            <a:xfrm>
              <a:off x="4598988" y="3232150"/>
              <a:ext cx="666750" cy="73025"/>
            </a:xfrm>
            <a:custGeom>
              <a:avLst/>
              <a:gdLst>
                <a:gd name="T0" fmla="*/ 2147483646 w 73"/>
                <a:gd name="T1" fmla="*/ 2147483646 h 8"/>
                <a:gd name="T2" fmla="*/ 2147483646 w 73"/>
                <a:gd name="T3" fmla="*/ 2147483646 h 8"/>
                <a:gd name="T4" fmla="*/ 2147483646 w 73"/>
                <a:gd name="T5" fmla="*/ 2147483646 h 8"/>
                <a:gd name="T6" fmla="*/ 2147483646 w 73"/>
                <a:gd name="T7" fmla="*/ 0 h 8"/>
                <a:gd name="T8" fmla="*/ 2147483646 w 73"/>
                <a:gd name="T9" fmla="*/ 2147483646 h 8"/>
                <a:gd name="T10" fmla="*/ 0 w 73"/>
                <a:gd name="T11" fmla="*/ 2147483646 h 8"/>
                <a:gd name="T12" fmla="*/ 2147483646 w 73"/>
                <a:gd name="T13" fmla="*/ 2147483646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 h="8">
                  <a:moveTo>
                    <a:pt x="4" y="8"/>
                  </a:moveTo>
                  <a:cubicBezTo>
                    <a:pt x="69" y="7"/>
                    <a:pt x="69" y="7"/>
                    <a:pt x="69" y="7"/>
                  </a:cubicBezTo>
                  <a:cubicBezTo>
                    <a:pt x="71" y="7"/>
                    <a:pt x="73" y="6"/>
                    <a:pt x="73" y="4"/>
                  </a:cubicBezTo>
                  <a:cubicBezTo>
                    <a:pt x="73" y="2"/>
                    <a:pt x="71" y="0"/>
                    <a:pt x="69" y="0"/>
                  </a:cubicBezTo>
                  <a:cubicBezTo>
                    <a:pt x="4" y="1"/>
                    <a:pt x="4" y="1"/>
                    <a:pt x="4" y="1"/>
                  </a:cubicBezTo>
                  <a:cubicBezTo>
                    <a:pt x="2" y="1"/>
                    <a:pt x="0" y="2"/>
                    <a:pt x="0" y="4"/>
                  </a:cubicBezTo>
                  <a:cubicBezTo>
                    <a:pt x="0" y="6"/>
                    <a:pt x="2" y="8"/>
                    <a:pt x="4" y="8"/>
                  </a:cubicBezTo>
                </a:path>
              </a:pathLst>
            </a:custGeom>
            <a:solidFill>
              <a:srgbClr val="50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93" name="Freeform 22"/>
            <p:cNvSpPr>
              <a:spLocks/>
            </p:cNvSpPr>
            <p:nvPr/>
          </p:nvSpPr>
          <p:spPr bwMode="auto">
            <a:xfrm>
              <a:off x="5211763" y="3187700"/>
              <a:ext cx="136525" cy="163513"/>
            </a:xfrm>
            <a:custGeom>
              <a:avLst/>
              <a:gdLst>
                <a:gd name="T0" fmla="*/ 0 w 86"/>
                <a:gd name="T1" fmla="*/ 2147483646 h 103"/>
                <a:gd name="T2" fmla="*/ 2147483646 w 86"/>
                <a:gd name="T3" fmla="*/ 2147483646 h 103"/>
                <a:gd name="T4" fmla="*/ 0 w 86"/>
                <a:gd name="T5" fmla="*/ 0 h 103"/>
                <a:gd name="T6" fmla="*/ 0 w 86"/>
                <a:gd name="T7" fmla="*/ 2147483646 h 1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 h="103">
                  <a:moveTo>
                    <a:pt x="0" y="103"/>
                  </a:moveTo>
                  <a:lnTo>
                    <a:pt x="86" y="51"/>
                  </a:lnTo>
                  <a:lnTo>
                    <a:pt x="0" y="0"/>
                  </a:lnTo>
                  <a:lnTo>
                    <a:pt x="0" y="103"/>
                  </a:lnTo>
                  <a:close/>
                </a:path>
              </a:pathLst>
            </a:custGeom>
            <a:solidFill>
              <a:srgbClr val="50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nvGrpSpPr>
          <p:cNvPr id="194" name="Group 1"/>
          <p:cNvGrpSpPr>
            <a:grpSpLocks/>
          </p:cNvGrpSpPr>
          <p:nvPr/>
        </p:nvGrpSpPr>
        <p:grpSpPr bwMode="auto">
          <a:xfrm>
            <a:off x="2387028" y="2315400"/>
            <a:ext cx="1992313" cy="1733550"/>
            <a:chOff x="1989138" y="2136775"/>
            <a:chExt cx="2655888" cy="2311400"/>
          </a:xfrm>
        </p:grpSpPr>
        <p:sp>
          <p:nvSpPr>
            <p:cNvPr id="195" name="Freeform 24"/>
            <p:cNvSpPr>
              <a:spLocks noEditPoints="1"/>
            </p:cNvSpPr>
            <p:nvPr/>
          </p:nvSpPr>
          <p:spPr bwMode="auto">
            <a:xfrm>
              <a:off x="1989138" y="2136775"/>
              <a:ext cx="2655888" cy="2311400"/>
            </a:xfrm>
            <a:custGeom>
              <a:avLst/>
              <a:gdLst>
                <a:gd name="T0" fmla="*/ 2147483646 w 291"/>
                <a:gd name="T1" fmla="*/ 2147483646 h 253"/>
                <a:gd name="T2" fmla="*/ 2147483646 w 291"/>
                <a:gd name="T3" fmla="*/ 2147483646 h 253"/>
                <a:gd name="T4" fmla="*/ 2147483646 w 291"/>
                <a:gd name="T5" fmla="*/ 2147483646 h 253"/>
                <a:gd name="T6" fmla="*/ 2147483646 w 291"/>
                <a:gd name="T7" fmla="*/ 2147483646 h 253"/>
                <a:gd name="T8" fmla="*/ 2147483646 w 291"/>
                <a:gd name="T9" fmla="*/ 2147483646 h 253"/>
                <a:gd name="T10" fmla="*/ 2147483646 w 291"/>
                <a:gd name="T11" fmla="*/ 2147483646 h 253"/>
                <a:gd name="T12" fmla="*/ 2147483646 w 291"/>
                <a:gd name="T13" fmla="*/ 2147483646 h 253"/>
                <a:gd name="T14" fmla="*/ 2147483646 w 291"/>
                <a:gd name="T15" fmla="*/ 0 h 253"/>
                <a:gd name="T16" fmla="*/ 2147483646 w 291"/>
                <a:gd name="T17" fmla="*/ 0 h 253"/>
                <a:gd name="T18" fmla="*/ 2147483646 w 291"/>
                <a:gd name="T19" fmla="*/ 2147483646 h 253"/>
                <a:gd name="T20" fmla="*/ 2147483646 w 291"/>
                <a:gd name="T21" fmla="*/ 2147483646 h 253"/>
                <a:gd name="T22" fmla="*/ 2147483646 w 291"/>
                <a:gd name="T23" fmla="*/ 2147483646 h 253"/>
                <a:gd name="T24" fmla="*/ 2147483646 w 291"/>
                <a:gd name="T25" fmla="*/ 2147483646 h 253"/>
                <a:gd name="T26" fmla="*/ 2147483646 w 291"/>
                <a:gd name="T27" fmla="*/ 2147483646 h 253"/>
                <a:gd name="T28" fmla="*/ 2147483646 w 291"/>
                <a:gd name="T29" fmla="*/ 2147483646 h 253"/>
                <a:gd name="T30" fmla="*/ 2147483646 w 291"/>
                <a:gd name="T31" fmla="*/ 2147483646 h 253"/>
                <a:gd name="T32" fmla="*/ 2147483646 w 291"/>
                <a:gd name="T33" fmla="*/ 2147483646 h 253"/>
                <a:gd name="T34" fmla="*/ 2147483646 w 291"/>
                <a:gd name="T35" fmla="*/ 2147483646 h 253"/>
                <a:gd name="T36" fmla="*/ 2147483646 w 291"/>
                <a:gd name="T37" fmla="*/ 2147483646 h 253"/>
                <a:gd name="T38" fmla="*/ 2147483646 w 291"/>
                <a:gd name="T39" fmla="*/ 0 h 2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91" h="253">
                  <a:moveTo>
                    <a:pt x="217" y="4"/>
                  </a:moveTo>
                  <a:cubicBezTo>
                    <a:pt x="287" y="126"/>
                    <a:pt x="287" y="126"/>
                    <a:pt x="287" y="126"/>
                  </a:cubicBezTo>
                  <a:cubicBezTo>
                    <a:pt x="217" y="249"/>
                    <a:pt x="217" y="249"/>
                    <a:pt x="217" y="249"/>
                  </a:cubicBezTo>
                  <a:cubicBezTo>
                    <a:pt x="75" y="249"/>
                    <a:pt x="75" y="249"/>
                    <a:pt x="75" y="249"/>
                  </a:cubicBezTo>
                  <a:cubicBezTo>
                    <a:pt x="5" y="126"/>
                    <a:pt x="5" y="126"/>
                    <a:pt x="5" y="126"/>
                  </a:cubicBezTo>
                  <a:cubicBezTo>
                    <a:pt x="75" y="4"/>
                    <a:pt x="75" y="4"/>
                    <a:pt x="75" y="4"/>
                  </a:cubicBezTo>
                  <a:cubicBezTo>
                    <a:pt x="217" y="4"/>
                    <a:pt x="217" y="4"/>
                    <a:pt x="217" y="4"/>
                  </a:cubicBezTo>
                  <a:moveTo>
                    <a:pt x="217" y="0"/>
                  </a:moveTo>
                  <a:cubicBezTo>
                    <a:pt x="75" y="0"/>
                    <a:pt x="75" y="0"/>
                    <a:pt x="75" y="0"/>
                  </a:cubicBezTo>
                  <a:cubicBezTo>
                    <a:pt x="74" y="0"/>
                    <a:pt x="72" y="1"/>
                    <a:pt x="72" y="2"/>
                  </a:cubicBezTo>
                  <a:cubicBezTo>
                    <a:pt x="1" y="124"/>
                    <a:pt x="1" y="124"/>
                    <a:pt x="1" y="124"/>
                  </a:cubicBezTo>
                  <a:cubicBezTo>
                    <a:pt x="0" y="126"/>
                    <a:pt x="0" y="127"/>
                    <a:pt x="1" y="128"/>
                  </a:cubicBezTo>
                  <a:cubicBezTo>
                    <a:pt x="72" y="251"/>
                    <a:pt x="72" y="251"/>
                    <a:pt x="72" y="251"/>
                  </a:cubicBezTo>
                  <a:cubicBezTo>
                    <a:pt x="72" y="252"/>
                    <a:pt x="74" y="253"/>
                    <a:pt x="75" y="253"/>
                  </a:cubicBezTo>
                  <a:cubicBezTo>
                    <a:pt x="217" y="253"/>
                    <a:pt x="217" y="253"/>
                    <a:pt x="217" y="253"/>
                  </a:cubicBezTo>
                  <a:cubicBezTo>
                    <a:pt x="218" y="253"/>
                    <a:pt x="219" y="252"/>
                    <a:pt x="220" y="251"/>
                  </a:cubicBezTo>
                  <a:cubicBezTo>
                    <a:pt x="291" y="128"/>
                    <a:pt x="291" y="128"/>
                    <a:pt x="291" y="128"/>
                  </a:cubicBezTo>
                  <a:cubicBezTo>
                    <a:pt x="291" y="127"/>
                    <a:pt x="291" y="126"/>
                    <a:pt x="291" y="124"/>
                  </a:cubicBezTo>
                  <a:cubicBezTo>
                    <a:pt x="220" y="2"/>
                    <a:pt x="220" y="2"/>
                    <a:pt x="220" y="2"/>
                  </a:cubicBezTo>
                  <a:cubicBezTo>
                    <a:pt x="219" y="1"/>
                    <a:pt x="218" y="0"/>
                    <a:pt x="217" y="0"/>
                  </a:cubicBezTo>
                </a:path>
              </a:pathLst>
            </a:custGeom>
            <a:solidFill>
              <a:srgbClr val="50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nvGrpSpPr>
            <p:cNvPr id="196" name="Group 3"/>
            <p:cNvGrpSpPr>
              <a:grpSpLocks/>
            </p:cNvGrpSpPr>
            <p:nvPr/>
          </p:nvGrpSpPr>
          <p:grpSpPr bwMode="auto">
            <a:xfrm>
              <a:off x="2417763" y="2496651"/>
              <a:ext cx="1843088" cy="1598613"/>
              <a:chOff x="9032355" y="1185934"/>
              <a:chExt cx="1843088" cy="1598613"/>
            </a:xfrm>
          </p:grpSpPr>
          <p:sp>
            <p:nvSpPr>
              <p:cNvPr id="197" name="Freeform 14"/>
              <p:cNvSpPr>
                <a:spLocks/>
              </p:cNvSpPr>
              <p:nvPr/>
            </p:nvSpPr>
            <p:spPr bwMode="auto">
              <a:xfrm>
                <a:off x="9032355" y="1185934"/>
                <a:ext cx="1843088" cy="1598613"/>
              </a:xfrm>
              <a:custGeom>
                <a:avLst/>
                <a:gdLst>
                  <a:gd name="T0" fmla="*/ 2147483646 w 1161"/>
                  <a:gd name="T1" fmla="*/ 0 h 1007"/>
                  <a:gd name="T2" fmla="*/ 2147483646 w 1161"/>
                  <a:gd name="T3" fmla="*/ 2147483646 h 1007"/>
                  <a:gd name="T4" fmla="*/ 2147483646 w 1161"/>
                  <a:gd name="T5" fmla="*/ 2147483646 h 1007"/>
                  <a:gd name="T6" fmla="*/ 2147483646 w 1161"/>
                  <a:gd name="T7" fmla="*/ 2147483646 h 1007"/>
                  <a:gd name="T8" fmla="*/ 0 w 1161"/>
                  <a:gd name="T9" fmla="*/ 2147483646 h 1007"/>
                  <a:gd name="T10" fmla="*/ 2147483646 w 1161"/>
                  <a:gd name="T11" fmla="*/ 0 h 1007"/>
                  <a:gd name="T12" fmla="*/ 2147483646 w 1161"/>
                  <a:gd name="T13" fmla="*/ 0 h 10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61" h="1007">
                    <a:moveTo>
                      <a:pt x="868" y="0"/>
                    </a:moveTo>
                    <a:lnTo>
                      <a:pt x="1161" y="501"/>
                    </a:lnTo>
                    <a:lnTo>
                      <a:pt x="868" y="1007"/>
                    </a:lnTo>
                    <a:lnTo>
                      <a:pt x="287" y="1007"/>
                    </a:lnTo>
                    <a:lnTo>
                      <a:pt x="0" y="501"/>
                    </a:lnTo>
                    <a:lnTo>
                      <a:pt x="287" y="0"/>
                    </a:lnTo>
                    <a:lnTo>
                      <a:pt x="868" y="0"/>
                    </a:lnTo>
                    <a:close/>
                  </a:path>
                </a:pathLst>
              </a:custGeom>
              <a:solidFill>
                <a:srgbClr val="DCEDE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98" name="Freeform 15"/>
              <p:cNvSpPr>
                <a:spLocks/>
              </p:cNvSpPr>
              <p:nvPr/>
            </p:nvSpPr>
            <p:spPr bwMode="auto">
              <a:xfrm>
                <a:off x="9341918" y="1451046"/>
                <a:ext cx="1223963" cy="1068388"/>
              </a:xfrm>
              <a:custGeom>
                <a:avLst/>
                <a:gdLst>
                  <a:gd name="T0" fmla="*/ 2147483646 w 771"/>
                  <a:gd name="T1" fmla="*/ 0 h 673"/>
                  <a:gd name="T2" fmla="*/ 2147483646 w 771"/>
                  <a:gd name="T3" fmla="*/ 2147483646 h 673"/>
                  <a:gd name="T4" fmla="*/ 2147483646 w 771"/>
                  <a:gd name="T5" fmla="*/ 2147483646 h 673"/>
                  <a:gd name="T6" fmla="*/ 2147483646 w 771"/>
                  <a:gd name="T7" fmla="*/ 2147483646 h 673"/>
                  <a:gd name="T8" fmla="*/ 0 w 771"/>
                  <a:gd name="T9" fmla="*/ 2147483646 h 673"/>
                  <a:gd name="T10" fmla="*/ 2147483646 w 771"/>
                  <a:gd name="T11" fmla="*/ 0 h 673"/>
                  <a:gd name="T12" fmla="*/ 2147483646 w 771"/>
                  <a:gd name="T13" fmla="*/ 0 h 6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1" h="673">
                    <a:moveTo>
                      <a:pt x="581" y="0"/>
                    </a:moveTo>
                    <a:lnTo>
                      <a:pt x="771" y="334"/>
                    </a:lnTo>
                    <a:lnTo>
                      <a:pt x="581" y="673"/>
                    </a:lnTo>
                    <a:lnTo>
                      <a:pt x="190" y="673"/>
                    </a:lnTo>
                    <a:lnTo>
                      <a:pt x="0" y="334"/>
                    </a:lnTo>
                    <a:lnTo>
                      <a:pt x="190" y="0"/>
                    </a:lnTo>
                    <a:lnTo>
                      <a:pt x="581" y="0"/>
                    </a:lnTo>
                    <a:close/>
                  </a:path>
                </a:pathLst>
              </a:custGeom>
              <a:solidFill>
                <a:srgbClr val="EDF6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cxnSp>
        <p:nvCxnSpPr>
          <p:cNvPr id="199" name="Straight Connector 198"/>
          <p:cNvCxnSpPr>
            <a:stCxn id="195" idx="10"/>
            <a:endCxn id="195" idx="1"/>
          </p:cNvCxnSpPr>
          <p:nvPr/>
        </p:nvCxnSpPr>
        <p:spPr>
          <a:xfrm>
            <a:off x="2147483647" y="2147483647"/>
            <a:ext cx="0" cy="0"/>
          </a:xfrm>
          <a:prstGeom prst="line">
            <a:avLst/>
          </a:prstGeom>
          <a:ln w="22225">
            <a:solidFill>
              <a:srgbClr val="52A67C"/>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a:stCxn id="195" idx="0"/>
            <a:endCxn id="195" idx="13"/>
          </p:cNvCxnSpPr>
          <p:nvPr/>
        </p:nvCxnSpPr>
        <p:spPr>
          <a:xfrm>
            <a:off x="2147483647" y="2147483647"/>
            <a:ext cx="0" cy="0"/>
          </a:xfrm>
          <a:prstGeom prst="line">
            <a:avLst/>
          </a:prstGeom>
          <a:ln w="22225">
            <a:solidFill>
              <a:srgbClr val="52A67C"/>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a:stCxn id="195" idx="9"/>
            <a:endCxn id="195" idx="15"/>
          </p:cNvCxnSpPr>
          <p:nvPr/>
        </p:nvCxnSpPr>
        <p:spPr>
          <a:xfrm>
            <a:off x="2147483647" y="2147483647"/>
            <a:ext cx="0" cy="0"/>
          </a:xfrm>
          <a:prstGeom prst="line">
            <a:avLst/>
          </a:prstGeom>
          <a:ln w="22225">
            <a:solidFill>
              <a:srgbClr val="52A67C"/>
            </a:solidFill>
          </a:ln>
        </p:spPr>
        <p:style>
          <a:lnRef idx="1">
            <a:schemeClr val="accent1"/>
          </a:lnRef>
          <a:fillRef idx="0">
            <a:schemeClr val="accent1"/>
          </a:fillRef>
          <a:effectRef idx="0">
            <a:schemeClr val="accent1"/>
          </a:effectRef>
          <a:fontRef idx="minor">
            <a:schemeClr val="tx1"/>
          </a:fontRef>
        </p:style>
      </p:cxnSp>
      <p:pic>
        <p:nvPicPr>
          <p:cNvPr id="202"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68367" y="2621108"/>
            <a:ext cx="696912"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3" name="Group 7"/>
          <p:cNvGrpSpPr>
            <a:grpSpLocks/>
          </p:cNvGrpSpPr>
          <p:nvPr/>
        </p:nvGrpSpPr>
        <p:grpSpPr bwMode="auto">
          <a:xfrm>
            <a:off x="2533680" y="1998689"/>
            <a:ext cx="528637" cy="508000"/>
            <a:chOff x="2331154" y="1832526"/>
            <a:chExt cx="703263" cy="676275"/>
          </a:xfrm>
        </p:grpSpPr>
        <p:sp>
          <p:nvSpPr>
            <p:cNvPr id="204"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205" name="TextBox 6"/>
            <p:cNvSpPr txBox="1">
              <a:spLocks noChangeArrowheads="1"/>
            </p:cNvSpPr>
            <p:nvPr/>
          </p:nvSpPr>
          <p:spPr bwMode="auto">
            <a:xfrm>
              <a:off x="2367715" y="2109109"/>
              <a:ext cx="61984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600">
                  <a:solidFill>
                    <a:srgbClr val="000000"/>
                  </a:solidFill>
                  <a:latin typeface="Verdana" panose="020B0604030504040204" pitchFamily="34" charset="0"/>
                </a:rPr>
                <a:t>PHYSIQUES</a:t>
              </a:r>
            </a:p>
          </p:txBody>
        </p:sp>
      </p:grpSp>
      <p:grpSp>
        <p:nvGrpSpPr>
          <p:cNvPr id="206" name="Group 13"/>
          <p:cNvGrpSpPr>
            <a:grpSpLocks/>
          </p:cNvGrpSpPr>
          <p:nvPr/>
        </p:nvGrpSpPr>
        <p:grpSpPr bwMode="auto">
          <a:xfrm>
            <a:off x="3712303" y="1998689"/>
            <a:ext cx="527050" cy="508000"/>
            <a:chOff x="2331154" y="1832526"/>
            <a:chExt cx="703263" cy="676275"/>
          </a:xfrm>
        </p:grpSpPr>
        <p:sp>
          <p:nvSpPr>
            <p:cNvPr id="207"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208" name="TextBox 17"/>
            <p:cNvSpPr txBox="1">
              <a:spLocks noChangeArrowheads="1"/>
            </p:cNvSpPr>
            <p:nvPr/>
          </p:nvSpPr>
          <p:spPr bwMode="auto">
            <a:xfrm>
              <a:off x="2333519" y="2109109"/>
              <a:ext cx="68824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600">
                  <a:solidFill>
                    <a:srgbClr val="000000"/>
                  </a:solidFill>
                  <a:latin typeface="Verdana" panose="020B0604030504040204" pitchFamily="34" charset="0"/>
                </a:rPr>
                <a:t>FINANCIERS</a:t>
              </a:r>
            </a:p>
          </p:txBody>
        </p:sp>
      </p:grpSp>
      <p:grpSp>
        <p:nvGrpSpPr>
          <p:cNvPr id="209" name="Group 18"/>
          <p:cNvGrpSpPr>
            <a:grpSpLocks/>
          </p:cNvGrpSpPr>
          <p:nvPr/>
        </p:nvGrpSpPr>
        <p:grpSpPr bwMode="auto">
          <a:xfrm>
            <a:off x="4189578" y="2922246"/>
            <a:ext cx="527050" cy="506413"/>
            <a:chOff x="2331154" y="1832526"/>
            <a:chExt cx="703263" cy="676275"/>
          </a:xfrm>
        </p:grpSpPr>
        <p:sp>
          <p:nvSpPr>
            <p:cNvPr id="210"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211" name="TextBox 21"/>
            <p:cNvSpPr txBox="1">
              <a:spLocks noChangeArrowheads="1"/>
            </p:cNvSpPr>
            <p:nvPr/>
          </p:nvSpPr>
          <p:spPr bwMode="auto">
            <a:xfrm>
              <a:off x="2443593" y="2109109"/>
              <a:ext cx="46809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600">
                  <a:solidFill>
                    <a:srgbClr val="000000"/>
                  </a:solidFill>
                  <a:latin typeface="Verdana" panose="020B0604030504040204" pitchFamily="34" charset="0"/>
                </a:rPr>
                <a:t>HUMAINS</a:t>
              </a:r>
            </a:p>
          </p:txBody>
        </p:sp>
      </p:grpSp>
      <p:grpSp>
        <p:nvGrpSpPr>
          <p:cNvPr id="212" name="Group 22"/>
          <p:cNvGrpSpPr>
            <a:grpSpLocks/>
          </p:cNvGrpSpPr>
          <p:nvPr/>
        </p:nvGrpSpPr>
        <p:grpSpPr bwMode="auto">
          <a:xfrm>
            <a:off x="3710716" y="3898776"/>
            <a:ext cx="528637" cy="506413"/>
            <a:chOff x="2331154" y="1832526"/>
            <a:chExt cx="703263" cy="676275"/>
          </a:xfrm>
        </p:grpSpPr>
        <p:sp>
          <p:nvSpPr>
            <p:cNvPr id="213"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214" name="TextBox 24"/>
            <p:cNvSpPr txBox="1">
              <a:spLocks noChangeArrowheads="1"/>
            </p:cNvSpPr>
            <p:nvPr/>
          </p:nvSpPr>
          <p:spPr bwMode="auto">
            <a:xfrm>
              <a:off x="2441455" y="2109109"/>
              <a:ext cx="47237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600">
                  <a:solidFill>
                    <a:srgbClr val="000000"/>
                  </a:solidFill>
                  <a:latin typeface="Verdana" panose="020B0604030504040204" pitchFamily="34" charset="0"/>
                </a:rPr>
                <a:t>SOCIAUX</a:t>
              </a:r>
            </a:p>
          </p:txBody>
        </p:sp>
      </p:grpSp>
      <p:grpSp>
        <p:nvGrpSpPr>
          <p:cNvPr id="215" name="Group 25"/>
          <p:cNvGrpSpPr>
            <a:grpSpLocks/>
          </p:cNvGrpSpPr>
          <p:nvPr/>
        </p:nvGrpSpPr>
        <p:grpSpPr bwMode="auto">
          <a:xfrm>
            <a:off x="2549811" y="3905505"/>
            <a:ext cx="528637" cy="506412"/>
            <a:chOff x="2331154" y="1832526"/>
            <a:chExt cx="703263" cy="676275"/>
          </a:xfrm>
        </p:grpSpPr>
        <p:sp>
          <p:nvSpPr>
            <p:cNvPr id="216"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217" name="TextBox 27"/>
            <p:cNvSpPr txBox="1">
              <a:spLocks noChangeArrowheads="1"/>
            </p:cNvSpPr>
            <p:nvPr/>
          </p:nvSpPr>
          <p:spPr bwMode="auto">
            <a:xfrm>
              <a:off x="2344207" y="2109109"/>
              <a:ext cx="66686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600">
                  <a:solidFill>
                    <a:srgbClr val="000000"/>
                  </a:solidFill>
                  <a:latin typeface="Verdana" panose="020B0604030504040204" pitchFamily="34" charset="0"/>
                </a:rPr>
                <a:t>POLITIQUES</a:t>
              </a:r>
            </a:p>
          </p:txBody>
        </p:sp>
      </p:grpSp>
      <p:grpSp>
        <p:nvGrpSpPr>
          <p:cNvPr id="218" name="Group 28"/>
          <p:cNvGrpSpPr>
            <a:grpSpLocks/>
          </p:cNvGrpSpPr>
          <p:nvPr/>
        </p:nvGrpSpPr>
        <p:grpSpPr bwMode="auto">
          <a:xfrm>
            <a:off x="2042112" y="2894068"/>
            <a:ext cx="527050" cy="506413"/>
            <a:chOff x="2331154" y="1832526"/>
            <a:chExt cx="703263" cy="676275"/>
          </a:xfrm>
        </p:grpSpPr>
        <p:sp>
          <p:nvSpPr>
            <p:cNvPr id="219"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220" name="TextBox 30"/>
            <p:cNvSpPr txBox="1">
              <a:spLocks noChangeArrowheads="1"/>
            </p:cNvSpPr>
            <p:nvPr/>
          </p:nvSpPr>
          <p:spPr bwMode="auto">
            <a:xfrm>
              <a:off x="2385887" y="2109109"/>
              <a:ext cx="58351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600">
                  <a:solidFill>
                    <a:srgbClr val="000000"/>
                  </a:solidFill>
                  <a:latin typeface="Verdana" panose="020B0604030504040204" pitchFamily="34" charset="0"/>
                </a:rPr>
                <a:t>NATURELS</a:t>
              </a:r>
            </a:p>
          </p:txBody>
        </p:sp>
      </p:grpSp>
      <p:sp>
        <p:nvSpPr>
          <p:cNvPr id="221" name="Oval 324"/>
          <p:cNvSpPr>
            <a:spLocks noChangeArrowheads="1"/>
          </p:cNvSpPr>
          <p:nvPr/>
        </p:nvSpPr>
        <p:spPr bwMode="auto">
          <a:xfrm>
            <a:off x="5549405" y="2747045"/>
            <a:ext cx="965200" cy="965200"/>
          </a:xfrm>
          <a:prstGeom prst="ellipse">
            <a:avLst/>
          </a:prstGeom>
          <a:solidFill>
            <a:srgbClr val="FFFFFF"/>
          </a:solidFill>
          <a:ln w="63500">
            <a:solidFill>
              <a:srgbClr val="52A67C"/>
            </a:solidFill>
            <a:round/>
            <a:headEnd/>
            <a:tailEnd/>
          </a:ln>
        </p:spPr>
        <p:txBody>
          <a:bodyPr lIns="68580" tIns="34290" rIns="68580" bIns="34290"/>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endParaRPr lang="fr-CH" altLang="fr-FR">
              <a:solidFill>
                <a:srgbClr val="000000"/>
              </a:solidFill>
            </a:endParaRPr>
          </a:p>
        </p:txBody>
      </p:sp>
      <p:sp>
        <p:nvSpPr>
          <p:cNvPr id="222" name="Rectangle 326"/>
          <p:cNvSpPr>
            <a:spLocks noChangeArrowheads="1"/>
          </p:cNvSpPr>
          <p:nvPr/>
        </p:nvSpPr>
        <p:spPr bwMode="auto">
          <a:xfrm>
            <a:off x="5664218" y="3092625"/>
            <a:ext cx="7381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900">
                <a:solidFill>
                  <a:srgbClr val="000000"/>
                </a:solidFill>
                <a:latin typeface="Verdana Bold"/>
              </a:rPr>
              <a:t>STRATÉGIES DE</a:t>
            </a:r>
          </a:p>
          <a:p>
            <a:pPr algn="ctr"/>
            <a:r>
              <a:rPr lang="fr-FR" sz="900">
                <a:solidFill>
                  <a:srgbClr val="000000"/>
                </a:solidFill>
                <a:latin typeface="Verdana Bold"/>
              </a:rPr>
              <a:t>SUBSISTANCE</a:t>
            </a:r>
          </a:p>
        </p:txBody>
      </p:sp>
      <p:grpSp>
        <p:nvGrpSpPr>
          <p:cNvPr id="223" name="Group 36"/>
          <p:cNvGrpSpPr>
            <a:grpSpLocks/>
          </p:cNvGrpSpPr>
          <p:nvPr/>
        </p:nvGrpSpPr>
        <p:grpSpPr bwMode="auto">
          <a:xfrm>
            <a:off x="1447476" y="2276037"/>
            <a:ext cx="304800" cy="1638300"/>
            <a:chOff x="1012829" y="2165352"/>
            <a:chExt cx="406401" cy="2185988"/>
          </a:xfrm>
        </p:grpSpPr>
        <p:sp>
          <p:nvSpPr>
            <p:cNvPr id="224" name="Freeform 27"/>
            <p:cNvSpPr>
              <a:spLocks/>
            </p:cNvSpPr>
            <p:nvPr/>
          </p:nvSpPr>
          <p:spPr bwMode="auto">
            <a:xfrm>
              <a:off x="1060454" y="3754440"/>
              <a:ext cx="112713" cy="95250"/>
            </a:xfrm>
            <a:custGeom>
              <a:avLst/>
              <a:gdLst>
                <a:gd name="T0" fmla="*/ 2147483646 w 71"/>
                <a:gd name="T1" fmla="*/ 0 h 60"/>
                <a:gd name="T2" fmla="*/ 2147483646 w 71"/>
                <a:gd name="T3" fmla="*/ 2147483646 h 60"/>
                <a:gd name="T4" fmla="*/ 0 w 71"/>
                <a:gd name="T5" fmla="*/ 2147483646 h 60"/>
                <a:gd name="T6" fmla="*/ 0 w 71"/>
                <a:gd name="T7" fmla="*/ 2147483646 h 60"/>
                <a:gd name="T8" fmla="*/ 2147483646 w 71"/>
                <a:gd name="T9" fmla="*/ 2147483646 h 60"/>
                <a:gd name="T10" fmla="*/ 2147483646 w 71"/>
                <a:gd name="T11" fmla="*/ 0 h 60"/>
                <a:gd name="T12" fmla="*/ 2147483646 w 71"/>
                <a:gd name="T13" fmla="*/ 0 h 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60">
                  <a:moveTo>
                    <a:pt x="59" y="0"/>
                  </a:moveTo>
                  <a:lnTo>
                    <a:pt x="71" y="48"/>
                  </a:lnTo>
                  <a:lnTo>
                    <a:pt x="0" y="60"/>
                  </a:lnTo>
                  <a:lnTo>
                    <a:pt x="0" y="42"/>
                  </a:lnTo>
                  <a:lnTo>
                    <a:pt x="53" y="36"/>
                  </a:lnTo>
                  <a:lnTo>
                    <a:pt x="47" y="0"/>
                  </a:lnTo>
                  <a:lnTo>
                    <a:pt x="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nvGrpSpPr>
            <p:cNvPr id="225" name="Group 38"/>
            <p:cNvGrpSpPr>
              <a:grpSpLocks/>
            </p:cNvGrpSpPr>
            <p:nvPr/>
          </p:nvGrpSpPr>
          <p:grpSpPr bwMode="auto">
            <a:xfrm>
              <a:off x="1012829" y="2165352"/>
              <a:ext cx="406401" cy="2185988"/>
              <a:chOff x="1012829" y="2165352"/>
              <a:chExt cx="406401" cy="2185988"/>
            </a:xfrm>
          </p:grpSpPr>
          <p:sp>
            <p:nvSpPr>
              <p:cNvPr id="226" name="Freeform 23"/>
              <p:cNvSpPr>
                <a:spLocks/>
              </p:cNvSpPr>
              <p:nvPr/>
            </p:nvSpPr>
            <p:spPr bwMode="auto">
              <a:xfrm>
                <a:off x="1201742" y="4237040"/>
                <a:ext cx="112713" cy="114300"/>
              </a:xfrm>
              <a:custGeom>
                <a:avLst/>
                <a:gdLst>
                  <a:gd name="T0" fmla="*/ 2147483646 w 71"/>
                  <a:gd name="T1" fmla="*/ 0 h 72"/>
                  <a:gd name="T2" fmla="*/ 2147483646 w 71"/>
                  <a:gd name="T3" fmla="*/ 2147483646 h 72"/>
                  <a:gd name="T4" fmla="*/ 2147483646 w 71"/>
                  <a:gd name="T5" fmla="*/ 2147483646 h 72"/>
                  <a:gd name="T6" fmla="*/ 0 w 71"/>
                  <a:gd name="T7" fmla="*/ 2147483646 h 72"/>
                  <a:gd name="T8" fmla="*/ 2147483646 w 71"/>
                  <a:gd name="T9" fmla="*/ 2147483646 h 72"/>
                  <a:gd name="T10" fmla="*/ 2147483646 w 71"/>
                  <a:gd name="T11" fmla="*/ 2147483646 h 72"/>
                  <a:gd name="T12" fmla="*/ 2147483646 w 71"/>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72">
                    <a:moveTo>
                      <a:pt x="54" y="0"/>
                    </a:moveTo>
                    <a:lnTo>
                      <a:pt x="71" y="48"/>
                    </a:lnTo>
                    <a:lnTo>
                      <a:pt x="6" y="72"/>
                    </a:lnTo>
                    <a:lnTo>
                      <a:pt x="0" y="54"/>
                    </a:lnTo>
                    <a:lnTo>
                      <a:pt x="54" y="36"/>
                    </a:lnTo>
                    <a:lnTo>
                      <a:pt x="42" y="6"/>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27" name="Freeform 24"/>
              <p:cNvSpPr>
                <a:spLocks/>
              </p:cNvSpPr>
              <p:nvPr/>
            </p:nvSpPr>
            <p:spPr bwMode="auto">
              <a:xfrm>
                <a:off x="1144592" y="4143377"/>
                <a:ext cx="123825" cy="93663"/>
              </a:xfrm>
              <a:custGeom>
                <a:avLst/>
                <a:gdLst>
                  <a:gd name="T0" fmla="*/ 2147483646 w 78"/>
                  <a:gd name="T1" fmla="*/ 0 h 59"/>
                  <a:gd name="T2" fmla="*/ 2147483646 w 78"/>
                  <a:gd name="T3" fmla="*/ 2147483646 h 59"/>
                  <a:gd name="T4" fmla="*/ 2147483646 w 78"/>
                  <a:gd name="T5" fmla="*/ 2147483646 h 59"/>
                  <a:gd name="T6" fmla="*/ 2147483646 w 78"/>
                  <a:gd name="T7" fmla="*/ 2147483646 h 59"/>
                  <a:gd name="T8" fmla="*/ 2147483646 w 78"/>
                  <a:gd name="T9" fmla="*/ 2147483646 h 59"/>
                  <a:gd name="T10" fmla="*/ 2147483646 w 78"/>
                  <a:gd name="T11" fmla="*/ 2147483646 h 59"/>
                  <a:gd name="T12" fmla="*/ 2147483646 w 78"/>
                  <a:gd name="T13" fmla="*/ 2147483646 h 59"/>
                  <a:gd name="T14" fmla="*/ 0 w 78"/>
                  <a:gd name="T15" fmla="*/ 2147483646 h 59"/>
                  <a:gd name="T16" fmla="*/ 2147483646 w 78"/>
                  <a:gd name="T17" fmla="*/ 2147483646 h 59"/>
                  <a:gd name="T18" fmla="*/ 2147483646 w 78"/>
                  <a:gd name="T19" fmla="*/ 2147483646 h 59"/>
                  <a:gd name="T20" fmla="*/ 2147483646 w 78"/>
                  <a:gd name="T21" fmla="*/ 2147483646 h 59"/>
                  <a:gd name="T22" fmla="*/ 2147483646 w 78"/>
                  <a:gd name="T23" fmla="*/ 2147483646 h 59"/>
                  <a:gd name="T24" fmla="*/ 2147483646 w 78"/>
                  <a:gd name="T25" fmla="*/ 0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59">
                    <a:moveTo>
                      <a:pt x="66" y="0"/>
                    </a:moveTo>
                    <a:lnTo>
                      <a:pt x="78" y="35"/>
                    </a:lnTo>
                    <a:lnTo>
                      <a:pt x="72" y="41"/>
                    </a:lnTo>
                    <a:lnTo>
                      <a:pt x="66" y="29"/>
                    </a:lnTo>
                    <a:lnTo>
                      <a:pt x="24" y="47"/>
                    </a:lnTo>
                    <a:lnTo>
                      <a:pt x="24" y="53"/>
                    </a:lnTo>
                    <a:lnTo>
                      <a:pt x="12" y="59"/>
                    </a:lnTo>
                    <a:lnTo>
                      <a:pt x="0" y="23"/>
                    </a:lnTo>
                    <a:lnTo>
                      <a:pt x="12" y="17"/>
                    </a:lnTo>
                    <a:lnTo>
                      <a:pt x="18" y="29"/>
                    </a:lnTo>
                    <a:lnTo>
                      <a:pt x="60" y="11"/>
                    </a:lnTo>
                    <a:lnTo>
                      <a:pt x="54" y="6"/>
                    </a:lnTo>
                    <a:lnTo>
                      <a:pt x="6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28" name="Freeform 25"/>
              <p:cNvSpPr>
                <a:spLocks/>
              </p:cNvSpPr>
              <p:nvPr/>
            </p:nvSpPr>
            <p:spPr bwMode="auto">
              <a:xfrm>
                <a:off x="1106492" y="4029077"/>
                <a:ext cx="123825" cy="104775"/>
              </a:xfrm>
              <a:custGeom>
                <a:avLst/>
                <a:gdLst>
                  <a:gd name="T0" fmla="*/ 0 w 78"/>
                  <a:gd name="T1" fmla="*/ 0 h 66"/>
                  <a:gd name="T2" fmla="*/ 2147483646 w 78"/>
                  <a:gd name="T3" fmla="*/ 2147483646 h 66"/>
                  <a:gd name="T4" fmla="*/ 2147483646 w 78"/>
                  <a:gd name="T5" fmla="*/ 2147483646 h 66"/>
                  <a:gd name="T6" fmla="*/ 2147483646 w 78"/>
                  <a:gd name="T7" fmla="*/ 2147483646 h 66"/>
                  <a:gd name="T8" fmla="*/ 2147483646 w 78"/>
                  <a:gd name="T9" fmla="*/ 2147483646 h 66"/>
                  <a:gd name="T10" fmla="*/ 2147483646 w 78"/>
                  <a:gd name="T11" fmla="*/ 2147483646 h 66"/>
                  <a:gd name="T12" fmla="*/ 0 w 78"/>
                  <a:gd name="T13" fmla="*/ 2147483646 h 66"/>
                  <a:gd name="T14" fmla="*/ 0 w 78"/>
                  <a:gd name="T15" fmla="*/ 0 h 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8" h="66">
                    <a:moveTo>
                      <a:pt x="0" y="0"/>
                    </a:moveTo>
                    <a:lnTo>
                      <a:pt x="72" y="6"/>
                    </a:lnTo>
                    <a:lnTo>
                      <a:pt x="78" y="24"/>
                    </a:lnTo>
                    <a:lnTo>
                      <a:pt x="18" y="66"/>
                    </a:lnTo>
                    <a:lnTo>
                      <a:pt x="12" y="48"/>
                    </a:lnTo>
                    <a:lnTo>
                      <a:pt x="54" y="18"/>
                    </a:lnTo>
                    <a:lnTo>
                      <a:pt x="0" y="1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29" name="Freeform 26"/>
              <p:cNvSpPr>
                <a:spLocks/>
              </p:cNvSpPr>
              <p:nvPr/>
            </p:nvSpPr>
            <p:spPr bwMode="auto">
              <a:xfrm>
                <a:off x="1069979" y="3878265"/>
                <a:ext cx="131763" cy="103188"/>
              </a:xfrm>
              <a:custGeom>
                <a:avLst/>
                <a:gdLst>
                  <a:gd name="T0" fmla="*/ 2147483646 w 83"/>
                  <a:gd name="T1" fmla="*/ 0 h 65"/>
                  <a:gd name="T2" fmla="*/ 2147483646 w 83"/>
                  <a:gd name="T3" fmla="*/ 2147483646 h 65"/>
                  <a:gd name="T4" fmla="*/ 2147483646 w 83"/>
                  <a:gd name="T5" fmla="*/ 2147483646 h 65"/>
                  <a:gd name="T6" fmla="*/ 0 w 83"/>
                  <a:gd name="T7" fmla="*/ 2147483646 h 65"/>
                  <a:gd name="T8" fmla="*/ 2147483646 w 83"/>
                  <a:gd name="T9" fmla="*/ 2147483646 h 65"/>
                  <a:gd name="T10" fmla="*/ 2147483646 w 83"/>
                  <a:gd name="T11" fmla="*/ 2147483646 h 65"/>
                  <a:gd name="T12" fmla="*/ 2147483646 w 83"/>
                  <a:gd name="T13" fmla="*/ 2147483646 h 65"/>
                  <a:gd name="T14" fmla="*/ 2147483646 w 83"/>
                  <a:gd name="T15" fmla="*/ 2147483646 h 65"/>
                  <a:gd name="T16" fmla="*/ 2147483646 w 83"/>
                  <a:gd name="T17" fmla="*/ 2147483646 h 65"/>
                  <a:gd name="T18" fmla="*/ 2147483646 w 83"/>
                  <a:gd name="T19" fmla="*/ 2147483646 h 65"/>
                  <a:gd name="T20" fmla="*/ 2147483646 w 83"/>
                  <a:gd name="T21" fmla="*/ 2147483646 h 65"/>
                  <a:gd name="T22" fmla="*/ 2147483646 w 83"/>
                  <a:gd name="T23" fmla="*/ 2147483646 h 65"/>
                  <a:gd name="T24" fmla="*/ 2147483646 w 83"/>
                  <a:gd name="T25" fmla="*/ 0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65">
                    <a:moveTo>
                      <a:pt x="71" y="0"/>
                    </a:moveTo>
                    <a:lnTo>
                      <a:pt x="83" y="53"/>
                    </a:lnTo>
                    <a:lnTo>
                      <a:pt x="12" y="65"/>
                    </a:lnTo>
                    <a:lnTo>
                      <a:pt x="0" y="18"/>
                    </a:lnTo>
                    <a:lnTo>
                      <a:pt x="18" y="12"/>
                    </a:lnTo>
                    <a:lnTo>
                      <a:pt x="23" y="47"/>
                    </a:lnTo>
                    <a:lnTo>
                      <a:pt x="35" y="41"/>
                    </a:lnTo>
                    <a:lnTo>
                      <a:pt x="29" y="12"/>
                    </a:lnTo>
                    <a:lnTo>
                      <a:pt x="41" y="12"/>
                    </a:lnTo>
                    <a:lnTo>
                      <a:pt x="47" y="41"/>
                    </a:lnTo>
                    <a:lnTo>
                      <a:pt x="65" y="35"/>
                    </a:lnTo>
                    <a:lnTo>
                      <a:pt x="59" y="6"/>
                    </a:lnTo>
                    <a:lnTo>
                      <a:pt x="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30" name="Freeform 28"/>
              <p:cNvSpPr>
                <a:spLocks/>
              </p:cNvSpPr>
              <p:nvPr/>
            </p:nvSpPr>
            <p:spPr bwMode="auto">
              <a:xfrm>
                <a:off x="1031879" y="3651252"/>
                <a:ext cx="122238" cy="74613"/>
              </a:xfrm>
              <a:custGeom>
                <a:avLst/>
                <a:gdLst>
                  <a:gd name="T0" fmla="*/ 2147483646 w 77"/>
                  <a:gd name="T1" fmla="*/ 0 h 47"/>
                  <a:gd name="T2" fmla="*/ 2147483646 w 77"/>
                  <a:gd name="T3" fmla="*/ 2147483646 h 47"/>
                  <a:gd name="T4" fmla="*/ 2147483646 w 77"/>
                  <a:gd name="T5" fmla="*/ 2147483646 h 47"/>
                  <a:gd name="T6" fmla="*/ 2147483646 w 77"/>
                  <a:gd name="T7" fmla="*/ 2147483646 h 47"/>
                  <a:gd name="T8" fmla="*/ 2147483646 w 77"/>
                  <a:gd name="T9" fmla="*/ 2147483646 h 47"/>
                  <a:gd name="T10" fmla="*/ 2147483646 w 77"/>
                  <a:gd name="T11" fmla="*/ 2147483646 h 47"/>
                  <a:gd name="T12" fmla="*/ 2147483646 w 77"/>
                  <a:gd name="T13" fmla="*/ 2147483646 h 47"/>
                  <a:gd name="T14" fmla="*/ 0 w 77"/>
                  <a:gd name="T15" fmla="*/ 2147483646 h 47"/>
                  <a:gd name="T16" fmla="*/ 2147483646 w 77"/>
                  <a:gd name="T17" fmla="*/ 2147483646 h 47"/>
                  <a:gd name="T18" fmla="*/ 2147483646 w 77"/>
                  <a:gd name="T19" fmla="*/ 2147483646 h 47"/>
                  <a:gd name="T20" fmla="*/ 2147483646 w 77"/>
                  <a:gd name="T21" fmla="*/ 2147483646 h 47"/>
                  <a:gd name="T22" fmla="*/ 2147483646 w 77"/>
                  <a:gd name="T23" fmla="*/ 2147483646 h 47"/>
                  <a:gd name="T24" fmla="*/ 2147483646 w 77"/>
                  <a:gd name="T25" fmla="*/ 0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7" h="47">
                    <a:moveTo>
                      <a:pt x="71" y="0"/>
                    </a:moveTo>
                    <a:lnTo>
                      <a:pt x="77" y="41"/>
                    </a:lnTo>
                    <a:lnTo>
                      <a:pt x="65" y="41"/>
                    </a:lnTo>
                    <a:lnTo>
                      <a:pt x="59" y="30"/>
                    </a:lnTo>
                    <a:lnTo>
                      <a:pt x="18" y="35"/>
                    </a:lnTo>
                    <a:lnTo>
                      <a:pt x="18" y="47"/>
                    </a:lnTo>
                    <a:lnTo>
                      <a:pt x="6" y="47"/>
                    </a:lnTo>
                    <a:lnTo>
                      <a:pt x="0" y="12"/>
                    </a:lnTo>
                    <a:lnTo>
                      <a:pt x="12" y="6"/>
                    </a:lnTo>
                    <a:lnTo>
                      <a:pt x="18" y="18"/>
                    </a:lnTo>
                    <a:lnTo>
                      <a:pt x="59" y="12"/>
                    </a:lnTo>
                    <a:lnTo>
                      <a:pt x="59" y="6"/>
                    </a:lnTo>
                    <a:lnTo>
                      <a:pt x="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31" name="Freeform 29"/>
              <p:cNvSpPr>
                <a:spLocks/>
              </p:cNvSpPr>
              <p:nvPr/>
            </p:nvSpPr>
            <p:spPr bwMode="auto">
              <a:xfrm>
                <a:off x="1022354" y="3508377"/>
                <a:ext cx="112713" cy="104775"/>
              </a:xfrm>
              <a:custGeom>
                <a:avLst/>
                <a:gdLst>
                  <a:gd name="T0" fmla="*/ 2147483646 w 71"/>
                  <a:gd name="T1" fmla="*/ 0 h 66"/>
                  <a:gd name="T2" fmla="*/ 2147483646 w 71"/>
                  <a:gd name="T3" fmla="*/ 2147483646 h 66"/>
                  <a:gd name="T4" fmla="*/ 2147483646 w 71"/>
                  <a:gd name="T5" fmla="*/ 2147483646 h 66"/>
                  <a:gd name="T6" fmla="*/ 2147483646 w 71"/>
                  <a:gd name="T7" fmla="*/ 2147483646 h 66"/>
                  <a:gd name="T8" fmla="*/ 2147483646 w 71"/>
                  <a:gd name="T9" fmla="*/ 2147483646 h 66"/>
                  <a:gd name="T10" fmla="*/ 2147483646 w 71"/>
                  <a:gd name="T11" fmla="*/ 2147483646 h 66"/>
                  <a:gd name="T12" fmla="*/ 2147483646 w 71"/>
                  <a:gd name="T13" fmla="*/ 2147483646 h 66"/>
                  <a:gd name="T14" fmla="*/ 2147483646 w 71"/>
                  <a:gd name="T15" fmla="*/ 2147483646 h 66"/>
                  <a:gd name="T16" fmla="*/ 2147483646 w 71"/>
                  <a:gd name="T17" fmla="*/ 2147483646 h 66"/>
                  <a:gd name="T18" fmla="*/ 2147483646 w 71"/>
                  <a:gd name="T19" fmla="*/ 2147483646 h 66"/>
                  <a:gd name="T20" fmla="*/ 0 w 71"/>
                  <a:gd name="T21" fmla="*/ 2147483646 h 66"/>
                  <a:gd name="T22" fmla="*/ 0 w 71"/>
                  <a:gd name="T23" fmla="*/ 2147483646 h 66"/>
                  <a:gd name="T24" fmla="*/ 2147483646 w 71"/>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1" h="66">
                    <a:moveTo>
                      <a:pt x="71" y="0"/>
                    </a:moveTo>
                    <a:lnTo>
                      <a:pt x="71" y="18"/>
                    </a:lnTo>
                    <a:lnTo>
                      <a:pt x="42" y="18"/>
                    </a:lnTo>
                    <a:lnTo>
                      <a:pt x="42" y="48"/>
                    </a:lnTo>
                    <a:lnTo>
                      <a:pt x="71" y="42"/>
                    </a:lnTo>
                    <a:lnTo>
                      <a:pt x="71" y="60"/>
                    </a:lnTo>
                    <a:lnTo>
                      <a:pt x="6" y="66"/>
                    </a:lnTo>
                    <a:lnTo>
                      <a:pt x="6" y="48"/>
                    </a:lnTo>
                    <a:lnTo>
                      <a:pt x="30" y="48"/>
                    </a:lnTo>
                    <a:lnTo>
                      <a:pt x="24" y="18"/>
                    </a:lnTo>
                    <a:lnTo>
                      <a:pt x="0" y="24"/>
                    </a:lnTo>
                    <a:lnTo>
                      <a:pt x="0" y="6"/>
                    </a:lnTo>
                    <a:lnTo>
                      <a:pt x="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32" name="Freeform 30"/>
              <p:cNvSpPr>
                <a:spLocks noEditPoints="1"/>
              </p:cNvSpPr>
              <p:nvPr/>
            </p:nvSpPr>
            <p:spPr bwMode="auto">
              <a:xfrm>
                <a:off x="1012829" y="3348039"/>
                <a:ext cx="122238" cy="114300"/>
              </a:xfrm>
              <a:custGeom>
                <a:avLst/>
                <a:gdLst>
                  <a:gd name="T0" fmla="*/ 2147483646 w 13"/>
                  <a:gd name="T1" fmla="*/ 0 h 12"/>
                  <a:gd name="T2" fmla="*/ 2147483646 w 13"/>
                  <a:gd name="T3" fmla="*/ 2147483646 h 12"/>
                  <a:gd name="T4" fmla="*/ 2147483646 w 13"/>
                  <a:gd name="T5" fmla="*/ 2147483646 h 12"/>
                  <a:gd name="T6" fmla="*/ 2147483646 w 13"/>
                  <a:gd name="T7" fmla="*/ 2147483646 h 12"/>
                  <a:gd name="T8" fmla="*/ 2147483646 w 13"/>
                  <a:gd name="T9" fmla="*/ 2147483646 h 12"/>
                  <a:gd name="T10" fmla="*/ 2147483646 w 13"/>
                  <a:gd name="T11" fmla="*/ 2147483646 h 12"/>
                  <a:gd name="T12" fmla="*/ 2147483646 w 13"/>
                  <a:gd name="T13" fmla="*/ 2147483646 h 12"/>
                  <a:gd name="T14" fmla="*/ 2147483646 w 13"/>
                  <a:gd name="T15" fmla="*/ 2147483646 h 12"/>
                  <a:gd name="T16" fmla="*/ 2147483646 w 13"/>
                  <a:gd name="T17" fmla="*/ 0 h 12"/>
                  <a:gd name="T18" fmla="*/ 2147483646 w 13"/>
                  <a:gd name="T19" fmla="*/ 2147483646 h 12"/>
                  <a:gd name="T20" fmla="*/ 2147483646 w 13"/>
                  <a:gd name="T21" fmla="*/ 2147483646 h 12"/>
                  <a:gd name="T22" fmla="*/ 2147483646 w 13"/>
                  <a:gd name="T23" fmla="*/ 2147483646 h 12"/>
                  <a:gd name="T24" fmla="*/ 2147483646 w 13"/>
                  <a:gd name="T25" fmla="*/ 2147483646 h 12"/>
                  <a:gd name="T26" fmla="*/ 2147483646 w 13"/>
                  <a:gd name="T27" fmla="*/ 2147483646 h 12"/>
                  <a:gd name="T28" fmla="*/ 2147483646 w 13"/>
                  <a:gd name="T29" fmla="*/ 2147483646 h 12"/>
                  <a:gd name="T30" fmla="*/ 2147483646 w 13"/>
                  <a:gd name="T31" fmla="*/ 2147483646 h 12"/>
                  <a:gd name="T32" fmla="*/ 2147483646 w 13"/>
                  <a:gd name="T33" fmla="*/ 2147483646 h 12"/>
                  <a:gd name="T34" fmla="*/ 2147483646 w 13"/>
                  <a:gd name="T35" fmla="*/ 2147483646 h 12"/>
                  <a:gd name="T36" fmla="*/ 2147483646 w 13"/>
                  <a:gd name="T37" fmla="*/ 2147483646 h 12"/>
                  <a:gd name="T38" fmla="*/ 2147483646 w 13"/>
                  <a:gd name="T39" fmla="*/ 2147483646 h 12"/>
                  <a:gd name="T40" fmla="*/ 2147483646 w 13"/>
                  <a:gd name="T41" fmla="*/ 2147483646 h 12"/>
                  <a:gd name="T42" fmla="*/ 2147483646 w 13"/>
                  <a:gd name="T43" fmla="*/ 2147483646 h 12"/>
                  <a:gd name="T44" fmla="*/ 2147483646 w 13"/>
                  <a:gd name="T45" fmla="*/ 2147483646 h 12"/>
                  <a:gd name="T46" fmla="*/ 2147483646 w 13"/>
                  <a:gd name="T47" fmla="*/ 2147483646 h 12"/>
                  <a:gd name="T48" fmla="*/ 2147483646 w 13"/>
                  <a:gd name="T49" fmla="*/ 2147483646 h 12"/>
                  <a:gd name="T50" fmla="*/ 2147483646 w 13"/>
                  <a:gd name="T51" fmla="*/ 2147483646 h 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 h="12">
                    <a:moveTo>
                      <a:pt x="6" y="0"/>
                    </a:moveTo>
                    <a:cubicBezTo>
                      <a:pt x="8" y="0"/>
                      <a:pt x="10" y="0"/>
                      <a:pt x="11" y="1"/>
                    </a:cubicBezTo>
                    <a:cubicBezTo>
                      <a:pt x="12" y="2"/>
                      <a:pt x="13" y="4"/>
                      <a:pt x="13" y="6"/>
                    </a:cubicBezTo>
                    <a:cubicBezTo>
                      <a:pt x="13" y="8"/>
                      <a:pt x="12" y="9"/>
                      <a:pt x="11" y="10"/>
                    </a:cubicBezTo>
                    <a:cubicBezTo>
                      <a:pt x="10" y="11"/>
                      <a:pt x="9" y="12"/>
                      <a:pt x="7" y="12"/>
                    </a:cubicBezTo>
                    <a:cubicBezTo>
                      <a:pt x="5" y="12"/>
                      <a:pt x="3" y="11"/>
                      <a:pt x="2" y="10"/>
                    </a:cubicBezTo>
                    <a:cubicBezTo>
                      <a:pt x="1" y="9"/>
                      <a:pt x="1" y="8"/>
                      <a:pt x="1" y="6"/>
                    </a:cubicBezTo>
                    <a:cubicBezTo>
                      <a:pt x="0" y="4"/>
                      <a:pt x="1" y="3"/>
                      <a:pt x="2" y="2"/>
                    </a:cubicBezTo>
                    <a:cubicBezTo>
                      <a:pt x="3" y="0"/>
                      <a:pt x="5" y="0"/>
                      <a:pt x="6" y="0"/>
                    </a:cubicBezTo>
                    <a:close/>
                    <a:moveTo>
                      <a:pt x="9" y="4"/>
                    </a:moveTo>
                    <a:cubicBezTo>
                      <a:pt x="9" y="3"/>
                      <a:pt x="9" y="3"/>
                      <a:pt x="8" y="3"/>
                    </a:cubicBezTo>
                    <a:cubicBezTo>
                      <a:pt x="8" y="3"/>
                      <a:pt x="7" y="3"/>
                      <a:pt x="7" y="3"/>
                    </a:cubicBezTo>
                    <a:cubicBezTo>
                      <a:pt x="6" y="3"/>
                      <a:pt x="5" y="3"/>
                      <a:pt x="5" y="3"/>
                    </a:cubicBezTo>
                    <a:cubicBezTo>
                      <a:pt x="4" y="3"/>
                      <a:pt x="4" y="4"/>
                      <a:pt x="4" y="4"/>
                    </a:cubicBezTo>
                    <a:cubicBezTo>
                      <a:pt x="3" y="4"/>
                      <a:pt x="3" y="4"/>
                      <a:pt x="3" y="5"/>
                    </a:cubicBezTo>
                    <a:cubicBezTo>
                      <a:pt x="3" y="5"/>
                      <a:pt x="3" y="6"/>
                      <a:pt x="3" y="6"/>
                    </a:cubicBezTo>
                    <a:cubicBezTo>
                      <a:pt x="3" y="6"/>
                      <a:pt x="3" y="7"/>
                      <a:pt x="3" y="7"/>
                    </a:cubicBezTo>
                    <a:cubicBezTo>
                      <a:pt x="3" y="7"/>
                      <a:pt x="3" y="8"/>
                      <a:pt x="4" y="8"/>
                    </a:cubicBezTo>
                    <a:cubicBezTo>
                      <a:pt x="4" y="8"/>
                      <a:pt x="4" y="8"/>
                      <a:pt x="5" y="9"/>
                    </a:cubicBezTo>
                    <a:cubicBezTo>
                      <a:pt x="5" y="9"/>
                      <a:pt x="6" y="9"/>
                      <a:pt x="7" y="9"/>
                    </a:cubicBezTo>
                    <a:cubicBezTo>
                      <a:pt x="7" y="9"/>
                      <a:pt x="8" y="9"/>
                      <a:pt x="8" y="8"/>
                    </a:cubicBezTo>
                    <a:cubicBezTo>
                      <a:pt x="9" y="8"/>
                      <a:pt x="9" y="8"/>
                      <a:pt x="10" y="8"/>
                    </a:cubicBezTo>
                    <a:cubicBezTo>
                      <a:pt x="10" y="8"/>
                      <a:pt x="10" y="7"/>
                      <a:pt x="10" y="7"/>
                    </a:cubicBezTo>
                    <a:cubicBezTo>
                      <a:pt x="10" y="7"/>
                      <a:pt x="10" y="6"/>
                      <a:pt x="10" y="6"/>
                    </a:cubicBezTo>
                    <a:cubicBezTo>
                      <a:pt x="10" y="5"/>
                      <a:pt x="10" y="5"/>
                      <a:pt x="10" y="5"/>
                    </a:cubicBezTo>
                    <a:cubicBezTo>
                      <a:pt x="10" y="4"/>
                      <a:pt x="10" y="4"/>
                      <a:pt x="9"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33" name="Freeform 31"/>
              <p:cNvSpPr>
                <a:spLocks noEditPoints="1"/>
              </p:cNvSpPr>
              <p:nvPr/>
            </p:nvSpPr>
            <p:spPr bwMode="auto">
              <a:xfrm>
                <a:off x="1022354" y="3187702"/>
                <a:ext cx="112713" cy="112713"/>
              </a:xfrm>
              <a:custGeom>
                <a:avLst/>
                <a:gdLst>
                  <a:gd name="T0" fmla="*/ 2147483646 w 12"/>
                  <a:gd name="T1" fmla="*/ 0 h 12"/>
                  <a:gd name="T2" fmla="*/ 2147483646 w 12"/>
                  <a:gd name="T3" fmla="*/ 2147483646 h 12"/>
                  <a:gd name="T4" fmla="*/ 2147483646 w 12"/>
                  <a:gd name="T5" fmla="*/ 2147483646 h 12"/>
                  <a:gd name="T6" fmla="*/ 2147483646 w 12"/>
                  <a:gd name="T7" fmla="*/ 2147483646 h 12"/>
                  <a:gd name="T8" fmla="*/ 2147483646 w 12"/>
                  <a:gd name="T9" fmla="*/ 2147483646 h 12"/>
                  <a:gd name="T10" fmla="*/ 2147483646 w 12"/>
                  <a:gd name="T11" fmla="*/ 2147483646 h 12"/>
                  <a:gd name="T12" fmla="*/ 0 w 12"/>
                  <a:gd name="T13" fmla="*/ 2147483646 h 12"/>
                  <a:gd name="T14" fmla="*/ 2147483646 w 12"/>
                  <a:gd name="T15" fmla="*/ 2147483646 h 12"/>
                  <a:gd name="T16" fmla="*/ 2147483646 w 12"/>
                  <a:gd name="T17" fmla="*/ 0 h 12"/>
                  <a:gd name="T18" fmla="*/ 2147483646 w 12"/>
                  <a:gd name="T19" fmla="*/ 2147483646 h 12"/>
                  <a:gd name="T20" fmla="*/ 2147483646 w 12"/>
                  <a:gd name="T21" fmla="*/ 2147483646 h 12"/>
                  <a:gd name="T22" fmla="*/ 2147483646 w 12"/>
                  <a:gd name="T23" fmla="*/ 2147483646 h 12"/>
                  <a:gd name="T24" fmla="*/ 2147483646 w 12"/>
                  <a:gd name="T25" fmla="*/ 2147483646 h 12"/>
                  <a:gd name="T26" fmla="*/ 2147483646 w 12"/>
                  <a:gd name="T27" fmla="*/ 2147483646 h 12"/>
                  <a:gd name="T28" fmla="*/ 2147483646 w 12"/>
                  <a:gd name="T29" fmla="*/ 2147483646 h 12"/>
                  <a:gd name="T30" fmla="*/ 2147483646 w 12"/>
                  <a:gd name="T31" fmla="*/ 2147483646 h 12"/>
                  <a:gd name="T32" fmla="*/ 2147483646 w 12"/>
                  <a:gd name="T33" fmla="*/ 2147483646 h 12"/>
                  <a:gd name="T34" fmla="*/ 2147483646 w 12"/>
                  <a:gd name="T35" fmla="*/ 2147483646 h 12"/>
                  <a:gd name="T36" fmla="*/ 2147483646 w 12"/>
                  <a:gd name="T37" fmla="*/ 2147483646 h 12"/>
                  <a:gd name="T38" fmla="*/ 2147483646 w 12"/>
                  <a:gd name="T39" fmla="*/ 2147483646 h 12"/>
                  <a:gd name="T40" fmla="*/ 2147483646 w 12"/>
                  <a:gd name="T41" fmla="*/ 2147483646 h 12"/>
                  <a:gd name="T42" fmla="*/ 2147483646 w 12"/>
                  <a:gd name="T43" fmla="*/ 2147483646 h 12"/>
                  <a:gd name="T44" fmla="*/ 2147483646 w 12"/>
                  <a:gd name="T45" fmla="*/ 2147483646 h 12"/>
                  <a:gd name="T46" fmla="*/ 2147483646 w 12"/>
                  <a:gd name="T47" fmla="*/ 2147483646 h 12"/>
                  <a:gd name="T48" fmla="*/ 2147483646 w 12"/>
                  <a:gd name="T49" fmla="*/ 2147483646 h 12"/>
                  <a:gd name="T50" fmla="*/ 2147483646 w 12"/>
                  <a:gd name="T51" fmla="*/ 2147483646 h 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 h="12">
                    <a:moveTo>
                      <a:pt x="6" y="0"/>
                    </a:moveTo>
                    <a:cubicBezTo>
                      <a:pt x="8" y="0"/>
                      <a:pt x="10" y="1"/>
                      <a:pt x="11" y="2"/>
                    </a:cubicBezTo>
                    <a:cubicBezTo>
                      <a:pt x="12" y="3"/>
                      <a:pt x="12" y="5"/>
                      <a:pt x="12" y="7"/>
                    </a:cubicBezTo>
                    <a:cubicBezTo>
                      <a:pt x="12" y="8"/>
                      <a:pt x="11" y="10"/>
                      <a:pt x="10" y="11"/>
                    </a:cubicBezTo>
                    <a:cubicBezTo>
                      <a:pt x="9" y="12"/>
                      <a:pt x="7" y="12"/>
                      <a:pt x="6" y="12"/>
                    </a:cubicBezTo>
                    <a:cubicBezTo>
                      <a:pt x="4" y="12"/>
                      <a:pt x="2" y="12"/>
                      <a:pt x="1" y="10"/>
                    </a:cubicBezTo>
                    <a:cubicBezTo>
                      <a:pt x="0" y="9"/>
                      <a:pt x="0" y="8"/>
                      <a:pt x="0" y="6"/>
                    </a:cubicBezTo>
                    <a:cubicBezTo>
                      <a:pt x="0" y="4"/>
                      <a:pt x="1" y="3"/>
                      <a:pt x="2" y="2"/>
                    </a:cubicBezTo>
                    <a:cubicBezTo>
                      <a:pt x="3" y="1"/>
                      <a:pt x="4" y="0"/>
                      <a:pt x="6" y="0"/>
                    </a:cubicBezTo>
                    <a:close/>
                    <a:moveTo>
                      <a:pt x="9" y="4"/>
                    </a:moveTo>
                    <a:cubicBezTo>
                      <a:pt x="9" y="4"/>
                      <a:pt x="8" y="4"/>
                      <a:pt x="8" y="4"/>
                    </a:cubicBezTo>
                    <a:cubicBezTo>
                      <a:pt x="7" y="4"/>
                      <a:pt x="7" y="3"/>
                      <a:pt x="6" y="3"/>
                    </a:cubicBezTo>
                    <a:cubicBezTo>
                      <a:pt x="5" y="3"/>
                      <a:pt x="5" y="3"/>
                      <a:pt x="4" y="4"/>
                    </a:cubicBezTo>
                    <a:cubicBezTo>
                      <a:pt x="4" y="4"/>
                      <a:pt x="3" y="4"/>
                      <a:pt x="3" y="4"/>
                    </a:cubicBezTo>
                    <a:cubicBezTo>
                      <a:pt x="3" y="4"/>
                      <a:pt x="3" y="5"/>
                      <a:pt x="2" y="5"/>
                    </a:cubicBezTo>
                    <a:cubicBezTo>
                      <a:pt x="2" y="5"/>
                      <a:pt x="2" y="6"/>
                      <a:pt x="2" y="6"/>
                    </a:cubicBezTo>
                    <a:cubicBezTo>
                      <a:pt x="2" y="6"/>
                      <a:pt x="2" y="7"/>
                      <a:pt x="2" y="7"/>
                    </a:cubicBezTo>
                    <a:cubicBezTo>
                      <a:pt x="2" y="7"/>
                      <a:pt x="3" y="8"/>
                      <a:pt x="3" y="8"/>
                    </a:cubicBezTo>
                    <a:cubicBezTo>
                      <a:pt x="3" y="8"/>
                      <a:pt x="4" y="9"/>
                      <a:pt x="4" y="9"/>
                    </a:cubicBezTo>
                    <a:cubicBezTo>
                      <a:pt x="5" y="9"/>
                      <a:pt x="5" y="9"/>
                      <a:pt x="6" y="9"/>
                    </a:cubicBezTo>
                    <a:cubicBezTo>
                      <a:pt x="6" y="9"/>
                      <a:pt x="7" y="9"/>
                      <a:pt x="8" y="9"/>
                    </a:cubicBezTo>
                    <a:cubicBezTo>
                      <a:pt x="8" y="9"/>
                      <a:pt x="8" y="9"/>
                      <a:pt x="9" y="8"/>
                    </a:cubicBezTo>
                    <a:cubicBezTo>
                      <a:pt x="9" y="8"/>
                      <a:pt x="9" y="8"/>
                      <a:pt x="10" y="8"/>
                    </a:cubicBezTo>
                    <a:cubicBezTo>
                      <a:pt x="10" y="7"/>
                      <a:pt x="10" y="7"/>
                      <a:pt x="10" y="6"/>
                    </a:cubicBezTo>
                    <a:cubicBezTo>
                      <a:pt x="10" y="6"/>
                      <a:pt x="10" y="6"/>
                      <a:pt x="10" y="5"/>
                    </a:cubicBezTo>
                    <a:cubicBezTo>
                      <a:pt x="10" y="5"/>
                      <a:pt x="9" y="5"/>
                      <a:pt x="9"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34" name="Freeform 32"/>
              <p:cNvSpPr>
                <a:spLocks noEditPoints="1"/>
              </p:cNvSpPr>
              <p:nvPr/>
            </p:nvSpPr>
            <p:spPr bwMode="auto">
              <a:xfrm>
                <a:off x="1031879" y="3035302"/>
                <a:ext cx="112713" cy="114300"/>
              </a:xfrm>
              <a:custGeom>
                <a:avLst/>
                <a:gdLst>
                  <a:gd name="T0" fmla="*/ 2147483646 w 12"/>
                  <a:gd name="T1" fmla="*/ 0 h 12"/>
                  <a:gd name="T2" fmla="*/ 2147483646 w 12"/>
                  <a:gd name="T3" fmla="*/ 2147483646 h 12"/>
                  <a:gd name="T4" fmla="*/ 2147483646 w 12"/>
                  <a:gd name="T5" fmla="*/ 2147483646 h 12"/>
                  <a:gd name="T6" fmla="*/ 2147483646 w 12"/>
                  <a:gd name="T7" fmla="*/ 2147483646 h 12"/>
                  <a:gd name="T8" fmla="*/ 2147483646 w 12"/>
                  <a:gd name="T9" fmla="*/ 2147483646 h 12"/>
                  <a:gd name="T10" fmla="*/ 2147483646 w 12"/>
                  <a:gd name="T11" fmla="*/ 2147483646 h 12"/>
                  <a:gd name="T12" fmla="*/ 0 w 12"/>
                  <a:gd name="T13" fmla="*/ 2147483646 h 12"/>
                  <a:gd name="T14" fmla="*/ 0 w 12"/>
                  <a:gd name="T15" fmla="*/ 2147483646 h 12"/>
                  <a:gd name="T16" fmla="*/ 2147483646 w 12"/>
                  <a:gd name="T17" fmla="*/ 2147483646 h 12"/>
                  <a:gd name="T18" fmla="*/ 2147483646 w 12"/>
                  <a:gd name="T19" fmla="*/ 2147483646 h 12"/>
                  <a:gd name="T20" fmla="*/ 2147483646 w 12"/>
                  <a:gd name="T21" fmla="*/ 0 h 12"/>
                  <a:gd name="T22" fmla="*/ 2147483646 w 12"/>
                  <a:gd name="T23" fmla="*/ 0 h 12"/>
                  <a:gd name="T24" fmla="*/ 2147483646 w 12"/>
                  <a:gd name="T25" fmla="*/ 2147483646 h 12"/>
                  <a:gd name="T26" fmla="*/ 2147483646 w 12"/>
                  <a:gd name="T27" fmla="*/ 2147483646 h 12"/>
                  <a:gd name="T28" fmla="*/ 2147483646 w 12"/>
                  <a:gd name="T29" fmla="*/ 2147483646 h 12"/>
                  <a:gd name="T30" fmla="*/ 2147483646 w 12"/>
                  <a:gd name="T31" fmla="*/ 2147483646 h 12"/>
                  <a:gd name="T32" fmla="*/ 2147483646 w 12"/>
                  <a:gd name="T33" fmla="*/ 2147483646 h 12"/>
                  <a:gd name="T34" fmla="*/ 2147483646 w 12"/>
                  <a:gd name="T35" fmla="*/ 2147483646 h 12"/>
                  <a:gd name="T36" fmla="*/ 2147483646 w 12"/>
                  <a:gd name="T37" fmla="*/ 2147483646 h 12"/>
                  <a:gd name="T38" fmla="*/ 2147483646 w 12"/>
                  <a:gd name="T39" fmla="*/ 2147483646 h 12"/>
                  <a:gd name="T40" fmla="*/ 2147483646 w 12"/>
                  <a:gd name="T41" fmla="*/ 2147483646 h 12"/>
                  <a:gd name="T42" fmla="*/ 2147483646 w 12"/>
                  <a:gd name="T43" fmla="*/ 2147483646 h 12"/>
                  <a:gd name="T44" fmla="*/ 2147483646 w 12"/>
                  <a:gd name="T45" fmla="*/ 2147483646 h 12"/>
                  <a:gd name="T46" fmla="*/ 2147483646 w 12"/>
                  <a:gd name="T47" fmla="*/ 2147483646 h 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 h="12">
                    <a:moveTo>
                      <a:pt x="7" y="0"/>
                    </a:moveTo>
                    <a:cubicBezTo>
                      <a:pt x="8" y="0"/>
                      <a:pt x="9" y="1"/>
                      <a:pt x="10" y="1"/>
                    </a:cubicBezTo>
                    <a:cubicBezTo>
                      <a:pt x="11" y="2"/>
                      <a:pt x="11" y="3"/>
                      <a:pt x="12" y="3"/>
                    </a:cubicBezTo>
                    <a:cubicBezTo>
                      <a:pt x="12" y="4"/>
                      <a:pt x="12" y="5"/>
                      <a:pt x="12" y="5"/>
                    </a:cubicBezTo>
                    <a:cubicBezTo>
                      <a:pt x="12" y="6"/>
                      <a:pt x="12" y="7"/>
                      <a:pt x="12" y="8"/>
                    </a:cubicBezTo>
                    <a:cubicBezTo>
                      <a:pt x="12" y="12"/>
                      <a:pt x="12" y="12"/>
                      <a:pt x="12" y="12"/>
                    </a:cubicBezTo>
                    <a:cubicBezTo>
                      <a:pt x="0" y="10"/>
                      <a:pt x="0" y="10"/>
                      <a:pt x="0" y="10"/>
                    </a:cubicBezTo>
                    <a:cubicBezTo>
                      <a:pt x="0" y="6"/>
                      <a:pt x="0" y="6"/>
                      <a:pt x="0" y="6"/>
                    </a:cubicBezTo>
                    <a:cubicBezTo>
                      <a:pt x="1" y="5"/>
                      <a:pt x="1" y="4"/>
                      <a:pt x="1" y="4"/>
                    </a:cubicBezTo>
                    <a:cubicBezTo>
                      <a:pt x="1" y="3"/>
                      <a:pt x="2" y="3"/>
                      <a:pt x="2" y="2"/>
                    </a:cubicBezTo>
                    <a:cubicBezTo>
                      <a:pt x="2" y="1"/>
                      <a:pt x="3" y="1"/>
                      <a:pt x="4" y="0"/>
                    </a:cubicBezTo>
                    <a:cubicBezTo>
                      <a:pt x="5" y="0"/>
                      <a:pt x="6" y="0"/>
                      <a:pt x="7" y="0"/>
                    </a:cubicBezTo>
                    <a:close/>
                    <a:moveTo>
                      <a:pt x="7" y="3"/>
                    </a:moveTo>
                    <a:cubicBezTo>
                      <a:pt x="6" y="3"/>
                      <a:pt x="5" y="3"/>
                      <a:pt x="5" y="3"/>
                    </a:cubicBezTo>
                    <a:cubicBezTo>
                      <a:pt x="4" y="4"/>
                      <a:pt x="4" y="4"/>
                      <a:pt x="3" y="5"/>
                    </a:cubicBezTo>
                    <a:cubicBezTo>
                      <a:pt x="3" y="5"/>
                      <a:pt x="3" y="5"/>
                      <a:pt x="3" y="5"/>
                    </a:cubicBezTo>
                    <a:cubicBezTo>
                      <a:pt x="3" y="6"/>
                      <a:pt x="3" y="6"/>
                      <a:pt x="3" y="7"/>
                    </a:cubicBezTo>
                    <a:cubicBezTo>
                      <a:pt x="3" y="8"/>
                      <a:pt x="3" y="8"/>
                      <a:pt x="3" y="8"/>
                    </a:cubicBezTo>
                    <a:cubicBezTo>
                      <a:pt x="10" y="9"/>
                      <a:pt x="10" y="9"/>
                      <a:pt x="10" y="9"/>
                    </a:cubicBezTo>
                    <a:cubicBezTo>
                      <a:pt x="10" y="8"/>
                      <a:pt x="10" y="8"/>
                      <a:pt x="10" y="8"/>
                    </a:cubicBezTo>
                    <a:cubicBezTo>
                      <a:pt x="10" y="7"/>
                      <a:pt x="10" y="7"/>
                      <a:pt x="10" y="6"/>
                    </a:cubicBezTo>
                    <a:cubicBezTo>
                      <a:pt x="10" y="6"/>
                      <a:pt x="10" y="6"/>
                      <a:pt x="10" y="5"/>
                    </a:cubicBezTo>
                    <a:cubicBezTo>
                      <a:pt x="9" y="5"/>
                      <a:pt x="9" y="4"/>
                      <a:pt x="9" y="4"/>
                    </a:cubicBezTo>
                    <a:cubicBezTo>
                      <a:pt x="8" y="4"/>
                      <a:pt x="7" y="3"/>
                      <a:pt x="7"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35" name="Freeform 33"/>
              <p:cNvSpPr>
                <a:spLocks noEditPoints="1"/>
              </p:cNvSpPr>
              <p:nvPr/>
            </p:nvSpPr>
            <p:spPr bwMode="auto">
              <a:xfrm>
                <a:off x="1069979" y="2817814"/>
                <a:ext cx="122238" cy="114300"/>
              </a:xfrm>
              <a:custGeom>
                <a:avLst/>
                <a:gdLst>
                  <a:gd name="T0" fmla="*/ 2147483646 w 77"/>
                  <a:gd name="T1" fmla="*/ 0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0 w 77"/>
                  <a:gd name="T13" fmla="*/ 2147483646 h 72"/>
                  <a:gd name="T14" fmla="*/ 2147483646 w 77"/>
                  <a:gd name="T15" fmla="*/ 2147483646 h 72"/>
                  <a:gd name="T16" fmla="*/ 2147483646 w 77"/>
                  <a:gd name="T17" fmla="*/ 0 h 72"/>
                  <a:gd name="T18" fmla="*/ 2147483646 w 77"/>
                  <a:gd name="T19" fmla="*/ 2147483646 h 72"/>
                  <a:gd name="T20" fmla="*/ 2147483646 w 77"/>
                  <a:gd name="T21" fmla="*/ 2147483646 h 72"/>
                  <a:gd name="T22" fmla="*/ 2147483646 w 77"/>
                  <a:gd name="T23" fmla="*/ 2147483646 h 72"/>
                  <a:gd name="T24" fmla="*/ 2147483646 w 77"/>
                  <a:gd name="T25" fmla="*/ 214748364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7" h="72">
                    <a:moveTo>
                      <a:pt x="77" y="0"/>
                    </a:moveTo>
                    <a:lnTo>
                      <a:pt x="77" y="18"/>
                    </a:lnTo>
                    <a:lnTo>
                      <a:pt x="59" y="24"/>
                    </a:lnTo>
                    <a:lnTo>
                      <a:pt x="53" y="48"/>
                    </a:lnTo>
                    <a:lnTo>
                      <a:pt x="65" y="54"/>
                    </a:lnTo>
                    <a:lnTo>
                      <a:pt x="65" y="72"/>
                    </a:lnTo>
                    <a:lnTo>
                      <a:pt x="0" y="30"/>
                    </a:lnTo>
                    <a:lnTo>
                      <a:pt x="6" y="12"/>
                    </a:lnTo>
                    <a:lnTo>
                      <a:pt x="77" y="0"/>
                    </a:lnTo>
                    <a:close/>
                    <a:moveTo>
                      <a:pt x="47" y="24"/>
                    </a:moveTo>
                    <a:lnTo>
                      <a:pt x="23" y="24"/>
                    </a:lnTo>
                    <a:lnTo>
                      <a:pt x="41" y="42"/>
                    </a:lnTo>
                    <a:lnTo>
                      <a:pt x="47"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36" name="Freeform 34"/>
              <p:cNvSpPr>
                <a:spLocks/>
              </p:cNvSpPr>
              <p:nvPr/>
            </p:nvSpPr>
            <p:spPr bwMode="auto">
              <a:xfrm>
                <a:off x="1106492" y="2676527"/>
                <a:ext cx="114300" cy="104775"/>
              </a:xfrm>
              <a:custGeom>
                <a:avLst/>
                <a:gdLst>
                  <a:gd name="T0" fmla="*/ 2147483646 w 12"/>
                  <a:gd name="T1" fmla="*/ 2147483646 h 11"/>
                  <a:gd name="T2" fmla="*/ 2147483646 w 12"/>
                  <a:gd name="T3" fmla="*/ 2147483646 h 11"/>
                  <a:gd name="T4" fmla="*/ 2147483646 w 12"/>
                  <a:gd name="T5" fmla="*/ 2147483646 h 11"/>
                  <a:gd name="T6" fmla="*/ 2147483646 w 12"/>
                  <a:gd name="T7" fmla="*/ 2147483646 h 11"/>
                  <a:gd name="T8" fmla="*/ 2147483646 w 12"/>
                  <a:gd name="T9" fmla="*/ 2147483646 h 11"/>
                  <a:gd name="T10" fmla="*/ 2147483646 w 12"/>
                  <a:gd name="T11" fmla="*/ 2147483646 h 11"/>
                  <a:gd name="T12" fmla="*/ 2147483646 w 12"/>
                  <a:gd name="T13" fmla="*/ 2147483646 h 11"/>
                  <a:gd name="T14" fmla="*/ 2147483646 w 12"/>
                  <a:gd name="T15" fmla="*/ 2147483646 h 11"/>
                  <a:gd name="T16" fmla="*/ 2147483646 w 12"/>
                  <a:gd name="T17" fmla="*/ 2147483646 h 11"/>
                  <a:gd name="T18" fmla="*/ 2147483646 w 12"/>
                  <a:gd name="T19" fmla="*/ 2147483646 h 11"/>
                  <a:gd name="T20" fmla="*/ 2147483646 w 12"/>
                  <a:gd name="T21" fmla="*/ 2147483646 h 11"/>
                  <a:gd name="T22" fmla="*/ 2147483646 w 12"/>
                  <a:gd name="T23" fmla="*/ 2147483646 h 11"/>
                  <a:gd name="T24" fmla="*/ 2147483646 w 12"/>
                  <a:gd name="T25" fmla="*/ 2147483646 h 11"/>
                  <a:gd name="T26" fmla="*/ 2147483646 w 12"/>
                  <a:gd name="T27" fmla="*/ 2147483646 h 11"/>
                  <a:gd name="T28" fmla="*/ 2147483646 w 12"/>
                  <a:gd name="T29" fmla="*/ 2147483646 h 11"/>
                  <a:gd name="T30" fmla="*/ 2147483646 w 12"/>
                  <a:gd name="T31" fmla="*/ 2147483646 h 11"/>
                  <a:gd name="T32" fmla="*/ 2147483646 w 12"/>
                  <a:gd name="T33" fmla="*/ 2147483646 h 11"/>
                  <a:gd name="T34" fmla="*/ 2147483646 w 12"/>
                  <a:gd name="T35" fmla="*/ 2147483646 h 11"/>
                  <a:gd name="T36" fmla="*/ 2147483646 w 12"/>
                  <a:gd name="T37" fmla="*/ 2147483646 h 11"/>
                  <a:gd name="T38" fmla="*/ 0 w 12"/>
                  <a:gd name="T39" fmla="*/ 2147483646 h 11"/>
                  <a:gd name="T40" fmla="*/ 0 w 12"/>
                  <a:gd name="T41" fmla="*/ 2147483646 h 11"/>
                  <a:gd name="T42" fmla="*/ 2147483646 w 12"/>
                  <a:gd name="T43" fmla="*/ 2147483646 h 11"/>
                  <a:gd name="T44" fmla="*/ 2147483646 w 12"/>
                  <a:gd name="T45" fmla="*/ 0 h 11"/>
                  <a:gd name="T46" fmla="*/ 2147483646 w 12"/>
                  <a:gd name="T47" fmla="*/ 0 h 11"/>
                  <a:gd name="T48" fmla="*/ 2147483646 w 12"/>
                  <a:gd name="T49" fmla="*/ 2147483646 h 11"/>
                  <a:gd name="T50" fmla="*/ 2147483646 w 12"/>
                  <a:gd name="T51" fmla="*/ 2147483646 h 11"/>
                  <a:gd name="T52" fmla="*/ 2147483646 w 12"/>
                  <a:gd name="T53" fmla="*/ 2147483646 h 11"/>
                  <a:gd name="T54" fmla="*/ 2147483646 w 12"/>
                  <a:gd name="T55" fmla="*/ 2147483646 h 11"/>
                  <a:gd name="T56" fmla="*/ 2147483646 w 12"/>
                  <a:gd name="T57" fmla="*/ 2147483646 h 11"/>
                  <a:gd name="T58" fmla="*/ 2147483646 w 12"/>
                  <a:gd name="T59" fmla="*/ 2147483646 h 11"/>
                  <a:gd name="T60" fmla="*/ 2147483646 w 12"/>
                  <a:gd name="T61" fmla="*/ 2147483646 h 11"/>
                  <a:gd name="T62" fmla="*/ 2147483646 w 12"/>
                  <a:gd name="T63" fmla="*/ 2147483646 h 11"/>
                  <a:gd name="T64" fmla="*/ 2147483646 w 12"/>
                  <a:gd name="T65" fmla="*/ 2147483646 h 11"/>
                  <a:gd name="T66" fmla="*/ 2147483646 w 12"/>
                  <a:gd name="T67" fmla="*/ 2147483646 h 11"/>
                  <a:gd name="T68" fmla="*/ 2147483646 w 12"/>
                  <a:gd name="T69" fmla="*/ 2147483646 h 11"/>
                  <a:gd name="T70" fmla="*/ 2147483646 w 12"/>
                  <a:gd name="T71" fmla="*/ 2147483646 h 11"/>
                  <a:gd name="T72" fmla="*/ 2147483646 w 12"/>
                  <a:gd name="T73" fmla="*/ 2147483646 h 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 h="11">
                    <a:moveTo>
                      <a:pt x="9" y="1"/>
                    </a:moveTo>
                    <a:cubicBezTo>
                      <a:pt x="11" y="1"/>
                      <a:pt x="11" y="2"/>
                      <a:pt x="12" y="3"/>
                    </a:cubicBezTo>
                    <a:cubicBezTo>
                      <a:pt x="12" y="4"/>
                      <a:pt x="12" y="6"/>
                      <a:pt x="12" y="7"/>
                    </a:cubicBezTo>
                    <a:cubicBezTo>
                      <a:pt x="11" y="8"/>
                      <a:pt x="11" y="9"/>
                      <a:pt x="11" y="10"/>
                    </a:cubicBezTo>
                    <a:cubicBezTo>
                      <a:pt x="10" y="10"/>
                      <a:pt x="10" y="11"/>
                      <a:pt x="10" y="11"/>
                    </a:cubicBezTo>
                    <a:cubicBezTo>
                      <a:pt x="7" y="11"/>
                      <a:pt x="7" y="11"/>
                      <a:pt x="7" y="11"/>
                    </a:cubicBezTo>
                    <a:cubicBezTo>
                      <a:pt x="7" y="10"/>
                      <a:pt x="7" y="10"/>
                      <a:pt x="7" y="10"/>
                    </a:cubicBezTo>
                    <a:cubicBezTo>
                      <a:pt x="8" y="10"/>
                      <a:pt x="8" y="9"/>
                      <a:pt x="9" y="9"/>
                    </a:cubicBezTo>
                    <a:cubicBezTo>
                      <a:pt x="9" y="8"/>
                      <a:pt x="9" y="7"/>
                      <a:pt x="10" y="7"/>
                    </a:cubicBezTo>
                    <a:cubicBezTo>
                      <a:pt x="10" y="6"/>
                      <a:pt x="10" y="6"/>
                      <a:pt x="10" y="6"/>
                    </a:cubicBezTo>
                    <a:cubicBezTo>
                      <a:pt x="10" y="6"/>
                      <a:pt x="10" y="5"/>
                      <a:pt x="10" y="5"/>
                    </a:cubicBezTo>
                    <a:cubicBezTo>
                      <a:pt x="10" y="5"/>
                      <a:pt x="10" y="5"/>
                      <a:pt x="10" y="5"/>
                    </a:cubicBezTo>
                    <a:cubicBezTo>
                      <a:pt x="10" y="4"/>
                      <a:pt x="9" y="4"/>
                      <a:pt x="9" y="4"/>
                    </a:cubicBezTo>
                    <a:cubicBezTo>
                      <a:pt x="9" y="4"/>
                      <a:pt x="9" y="4"/>
                      <a:pt x="8" y="4"/>
                    </a:cubicBezTo>
                    <a:cubicBezTo>
                      <a:pt x="8" y="4"/>
                      <a:pt x="8" y="5"/>
                      <a:pt x="8" y="5"/>
                    </a:cubicBezTo>
                    <a:cubicBezTo>
                      <a:pt x="7" y="6"/>
                      <a:pt x="7" y="6"/>
                      <a:pt x="7" y="6"/>
                    </a:cubicBezTo>
                    <a:cubicBezTo>
                      <a:pt x="7" y="7"/>
                      <a:pt x="7" y="7"/>
                      <a:pt x="6" y="8"/>
                    </a:cubicBezTo>
                    <a:cubicBezTo>
                      <a:pt x="6" y="8"/>
                      <a:pt x="5" y="9"/>
                      <a:pt x="5" y="9"/>
                    </a:cubicBezTo>
                    <a:cubicBezTo>
                      <a:pt x="4" y="10"/>
                      <a:pt x="3" y="10"/>
                      <a:pt x="2" y="9"/>
                    </a:cubicBezTo>
                    <a:cubicBezTo>
                      <a:pt x="1" y="9"/>
                      <a:pt x="1" y="8"/>
                      <a:pt x="0" y="7"/>
                    </a:cubicBezTo>
                    <a:cubicBezTo>
                      <a:pt x="0" y="6"/>
                      <a:pt x="0" y="5"/>
                      <a:pt x="0" y="3"/>
                    </a:cubicBezTo>
                    <a:cubicBezTo>
                      <a:pt x="0" y="3"/>
                      <a:pt x="1" y="2"/>
                      <a:pt x="1" y="1"/>
                    </a:cubicBezTo>
                    <a:cubicBezTo>
                      <a:pt x="1" y="1"/>
                      <a:pt x="2" y="0"/>
                      <a:pt x="2" y="0"/>
                    </a:cubicBezTo>
                    <a:cubicBezTo>
                      <a:pt x="5" y="0"/>
                      <a:pt x="5" y="0"/>
                      <a:pt x="5" y="0"/>
                    </a:cubicBezTo>
                    <a:cubicBezTo>
                      <a:pt x="5" y="1"/>
                      <a:pt x="5" y="1"/>
                      <a:pt x="5" y="1"/>
                    </a:cubicBezTo>
                    <a:cubicBezTo>
                      <a:pt x="4" y="1"/>
                      <a:pt x="4" y="1"/>
                      <a:pt x="3" y="2"/>
                    </a:cubicBezTo>
                    <a:cubicBezTo>
                      <a:pt x="3" y="3"/>
                      <a:pt x="3" y="3"/>
                      <a:pt x="2" y="4"/>
                    </a:cubicBezTo>
                    <a:cubicBezTo>
                      <a:pt x="2" y="4"/>
                      <a:pt x="2" y="4"/>
                      <a:pt x="2" y="5"/>
                    </a:cubicBezTo>
                    <a:cubicBezTo>
                      <a:pt x="2" y="5"/>
                      <a:pt x="2" y="5"/>
                      <a:pt x="2" y="5"/>
                    </a:cubicBezTo>
                    <a:cubicBezTo>
                      <a:pt x="2" y="6"/>
                      <a:pt x="2" y="6"/>
                      <a:pt x="2" y="6"/>
                    </a:cubicBezTo>
                    <a:cubicBezTo>
                      <a:pt x="3" y="6"/>
                      <a:pt x="3" y="6"/>
                      <a:pt x="3" y="6"/>
                    </a:cubicBezTo>
                    <a:cubicBezTo>
                      <a:pt x="3" y="6"/>
                      <a:pt x="3" y="6"/>
                      <a:pt x="4" y="6"/>
                    </a:cubicBezTo>
                    <a:cubicBezTo>
                      <a:pt x="4" y="6"/>
                      <a:pt x="4" y="6"/>
                      <a:pt x="4" y="5"/>
                    </a:cubicBezTo>
                    <a:cubicBezTo>
                      <a:pt x="5" y="5"/>
                      <a:pt x="5" y="4"/>
                      <a:pt x="5" y="4"/>
                    </a:cubicBezTo>
                    <a:cubicBezTo>
                      <a:pt x="5" y="4"/>
                      <a:pt x="5" y="3"/>
                      <a:pt x="6" y="3"/>
                    </a:cubicBezTo>
                    <a:cubicBezTo>
                      <a:pt x="6" y="2"/>
                      <a:pt x="7" y="1"/>
                      <a:pt x="7" y="1"/>
                    </a:cubicBezTo>
                    <a:cubicBezTo>
                      <a:pt x="8" y="1"/>
                      <a:pt x="9" y="1"/>
                      <a:pt x="9"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37" name="Freeform 35"/>
              <p:cNvSpPr>
                <a:spLocks/>
              </p:cNvSpPr>
              <p:nvPr/>
            </p:nvSpPr>
            <p:spPr bwMode="auto">
              <a:xfrm>
                <a:off x="1144592" y="2544764"/>
                <a:ext cx="114300" cy="112713"/>
              </a:xfrm>
              <a:custGeom>
                <a:avLst/>
                <a:gdLst>
                  <a:gd name="T0" fmla="*/ 2147483646 w 12"/>
                  <a:gd name="T1" fmla="*/ 2147483646 h 12"/>
                  <a:gd name="T2" fmla="*/ 2147483646 w 12"/>
                  <a:gd name="T3" fmla="*/ 2147483646 h 12"/>
                  <a:gd name="T4" fmla="*/ 2147483646 w 12"/>
                  <a:gd name="T5" fmla="*/ 2147483646 h 12"/>
                  <a:gd name="T6" fmla="*/ 2147483646 w 12"/>
                  <a:gd name="T7" fmla="*/ 2147483646 h 12"/>
                  <a:gd name="T8" fmla="*/ 2147483646 w 12"/>
                  <a:gd name="T9" fmla="*/ 2147483646 h 12"/>
                  <a:gd name="T10" fmla="*/ 2147483646 w 12"/>
                  <a:gd name="T11" fmla="*/ 2147483646 h 12"/>
                  <a:gd name="T12" fmla="*/ 2147483646 w 12"/>
                  <a:gd name="T13" fmla="*/ 2147483646 h 12"/>
                  <a:gd name="T14" fmla="*/ 2147483646 w 12"/>
                  <a:gd name="T15" fmla="*/ 2147483646 h 12"/>
                  <a:gd name="T16" fmla="*/ 2147483646 w 12"/>
                  <a:gd name="T17" fmla="*/ 2147483646 h 12"/>
                  <a:gd name="T18" fmla="*/ 2147483646 w 12"/>
                  <a:gd name="T19" fmla="*/ 2147483646 h 12"/>
                  <a:gd name="T20" fmla="*/ 2147483646 w 12"/>
                  <a:gd name="T21" fmla="*/ 2147483646 h 12"/>
                  <a:gd name="T22" fmla="*/ 2147483646 w 12"/>
                  <a:gd name="T23" fmla="*/ 2147483646 h 12"/>
                  <a:gd name="T24" fmla="*/ 2147483646 w 12"/>
                  <a:gd name="T25" fmla="*/ 2147483646 h 12"/>
                  <a:gd name="T26" fmla="*/ 2147483646 w 12"/>
                  <a:gd name="T27" fmla="*/ 2147483646 h 12"/>
                  <a:gd name="T28" fmla="*/ 2147483646 w 12"/>
                  <a:gd name="T29" fmla="*/ 2147483646 h 12"/>
                  <a:gd name="T30" fmla="*/ 2147483646 w 12"/>
                  <a:gd name="T31" fmla="*/ 2147483646 h 12"/>
                  <a:gd name="T32" fmla="*/ 2147483646 w 12"/>
                  <a:gd name="T33" fmla="*/ 2147483646 h 12"/>
                  <a:gd name="T34" fmla="*/ 2147483646 w 12"/>
                  <a:gd name="T35" fmla="*/ 2147483646 h 12"/>
                  <a:gd name="T36" fmla="*/ 2147483646 w 12"/>
                  <a:gd name="T37" fmla="*/ 2147483646 h 12"/>
                  <a:gd name="T38" fmla="*/ 0 w 12"/>
                  <a:gd name="T39" fmla="*/ 2147483646 h 12"/>
                  <a:gd name="T40" fmla="*/ 2147483646 w 12"/>
                  <a:gd name="T41" fmla="*/ 2147483646 h 12"/>
                  <a:gd name="T42" fmla="*/ 2147483646 w 12"/>
                  <a:gd name="T43" fmla="*/ 2147483646 h 12"/>
                  <a:gd name="T44" fmla="*/ 2147483646 w 12"/>
                  <a:gd name="T45" fmla="*/ 0 h 12"/>
                  <a:gd name="T46" fmla="*/ 2147483646 w 12"/>
                  <a:gd name="T47" fmla="*/ 0 h 12"/>
                  <a:gd name="T48" fmla="*/ 2147483646 w 12"/>
                  <a:gd name="T49" fmla="*/ 2147483646 h 12"/>
                  <a:gd name="T50" fmla="*/ 2147483646 w 12"/>
                  <a:gd name="T51" fmla="*/ 2147483646 h 12"/>
                  <a:gd name="T52" fmla="*/ 2147483646 w 12"/>
                  <a:gd name="T53" fmla="*/ 2147483646 h 12"/>
                  <a:gd name="T54" fmla="*/ 2147483646 w 12"/>
                  <a:gd name="T55" fmla="*/ 2147483646 h 12"/>
                  <a:gd name="T56" fmla="*/ 2147483646 w 12"/>
                  <a:gd name="T57" fmla="*/ 2147483646 h 12"/>
                  <a:gd name="T58" fmla="*/ 2147483646 w 12"/>
                  <a:gd name="T59" fmla="*/ 2147483646 h 12"/>
                  <a:gd name="T60" fmla="*/ 2147483646 w 12"/>
                  <a:gd name="T61" fmla="*/ 2147483646 h 12"/>
                  <a:gd name="T62" fmla="*/ 2147483646 w 12"/>
                  <a:gd name="T63" fmla="*/ 2147483646 h 12"/>
                  <a:gd name="T64" fmla="*/ 2147483646 w 12"/>
                  <a:gd name="T65" fmla="*/ 2147483646 h 12"/>
                  <a:gd name="T66" fmla="*/ 2147483646 w 12"/>
                  <a:gd name="T67" fmla="*/ 2147483646 h 12"/>
                  <a:gd name="T68" fmla="*/ 2147483646 w 12"/>
                  <a:gd name="T69" fmla="*/ 2147483646 h 12"/>
                  <a:gd name="T70" fmla="*/ 2147483646 w 12"/>
                  <a:gd name="T71" fmla="*/ 2147483646 h 12"/>
                  <a:gd name="T72" fmla="*/ 2147483646 w 12"/>
                  <a:gd name="T73" fmla="*/ 2147483646 h 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 h="12">
                    <a:moveTo>
                      <a:pt x="10" y="2"/>
                    </a:moveTo>
                    <a:cubicBezTo>
                      <a:pt x="11" y="2"/>
                      <a:pt x="12" y="3"/>
                      <a:pt x="12" y="4"/>
                    </a:cubicBezTo>
                    <a:cubicBezTo>
                      <a:pt x="12" y="5"/>
                      <a:pt x="12" y="6"/>
                      <a:pt x="12" y="8"/>
                    </a:cubicBezTo>
                    <a:cubicBezTo>
                      <a:pt x="11" y="9"/>
                      <a:pt x="11" y="10"/>
                      <a:pt x="11" y="10"/>
                    </a:cubicBezTo>
                    <a:cubicBezTo>
                      <a:pt x="10" y="11"/>
                      <a:pt x="10" y="11"/>
                      <a:pt x="9" y="12"/>
                    </a:cubicBezTo>
                    <a:cubicBezTo>
                      <a:pt x="7" y="11"/>
                      <a:pt x="7" y="11"/>
                      <a:pt x="7" y="11"/>
                    </a:cubicBezTo>
                    <a:cubicBezTo>
                      <a:pt x="7" y="11"/>
                      <a:pt x="7" y="11"/>
                      <a:pt x="7" y="11"/>
                    </a:cubicBezTo>
                    <a:cubicBezTo>
                      <a:pt x="8" y="10"/>
                      <a:pt x="8" y="10"/>
                      <a:pt x="9" y="9"/>
                    </a:cubicBezTo>
                    <a:cubicBezTo>
                      <a:pt x="9" y="8"/>
                      <a:pt x="10" y="8"/>
                      <a:pt x="10" y="7"/>
                    </a:cubicBezTo>
                    <a:cubicBezTo>
                      <a:pt x="10" y="7"/>
                      <a:pt x="10" y="7"/>
                      <a:pt x="10" y="6"/>
                    </a:cubicBezTo>
                    <a:cubicBezTo>
                      <a:pt x="10" y="6"/>
                      <a:pt x="10" y="6"/>
                      <a:pt x="10" y="6"/>
                    </a:cubicBezTo>
                    <a:cubicBezTo>
                      <a:pt x="10" y="5"/>
                      <a:pt x="10" y="5"/>
                      <a:pt x="10" y="5"/>
                    </a:cubicBezTo>
                    <a:cubicBezTo>
                      <a:pt x="10" y="5"/>
                      <a:pt x="10" y="5"/>
                      <a:pt x="9" y="5"/>
                    </a:cubicBezTo>
                    <a:cubicBezTo>
                      <a:pt x="9" y="5"/>
                      <a:pt x="9" y="5"/>
                      <a:pt x="9" y="5"/>
                    </a:cubicBezTo>
                    <a:cubicBezTo>
                      <a:pt x="8" y="5"/>
                      <a:pt x="8" y="5"/>
                      <a:pt x="8" y="6"/>
                    </a:cubicBezTo>
                    <a:cubicBezTo>
                      <a:pt x="8" y="6"/>
                      <a:pt x="7" y="6"/>
                      <a:pt x="7" y="7"/>
                    </a:cubicBezTo>
                    <a:cubicBezTo>
                      <a:pt x="7" y="7"/>
                      <a:pt x="7" y="8"/>
                      <a:pt x="6" y="8"/>
                    </a:cubicBezTo>
                    <a:cubicBezTo>
                      <a:pt x="6" y="9"/>
                      <a:pt x="5" y="9"/>
                      <a:pt x="5" y="10"/>
                    </a:cubicBezTo>
                    <a:cubicBezTo>
                      <a:pt x="4" y="10"/>
                      <a:pt x="3" y="10"/>
                      <a:pt x="2" y="9"/>
                    </a:cubicBezTo>
                    <a:cubicBezTo>
                      <a:pt x="1" y="9"/>
                      <a:pt x="1" y="8"/>
                      <a:pt x="0" y="7"/>
                    </a:cubicBezTo>
                    <a:cubicBezTo>
                      <a:pt x="0" y="6"/>
                      <a:pt x="0" y="5"/>
                      <a:pt x="1" y="3"/>
                    </a:cubicBezTo>
                    <a:cubicBezTo>
                      <a:pt x="1" y="3"/>
                      <a:pt x="1" y="2"/>
                      <a:pt x="2" y="1"/>
                    </a:cubicBezTo>
                    <a:cubicBezTo>
                      <a:pt x="2" y="1"/>
                      <a:pt x="2" y="0"/>
                      <a:pt x="3" y="0"/>
                    </a:cubicBezTo>
                    <a:cubicBezTo>
                      <a:pt x="5" y="0"/>
                      <a:pt x="5" y="0"/>
                      <a:pt x="5" y="0"/>
                    </a:cubicBezTo>
                    <a:cubicBezTo>
                      <a:pt x="5" y="1"/>
                      <a:pt x="5" y="1"/>
                      <a:pt x="5" y="1"/>
                    </a:cubicBezTo>
                    <a:cubicBezTo>
                      <a:pt x="5" y="1"/>
                      <a:pt x="4" y="2"/>
                      <a:pt x="4" y="2"/>
                    </a:cubicBezTo>
                    <a:cubicBezTo>
                      <a:pt x="3" y="3"/>
                      <a:pt x="3" y="3"/>
                      <a:pt x="3" y="4"/>
                    </a:cubicBezTo>
                    <a:cubicBezTo>
                      <a:pt x="3" y="4"/>
                      <a:pt x="3" y="4"/>
                      <a:pt x="2" y="5"/>
                    </a:cubicBezTo>
                    <a:cubicBezTo>
                      <a:pt x="2" y="5"/>
                      <a:pt x="2" y="5"/>
                      <a:pt x="2" y="5"/>
                    </a:cubicBezTo>
                    <a:cubicBezTo>
                      <a:pt x="2" y="6"/>
                      <a:pt x="2" y="6"/>
                      <a:pt x="3" y="6"/>
                    </a:cubicBezTo>
                    <a:cubicBezTo>
                      <a:pt x="3" y="6"/>
                      <a:pt x="3" y="6"/>
                      <a:pt x="3" y="6"/>
                    </a:cubicBezTo>
                    <a:cubicBezTo>
                      <a:pt x="3" y="7"/>
                      <a:pt x="4" y="6"/>
                      <a:pt x="4" y="6"/>
                    </a:cubicBezTo>
                    <a:cubicBezTo>
                      <a:pt x="4" y="6"/>
                      <a:pt x="4" y="6"/>
                      <a:pt x="5" y="5"/>
                    </a:cubicBezTo>
                    <a:cubicBezTo>
                      <a:pt x="5" y="5"/>
                      <a:pt x="5" y="4"/>
                      <a:pt x="5" y="4"/>
                    </a:cubicBezTo>
                    <a:cubicBezTo>
                      <a:pt x="6" y="4"/>
                      <a:pt x="6" y="3"/>
                      <a:pt x="6" y="3"/>
                    </a:cubicBezTo>
                    <a:cubicBezTo>
                      <a:pt x="7" y="2"/>
                      <a:pt x="7" y="2"/>
                      <a:pt x="8" y="2"/>
                    </a:cubicBezTo>
                    <a:cubicBezTo>
                      <a:pt x="8" y="1"/>
                      <a:pt x="9" y="1"/>
                      <a:pt x="10"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38" name="Freeform 36"/>
              <p:cNvSpPr>
                <a:spLocks/>
              </p:cNvSpPr>
              <p:nvPr/>
            </p:nvSpPr>
            <p:spPr bwMode="auto">
              <a:xfrm>
                <a:off x="1182692" y="2411414"/>
                <a:ext cx="131763" cy="114300"/>
              </a:xfrm>
              <a:custGeom>
                <a:avLst/>
                <a:gdLst>
                  <a:gd name="T0" fmla="*/ 2147483646 w 83"/>
                  <a:gd name="T1" fmla="*/ 2147483646 h 72"/>
                  <a:gd name="T2" fmla="*/ 2147483646 w 83"/>
                  <a:gd name="T3" fmla="*/ 2147483646 h 72"/>
                  <a:gd name="T4" fmla="*/ 0 w 83"/>
                  <a:gd name="T5" fmla="*/ 2147483646 h 72"/>
                  <a:gd name="T6" fmla="*/ 2147483646 w 83"/>
                  <a:gd name="T7" fmla="*/ 0 h 72"/>
                  <a:gd name="T8" fmla="*/ 2147483646 w 83"/>
                  <a:gd name="T9" fmla="*/ 2147483646 h 72"/>
                  <a:gd name="T10" fmla="*/ 2147483646 w 83"/>
                  <a:gd name="T11" fmla="*/ 2147483646 h 72"/>
                  <a:gd name="T12" fmla="*/ 2147483646 w 83"/>
                  <a:gd name="T13" fmla="*/ 2147483646 h 72"/>
                  <a:gd name="T14" fmla="*/ 2147483646 w 83"/>
                  <a:gd name="T15" fmla="*/ 2147483646 h 72"/>
                  <a:gd name="T16" fmla="*/ 2147483646 w 83"/>
                  <a:gd name="T17" fmla="*/ 2147483646 h 72"/>
                  <a:gd name="T18" fmla="*/ 2147483646 w 83"/>
                  <a:gd name="T19" fmla="*/ 2147483646 h 72"/>
                  <a:gd name="T20" fmla="*/ 2147483646 w 83"/>
                  <a:gd name="T21" fmla="*/ 2147483646 h 72"/>
                  <a:gd name="T22" fmla="*/ 2147483646 w 83"/>
                  <a:gd name="T23" fmla="*/ 2147483646 h 72"/>
                  <a:gd name="T24" fmla="*/ 2147483646 w 83"/>
                  <a:gd name="T25" fmla="*/ 214748364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2">
                    <a:moveTo>
                      <a:pt x="83" y="24"/>
                    </a:moveTo>
                    <a:lnTo>
                      <a:pt x="66" y="72"/>
                    </a:lnTo>
                    <a:lnTo>
                      <a:pt x="0" y="48"/>
                    </a:lnTo>
                    <a:lnTo>
                      <a:pt x="18" y="0"/>
                    </a:lnTo>
                    <a:lnTo>
                      <a:pt x="30" y="6"/>
                    </a:lnTo>
                    <a:lnTo>
                      <a:pt x="18" y="36"/>
                    </a:lnTo>
                    <a:lnTo>
                      <a:pt x="30" y="42"/>
                    </a:lnTo>
                    <a:lnTo>
                      <a:pt x="42" y="12"/>
                    </a:lnTo>
                    <a:lnTo>
                      <a:pt x="54" y="18"/>
                    </a:lnTo>
                    <a:lnTo>
                      <a:pt x="42" y="48"/>
                    </a:lnTo>
                    <a:lnTo>
                      <a:pt x="60" y="54"/>
                    </a:lnTo>
                    <a:lnTo>
                      <a:pt x="72" y="24"/>
                    </a:lnTo>
                    <a:lnTo>
                      <a:pt x="83"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39" name="Freeform 37"/>
              <p:cNvSpPr>
                <a:spLocks/>
              </p:cNvSpPr>
              <p:nvPr/>
            </p:nvSpPr>
            <p:spPr bwMode="auto">
              <a:xfrm>
                <a:off x="1230317" y="2289177"/>
                <a:ext cx="131763" cy="93663"/>
              </a:xfrm>
              <a:custGeom>
                <a:avLst/>
                <a:gdLst>
                  <a:gd name="T0" fmla="*/ 2147483646 w 83"/>
                  <a:gd name="T1" fmla="*/ 0 h 59"/>
                  <a:gd name="T2" fmla="*/ 2147483646 w 83"/>
                  <a:gd name="T3" fmla="*/ 2147483646 h 59"/>
                  <a:gd name="T4" fmla="*/ 2147483646 w 83"/>
                  <a:gd name="T5" fmla="*/ 2147483646 h 59"/>
                  <a:gd name="T6" fmla="*/ 2147483646 w 83"/>
                  <a:gd name="T7" fmla="*/ 2147483646 h 59"/>
                  <a:gd name="T8" fmla="*/ 2147483646 w 83"/>
                  <a:gd name="T9" fmla="*/ 2147483646 h 59"/>
                  <a:gd name="T10" fmla="*/ 2147483646 w 83"/>
                  <a:gd name="T11" fmla="*/ 2147483646 h 59"/>
                  <a:gd name="T12" fmla="*/ 0 w 83"/>
                  <a:gd name="T13" fmla="*/ 2147483646 h 59"/>
                  <a:gd name="T14" fmla="*/ 2147483646 w 83"/>
                  <a:gd name="T15" fmla="*/ 0 h 59"/>
                  <a:gd name="T16" fmla="*/ 2147483646 w 83"/>
                  <a:gd name="T17" fmla="*/ 0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 h="59">
                    <a:moveTo>
                      <a:pt x="42" y="0"/>
                    </a:moveTo>
                    <a:lnTo>
                      <a:pt x="30" y="24"/>
                    </a:lnTo>
                    <a:lnTo>
                      <a:pt x="83" y="47"/>
                    </a:lnTo>
                    <a:lnTo>
                      <a:pt x="71" y="59"/>
                    </a:lnTo>
                    <a:lnTo>
                      <a:pt x="24" y="41"/>
                    </a:lnTo>
                    <a:lnTo>
                      <a:pt x="12" y="59"/>
                    </a:lnTo>
                    <a:lnTo>
                      <a:pt x="0" y="53"/>
                    </a:lnTo>
                    <a:lnTo>
                      <a:pt x="30" y="0"/>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40" name="Freeform 38"/>
              <p:cNvSpPr>
                <a:spLocks/>
              </p:cNvSpPr>
              <p:nvPr/>
            </p:nvSpPr>
            <p:spPr bwMode="auto">
              <a:xfrm>
                <a:off x="1306517" y="2165352"/>
                <a:ext cx="112713" cy="133350"/>
              </a:xfrm>
              <a:custGeom>
                <a:avLst/>
                <a:gdLst>
                  <a:gd name="T0" fmla="*/ 2147483646 w 12"/>
                  <a:gd name="T1" fmla="*/ 2147483646 h 14"/>
                  <a:gd name="T2" fmla="*/ 2147483646 w 12"/>
                  <a:gd name="T3" fmla="*/ 2147483646 h 14"/>
                  <a:gd name="T4" fmla="*/ 2147483646 w 12"/>
                  <a:gd name="T5" fmla="*/ 2147483646 h 14"/>
                  <a:gd name="T6" fmla="*/ 2147483646 w 12"/>
                  <a:gd name="T7" fmla="*/ 2147483646 h 14"/>
                  <a:gd name="T8" fmla="*/ 2147483646 w 12"/>
                  <a:gd name="T9" fmla="*/ 2147483646 h 14"/>
                  <a:gd name="T10" fmla="*/ 2147483646 w 12"/>
                  <a:gd name="T11" fmla="*/ 2147483646 h 14"/>
                  <a:gd name="T12" fmla="*/ 2147483646 w 12"/>
                  <a:gd name="T13" fmla="*/ 2147483646 h 14"/>
                  <a:gd name="T14" fmla="*/ 2147483646 w 12"/>
                  <a:gd name="T15" fmla="*/ 2147483646 h 14"/>
                  <a:gd name="T16" fmla="*/ 2147483646 w 12"/>
                  <a:gd name="T17" fmla="*/ 2147483646 h 14"/>
                  <a:gd name="T18" fmla="*/ 2147483646 w 12"/>
                  <a:gd name="T19" fmla="*/ 2147483646 h 14"/>
                  <a:gd name="T20" fmla="*/ 2147483646 w 12"/>
                  <a:gd name="T21" fmla="*/ 2147483646 h 14"/>
                  <a:gd name="T22" fmla="*/ 2147483646 w 12"/>
                  <a:gd name="T23" fmla="*/ 2147483646 h 14"/>
                  <a:gd name="T24" fmla="*/ 2147483646 w 12"/>
                  <a:gd name="T25" fmla="*/ 2147483646 h 14"/>
                  <a:gd name="T26" fmla="*/ 2147483646 w 12"/>
                  <a:gd name="T27" fmla="*/ 2147483646 h 14"/>
                  <a:gd name="T28" fmla="*/ 2147483646 w 12"/>
                  <a:gd name="T29" fmla="*/ 2147483646 h 14"/>
                  <a:gd name="T30" fmla="*/ 2147483646 w 12"/>
                  <a:gd name="T31" fmla="*/ 2147483646 h 14"/>
                  <a:gd name="T32" fmla="*/ 2147483646 w 12"/>
                  <a:gd name="T33" fmla="*/ 2147483646 h 14"/>
                  <a:gd name="T34" fmla="*/ 2147483646 w 12"/>
                  <a:gd name="T35" fmla="*/ 2147483646 h 14"/>
                  <a:gd name="T36" fmla="*/ 2147483646 w 12"/>
                  <a:gd name="T37" fmla="*/ 2147483646 h 14"/>
                  <a:gd name="T38" fmla="*/ 0 w 12"/>
                  <a:gd name="T39" fmla="*/ 2147483646 h 14"/>
                  <a:gd name="T40" fmla="*/ 2147483646 w 12"/>
                  <a:gd name="T41" fmla="*/ 2147483646 h 14"/>
                  <a:gd name="T42" fmla="*/ 2147483646 w 12"/>
                  <a:gd name="T43" fmla="*/ 2147483646 h 14"/>
                  <a:gd name="T44" fmla="*/ 2147483646 w 12"/>
                  <a:gd name="T45" fmla="*/ 0 h 14"/>
                  <a:gd name="T46" fmla="*/ 2147483646 w 12"/>
                  <a:gd name="T47" fmla="*/ 2147483646 h 14"/>
                  <a:gd name="T48" fmla="*/ 2147483646 w 12"/>
                  <a:gd name="T49" fmla="*/ 2147483646 h 14"/>
                  <a:gd name="T50" fmla="*/ 2147483646 w 12"/>
                  <a:gd name="T51" fmla="*/ 2147483646 h 14"/>
                  <a:gd name="T52" fmla="*/ 2147483646 w 12"/>
                  <a:gd name="T53" fmla="*/ 2147483646 h 14"/>
                  <a:gd name="T54" fmla="*/ 2147483646 w 12"/>
                  <a:gd name="T55" fmla="*/ 2147483646 h 14"/>
                  <a:gd name="T56" fmla="*/ 2147483646 w 12"/>
                  <a:gd name="T57" fmla="*/ 2147483646 h 14"/>
                  <a:gd name="T58" fmla="*/ 2147483646 w 12"/>
                  <a:gd name="T59" fmla="*/ 2147483646 h 14"/>
                  <a:gd name="T60" fmla="*/ 2147483646 w 12"/>
                  <a:gd name="T61" fmla="*/ 2147483646 h 14"/>
                  <a:gd name="T62" fmla="*/ 2147483646 w 12"/>
                  <a:gd name="T63" fmla="*/ 2147483646 h 14"/>
                  <a:gd name="T64" fmla="*/ 2147483646 w 12"/>
                  <a:gd name="T65" fmla="*/ 2147483646 h 14"/>
                  <a:gd name="T66" fmla="*/ 2147483646 w 12"/>
                  <a:gd name="T67" fmla="*/ 2147483646 h 14"/>
                  <a:gd name="T68" fmla="*/ 2147483646 w 12"/>
                  <a:gd name="T69" fmla="*/ 2147483646 h 14"/>
                  <a:gd name="T70" fmla="*/ 2147483646 w 12"/>
                  <a:gd name="T71" fmla="*/ 2147483646 h 14"/>
                  <a:gd name="T72" fmla="*/ 2147483646 w 12"/>
                  <a:gd name="T73" fmla="*/ 2147483646 h 1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 h="14">
                    <a:moveTo>
                      <a:pt x="10" y="3"/>
                    </a:moveTo>
                    <a:cubicBezTo>
                      <a:pt x="11" y="4"/>
                      <a:pt x="12" y="5"/>
                      <a:pt x="12" y="6"/>
                    </a:cubicBezTo>
                    <a:cubicBezTo>
                      <a:pt x="12" y="7"/>
                      <a:pt x="12" y="9"/>
                      <a:pt x="11" y="10"/>
                    </a:cubicBezTo>
                    <a:cubicBezTo>
                      <a:pt x="11" y="11"/>
                      <a:pt x="10" y="12"/>
                      <a:pt x="10" y="12"/>
                    </a:cubicBezTo>
                    <a:cubicBezTo>
                      <a:pt x="9" y="13"/>
                      <a:pt x="9" y="13"/>
                      <a:pt x="8" y="14"/>
                    </a:cubicBezTo>
                    <a:cubicBezTo>
                      <a:pt x="6" y="12"/>
                      <a:pt x="6" y="12"/>
                      <a:pt x="6" y="12"/>
                    </a:cubicBezTo>
                    <a:cubicBezTo>
                      <a:pt x="6" y="12"/>
                      <a:pt x="6" y="12"/>
                      <a:pt x="6" y="12"/>
                    </a:cubicBezTo>
                    <a:cubicBezTo>
                      <a:pt x="7" y="12"/>
                      <a:pt x="7" y="11"/>
                      <a:pt x="8" y="11"/>
                    </a:cubicBezTo>
                    <a:cubicBezTo>
                      <a:pt x="8" y="10"/>
                      <a:pt x="9" y="10"/>
                      <a:pt x="9" y="9"/>
                    </a:cubicBezTo>
                    <a:cubicBezTo>
                      <a:pt x="9" y="9"/>
                      <a:pt x="9" y="9"/>
                      <a:pt x="10" y="8"/>
                    </a:cubicBezTo>
                    <a:cubicBezTo>
                      <a:pt x="10" y="8"/>
                      <a:pt x="10" y="8"/>
                      <a:pt x="10" y="8"/>
                    </a:cubicBezTo>
                    <a:cubicBezTo>
                      <a:pt x="10" y="7"/>
                      <a:pt x="10" y="7"/>
                      <a:pt x="10" y="7"/>
                    </a:cubicBezTo>
                    <a:cubicBezTo>
                      <a:pt x="10" y="7"/>
                      <a:pt x="10" y="7"/>
                      <a:pt x="9" y="6"/>
                    </a:cubicBezTo>
                    <a:cubicBezTo>
                      <a:pt x="9" y="6"/>
                      <a:pt x="9" y="6"/>
                      <a:pt x="9" y="6"/>
                    </a:cubicBezTo>
                    <a:cubicBezTo>
                      <a:pt x="8" y="7"/>
                      <a:pt x="8" y="7"/>
                      <a:pt x="8" y="7"/>
                    </a:cubicBezTo>
                    <a:cubicBezTo>
                      <a:pt x="7" y="7"/>
                      <a:pt x="7" y="8"/>
                      <a:pt x="7" y="8"/>
                    </a:cubicBezTo>
                    <a:cubicBezTo>
                      <a:pt x="6" y="9"/>
                      <a:pt x="6" y="9"/>
                      <a:pt x="6" y="9"/>
                    </a:cubicBezTo>
                    <a:cubicBezTo>
                      <a:pt x="5" y="10"/>
                      <a:pt x="4" y="10"/>
                      <a:pt x="4" y="10"/>
                    </a:cubicBezTo>
                    <a:cubicBezTo>
                      <a:pt x="3" y="11"/>
                      <a:pt x="2" y="10"/>
                      <a:pt x="2" y="10"/>
                    </a:cubicBezTo>
                    <a:cubicBezTo>
                      <a:pt x="1" y="10"/>
                      <a:pt x="0" y="9"/>
                      <a:pt x="0" y="8"/>
                    </a:cubicBezTo>
                    <a:cubicBezTo>
                      <a:pt x="0" y="6"/>
                      <a:pt x="0" y="5"/>
                      <a:pt x="1" y="4"/>
                    </a:cubicBezTo>
                    <a:cubicBezTo>
                      <a:pt x="1" y="3"/>
                      <a:pt x="2" y="2"/>
                      <a:pt x="2" y="2"/>
                    </a:cubicBezTo>
                    <a:cubicBezTo>
                      <a:pt x="3" y="1"/>
                      <a:pt x="3" y="1"/>
                      <a:pt x="4" y="0"/>
                    </a:cubicBezTo>
                    <a:cubicBezTo>
                      <a:pt x="6" y="2"/>
                      <a:pt x="6" y="2"/>
                      <a:pt x="6" y="2"/>
                    </a:cubicBezTo>
                    <a:cubicBezTo>
                      <a:pt x="6" y="2"/>
                      <a:pt x="6" y="2"/>
                      <a:pt x="6" y="2"/>
                    </a:cubicBezTo>
                    <a:cubicBezTo>
                      <a:pt x="5" y="2"/>
                      <a:pt x="5" y="3"/>
                      <a:pt x="4" y="3"/>
                    </a:cubicBezTo>
                    <a:cubicBezTo>
                      <a:pt x="4" y="4"/>
                      <a:pt x="3" y="4"/>
                      <a:pt x="3" y="5"/>
                    </a:cubicBezTo>
                    <a:cubicBezTo>
                      <a:pt x="3" y="5"/>
                      <a:pt x="3" y="5"/>
                      <a:pt x="2" y="5"/>
                    </a:cubicBezTo>
                    <a:cubicBezTo>
                      <a:pt x="2" y="6"/>
                      <a:pt x="2" y="6"/>
                      <a:pt x="2" y="6"/>
                    </a:cubicBezTo>
                    <a:cubicBezTo>
                      <a:pt x="2" y="6"/>
                      <a:pt x="2" y="7"/>
                      <a:pt x="2" y="7"/>
                    </a:cubicBezTo>
                    <a:cubicBezTo>
                      <a:pt x="2" y="7"/>
                      <a:pt x="3" y="7"/>
                      <a:pt x="3" y="7"/>
                    </a:cubicBezTo>
                    <a:cubicBezTo>
                      <a:pt x="3" y="7"/>
                      <a:pt x="3" y="7"/>
                      <a:pt x="4" y="7"/>
                    </a:cubicBezTo>
                    <a:cubicBezTo>
                      <a:pt x="4" y="7"/>
                      <a:pt x="4" y="7"/>
                      <a:pt x="5" y="6"/>
                    </a:cubicBezTo>
                    <a:cubicBezTo>
                      <a:pt x="5" y="6"/>
                      <a:pt x="5" y="6"/>
                      <a:pt x="5" y="5"/>
                    </a:cubicBezTo>
                    <a:cubicBezTo>
                      <a:pt x="6" y="5"/>
                      <a:pt x="6" y="5"/>
                      <a:pt x="6" y="4"/>
                    </a:cubicBezTo>
                    <a:cubicBezTo>
                      <a:pt x="7" y="4"/>
                      <a:pt x="8" y="3"/>
                      <a:pt x="8" y="3"/>
                    </a:cubicBezTo>
                    <a:cubicBezTo>
                      <a:pt x="9" y="3"/>
                      <a:pt x="10" y="3"/>
                      <a:pt x="10"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grpSp>
        <p:nvGrpSpPr>
          <p:cNvPr id="241" name="Group 55"/>
          <p:cNvGrpSpPr>
            <a:grpSpLocks/>
          </p:cNvGrpSpPr>
          <p:nvPr/>
        </p:nvGrpSpPr>
        <p:grpSpPr bwMode="auto">
          <a:xfrm>
            <a:off x="9784779" y="2467229"/>
            <a:ext cx="327025" cy="1879600"/>
            <a:chOff x="10550539" y="2127252"/>
            <a:chExt cx="434976" cy="2506663"/>
          </a:xfrm>
        </p:grpSpPr>
        <p:sp>
          <p:nvSpPr>
            <p:cNvPr id="242" name="Freeform 5"/>
            <p:cNvSpPr>
              <a:spLocks/>
            </p:cNvSpPr>
            <p:nvPr/>
          </p:nvSpPr>
          <p:spPr bwMode="auto">
            <a:xfrm>
              <a:off x="10550539" y="2127252"/>
              <a:ext cx="114300" cy="123825"/>
            </a:xfrm>
            <a:custGeom>
              <a:avLst/>
              <a:gdLst>
                <a:gd name="T0" fmla="*/ 2147483646 w 72"/>
                <a:gd name="T1" fmla="*/ 2147483646 h 78"/>
                <a:gd name="T2" fmla="*/ 0 w 72"/>
                <a:gd name="T3" fmla="*/ 2147483646 h 78"/>
                <a:gd name="T4" fmla="*/ 2147483646 w 72"/>
                <a:gd name="T5" fmla="*/ 0 h 78"/>
                <a:gd name="T6" fmla="*/ 2147483646 w 72"/>
                <a:gd name="T7" fmla="*/ 2147483646 h 78"/>
                <a:gd name="T8" fmla="*/ 2147483646 w 72"/>
                <a:gd name="T9" fmla="*/ 2147483646 h 78"/>
                <a:gd name="T10" fmla="*/ 2147483646 w 72"/>
                <a:gd name="T11" fmla="*/ 2147483646 h 78"/>
                <a:gd name="T12" fmla="*/ 2147483646 w 72"/>
                <a:gd name="T13" fmla="*/ 2147483646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78">
                  <a:moveTo>
                    <a:pt x="24" y="78"/>
                  </a:moveTo>
                  <a:lnTo>
                    <a:pt x="0" y="36"/>
                  </a:lnTo>
                  <a:lnTo>
                    <a:pt x="66" y="0"/>
                  </a:lnTo>
                  <a:lnTo>
                    <a:pt x="72" y="18"/>
                  </a:lnTo>
                  <a:lnTo>
                    <a:pt x="24" y="48"/>
                  </a:lnTo>
                  <a:lnTo>
                    <a:pt x="36" y="72"/>
                  </a:lnTo>
                  <a:lnTo>
                    <a:pt x="24"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43" name="Freeform 6"/>
            <p:cNvSpPr>
              <a:spLocks/>
            </p:cNvSpPr>
            <p:nvPr/>
          </p:nvSpPr>
          <p:spPr bwMode="auto">
            <a:xfrm>
              <a:off x="10607690" y="2241552"/>
              <a:ext cx="133350" cy="104775"/>
            </a:xfrm>
            <a:custGeom>
              <a:avLst/>
              <a:gdLst>
                <a:gd name="T0" fmla="*/ 2147483646 w 84"/>
                <a:gd name="T1" fmla="*/ 2147483646 h 66"/>
                <a:gd name="T2" fmla="*/ 0 w 84"/>
                <a:gd name="T3" fmla="*/ 2147483646 h 66"/>
                <a:gd name="T4" fmla="*/ 2147483646 w 84"/>
                <a:gd name="T5" fmla="*/ 2147483646 h 66"/>
                <a:gd name="T6" fmla="*/ 2147483646 w 84"/>
                <a:gd name="T7" fmla="*/ 2147483646 h 66"/>
                <a:gd name="T8" fmla="*/ 2147483646 w 84"/>
                <a:gd name="T9" fmla="*/ 2147483646 h 66"/>
                <a:gd name="T10" fmla="*/ 2147483646 w 84"/>
                <a:gd name="T11" fmla="*/ 2147483646 h 66"/>
                <a:gd name="T12" fmla="*/ 2147483646 w 84"/>
                <a:gd name="T13" fmla="*/ 0 h 66"/>
                <a:gd name="T14" fmla="*/ 2147483646 w 84"/>
                <a:gd name="T15" fmla="*/ 2147483646 h 66"/>
                <a:gd name="T16" fmla="*/ 2147483646 w 84"/>
                <a:gd name="T17" fmla="*/ 2147483646 h 66"/>
                <a:gd name="T18" fmla="*/ 2147483646 w 84"/>
                <a:gd name="T19" fmla="*/ 2147483646 h 66"/>
                <a:gd name="T20" fmla="*/ 2147483646 w 84"/>
                <a:gd name="T21" fmla="*/ 2147483646 h 66"/>
                <a:gd name="T22" fmla="*/ 2147483646 w 84"/>
                <a:gd name="T23" fmla="*/ 2147483646 h 66"/>
                <a:gd name="T24" fmla="*/ 2147483646 w 84"/>
                <a:gd name="T25" fmla="*/ 2147483646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4" h="66">
                  <a:moveTo>
                    <a:pt x="18" y="66"/>
                  </a:moveTo>
                  <a:lnTo>
                    <a:pt x="0" y="30"/>
                  </a:lnTo>
                  <a:lnTo>
                    <a:pt x="12" y="24"/>
                  </a:lnTo>
                  <a:lnTo>
                    <a:pt x="18" y="36"/>
                  </a:lnTo>
                  <a:lnTo>
                    <a:pt x="60" y="12"/>
                  </a:lnTo>
                  <a:lnTo>
                    <a:pt x="54" y="6"/>
                  </a:lnTo>
                  <a:lnTo>
                    <a:pt x="66" y="0"/>
                  </a:lnTo>
                  <a:lnTo>
                    <a:pt x="84" y="36"/>
                  </a:lnTo>
                  <a:lnTo>
                    <a:pt x="72" y="42"/>
                  </a:lnTo>
                  <a:lnTo>
                    <a:pt x="66" y="30"/>
                  </a:lnTo>
                  <a:lnTo>
                    <a:pt x="24" y="48"/>
                  </a:lnTo>
                  <a:lnTo>
                    <a:pt x="30" y="60"/>
                  </a:lnTo>
                  <a:lnTo>
                    <a:pt x="18"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44" name="Freeform 7"/>
            <p:cNvSpPr>
              <a:spLocks/>
            </p:cNvSpPr>
            <p:nvPr/>
          </p:nvSpPr>
          <p:spPr bwMode="auto">
            <a:xfrm>
              <a:off x="10674365" y="2336802"/>
              <a:ext cx="122238" cy="103188"/>
            </a:xfrm>
            <a:custGeom>
              <a:avLst/>
              <a:gdLst>
                <a:gd name="T0" fmla="*/ 2147483646 w 77"/>
                <a:gd name="T1" fmla="*/ 2147483646 h 65"/>
                <a:gd name="T2" fmla="*/ 2147483646 w 77"/>
                <a:gd name="T3" fmla="*/ 2147483646 h 65"/>
                <a:gd name="T4" fmla="*/ 0 w 77"/>
                <a:gd name="T5" fmla="*/ 2147483646 h 65"/>
                <a:gd name="T6" fmla="*/ 2147483646 w 77"/>
                <a:gd name="T7" fmla="*/ 0 h 65"/>
                <a:gd name="T8" fmla="*/ 2147483646 w 77"/>
                <a:gd name="T9" fmla="*/ 2147483646 h 65"/>
                <a:gd name="T10" fmla="*/ 2147483646 w 77"/>
                <a:gd name="T11" fmla="*/ 2147483646 h 65"/>
                <a:gd name="T12" fmla="*/ 2147483646 w 77"/>
                <a:gd name="T13" fmla="*/ 2147483646 h 65"/>
                <a:gd name="T14" fmla="*/ 2147483646 w 77"/>
                <a:gd name="T15" fmla="*/ 2147483646 h 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7" h="65">
                  <a:moveTo>
                    <a:pt x="77" y="65"/>
                  </a:moveTo>
                  <a:lnTo>
                    <a:pt x="6" y="65"/>
                  </a:lnTo>
                  <a:lnTo>
                    <a:pt x="0" y="47"/>
                  </a:lnTo>
                  <a:lnTo>
                    <a:pt x="53" y="0"/>
                  </a:lnTo>
                  <a:lnTo>
                    <a:pt x="59" y="17"/>
                  </a:lnTo>
                  <a:lnTo>
                    <a:pt x="24" y="53"/>
                  </a:lnTo>
                  <a:lnTo>
                    <a:pt x="71" y="47"/>
                  </a:lnTo>
                  <a:lnTo>
                    <a:pt x="77"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45" name="Freeform 8"/>
            <p:cNvSpPr>
              <a:spLocks/>
            </p:cNvSpPr>
            <p:nvPr/>
          </p:nvSpPr>
          <p:spPr bwMode="auto">
            <a:xfrm>
              <a:off x="10712465" y="2478089"/>
              <a:ext cx="131763" cy="112713"/>
            </a:xfrm>
            <a:custGeom>
              <a:avLst/>
              <a:gdLst>
                <a:gd name="T0" fmla="*/ 2147483646 w 83"/>
                <a:gd name="T1" fmla="*/ 2147483646 h 71"/>
                <a:gd name="T2" fmla="*/ 0 w 83"/>
                <a:gd name="T3" fmla="*/ 2147483646 h 71"/>
                <a:gd name="T4" fmla="*/ 2147483646 w 83"/>
                <a:gd name="T5" fmla="*/ 0 h 71"/>
                <a:gd name="T6" fmla="*/ 2147483646 w 83"/>
                <a:gd name="T7" fmla="*/ 2147483646 h 71"/>
                <a:gd name="T8" fmla="*/ 2147483646 w 83"/>
                <a:gd name="T9" fmla="*/ 2147483646 h 71"/>
                <a:gd name="T10" fmla="*/ 2147483646 w 83"/>
                <a:gd name="T11" fmla="*/ 2147483646 h 71"/>
                <a:gd name="T12" fmla="*/ 2147483646 w 83"/>
                <a:gd name="T13" fmla="*/ 2147483646 h 71"/>
                <a:gd name="T14" fmla="*/ 2147483646 w 83"/>
                <a:gd name="T15" fmla="*/ 2147483646 h 71"/>
                <a:gd name="T16" fmla="*/ 2147483646 w 83"/>
                <a:gd name="T17" fmla="*/ 2147483646 h 71"/>
                <a:gd name="T18" fmla="*/ 2147483646 w 83"/>
                <a:gd name="T19" fmla="*/ 2147483646 h 71"/>
                <a:gd name="T20" fmla="*/ 2147483646 w 83"/>
                <a:gd name="T21" fmla="*/ 2147483646 h 71"/>
                <a:gd name="T22" fmla="*/ 2147483646 w 83"/>
                <a:gd name="T23" fmla="*/ 2147483646 h 71"/>
                <a:gd name="T24" fmla="*/ 2147483646 w 83"/>
                <a:gd name="T25" fmla="*/ 2147483646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1">
                  <a:moveTo>
                    <a:pt x="18" y="71"/>
                  </a:moveTo>
                  <a:lnTo>
                    <a:pt x="0" y="24"/>
                  </a:lnTo>
                  <a:lnTo>
                    <a:pt x="65" y="0"/>
                  </a:lnTo>
                  <a:lnTo>
                    <a:pt x="83" y="48"/>
                  </a:lnTo>
                  <a:lnTo>
                    <a:pt x="71" y="54"/>
                  </a:lnTo>
                  <a:lnTo>
                    <a:pt x="59" y="24"/>
                  </a:lnTo>
                  <a:lnTo>
                    <a:pt x="47" y="30"/>
                  </a:lnTo>
                  <a:lnTo>
                    <a:pt x="59" y="54"/>
                  </a:lnTo>
                  <a:lnTo>
                    <a:pt x="47" y="60"/>
                  </a:lnTo>
                  <a:lnTo>
                    <a:pt x="35" y="30"/>
                  </a:lnTo>
                  <a:lnTo>
                    <a:pt x="23" y="36"/>
                  </a:lnTo>
                  <a:lnTo>
                    <a:pt x="29" y="71"/>
                  </a:lnTo>
                  <a:lnTo>
                    <a:pt x="18"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46" name="Freeform 9"/>
            <p:cNvSpPr>
              <a:spLocks/>
            </p:cNvSpPr>
            <p:nvPr/>
          </p:nvSpPr>
          <p:spPr bwMode="auto">
            <a:xfrm>
              <a:off x="10758502" y="2609852"/>
              <a:ext cx="114300" cy="104775"/>
            </a:xfrm>
            <a:custGeom>
              <a:avLst/>
              <a:gdLst>
                <a:gd name="T0" fmla="*/ 2147483646 w 72"/>
                <a:gd name="T1" fmla="*/ 2147483646 h 66"/>
                <a:gd name="T2" fmla="*/ 0 w 72"/>
                <a:gd name="T3" fmla="*/ 2147483646 h 66"/>
                <a:gd name="T4" fmla="*/ 2147483646 w 72"/>
                <a:gd name="T5" fmla="*/ 0 h 66"/>
                <a:gd name="T6" fmla="*/ 2147483646 w 72"/>
                <a:gd name="T7" fmla="*/ 2147483646 h 66"/>
                <a:gd name="T8" fmla="*/ 2147483646 w 72"/>
                <a:gd name="T9" fmla="*/ 2147483646 h 66"/>
                <a:gd name="T10" fmla="*/ 2147483646 w 72"/>
                <a:gd name="T11" fmla="*/ 2147483646 h 66"/>
                <a:gd name="T12" fmla="*/ 2147483646 w 72"/>
                <a:gd name="T13" fmla="*/ 2147483646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66">
                  <a:moveTo>
                    <a:pt x="12" y="66"/>
                  </a:moveTo>
                  <a:lnTo>
                    <a:pt x="0" y="18"/>
                  </a:lnTo>
                  <a:lnTo>
                    <a:pt x="66" y="0"/>
                  </a:lnTo>
                  <a:lnTo>
                    <a:pt x="72" y="18"/>
                  </a:lnTo>
                  <a:lnTo>
                    <a:pt x="18" y="30"/>
                  </a:lnTo>
                  <a:lnTo>
                    <a:pt x="30" y="66"/>
                  </a:lnTo>
                  <a:lnTo>
                    <a:pt x="12"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47" name="Freeform 10"/>
            <p:cNvSpPr>
              <a:spLocks/>
            </p:cNvSpPr>
            <p:nvPr/>
          </p:nvSpPr>
          <p:spPr bwMode="auto">
            <a:xfrm>
              <a:off x="10787077" y="2724152"/>
              <a:ext cx="123825" cy="93663"/>
            </a:xfrm>
            <a:custGeom>
              <a:avLst/>
              <a:gdLst>
                <a:gd name="T0" fmla="*/ 2147483646 w 78"/>
                <a:gd name="T1" fmla="*/ 2147483646 h 59"/>
                <a:gd name="T2" fmla="*/ 0 w 78"/>
                <a:gd name="T3" fmla="*/ 2147483646 h 59"/>
                <a:gd name="T4" fmla="*/ 2147483646 w 78"/>
                <a:gd name="T5" fmla="*/ 2147483646 h 59"/>
                <a:gd name="T6" fmla="*/ 2147483646 w 78"/>
                <a:gd name="T7" fmla="*/ 2147483646 h 59"/>
                <a:gd name="T8" fmla="*/ 2147483646 w 78"/>
                <a:gd name="T9" fmla="*/ 2147483646 h 59"/>
                <a:gd name="T10" fmla="*/ 2147483646 w 78"/>
                <a:gd name="T11" fmla="*/ 2147483646 h 59"/>
                <a:gd name="T12" fmla="*/ 2147483646 w 78"/>
                <a:gd name="T13" fmla="*/ 0 h 59"/>
                <a:gd name="T14" fmla="*/ 2147483646 w 78"/>
                <a:gd name="T15" fmla="*/ 2147483646 h 59"/>
                <a:gd name="T16" fmla="*/ 2147483646 w 78"/>
                <a:gd name="T17" fmla="*/ 2147483646 h 59"/>
                <a:gd name="T18" fmla="*/ 2147483646 w 78"/>
                <a:gd name="T19" fmla="*/ 2147483646 h 59"/>
                <a:gd name="T20" fmla="*/ 2147483646 w 78"/>
                <a:gd name="T21" fmla="*/ 2147483646 h 59"/>
                <a:gd name="T22" fmla="*/ 2147483646 w 78"/>
                <a:gd name="T23" fmla="*/ 2147483646 h 59"/>
                <a:gd name="T24" fmla="*/ 2147483646 w 78"/>
                <a:gd name="T25" fmla="*/ 2147483646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59">
                  <a:moveTo>
                    <a:pt x="12" y="59"/>
                  </a:moveTo>
                  <a:lnTo>
                    <a:pt x="0" y="18"/>
                  </a:lnTo>
                  <a:lnTo>
                    <a:pt x="12" y="18"/>
                  </a:lnTo>
                  <a:lnTo>
                    <a:pt x="18" y="24"/>
                  </a:lnTo>
                  <a:lnTo>
                    <a:pt x="60" y="18"/>
                  </a:lnTo>
                  <a:lnTo>
                    <a:pt x="60" y="6"/>
                  </a:lnTo>
                  <a:lnTo>
                    <a:pt x="72" y="0"/>
                  </a:lnTo>
                  <a:lnTo>
                    <a:pt x="78" y="42"/>
                  </a:lnTo>
                  <a:lnTo>
                    <a:pt x="66" y="42"/>
                  </a:lnTo>
                  <a:lnTo>
                    <a:pt x="66" y="36"/>
                  </a:lnTo>
                  <a:lnTo>
                    <a:pt x="24" y="42"/>
                  </a:lnTo>
                  <a:lnTo>
                    <a:pt x="24" y="53"/>
                  </a:lnTo>
                  <a:lnTo>
                    <a:pt x="12"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48" name="Freeform 11"/>
            <p:cNvSpPr>
              <a:spLocks/>
            </p:cNvSpPr>
            <p:nvPr/>
          </p:nvSpPr>
          <p:spPr bwMode="auto">
            <a:xfrm>
              <a:off x="10815652" y="2836864"/>
              <a:ext cx="133350" cy="123825"/>
            </a:xfrm>
            <a:custGeom>
              <a:avLst/>
              <a:gdLst>
                <a:gd name="T0" fmla="*/ 2147483646 w 84"/>
                <a:gd name="T1" fmla="*/ 2147483646 h 78"/>
                <a:gd name="T2" fmla="*/ 2147483646 w 84"/>
                <a:gd name="T3" fmla="*/ 2147483646 h 78"/>
                <a:gd name="T4" fmla="*/ 2147483646 w 84"/>
                <a:gd name="T5" fmla="*/ 2147483646 h 78"/>
                <a:gd name="T6" fmla="*/ 2147483646 w 84"/>
                <a:gd name="T7" fmla="*/ 2147483646 h 78"/>
                <a:gd name="T8" fmla="*/ 2147483646 w 84"/>
                <a:gd name="T9" fmla="*/ 2147483646 h 78"/>
                <a:gd name="T10" fmla="*/ 0 w 84"/>
                <a:gd name="T11" fmla="*/ 2147483646 h 78"/>
                <a:gd name="T12" fmla="*/ 2147483646 w 84"/>
                <a:gd name="T13" fmla="*/ 0 h 78"/>
                <a:gd name="T14" fmla="*/ 2147483646 w 84"/>
                <a:gd name="T15" fmla="*/ 2147483646 h 78"/>
                <a:gd name="T16" fmla="*/ 2147483646 w 84"/>
                <a:gd name="T17" fmla="*/ 2147483646 h 78"/>
                <a:gd name="T18" fmla="*/ 2147483646 w 84"/>
                <a:gd name="T19" fmla="*/ 2147483646 h 78"/>
                <a:gd name="T20" fmla="*/ 2147483646 w 84"/>
                <a:gd name="T21" fmla="*/ 2147483646 h 78"/>
                <a:gd name="T22" fmla="*/ 2147483646 w 84"/>
                <a:gd name="T23" fmla="*/ 2147483646 h 78"/>
                <a:gd name="T24" fmla="*/ 2147483646 w 84"/>
                <a:gd name="T25" fmla="*/ 214748364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4" h="78">
                  <a:moveTo>
                    <a:pt x="12" y="78"/>
                  </a:moveTo>
                  <a:lnTo>
                    <a:pt x="12" y="60"/>
                  </a:lnTo>
                  <a:lnTo>
                    <a:pt x="42" y="54"/>
                  </a:lnTo>
                  <a:lnTo>
                    <a:pt x="36" y="30"/>
                  </a:lnTo>
                  <a:lnTo>
                    <a:pt x="6" y="36"/>
                  </a:lnTo>
                  <a:lnTo>
                    <a:pt x="0" y="18"/>
                  </a:lnTo>
                  <a:lnTo>
                    <a:pt x="72" y="0"/>
                  </a:lnTo>
                  <a:lnTo>
                    <a:pt x="72" y="18"/>
                  </a:lnTo>
                  <a:lnTo>
                    <a:pt x="48" y="24"/>
                  </a:lnTo>
                  <a:lnTo>
                    <a:pt x="54" y="54"/>
                  </a:lnTo>
                  <a:lnTo>
                    <a:pt x="78" y="48"/>
                  </a:lnTo>
                  <a:lnTo>
                    <a:pt x="84" y="66"/>
                  </a:lnTo>
                  <a:lnTo>
                    <a:pt x="12"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49" name="Freeform 12"/>
            <p:cNvSpPr>
              <a:spLocks noEditPoints="1"/>
            </p:cNvSpPr>
            <p:nvPr/>
          </p:nvSpPr>
          <p:spPr bwMode="auto">
            <a:xfrm>
              <a:off x="10853752" y="2998789"/>
              <a:ext cx="112713" cy="112713"/>
            </a:xfrm>
            <a:custGeom>
              <a:avLst/>
              <a:gdLst>
                <a:gd name="T0" fmla="*/ 2147483646 w 12"/>
                <a:gd name="T1" fmla="*/ 2147483646 h 12"/>
                <a:gd name="T2" fmla="*/ 2147483646 w 12"/>
                <a:gd name="T3" fmla="*/ 2147483646 h 12"/>
                <a:gd name="T4" fmla="*/ 0 w 12"/>
                <a:gd name="T5" fmla="*/ 2147483646 h 12"/>
                <a:gd name="T6" fmla="*/ 2147483646 w 12"/>
                <a:gd name="T7" fmla="*/ 2147483646 h 12"/>
                <a:gd name="T8" fmla="*/ 2147483646 w 12"/>
                <a:gd name="T9" fmla="*/ 0 h 12"/>
                <a:gd name="T10" fmla="*/ 2147483646 w 12"/>
                <a:gd name="T11" fmla="*/ 2147483646 h 12"/>
                <a:gd name="T12" fmla="*/ 2147483646 w 12"/>
                <a:gd name="T13" fmla="*/ 2147483646 h 12"/>
                <a:gd name="T14" fmla="*/ 2147483646 w 12"/>
                <a:gd name="T15" fmla="*/ 2147483646 h 12"/>
                <a:gd name="T16" fmla="*/ 2147483646 w 12"/>
                <a:gd name="T17" fmla="*/ 2147483646 h 12"/>
                <a:gd name="T18" fmla="*/ 2147483646 w 12"/>
                <a:gd name="T19" fmla="*/ 2147483646 h 12"/>
                <a:gd name="T20" fmla="*/ 2147483646 w 12"/>
                <a:gd name="T21" fmla="*/ 2147483646 h 12"/>
                <a:gd name="T22" fmla="*/ 2147483646 w 12"/>
                <a:gd name="T23" fmla="*/ 2147483646 h 12"/>
                <a:gd name="T24" fmla="*/ 2147483646 w 12"/>
                <a:gd name="T25" fmla="*/ 2147483646 h 12"/>
                <a:gd name="T26" fmla="*/ 2147483646 w 12"/>
                <a:gd name="T27" fmla="*/ 2147483646 h 12"/>
                <a:gd name="T28" fmla="*/ 2147483646 w 12"/>
                <a:gd name="T29" fmla="*/ 2147483646 h 12"/>
                <a:gd name="T30" fmla="*/ 2147483646 w 12"/>
                <a:gd name="T31" fmla="*/ 2147483646 h 12"/>
                <a:gd name="T32" fmla="*/ 2147483646 w 12"/>
                <a:gd name="T33" fmla="*/ 2147483646 h 12"/>
                <a:gd name="T34" fmla="*/ 2147483646 w 12"/>
                <a:gd name="T35" fmla="*/ 2147483646 h 12"/>
                <a:gd name="T36" fmla="*/ 2147483646 w 12"/>
                <a:gd name="T37" fmla="*/ 2147483646 h 12"/>
                <a:gd name="T38" fmla="*/ 2147483646 w 12"/>
                <a:gd name="T39" fmla="*/ 2147483646 h 12"/>
                <a:gd name="T40" fmla="*/ 2147483646 w 12"/>
                <a:gd name="T41" fmla="*/ 2147483646 h 12"/>
                <a:gd name="T42" fmla="*/ 2147483646 w 12"/>
                <a:gd name="T43" fmla="*/ 2147483646 h 12"/>
                <a:gd name="T44" fmla="*/ 2147483646 w 12"/>
                <a:gd name="T45" fmla="*/ 2147483646 h 12"/>
                <a:gd name="T46" fmla="*/ 2147483646 w 12"/>
                <a:gd name="T47" fmla="*/ 2147483646 h 12"/>
                <a:gd name="T48" fmla="*/ 2147483646 w 12"/>
                <a:gd name="T49" fmla="*/ 2147483646 h 12"/>
                <a:gd name="T50" fmla="*/ 2147483646 w 12"/>
                <a:gd name="T51" fmla="*/ 2147483646 h 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 h="12">
                  <a:moveTo>
                    <a:pt x="7" y="12"/>
                  </a:moveTo>
                  <a:cubicBezTo>
                    <a:pt x="5" y="12"/>
                    <a:pt x="3" y="12"/>
                    <a:pt x="2" y="11"/>
                  </a:cubicBezTo>
                  <a:cubicBezTo>
                    <a:pt x="1" y="10"/>
                    <a:pt x="0" y="9"/>
                    <a:pt x="0" y="7"/>
                  </a:cubicBezTo>
                  <a:cubicBezTo>
                    <a:pt x="0" y="5"/>
                    <a:pt x="0" y="3"/>
                    <a:pt x="1" y="2"/>
                  </a:cubicBezTo>
                  <a:cubicBezTo>
                    <a:pt x="2" y="1"/>
                    <a:pt x="3" y="0"/>
                    <a:pt x="5" y="0"/>
                  </a:cubicBezTo>
                  <a:cubicBezTo>
                    <a:pt x="7" y="0"/>
                    <a:pt x="8" y="0"/>
                    <a:pt x="10" y="1"/>
                  </a:cubicBezTo>
                  <a:cubicBezTo>
                    <a:pt x="11" y="2"/>
                    <a:pt x="12" y="3"/>
                    <a:pt x="12" y="5"/>
                  </a:cubicBezTo>
                  <a:cubicBezTo>
                    <a:pt x="12" y="7"/>
                    <a:pt x="12" y="9"/>
                    <a:pt x="11" y="10"/>
                  </a:cubicBezTo>
                  <a:cubicBezTo>
                    <a:pt x="10" y="11"/>
                    <a:pt x="8" y="12"/>
                    <a:pt x="7" y="12"/>
                  </a:cubicBezTo>
                  <a:close/>
                  <a:moveTo>
                    <a:pt x="3" y="8"/>
                  </a:moveTo>
                  <a:cubicBezTo>
                    <a:pt x="4" y="9"/>
                    <a:pt x="4" y="9"/>
                    <a:pt x="5" y="9"/>
                  </a:cubicBezTo>
                  <a:cubicBezTo>
                    <a:pt x="5" y="9"/>
                    <a:pt x="6" y="9"/>
                    <a:pt x="6" y="9"/>
                  </a:cubicBezTo>
                  <a:cubicBezTo>
                    <a:pt x="7" y="9"/>
                    <a:pt x="7" y="9"/>
                    <a:pt x="8" y="8"/>
                  </a:cubicBezTo>
                  <a:cubicBezTo>
                    <a:pt x="8" y="8"/>
                    <a:pt x="9" y="8"/>
                    <a:pt x="9" y="8"/>
                  </a:cubicBezTo>
                  <a:cubicBezTo>
                    <a:pt x="9" y="7"/>
                    <a:pt x="10" y="7"/>
                    <a:pt x="10" y="7"/>
                  </a:cubicBezTo>
                  <a:cubicBezTo>
                    <a:pt x="10" y="6"/>
                    <a:pt x="10" y="6"/>
                    <a:pt x="10" y="5"/>
                  </a:cubicBezTo>
                  <a:cubicBezTo>
                    <a:pt x="10" y="5"/>
                    <a:pt x="9" y="5"/>
                    <a:pt x="9" y="4"/>
                  </a:cubicBezTo>
                  <a:cubicBezTo>
                    <a:pt x="9" y="4"/>
                    <a:pt x="9" y="4"/>
                    <a:pt x="9" y="4"/>
                  </a:cubicBezTo>
                  <a:cubicBezTo>
                    <a:pt x="8" y="3"/>
                    <a:pt x="8" y="3"/>
                    <a:pt x="7" y="3"/>
                  </a:cubicBezTo>
                  <a:cubicBezTo>
                    <a:pt x="7" y="3"/>
                    <a:pt x="6" y="3"/>
                    <a:pt x="5" y="3"/>
                  </a:cubicBezTo>
                  <a:cubicBezTo>
                    <a:pt x="5" y="3"/>
                    <a:pt x="4" y="3"/>
                    <a:pt x="4" y="4"/>
                  </a:cubicBezTo>
                  <a:cubicBezTo>
                    <a:pt x="3" y="4"/>
                    <a:pt x="3" y="4"/>
                    <a:pt x="3" y="4"/>
                  </a:cubicBezTo>
                  <a:cubicBezTo>
                    <a:pt x="2" y="5"/>
                    <a:pt x="2" y="5"/>
                    <a:pt x="2" y="5"/>
                  </a:cubicBezTo>
                  <a:cubicBezTo>
                    <a:pt x="2" y="6"/>
                    <a:pt x="2" y="6"/>
                    <a:pt x="2" y="7"/>
                  </a:cubicBezTo>
                  <a:cubicBezTo>
                    <a:pt x="2" y="7"/>
                    <a:pt x="2" y="7"/>
                    <a:pt x="2" y="8"/>
                  </a:cubicBezTo>
                  <a:cubicBezTo>
                    <a:pt x="3" y="8"/>
                    <a:pt x="3" y="8"/>
                    <a:pt x="3"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50" name="Freeform 13"/>
            <p:cNvSpPr>
              <a:spLocks noEditPoints="1"/>
            </p:cNvSpPr>
            <p:nvPr/>
          </p:nvSpPr>
          <p:spPr bwMode="auto">
            <a:xfrm>
              <a:off x="10863277" y="3149602"/>
              <a:ext cx="122238" cy="122238"/>
            </a:xfrm>
            <a:custGeom>
              <a:avLst/>
              <a:gdLst>
                <a:gd name="T0" fmla="*/ 2147483646 w 13"/>
                <a:gd name="T1" fmla="*/ 2147483646 h 13"/>
                <a:gd name="T2" fmla="*/ 2147483646 w 13"/>
                <a:gd name="T3" fmla="*/ 2147483646 h 13"/>
                <a:gd name="T4" fmla="*/ 0 w 13"/>
                <a:gd name="T5" fmla="*/ 2147483646 h 13"/>
                <a:gd name="T6" fmla="*/ 2147483646 w 13"/>
                <a:gd name="T7" fmla="*/ 2147483646 h 13"/>
                <a:gd name="T8" fmla="*/ 2147483646 w 13"/>
                <a:gd name="T9" fmla="*/ 0 h 13"/>
                <a:gd name="T10" fmla="*/ 2147483646 w 13"/>
                <a:gd name="T11" fmla="*/ 2147483646 h 13"/>
                <a:gd name="T12" fmla="*/ 2147483646 w 13"/>
                <a:gd name="T13" fmla="*/ 2147483646 h 13"/>
                <a:gd name="T14" fmla="*/ 2147483646 w 13"/>
                <a:gd name="T15" fmla="*/ 2147483646 h 13"/>
                <a:gd name="T16" fmla="*/ 2147483646 w 13"/>
                <a:gd name="T17" fmla="*/ 2147483646 h 13"/>
                <a:gd name="T18" fmla="*/ 2147483646 w 13"/>
                <a:gd name="T19" fmla="*/ 2147483646 h 13"/>
                <a:gd name="T20" fmla="*/ 2147483646 w 13"/>
                <a:gd name="T21" fmla="*/ 2147483646 h 13"/>
                <a:gd name="T22" fmla="*/ 2147483646 w 13"/>
                <a:gd name="T23" fmla="*/ 2147483646 h 13"/>
                <a:gd name="T24" fmla="*/ 2147483646 w 13"/>
                <a:gd name="T25" fmla="*/ 2147483646 h 13"/>
                <a:gd name="T26" fmla="*/ 2147483646 w 13"/>
                <a:gd name="T27" fmla="*/ 2147483646 h 13"/>
                <a:gd name="T28" fmla="*/ 2147483646 w 13"/>
                <a:gd name="T29" fmla="*/ 2147483646 h 13"/>
                <a:gd name="T30" fmla="*/ 2147483646 w 13"/>
                <a:gd name="T31" fmla="*/ 2147483646 h 13"/>
                <a:gd name="T32" fmla="*/ 2147483646 w 13"/>
                <a:gd name="T33" fmla="*/ 2147483646 h 13"/>
                <a:gd name="T34" fmla="*/ 2147483646 w 13"/>
                <a:gd name="T35" fmla="*/ 2147483646 h 13"/>
                <a:gd name="T36" fmla="*/ 2147483646 w 13"/>
                <a:gd name="T37" fmla="*/ 2147483646 h 13"/>
                <a:gd name="T38" fmla="*/ 2147483646 w 13"/>
                <a:gd name="T39" fmla="*/ 2147483646 h 13"/>
                <a:gd name="T40" fmla="*/ 2147483646 w 13"/>
                <a:gd name="T41" fmla="*/ 2147483646 h 13"/>
                <a:gd name="T42" fmla="*/ 2147483646 w 13"/>
                <a:gd name="T43" fmla="*/ 2147483646 h 13"/>
                <a:gd name="T44" fmla="*/ 2147483646 w 13"/>
                <a:gd name="T45" fmla="*/ 2147483646 h 13"/>
                <a:gd name="T46" fmla="*/ 2147483646 w 13"/>
                <a:gd name="T47" fmla="*/ 2147483646 h 13"/>
                <a:gd name="T48" fmla="*/ 2147483646 w 13"/>
                <a:gd name="T49" fmla="*/ 2147483646 h 13"/>
                <a:gd name="T50" fmla="*/ 2147483646 w 13"/>
                <a:gd name="T51" fmla="*/ 2147483646 h 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 h="13">
                  <a:moveTo>
                    <a:pt x="7" y="12"/>
                  </a:moveTo>
                  <a:cubicBezTo>
                    <a:pt x="5" y="13"/>
                    <a:pt x="4" y="12"/>
                    <a:pt x="2" y="11"/>
                  </a:cubicBezTo>
                  <a:cubicBezTo>
                    <a:pt x="1" y="10"/>
                    <a:pt x="1" y="9"/>
                    <a:pt x="0" y="7"/>
                  </a:cubicBezTo>
                  <a:cubicBezTo>
                    <a:pt x="0" y="5"/>
                    <a:pt x="1" y="4"/>
                    <a:pt x="2" y="2"/>
                  </a:cubicBezTo>
                  <a:cubicBezTo>
                    <a:pt x="3" y="1"/>
                    <a:pt x="4" y="1"/>
                    <a:pt x="6" y="0"/>
                  </a:cubicBezTo>
                  <a:cubicBezTo>
                    <a:pt x="8" y="0"/>
                    <a:pt x="9" y="1"/>
                    <a:pt x="11" y="2"/>
                  </a:cubicBezTo>
                  <a:cubicBezTo>
                    <a:pt x="12" y="3"/>
                    <a:pt x="12" y="4"/>
                    <a:pt x="13" y="6"/>
                  </a:cubicBezTo>
                  <a:cubicBezTo>
                    <a:pt x="13" y="8"/>
                    <a:pt x="12" y="9"/>
                    <a:pt x="11" y="11"/>
                  </a:cubicBezTo>
                  <a:cubicBezTo>
                    <a:pt x="10" y="12"/>
                    <a:pt x="9" y="12"/>
                    <a:pt x="7" y="12"/>
                  </a:cubicBezTo>
                  <a:close/>
                  <a:moveTo>
                    <a:pt x="4" y="9"/>
                  </a:moveTo>
                  <a:cubicBezTo>
                    <a:pt x="4" y="9"/>
                    <a:pt x="5" y="9"/>
                    <a:pt x="5" y="9"/>
                  </a:cubicBezTo>
                  <a:cubicBezTo>
                    <a:pt x="6" y="9"/>
                    <a:pt x="6" y="9"/>
                    <a:pt x="7" y="9"/>
                  </a:cubicBezTo>
                  <a:cubicBezTo>
                    <a:pt x="7" y="9"/>
                    <a:pt x="8" y="9"/>
                    <a:pt x="8" y="9"/>
                  </a:cubicBezTo>
                  <a:cubicBezTo>
                    <a:pt x="9" y="9"/>
                    <a:pt x="9" y="9"/>
                    <a:pt x="10" y="8"/>
                  </a:cubicBezTo>
                  <a:cubicBezTo>
                    <a:pt x="10" y="8"/>
                    <a:pt x="10" y="8"/>
                    <a:pt x="10" y="7"/>
                  </a:cubicBezTo>
                  <a:cubicBezTo>
                    <a:pt x="10" y="7"/>
                    <a:pt x="10" y="7"/>
                    <a:pt x="10" y="6"/>
                  </a:cubicBezTo>
                  <a:cubicBezTo>
                    <a:pt x="10" y="6"/>
                    <a:pt x="10" y="5"/>
                    <a:pt x="10" y="5"/>
                  </a:cubicBezTo>
                  <a:cubicBezTo>
                    <a:pt x="10" y="5"/>
                    <a:pt x="10" y="5"/>
                    <a:pt x="9" y="4"/>
                  </a:cubicBezTo>
                  <a:cubicBezTo>
                    <a:pt x="9" y="4"/>
                    <a:pt x="9" y="4"/>
                    <a:pt x="8" y="4"/>
                  </a:cubicBezTo>
                  <a:cubicBezTo>
                    <a:pt x="8" y="4"/>
                    <a:pt x="7" y="4"/>
                    <a:pt x="6" y="4"/>
                  </a:cubicBezTo>
                  <a:cubicBezTo>
                    <a:pt x="6" y="4"/>
                    <a:pt x="5" y="4"/>
                    <a:pt x="5" y="4"/>
                  </a:cubicBezTo>
                  <a:cubicBezTo>
                    <a:pt x="4" y="4"/>
                    <a:pt x="4" y="4"/>
                    <a:pt x="3" y="5"/>
                  </a:cubicBezTo>
                  <a:cubicBezTo>
                    <a:pt x="3" y="5"/>
                    <a:pt x="3" y="5"/>
                    <a:pt x="3" y="6"/>
                  </a:cubicBezTo>
                  <a:cubicBezTo>
                    <a:pt x="3" y="6"/>
                    <a:pt x="3" y="6"/>
                    <a:pt x="3" y="7"/>
                  </a:cubicBezTo>
                  <a:cubicBezTo>
                    <a:pt x="3" y="7"/>
                    <a:pt x="3" y="7"/>
                    <a:pt x="3" y="8"/>
                  </a:cubicBezTo>
                  <a:cubicBezTo>
                    <a:pt x="3" y="8"/>
                    <a:pt x="3" y="8"/>
                    <a:pt x="4"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51" name="Freeform 14"/>
            <p:cNvSpPr>
              <a:spLocks noEditPoints="1"/>
            </p:cNvSpPr>
            <p:nvPr/>
          </p:nvSpPr>
          <p:spPr bwMode="auto">
            <a:xfrm>
              <a:off x="10872802" y="3319464"/>
              <a:ext cx="112713" cy="104775"/>
            </a:xfrm>
            <a:custGeom>
              <a:avLst/>
              <a:gdLst>
                <a:gd name="T0" fmla="*/ 2147483646 w 12"/>
                <a:gd name="T1" fmla="*/ 2147483646 h 11"/>
                <a:gd name="T2" fmla="*/ 2147483646 w 12"/>
                <a:gd name="T3" fmla="*/ 2147483646 h 11"/>
                <a:gd name="T4" fmla="*/ 2147483646 w 12"/>
                <a:gd name="T5" fmla="*/ 2147483646 h 11"/>
                <a:gd name="T6" fmla="*/ 2147483646 w 12"/>
                <a:gd name="T7" fmla="*/ 2147483646 h 11"/>
                <a:gd name="T8" fmla="*/ 0 w 12"/>
                <a:gd name="T9" fmla="*/ 2147483646 h 11"/>
                <a:gd name="T10" fmla="*/ 0 w 12"/>
                <a:gd name="T11" fmla="*/ 0 h 11"/>
                <a:gd name="T12" fmla="*/ 2147483646 w 12"/>
                <a:gd name="T13" fmla="*/ 0 h 11"/>
                <a:gd name="T14" fmla="*/ 2147483646 w 12"/>
                <a:gd name="T15" fmla="*/ 2147483646 h 11"/>
                <a:gd name="T16" fmla="*/ 2147483646 w 12"/>
                <a:gd name="T17" fmla="*/ 2147483646 h 11"/>
                <a:gd name="T18" fmla="*/ 2147483646 w 12"/>
                <a:gd name="T19" fmla="*/ 2147483646 h 11"/>
                <a:gd name="T20" fmla="*/ 2147483646 w 12"/>
                <a:gd name="T21" fmla="*/ 2147483646 h 11"/>
                <a:gd name="T22" fmla="*/ 2147483646 w 12"/>
                <a:gd name="T23" fmla="*/ 2147483646 h 11"/>
                <a:gd name="T24" fmla="*/ 2147483646 w 12"/>
                <a:gd name="T25" fmla="*/ 2147483646 h 11"/>
                <a:gd name="T26" fmla="*/ 2147483646 w 12"/>
                <a:gd name="T27" fmla="*/ 2147483646 h 11"/>
                <a:gd name="T28" fmla="*/ 2147483646 w 12"/>
                <a:gd name="T29" fmla="*/ 2147483646 h 11"/>
                <a:gd name="T30" fmla="*/ 2147483646 w 12"/>
                <a:gd name="T31" fmla="*/ 2147483646 h 11"/>
                <a:gd name="T32" fmla="*/ 2147483646 w 12"/>
                <a:gd name="T33" fmla="*/ 2147483646 h 11"/>
                <a:gd name="T34" fmla="*/ 2147483646 w 12"/>
                <a:gd name="T35" fmla="*/ 2147483646 h 11"/>
                <a:gd name="T36" fmla="*/ 2147483646 w 12"/>
                <a:gd name="T37" fmla="*/ 2147483646 h 11"/>
                <a:gd name="T38" fmla="*/ 2147483646 w 12"/>
                <a:gd name="T39" fmla="*/ 2147483646 h 11"/>
                <a:gd name="T40" fmla="*/ 2147483646 w 12"/>
                <a:gd name="T41" fmla="*/ 2147483646 h 11"/>
                <a:gd name="T42" fmla="*/ 2147483646 w 12"/>
                <a:gd name="T43" fmla="*/ 2147483646 h 11"/>
                <a:gd name="T44" fmla="*/ 2147483646 w 12"/>
                <a:gd name="T45" fmla="*/ 2147483646 h 11"/>
                <a:gd name="T46" fmla="*/ 2147483646 w 12"/>
                <a:gd name="T47" fmla="*/ 2147483646 h 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 h="11">
                  <a:moveTo>
                    <a:pt x="6" y="11"/>
                  </a:moveTo>
                  <a:cubicBezTo>
                    <a:pt x="5" y="11"/>
                    <a:pt x="4" y="11"/>
                    <a:pt x="3" y="10"/>
                  </a:cubicBezTo>
                  <a:cubicBezTo>
                    <a:pt x="2" y="10"/>
                    <a:pt x="2" y="9"/>
                    <a:pt x="1" y="8"/>
                  </a:cubicBezTo>
                  <a:cubicBezTo>
                    <a:pt x="1" y="8"/>
                    <a:pt x="1" y="7"/>
                    <a:pt x="1" y="6"/>
                  </a:cubicBezTo>
                  <a:cubicBezTo>
                    <a:pt x="0" y="6"/>
                    <a:pt x="0" y="5"/>
                    <a:pt x="0" y="4"/>
                  </a:cubicBezTo>
                  <a:cubicBezTo>
                    <a:pt x="0" y="0"/>
                    <a:pt x="0" y="0"/>
                    <a:pt x="0" y="0"/>
                  </a:cubicBezTo>
                  <a:cubicBezTo>
                    <a:pt x="12" y="0"/>
                    <a:pt x="12" y="0"/>
                    <a:pt x="12" y="0"/>
                  </a:cubicBezTo>
                  <a:cubicBezTo>
                    <a:pt x="12" y="4"/>
                    <a:pt x="12" y="4"/>
                    <a:pt x="12" y="4"/>
                  </a:cubicBezTo>
                  <a:cubicBezTo>
                    <a:pt x="12" y="5"/>
                    <a:pt x="12" y="6"/>
                    <a:pt x="12" y="6"/>
                  </a:cubicBezTo>
                  <a:cubicBezTo>
                    <a:pt x="12" y="7"/>
                    <a:pt x="11" y="8"/>
                    <a:pt x="11" y="8"/>
                  </a:cubicBezTo>
                  <a:cubicBezTo>
                    <a:pt x="11" y="9"/>
                    <a:pt x="10" y="10"/>
                    <a:pt x="9" y="10"/>
                  </a:cubicBezTo>
                  <a:cubicBezTo>
                    <a:pt x="8" y="10"/>
                    <a:pt x="7" y="11"/>
                    <a:pt x="6" y="11"/>
                  </a:cubicBezTo>
                  <a:close/>
                  <a:moveTo>
                    <a:pt x="6" y="8"/>
                  </a:moveTo>
                  <a:cubicBezTo>
                    <a:pt x="7" y="8"/>
                    <a:pt x="8" y="7"/>
                    <a:pt x="8" y="7"/>
                  </a:cubicBezTo>
                  <a:cubicBezTo>
                    <a:pt x="9" y="7"/>
                    <a:pt x="9" y="6"/>
                    <a:pt x="9" y="6"/>
                  </a:cubicBezTo>
                  <a:cubicBezTo>
                    <a:pt x="10" y="6"/>
                    <a:pt x="10" y="5"/>
                    <a:pt x="10" y="5"/>
                  </a:cubicBezTo>
                  <a:cubicBezTo>
                    <a:pt x="10" y="5"/>
                    <a:pt x="10" y="4"/>
                    <a:pt x="10" y="3"/>
                  </a:cubicBezTo>
                  <a:cubicBezTo>
                    <a:pt x="10" y="3"/>
                    <a:pt x="10" y="3"/>
                    <a:pt x="10" y="3"/>
                  </a:cubicBezTo>
                  <a:cubicBezTo>
                    <a:pt x="2" y="3"/>
                    <a:pt x="2" y="3"/>
                    <a:pt x="2" y="3"/>
                  </a:cubicBezTo>
                  <a:cubicBezTo>
                    <a:pt x="2" y="4"/>
                    <a:pt x="2" y="4"/>
                    <a:pt x="2" y="4"/>
                  </a:cubicBezTo>
                  <a:cubicBezTo>
                    <a:pt x="3" y="4"/>
                    <a:pt x="3" y="5"/>
                    <a:pt x="3" y="5"/>
                  </a:cubicBezTo>
                  <a:cubicBezTo>
                    <a:pt x="3" y="5"/>
                    <a:pt x="3" y="6"/>
                    <a:pt x="3" y="6"/>
                  </a:cubicBezTo>
                  <a:cubicBezTo>
                    <a:pt x="3" y="7"/>
                    <a:pt x="4" y="7"/>
                    <a:pt x="4" y="7"/>
                  </a:cubicBezTo>
                  <a:cubicBezTo>
                    <a:pt x="5" y="8"/>
                    <a:pt x="5" y="8"/>
                    <a:pt x="6"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52" name="Freeform 15"/>
            <p:cNvSpPr>
              <a:spLocks noEditPoints="1"/>
            </p:cNvSpPr>
            <p:nvPr/>
          </p:nvSpPr>
          <p:spPr bwMode="auto">
            <a:xfrm>
              <a:off x="10863277" y="3546477"/>
              <a:ext cx="112713" cy="114300"/>
            </a:xfrm>
            <a:custGeom>
              <a:avLst/>
              <a:gdLst>
                <a:gd name="T0" fmla="*/ 2147483646 w 12"/>
                <a:gd name="T1" fmla="*/ 2147483646 h 12"/>
                <a:gd name="T2" fmla="*/ 2147483646 w 12"/>
                <a:gd name="T3" fmla="*/ 2147483646 h 12"/>
                <a:gd name="T4" fmla="*/ 0 w 12"/>
                <a:gd name="T5" fmla="*/ 2147483646 h 12"/>
                <a:gd name="T6" fmla="*/ 2147483646 w 12"/>
                <a:gd name="T7" fmla="*/ 2147483646 h 12"/>
                <a:gd name="T8" fmla="*/ 2147483646 w 12"/>
                <a:gd name="T9" fmla="*/ 0 h 12"/>
                <a:gd name="T10" fmla="*/ 2147483646 w 12"/>
                <a:gd name="T11" fmla="*/ 2147483646 h 12"/>
                <a:gd name="T12" fmla="*/ 2147483646 w 12"/>
                <a:gd name="T13" fmla="*/ 2147483646 h 12"/>
                <a:gd name="T14" fmla="*/ 2147483646 w 12"/>
                <a:gd name="T15" fmla="*/ 2147483646 h 12"/>
                <a:gd name="T16" fmla="*/ 2147483646 w 12"/>
                <a:gd name="T17" fmla="*/ 2147483646 h 12"/>
                <a:gd name="T18" fmla="*/ 2147483646 w 12"/>
                <a:gd name="T19" fmla="*/ 2147483646 h 12"/>
                <a:gd name="T20" fmla="*/ 2147483646 w 12"/>
                <a:gd name="T21" fmla="*/ 2147483646 h 12"/>
                <a:gd name="T22" fmla="*/ 2147483646 w 12"/>
                <a:gd name="T23" fmla="*/ 2147483646 h 12"/>
                <a:gd name="T24" fmla="*/ 2147483646 w 12"/>
                <a:gd name="T25" fmla="*/ 2147483646 h 12"/>
                <a:gd name="T26" fmla="*/ 2147483646 w 12"/>
                <a:gd name="T27" fmla="*/ 2147483646 h 12"/>
                <a:gd name="T28" fmla="*/ 2147483646 w 12"/>
                <a:gd name="T29" fmla="*/ 2147483646 h 12"/>
                <a:gd name="T30" fmla="*/ 2147483646 w 12"/>
                <a:gd name="T31" fmla="*/ 2147483646 h 12"/>
                <a:gd name="T32" fmla="*/ 2147483646 w 12"/>
                <a:gd name="T33" fmla="*/ 2147483646 h 12"/>
                <a:gd name="T34" fmla="*/ 2147483646 w 12"/>
                <a:gd name="T35" fmla="*/ 2147483646 h 12"/>
                <a:gd name="T36" fmla="*/ 2147483646 w 12"/>
                <a:gd name="T37" fmla="*/ 2147483646 h 12"/>
                <a:gd name="T38" fmla="*/ 2147483646 w 12"/>
                <a:gd name="T39" fmla="*/ 2147483646 h 12"/>
                <a:gd name="T40" fmla="*/ 2147483646 w 12"/>
                <a:gd name="T41" fmla="*/ 2147483646 h 12"/>
                <a:gd name="T42" fmla="*/ 2147483646 w 12"/>
                <a:gd name="T43" fmla="*/ 2147483646 h 12"/>
                <a:gd name="T44" fmla="*/ 2147483646 w 12"/>
                <a:gd name="T45" fmla="*/ 2147483646 h 12"/>
                <a:gd name="T46" fmla="*/ 2147483646 w 12"/>
                <a:gd name="T47" fmla="*/ 2147483646 h 12"/>
                <a:gd name="T48" fmla="*/ 2147483646 w 12"/>
                <a:gd name="T49" fmla="*/ 2147483646 h 12"/>
                <a:gd name="T50" fmla="*/ 2147483646 w 12"/>
                <a:gd name="T51" fmla="*/ 2147483646 h 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 h="12">
                  <a:moveTo>
                    <a:pt x="6" y="12"/>
                  </a:moveTo>
                  <a:cubicBezTo>
                    <a:pt x="4" y="12"/>
                    <a:pt x="2" y="11"/>
                    <a:pt x="1" y="10"/>
                  </a:cubicBezTo>
                  <a:cubicBezTo>
                    <a:pt x="0" y="9"/>
                    <a:pt x="0" y="7"/>
                    <a:pt x="0" y="5"/>
                  </a:cubicBezTo>
                  <a:cubicBezTo>
                    <a:pt x="0" y="3"/>
                    <a:pt x="1" y="2"/>
                    <a:pt x="2" y="1"/>
                  </a:cubicBezTo>
                  <a:cubicBezTo>
                    <a:pt x="3" y="0"/>
                    <a:pt x="5" y="0"/>
                    <a:pt x="7" y="0"/>
                  </a:cubicBezTo>
                  <a:cubicBezTo>
                    <a:pt x="9" y="0"/>
                    <a:pt x="10" y="1"/>
                    <a:pt x="11" y="2"/>
                  </a:cubicBezTo>
                  <a:cubicBezTo>
                    <a:pt x="12" y="3"/>
                    <a:pt x="12" y="4"/>
                    <a:pt x="12" y="6"/>
                  </a:cubicBezTo>
                  <a:cubicBezTo>
                    <a:pt x="12" y="8"/>
                    <a:pt x="11" y="10"/>
                    <a:pt x="10" y="11"/>
                  </a:cubicBezTo>
                  <a:cubicBezTo>
                    <a:pt x="9" y="12"/>
                    <a:pt x="7" y="12"/>
                    <a:pt x="6" y="12"/>
                  </a:cubicBezTo>
                  <a:close/>
                  <a:moveTo>
                    <a:pt x="3" y="8"/>
                  </a:moveTo>
                  <a:cubicBezTo>
                    <a:pt x="3" y="8"/>
                    <a:pt x="4" y="8"/>
                    <a:pt x="4" y="8"/>
                  </a:cubicBezTo>
                  <a:cubicBezTo>
                    <a:pt x="5" y="9"/>
                    <a:pt x="5" y="9"/>
                    <a:pt x="6" y="9"/>
                  </a:cubicBezTo>
                  <a:cubicBezTo>
                    <a:pt x="7" y="9"/>
                    <a:pt x="7" y="9"/>
                    <a:pt x="8" y="9"/>
                  </a:cubicBezTo>
                  <a:cubicBezTo>
                    <a:pt x="8" y="8"/>
                    <a:pt x="9" y="8"/>
                    <a:pt x="9" y="8"/>
                  </a:cubicBezTo>
                  <a:cubicBezTo>
                    <a:pt x="9" y="8"/>
                    <a:pt x="10" y="8"/>
                    <a:pt x="10" y="7"/>
                  </a:cubicBezTo>
                  <a:cubicBezTo>
                    <a:pt x="10" y="7"/>
                    <a:pt x="10" y="7"/>
                    <a:pt x="10" y="6"/>
                  </a:cubicBezTo>
                  <a:cubicBezTo>
                    <a:pt x="10" y="6"/>
                    <a:pt x="10" y="5"/>
                    <a:pt x="10" y="5"/>
                  </a:cubicBezTo>
                  <a:cubicBezTo>
                    <a:pt x="10" y="5"/>
                    <a:pt x="10" y="4"/>
                    <a:pt x="9" y="4"/>
                  </a:cubicBezTo>
                  <a:cubicBezTo>
                    <a:pt x="9" y="4"/>
                    <a:pt x="9" y="4"/>
                    <a:pt x="8" y="3"/>
                  </a:cubicBezTo>
                  <a:cubicBezTo>
                    <a:pt x="8" y="3"/>
                    <a:pt x="7" y="3"/>
                    <a:pt x="6" y="3"/>
                  </a:cubicBezTo>
                  <a:cubicBezTo>
                    <a:pt x="6" y="3"/>
                    <a:pt x="5" y="3"/>
                    <a:pt x="5" y="3"/>
                  </a:cubicBezTo>
                  <a:cubicBezTo>
                    <a:pt x="4" y="3"/>
                    <a:pt x="4" y="3"/>
                    <a:pt x="3" y="4"/>
                  </a:cubicBezTo>
                  <a:cubicBezTo>
                    <a:pt x="3" y="4"/>
                    <a:pt x="3" y="4"/>
                    <a:pt x="3" y="4"/>
                  </a:cubicBezTo>
                  <a:cubicBezTo>
                    <a:pt x="2" y="5"/>
                    <a:pt x="2" y="5"/>
                    <a:pt x="2" y="5"/>
                  </a:cubicBezTo>
                  <a:cubicBezTo>
                    <a:pt x="2" y="6"/>
                    <a:pt x="2" y="6"/>
                    <a:pt x="2" y="7"/>
                  </a:cubicBezTo>
                  <a:cubicBezTo>
                    <a:pt x="3" y="7"/>
                    <a:pt x="3" y="7"/>
                    <a:pt x="3"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53" name="Freeform 16"/>
            <p:cNvSpPr>
              <a:spLocks/>
            </p:cNvSpPr>
            <p:nvPr/>
          </p:nvSpPr>
          <p:spPr bwMode="auto">
            <a:xfrm>
              <a:off x="10844227" y="3698877"/>
              <a:ext cx="122238" cy="112713"/>
            </a:xfrm>
            <a:custGeom>
              <a:avLst/>
              <a:gdLst>
                <a:gd name="T0" fmla="*/ 2147483646 w 13"/>
                <a:gd name="T1" fmla="*/ 2147483646 h 12"/>
                <a:gd name="T2" fmla="*/ 2147483646 w 13"/>
                <a:gd name="T3" fmla="*/ 2147483646 h 12"/>
                <a:gd name="T4" fmla="*/ 0 w 13"/>
                <a:gd name="T5" fmla="*/ 2147483646 h 12"/>
                <a:gd name="T6" fmla="*/ 2147483646 w 13"/>
                <a:gd name="T7" fmla="*/ 2147483646 h 12"/>
                <a:gd name="T8" fmla="*/ 2147483646 w 13"/>
                <a:gd name="T9" fmla="*/ 2147483646 h 12"/>
                <a:gd name="T10" fmla="*/ 2147483646 w 13"/>
                <a:gd name="T11" fmla="*/ 2147483646 h 12"/>
                <a:gd name="T12" fmla="*/ 2147483646 w 13"/>
                <a:gd name="T13" fmla="*/ 2147483646 h 12"/>
                <a:gd name="T14" fmla="*/ 2147483646 w 13"/>
                <a:gd name="T15" fmla="*/ 2147483646 h 12"/>
                <a:gd name="T16" fmla="*/ 2147483646 w 13"/>
                <a:gd name="T17" fmla="*/ 2147483646 h 12"/>
                <a:gd name="T18" fmla="*/ 2147483646 w 13"/>
                <a:gd name="T19" fmla="*/ 2147483646 h 12"/>
                <a:gd name="T20" fmla="*/ 2147483646 w 13"/>
                <a:gd name="T21" fmla="*/ 2147483646 h 12"/>
                <a:gd name="T22" fmla="*/ 2147483646 w 13"/>
                <a:gd name="T23" fmla="*/ 2147483646 h 12"/>
                <a:gd name="T24" fmla="*/ 2147483646 w 13"/>
                <a:gd name="T25" fmla="*/ 2147483646 h 12"/>
                <a:gd name="T26" fmla="*/ 2147483646 w 13"/>
                <a:gd name="T27" fmla="*/ 2147483646 h 12"/>
                <a:gd name="T28" fmla="*/ 2147483646 w 13"/>
                <a:gd name="T29" fmla="*/ 2147483646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 h="12">
                  <a:moveTo>
                    <a:pt x="4" y="11"/>
                  </a:moveTo>
                  <a:cubicBezTo>
                    <a:pt x="2" y="11"/>
                    <a:pt x="1" y="10"/>
                    <a:pt x="1" y="9"/>
                  </a:cubicBezTo>
                  <a:cubicBezTo>
                    <a:pt x="0" y="8"/>
                    <a:pt x="0" y="7"/>
                    <a:pt x="0" y="5"/>
                  </a:cubicBezTo>
                  <a:cubicBezTo>
                    <a:pt x="0" y="3"/>
                    <a:pt x="1" y="2"/>
                    <a:pt x="2" y="1"/>
                  </a:cubicBezTo>
                  <a:cubicBezTo>
                    <a:pt x="3" y="1"/>
                    <a:pt x="4" y="0"/>
                    <a:pt x="5" y="1"/>
                  </a:cubicBezTo>
                  <a:cubicBezTo>
                    <a:pt x="13" y="2"/>
                    <a:pt x="13" y="2"/>
                    <a:pt x="13" y="2"/>
                  </a:cubicBezTo>
                  <a:cubicBezTo>
                    <a:pt x="12" y="5"/>
                    <a:pt x="12" y="5"/>
                    <a:pt x="12" y="5"/>
                  </a:cubicBezTo>
                  <a:cubicBezTo>
                    <a:pt x="5" y="4"/>
                    <a:pt x="5" y="4"/>
                    <a:pt x="5" y="4"/>
                  </a:cubicBezTo>
                  <a:cubicBezTo>
                    <a:pt x="4" y="4"/>
                    <a:pt x="4" y="4"/>
                    <a:pt x="3" y="4"/>
                  </a:cubicBezTo>
                  <a:cubicBezTo>
                    <a:pt x="3" y="4"/>
                    <a:pt x="3" y="5"/>
                    <a:pt x="2" y="5"/>
                  </a:cubicBezTo>
                  <a:cubicBezTo>
                    <a:pt x="2" y="6"/>
                    <a:pt x="2" y="7"/>
                    <a:pt x="3" y="7"/>
                  </a:cubicBezTo>
                  <a:cubicBezTo>
                    <a:pt x="3" y="8"/>
                    <a:pt x="4" y="8"/>
                    <a:pt x="4" y="8"/>
                  </a:cubicBezTo>
                  <a:cubicBezTo>
                    <a:pt x="12" y="9"/>
                    <a:pt x="12" y="9"/>
                    <a:pt x="12" y="9"/>
                  </a:cubicBezTo>
                  <a:cubicBezTo>
                    <a:pt x="11" y="12"/>
                    <a:pt x="11" y="12"/>
                    <a:pt x="11" y="12"/>
                  </a:cubicBezTo>
                  <a:lnTo>
                    <a:pt x="4"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54" name="Freeform 17"/>
            <p:cNvSpPr>
              <a:spLocks/>
            </p:cNvSpPr>
            <p:nvPr/>
          </p:nvSpPr>
          <p:spPr bwMode="auto">
            <a:xfrm>
              <a:off x="10825177" y="3849690"/>
              <a:ext cx="114300" cy="103188"/>
            </a:xfrm>
            <a:custGeom>
              <a:avLst/>
              <a:gdLst>
                <a:gd name="T0" fmla="*/ 2147483646 w 72"/>
                <a:gd name="T1" fmla="*/ 2147483646 h 65"/>
                <a:gd name="T2" fmla="*/ 2147483646 w 72"/>
                <a:gd name="T3" fmla="*/ 2147483646 h 65"/>
                <a:gd name="T4" fmla="*/ 0 w 72"/>
                <a:gd name="T5" fmla="*/ 2147483646 h 65"/>
                <a:gd name="T6" fmla="*/ 0 w 72"/>
                <a:gd name="T7" fmla="*/ 2147483646 h 65"/>
                <a:gd name="T8" fmla="*/ 2147483646 w 72"/>
                <a:gd name="T9" fmla="*/ 2147483646 h 65"/>
                <a:gd name="T10" fmla="*/ 2147483646 w 72"/>
                <a:gd name="T11" fmla="*/ 0 h 65"/>
                <a:gd name="T12" fmla="*/ 2147483646 w 72"/>
                <a:gd name="T13" fmla="*/ 2147483646 h 65"/>
                <a:gd name="T14" fmla="*/ 2147483646 w 72"/>
                <a:gd name="T15" fmla="*/ 2147483646 h 65"/>
                <a:gd name="T16" fmla="*/ 2147483646 w 72"/>
                <a:gd name="T17" fmla="*/ 2147483646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65">
                  <a:moveTo>
                    <a:pt x="48" y="59"/>
                  </a:moveTo>
                  <a:lnTo>
                    <a:pt x="54" y="42"/>
                  </a:lnTo>
                  <a:lnTo>
                    <a:pt x="0" y="30"/>
                  </a:lnTo>
                  <a:lnTo>
                    <a:pt x="0" y="12"/>
                  </a:lnTo>
                  <a:lnTo>
                    <a:pt x="54" y="24"/>
                  </a:lnTo>
                  <a:lnTo>
                    <a:pt x="60" y="0"/>
                  </a:lnTo>
                  <a:lnTo>
                    <a:pt x="72" y="6"/>
                  </a:lnTo>
                  <a:lnTo>
                    <a:pt x="60" y="65"/>
                  </a:lnTo>
                  <a:lnTo>
                    <a:pt x="48"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55" name="Freeform 18"/>
            <p:cNvSpPr>
              <a:spLocks/>
            </p:cNvSpPr>
            <p:nvPr/>
          </p:nvSpPr>
          <p:spPr bwMode="auto">
            <a:xfrm>
              <a:off x="10787077" y="3971927"/>
              <a:ext cx="114300" cy="114300"/>
            </a:xfrm>
            <a:custGeom>
              <a:avLst/>
              <a:gdLst>
                <a:gd name="T0" fmla="*/ 0 w 12"/>
                <a:gd name="T1" fmla="*/ 2147483646 h 12"/>
                <a:gd name="T2" fmla="*/ 2147483646 w 12"/>
                <a:gd name="T3" fmla="*/ 2147483646 h 12"/>
                <a:gd name="T4" fmla="*/ 2147483646 w 12"/>
                <a:gd name="T5" fmla="*/ 2147483646 h 12"/>
                <a:gd name="T6" fmla="*/ 2147483646 w 12"/>
                <a:gd name="T7" fmla="*/ 0 h 12"/>
                <a:gd name="T8" fmla="*/ 2147483646 w 12"/>
                <a:gd name="T9" fmla="*/ 2147483646 h 12"/>
                <a:gd name="T10" fmla="*/ 2147483646 w 12"/>
                <a:gd name="T11" fmla="*/ 2147483646 h 12"/>
                <a:gd name="T12" fmla="*/ 2147483646 w 12"/>
                <a:gd name="T13" fmla="*/ 2147483646 h 12"/>
                <a:gd name="T14" fmla="*/ 2147483646 w 12"/>
                <a:gd name="T15" fmla="*/ 2147483646 h 12"/>
                <a:gd name="T16" fmla="*/ 2147483646 w 12"/>
                <a:gd name="T17" fmla="*/ 2147483646 h 12"/>
                <a:gd name="T18" fmla="*/ 2147483646 w 12"/>
                <a:gd name="T19" fmla="*/ 2147483646 h 12"/>
                <a:gd name="T20" fmla="*/ 2147483646 w 12"/>
                <a:gd name="T21" fmla="*/ 2147483646 h 12"/>
                <a:gd name="T22" fmla="*/ 2147483646 w 12"/>
                <a:gd name="T23" fmla="*/ 2147483646 h 12"/>
                <a:gd name="T24" fmla="*/ 2147483646 w 12"/>
                <a:gd name="T25" fmla="*/ 2147483646 h 12"/>
                <a:gd name="T26" fmla="*/ 2147483646 w 12"/>
                <a:gd name="T27" fmla="*/ 2147483646 h 12"/>
                <a:gd name="T28" fmla="*/ 2147483646 w 12"/>
                <a:gd name="T29" fmla="*/ 2147483646 h 12"/>
                <a:gd name="T30" fmla="*/ 2147483646 w 12"/>
                <a:gd name="T31" fmla="*/ 2147483646 h 12"/>
                <a:gd name="T32" fmla="*/ 2147483646 w 12"/>
                <a:gd name="T33" fmla="*/ 2147483646 h 12"/>
                <a:gd name="T34" fmla="*/ 2147483646 w 12"/>
                <a:gd name="T35" fmla="*/ 2147483646 h 12"/>
                <a:gd name="T36" fmla="*/ 2147483646 w 12"/>
                <a:gd name="T37" fmla="*/ 2147483646 h 12"/>
                <a:gd name="T38" fmla="*/ 2147483646 w 12"/>
                <a:gd name="T39" fmla="*/ 2147483646 h 12"/>
                <a:gd name="T40" fmla="*/ 2147483646 w 12"/>
                <a:gd name="T41" fmla="*/ 2147483646 h 12"/>
                <a:gd name="T42" fmla="*/ 2147483646 w 12"/>
                <a:gd name="T43" fmla="*/ 2147483646 h 12"/>
                <a:gd name="T44" fmla="*/ 2147483646 w 12"/>
                <a:gd name="T45" fmla="*/ 2147483646 h 12"/>
                <a:gd name="T46" fmla="*/ 2147483646 w 12"/>
                <a:gd name="T47" fmla="*/ 2147483646 h 12"/>
                <a:gd name="T48" fmla="*/ 2147483646 w 12"/>
                <a:gd name="T49" fmla="*/ 2147483646 h 12"/>
                <a:gd name="T50" fmla="*/ 2147483646 w 12"/>
                <a:gd name="T51" fmla="*/ 2147483646 h 12"/>
                <a:gd name="T52" fmla="*/ 2147483646 w 12"/>
                <a:gd name="T53" fmla="*/ 2147483646 h 12"/>
                <a:gd name="T54" fmla="*/ 2147483646 w 12"/>
                <a:gd name="T55" fmla="*/ 2147483646 h 12"/>
                <a:gd name="T56" fmla="*/ 2147483646 w 12"/>
                <a:gd name="T57" fmla="*/ 2147483646 h 12"/>
                <a:gd name="T58" fmla="*/ 2147483646 w 12"/>
                <a:gd name="T59" fmla="*/ 2147483646 h 12"/>
                <a:gd name="T60" fmla="*/ 2147483646 w 12"/>
                <a:gd name="T61" fmla="*/ 2147483646 h 12"/>
                <a:gd name="T62" fmla="*/ 2147483646 w 12"/>
                <a:gd name="T63" fmla="*/ 2147483646 h 12"/>
                <a:gd name="T64" fmla="*/ 0 w 12"/>
                <a:gd name="T65" fmla="*/ 2147483646 h 12"/>
                <a:gd name="T66" fmla="*/ 0 w 12"/>
                <a:gd name="T67" fmla="*/ 2147483646 h 12"/>
                <a:gd name="T68" fmla="*/ 0 w 12"/>
                <a:gd name="T69" fmla="*/ 2147483646 h 12"/>
                <a:gd name="T70" fmla="*/ 0 w 12"/>
                <a:gd name="T71" fmla="*/ 2147483646 h 12"/>
                <a:gd name="T72" fmla="*/ 0 w 12"/>
                <a:gd name="T73" fmla="*/ 2147483646 h 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 h="12">
                  <a:moveTo>
                    <a:pt x="0" y="5"/>
                  </a:moveTo>
                  <a:cubicBezTo>
                    <a:pt x="0" y="4"/>
                    <a:pt x="1" y="3"/>
                    <a:pt x="1" y="3"/>
                  </a:cubicBezTo>
                  <a:cubicBezTo>
                    <a:pt x="2" y="2"/>
                    <a:pt x="2" y="2"/>
                    <a:pt x="3" y="1"/>
                  </a:cubicBezTo>
                  <a:cubicBezTo>
                    <a:pt x="3" y="1"/>
                    <a:pt x="4" y="1"/>
                    <a:pt x="5" y="0"/>
                  </a:cubicBezTo>
                  <a:cubicBezTo>
                    <a:pt x="6" y="0"/>
                    <a:pt x="7" y="0"/>
                    <a:pt x="8" y="1"/>
                  </a:cubicBezTo>
                  <a:cubicBezTo>
                    <a:pt x="8" y="1"/>
                    <a:pt x="9" y="1"/>
                    <a:pt x="10" y="2"/>
                  </a:cubicBezTo>
                  <a:cubicBezTo>
                    <a:pt x="10" y="2"/>
                    <a:pt x="11" y="3"/>
                    <a:pt x="11" y="3"/>
                  </a:cubicBezTo>
                  <a:cubicBezTo>
                    <a:pt x="12" y="4"/>
                    <a:pt x="12" y="5"/>
                    <a:pt x="12" y="6"/>
                  </a:cubicBezTo>
                  <a:cubicBezTo>
                    <a:pt x="12" y="6"/>
                    <a:pt x="12" y="7"/>
                    <a:pt x="12" y="8"/>
                  </a:cubicBezTo>
                  <a:cubicBezTo>
                    <a:pt x="12" y="9"/>
                    <a:pt x="12" y="9"/>
                    <a:pt x="11" y="9"/>
                  </a:cubicBezTo>
                  <a:cubicBezTo>
                    <a:pt x="11" y="10"/>
                    <a:pt x="11" y="10"/>
                    <a:pt x="11" y="10"/>
                  </a:cubicBezTo>
                  <a:cubicBezTo>
                    <a:pt x="11" y="11"/>
                    <a:pt x="11" y="11"/>
                    <a:pt x="10" y="11"/>
                  </a:cubicBezTo>
                  <a:cubicBezTo>
                    <a:pt x="10" y="11"/>
                    <a:pt x="10" y="12"/>
                    <a:pt x="10" y="12"/>
                  </a:cubicBezTo>
                  <a:cubicBezTo>
                    <a:pt x="7" y="11"/>
                    <a:pt x="7" y="11"/>
                    <a:pt x="7" y="11"/>
                  </a:cubicBezTo>
                  <a:cubicBezTo>
                    <a:pt x="7" y="11"/>
                    <a:pt x="7" y="11"/>
                    <a:pt x="7" y="11"/>
                  </a:cubicBezTo>
                  <a:cubicBezTo>
                    <a:pt x="7" y="11"/>
                    <a:pt x="8" y="10"/>
                    <a:pt x="8" y="10"/>
                  </a:cubicBezTo>
                  <a:cubicBezTo>
                    <a:pt x="8" y="10"/>
                    <a:pt x="8" y="10"/>
                    <a:pt x="8" y="10"/>
                  </a:cubicBezTo>
                  <a:cubicBezTo>
                    <a:pt x="9" y="9"/>
                    <a:pt x="9" y="9"/>
                    <a:pt x="9" y="9"/>
                  </a:cubicBezTo>
                  <a:cubicBezTo>
                    <a:pt x="9" y="9"/>
                    <a:pt x="9" y="8"/>
                    <a:pt x="10" y="8"/>
                  </a:cubicBezTo>
                  <a:cubicBezTo>
                    <a:pt x="10" y="7"/>
                    <a:pt x="10" y="7"/>
                    <a:pt x="10" y="7"/>
                  </a:cubicBezTo>
                  <a:cubicBezTo>
                    <a:pt x="10" y="6"/>
                    <a:pt x="9" y="6"/>
                    <a:pt x="9" y="6"/>
                  </a:cubicBezTo>
                  <a:cubicBezTo>
                    <a:pt x="9" y="5"/>
                    <a:pt x="9" y="5"/>
                    <a:pt x="8" y="4"/>
                  </a:cubicBezTo>
                  <a:cubicBezTo>
                    <a:pt x="8" y="4"/>
                    <a:pt x="7" y="4"/>
                    <a:pt x="7" y="4"/>
                  </a:cubicBezTo>
                  <a:cubicBezTo>
                    <a:pt x="6" y="4"/>
                    <a:pt x="5" y="3"/>
                    <a:pt x="5" y="4"/>
                  </a:cubicBezTo>
                  <a:cubicBezTo>
                    <a:pt x="4" y="4"/>
                    <a:pt x="4" y="4"/>
                    <a:pt x="4" y="4"/>
                  </a:cubicBezTo>
                  <a:cubicBezTo>
                    <a:pt x="3" y="4"/>
                    <a:pt x="3" y="5"/>
                    <a:pt x="3" y="5"/>
                  </a:cubicBezTo>
                  <a:cubicBezTo>
                    <a:pt x="2" y="5"/>
                    <a:pt x="2" y="6"/>
                    <a:pt x="2" y="6"/>
                  </a:cubicBezTo>
                  <a:cubicBezTo>
                    <a:pt x="2" y="6"/>
                    <a:pt x="2" y="7"/>
                    <a:pt x="2" y="7"/>
                  </a:cubicBezTo>
                  <a:cubicBezTo>
                    <a:pt x="2" y="7"/>
                    <a:pt x="2" y="8"/>
                    <a:pt x="2" y="8"/>
                  </a:cubicBezTo>
                  <a:cubicBezTo>
                    <a:pt x="2" y="8"/>
                    <a:pt x="2" y="9"/>
                    <a:pt x="3" y="9"/>
                  </a:cubicBezTo>
                  <a:cubicBezTo>
                    <a:pt x="3" y="9"/>
                    <a:pt x="3" y="9"/>
                    <a:pt x="3" y="10"/>
                  </a:cubicBezTo>
                  <a:cubicBezTo>
                    <a:pt x="3" y="10"/>
                    <a:pt x="3" y="10"/>
                    <a:pt x="3" y="10"/>
                  </a:cubicBezTo>
                  <a:cubicBezTo>
                    <a:pt x="0" y="9"/>
                    <a:pt x="0" y="9"/>
                    <a:pt x="0" y="9"/>
                  </a:cubicBezTo>
                  <a:cubicBezTo>
                    <a:pt x="0" y="9"/>
                    <a:pt x="0" y="9"/>
                    <a:pt x="0" y="8"/>
                  </a:cubicBezTo>
                  <a:cubicBezTo>
                    <a:pt x="0" y="8"/>
                    <a:pt x="0" y="8"/>
                    <a:pt x="0" y="7"/>
                  </a:cubicBezTo>
                  <a:cubicBezTo>
                    <a:pt x="0" y="7"/>
                    <a:pt x="0" y="7"/>
                    <a:pt x="0" y="6"/>
                  </a:cubicBezTo>
                  <a:cubicBezTo>
                    <a:pt x="0" y="6"/>
                    <a:pt x="0" y="5"/>
                    <a:pt x="0" y="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56" name="Freeform 19"/>
            <p:cNvSpPr>
              <a:spLocks noEditPoints="1"/>
            </p:cNvSpPr>
            <p:nvPr/>
          </p:nvSpPr>
          <p:spPr bwMode="auto">
            <a:xfrm>
              <a:off x="10741040" y="4105277"/>
              <a:ext cx="122238" cy="122238"/>
            </a:xfrm>
            <a:custGeom>
              <a:avLst/>
              <a:gdLst>
                <a:gd name="T0" fmla="*/ 2147483646 w 13"/>
                <a:gd name="T1" fmla="*/ 2147483646 h 13"/>
                <a:gd name="T2" fmla="*/ 2147483646 w 13"/>
                <a:gd name="T3" fmla="*/ 2147483646 h 13"/>
                <a:gd name="T4" fmla="*/ 2147483646 w 13"/>
                <a:gd name="T5" fmla="*/ 2147483646 h 13"/>
                <a:gd name="T6" fmla="*/ 2147483646 w 13"/>
                <a:gd name="T7" fmla="*/ 2147483646 h 13"/>
                <a:gd name="T8" fmla="*/ 2147483646 w 13"/>
                <a:gd name="T9" fmla="*/ 2147483646 h 13"/>
                <a:gd name="T10" fmla="*/ 2147483646 w 13"/>
                <a:gd name="T11" fmla="*/ 2147483646 h 13"/>
                <a:gd name="T12" fmla="*/ 2147483646 w 13"/>
                <a:gd name="T13" fmla="*/ 2147483646 h 13"/>
                <a:gd name="T14" fmla="*/ 2147483646 w 13"/>
                <a:gd name="T15" fmla="*/ 2147483646 h 13"/>
                <a:gd name="T16" fmla="*/ 2147483646 w 13"/>
                <a:gd name="T17" fmla="*/ 2147483646 h 13"/>
                <a:gd name="T18" fmla="*/ 2147483646 w 13"/>
                <a:gd name="T19" fmla="*/ 2147483646 h 13"/>
                <a:gd name="T20" fmla="*/ 2147483646 w 13"/>
                <a:gd name="T21" fmla="*/ 2147483646 h 13"/>
                <a:gd name="T22" fmla="*/ 2147483646 w 13"/>
                <a:gd name="T23" fmla="*/ 2147483646 h 13"/>
                <a:gd name="T24" fmla="*/ 2147483646 w 13"/>
                <a:gd name="T25" fmla="*/ 2147483646 h 13"/>
                <a:gd name="T26" fmla="*/ 2147483646 w 13"/>
                <a:gd name="T27" fmla="*/ 2147483646 h 13"/>
                <a:gd name="T28" fmla="*/ 2147483646 w 13"/>
                <a:gd name="T29" fmla="*/ 2147483646 h 13"/>
                <a:gd name="T30" fmla="*/ 2147483646 w 13"/>
                <a:gd name="T31" fmla="*/ 2147483646 h 13"/>
                <a:gd name="T32" fmla="*/ 2147483646 w 13"/>
                <a:gd name="T33" fmla="*/ 2147483646 h 13"/>
                <a:gd name="T34" fmla="*/ 2147483646 w 13"/>
                <a:gd name="T35" fmla="*/ 2147483646 h 13"/>
                <a:gd name="T36" fmla="*/ 2147483646 w 13"/>
                <a:gd name="T37" fmla="*/ 2147483646 h 13"/>
                <a:gd name="T38" fmla="*/ 2147483646 w 13"/>
                <a:gd name="T39" fmla="*/ 2147483646 h 13"/>
                <a:gd name="T40" fmla="*/ 2147483646 w 13"/>
                <a:gd name="T41" fmla="*/ 2147483646 h 13"/>
                <a:gd name="T42" fmla="*/ 2147483646 w 13"/>
                <a:gd name="T43" fmla="*/ 2147483646 h 13"/>
                <a:gd name="T44" fmla="*/ 2147483646 w 13"/>
                <a:gd name="T45" fmla="*/ 2147483646 h 13"/>
                <a:gd name="T46" fmla="*/ 2147483646 w 13"/>
                <a:gd name="T47" fmla="*/ 2147483646 h 13"/>
                <a:gd name="T48" fmla="*/ 2147483646 w 13"/>
                <a:gd name="T49" fmla="*/ 2147483646 h 13"/>
                <a:gd name="T50" fmla="*/ 2147483646 w 13"/>
                <a:gd name="T51" fmla="*/ 2147483646 h 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 h="13">
                  <a:moveTo>
                    <a:pt x="5" y="12"/>
                  </a:moveTo>
                  <a:cubicBezTo>
                    <a:pt x="3" y="12"/>
                    <a:pt x="2" y="11"/>
                    <a:pt x="1" y="9"/>
                  </a:cubicBezTo>
                  <a:cubicBezTo>
                    <a:pt x="0" y="8"/>
                    <a:pt x="0" y="6"/>
                    <a:pt x="1" y="5"/>
                  </a:cubicBezTo>
                  <a:cubicBezTo>
                    <a:pt x="2" y="3"/>
                    <a:pt x="3" y="2"/>
                    <a:pt x="4" y="1"/>
                  </a:cubicBezTo>
                  <a:cubicBezTo>
                    <a:pt x="5" y="0"/>
                    <a:pt x="7" y="0"/>
                    <a:pt x="9" y="1"/>
                  </a:cubicBezTo>
                  <a:cubicBezTo>
                    <a:pt x="10" y="1"/>
                    <a:pt x="12" y="2"/>
                    <a:pt x="12" y="4"/>
                  </a:cubicBezTo>
                  <a:cubicBezTo>
                    <a:pt x="13" y="5"/>
                    <a:pt x="13" y="7"/>
                    <a:pt x="12" y="8"/>
                  </a:cubicBezTo>
                  <a:cubicBezTo>
                    <a:pt x="12" y="10"/>
                    <a:pt x="11" y="11"/>
                    <a:pt x="10" y="12"/>
                  </a:cubicBezTo>
                  <a:cubicBezTo>
                    <a:pt x="8" y="13"/>
                    <a:pt x="7" y="13"/>
                    <a:pt x="5" y="12"/>
                  </a:cubicBezTo>
                  <a:close/>
                  <a:moveTo>
                    <a:pt x="3" y="7"/>
                  </a:moveTo>
                  <a:cubicBezTo>
                    <a:pt x="4" y="8"/>
                    <a:pt x="4" y="8"/>
                    <a:pt x="4" y="8"/>
                  </a:cubicBezTo>
                  <a:cubicBezTo>
                    <a:pt x="5" y="9"/>
                    <a:pt x="5" y="9"/>
                    <a:pt x="6" y="9"/>
                  </a:cubicBezTo>
                  <a:cubicBezTo>
                    <a:pt x="6" y="9"/>
                    <a:pt x="7" y="10"/>
                    <a:pt x="8" y="10"/>
                  </a:cubicBezTo>
                  <a:cubicBezTo>
                    <a:pt x="8" y="10"/>
                    <a:pt x="9" y="9"/>
                    <a:pt x="9" y="9"/>
                  </a:cubicBezTo>
                  <a:cubicBezTo>
                    <a:pt x="9" y="9"/>
                    <a:pt x="10" y="9"/>
                    <a:pt x="10" y="9"/>
                  </a:cubicBezTo>
                  <a:cubicBezTo>
                    <a:pt x="10" y="8"/>
                    <a:pt x="10" y="8"/>
                    <a:pt x="10" y="8"/>
                  </a:cubicBezTo>
                  <a:cubicBezTo>
                    <a:pt x="11" y="7"/>
                    <a:pt x="11" y="7"/>
                    <a:pt x="11" y="7"/>
                  </a:cubicBezTo>
                  <a:cubicBezTo>
                    <a:pt x="11" y="6"/>
                    <a:pt x="10" y="6"/>
                    <a:pt x="10" y="6"/>
                  </a:cubicBezTo>
                  <a:cubicBezTo>
                    <a:pt x="10" y="5"/>
                    <a:pt x="10" y="5"/>
                    <a:pt x="9" y="5"/>
                  </a:cubicBezTo>
                  <a:cubicBezTo>
                    <a:pt x="9" y="4"/>
                    <a:pt x="8" y="4"/>
                    <a:pt x="8" y="4"/>
                  </a:cubicBezTo>
                  <a:cubicBezTo>
                    <a:pt x="7" y="3"/>
                    <a:pt x="6" y="3"/>
                    <a:pt x="6" y="3"/>
                  </a:cubicBezTo>
                  <a:cubicBezTo>
                    <a:pt x="5" y="3"/>
                    <a:pt x="5" y="3"/>
                    <a:pt x="5" y="4"/>
                  </a:cubicBezTo>
                  <a:cubicBezTo>
                    <a:pt x="4" y="4"/>
                    <a:pt x="4" y="4"/>
                    <a:pt x="4" y="4"/>
                  </a:cubicBezTo>
                  <a:cubicBezTo>
                    <a:pt x="3" y="5"/>
                    <a:pt x="3" y="5"/>
                    <a:pt x="3" y="5"/>
                  </a:cubicBezTo>
                  <a:cubicBezTo>
                    <a:pt x="3" y="6"/>
                    <a:pt x="3" y="6"/>
                    <a:pt x="3" y="6"/>
                  </a:cubicBezTo>
                  <a:cubicBezTo>
                    <a:pt x="3" y="7"/>
                    <a:pt x="3" y="7"/>
                    <a:pt x="3"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57" name="Freeform 20"/>
            <p:cNvSpPr>
              <a:spLocks/>
            </p:cNvSpPr>
            <p:nvPr/>
          </p:nvSpPr>
          <p:spPr bwMode="auto">
            <a:xfrm>
              <a:off x="10674365" y="4246565"/>
              <a:ext cx="141288" cy="150813"/>
            </a:xfrm>
            <a:custGeom>
              <a:avLst/>
              <a:gdLst>
                <a:gd name="T0" fmla="*/ 0 w 89"/>
                <a:gd name="T1" fmla="*/ 2147483646 h 95"/>
                <a:gd name="T2" fmla="*/ 2147483646 w 89"/>
                <a:gd name="T3" fmla="*/ 2147483646 h 95"/>
                <a:gd name="T4" fmla="*/ 2147483646 w 89"/>
                <a:gd name="T5" fmla="*/ 2147483646 h 95"/>
                <a:gd name="T6" fmla="*/ 2147483646 w 89"/>
                <a:gd name="T7" fmla="*/ 2147483646 h 95"/>
                <a:gd name="T8" fmla="*/ 2147483646 w 89"/>
                <a:gd name="T9" fmla="*/ 2147483646 h 95"/>
                <a:gd name="T10" fmla="*/ 2147483646 w 89"/>
                <a:gd name="T11" fmla="*/ 2147483646 h 95"/>
                <a:gd name="T12" fmla="*/ 2147483646 w 89"/>
                <a:gd name="T13" fmla="*/ 2147483646 h 95"/>
                <a:gd name="T14" fmla="*/ 2147483646 w 89"/>
                <a:gd name="T15" fmla="*/ 0 h 95"/>
                <a:gd name="T16" fmla="*/ 2147483646 w 89"/>
                <a:gd name="T17" fmla="*/ 2147483646 h 95"/>
                <a:gd name="T18" fmla="*/ 2147483646 w 89"/>
                <a:gd name="T19" fmla="*/ 2147483646 h 95"/>
                <a:gd name="T20" fmla="*/ 2147483646 w 89"/>
                <a:gd name="T21" fmla="*/ 2147483646 h 95"/>
                <a:gd name="T22" fmla="*/ 2147483646 w 89"/>
                <a:gd name="T23" fmla="*/ 2147483646 h 95"/>
                <a:gd name="T24" fmla="*/ 2147483646 w 89"/>
                <a:gd name="T25" fmla="*/ 2147483646 h 95"/>
                <a:gd name="T26" fmla="*/ 0 w 89"/>
                <a:gd name="T27" fmla="*/ 2147483646 h 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9" h="95">
                  <a:moveTo>
                    <a:pt x="0" y="66"/>
                  </a:moveTo>
                  <a:lnTo>
                    <a:pt x="6" y="48"/>
                  </a:lnTo>
                  <a:lnTo>
                    <a:pt x="47" y="66"/>
                  </a:lnTo>
                  <a:lnTo>
                    <a:pt x="24" y="42"/>
                  </a:lnTo>
                  <a:lnTo>
                    <a:pt x="30" y="36"/>
                  </a:lnTo>
                  <a:lnTo>
                    <a:pt x="65" y="30"/>
                  </a:lnTo>
                  <a:lnTo>
                    <a:pt x="24" y="12"/>
                  </a:lnTo>
                  <a:lnTo>
                    <a:pt x="30" y="0"/>
                  </a:lnTo>
                  <a:lnTo>
                    <a:pt x="89" y="24"/>
                  </a:lnTo>
                  <a:lnTo>
                    <a:pt x="83" y="48"/>
                  </a:lnTo>
                  <a:lnTo>
                    <a:pt x="47" y="48"/>
                  </a:lnTo>
                  <a:lnTo>
                    <a:pt x="71" y="72"/>
                  </a:lnTo>
                  <a:lnTo>
                    <a:pt x="65" y="95"/>
                  </a:lnTo>
                  <a:lnTo>
                    <a:pt x="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58" name="Freeform 21"/>
            <p:cNvSpPr>
              <a:spLocks/>
            </p:cNvSpPr>
            <p:nvPr/>
          </p:nvSpPr>
          <p:spPr bwMode="auto">
            <a:xfrm>
              <a:off x="10617215" y="4397377"/>
              <a:ext cx="131763" cy="123825"/>
            </a:xfrm>
            <a:custGeom>
              <a:avLst/>
              <a:gdLst>
                <a:gd name="T0" fmla="*/ 0 w 83"/>
                <a:gd name="T1" fmla="*/ 2147483646 h 78"/>
                <a:gd name="T2" fmla="*/ 2147483646 w 83"/>
                <a:gd name="T3" fmla="*/ 0 h 78"/>
                <a:gd name="T4" fmla="*/ 2147483646 w 83"/>
                <a:gd name="T5" fmla="*/ 2147483646 h 78"/>
                <a:gd name="T6" fmla="*/ 2147483646 w 83"/>
                <a:gd name="T7" fmla="*/ 2147483646 h 78"/>
                <a:gd name="T8" fmla="*/ 2147483646 w 83"/>
                <a:gd name="T9" fmla="*/ 2147483646 h 78"/>
                <a:gd name="T10" fmla="*/ 2147483646 w 83"/>
                <a:gd name="T11" fmla="*/ 2147483646 h 78"/>
                <a:gd name="T12" fmla="*/ 2147483646 w 83"/>
                <a:gd name="T13" fmla="*/ 2147483646 h 78"/>
                <a:gd name="T14" fmla="*/ 2147483646 w 83"/>
                <a:gd name="T15" fmla="*/ 2147483646 h 78"/>
                <a:gd name="T16" fmla="*/ 2147483646 w 83"/>
                <a:gd name="T17" fmla="*/ 2147483646 h 78"/>
                <a:gd name="T18" fmla="*/ 2147483646 w 83"/>
                <a:gd name="T19" fmla="*/ 2147483646 h 78"/>
                <a:gd name="T20" fmla="*/ 2147483646 w 83"/>
                <a:gd name="T21" fmla="*/ 2147483646 h 78"/>
                <a:gd name="T22" fmla="*/ 2147483646 w 83"/>
                <a:gd name="T23" fmla="*/ 2147483646 h 78"/>
                <a:gd name="T24" fmla="*/ 0 w 83"/>
                <a:gd name="T25" fmla="*/ 214748364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0" y="48"/>
                  </a:moveTo>
                  <a:lnTo>
                    <a:pt x="24" y="0"/>
                  </a:lnTo>
                  <a:lnTo>
                    <a:pt x="83" y="30"/>
                  </a:lnTo>
                  <a:lnTo>
                    <a:pt x="60" y="78"/>
                  </a:lnTo>
                  <a:lnTo>
                    <a:pt x="48" y="72"/>
                  </a:lnTo>
                  <a:lnTo>
                    <a:pt x="66" y="42"/>
                  </a:lnTo>
                  <a:lnTo>
                    <a:pt x="54" y="36"/>
                  </a:lnTo>
                  <a:lnTo>
                    <a:pt x="42" y="66"/>
                  </a:lnTo>
                  <a:lnTo>
                    <a:pt x="30" y="60"/>
                  </a:lnTo>
                  <a:lnTo>
                    <a:pt x="42" y="30"/>
                  </a:lnTo>
                  <a:lnTo>
                    <a:pt x="24" y="24"/>
                  </a:lnTo>
                  <a:lnTo>
                    <a:pt x="12" y="54"/>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59" name="Freeform 22"/>
            <p:cNvSpPr>
              <a:spLocks/>
            </p:cNvSpPr>
            <p:nvPr/>
          </p:nvSpPr>
          <p:spPr bwMode="auto">
            <a:xfrm>
              <a:off x="10560064" y="4511677"/>
              <a:ext cx="123825" cy="122238"/>
            </a:xfrm>
            <a:custGeom>
              <a:avLst/>
              <a:gdLst>
                <a:gd name="T0" fmla="*/ 2147483646 w 13"/>
                <a:gd name="T1" fmla="*/ 2147483646 h 13"/>
                <a:gd name="T2" fmla="*/ 0 w 13"/>
                <a:gd name="T3" fmla="*/ 2147483646 h 13"/>
                <a:gd name="T4" fmla="*/ 2147483646 w 13"/>
                <a:gd name="T5" fmla="*/ 2147483646 h 13"/>
                <a:gd name="T6" fmla="*/ 2147483646 w 13"/>
                <a:gd name="T7" fmla="*/ 2147483646 h 13"/>
                <a:gd name="T8" fmla="*/ 2147483646 w 13"/>
                <a:gd name="T9" fmla="*/ 0 h 13"/>
                <a:gd name="T10" fmla="*/ 2147483646 w 13"/>
                <a:gd name="T11" fmla="*/ 2147483646 h 13"/>
                <a:gd name="T12" fmla="*/ 2147483646 w 13"/>
                <a:gd name="T13" fmla="*/ 2147483646 h 13"/>
                <a:gd name="T14" fmla="*/ 2147483646 w 13"/>
                <a:gd name="T15" fmla="*/ 2147483646 h 13"/>
                <a:gd name="T16" fmla="*/ 2147483646 w 13"/>
                <a:gd name="T17" fmla="*/ 2147483646 h 13"/>
                <a:gd name="T18" fmla="*/ 2147483646 w 13"/>
                <a:gd name="T19" fmla="*/ 2147483646 h 13"/>
                <a:gd name="T20" fmla="*/ 2147483646 w 13"/>
                <a:gd name="T21" fmla="*/ 2147483646 h 13"/>
                <a:gd name="T22" fmla="*/ 2147483646 w 13"/>
                <a:gd name="T23" fmla="*/ 2147483646 h 13"/>
                <a:gd name="T24" fmla="*/ 2147483646 w 13"/>
                <a:gd name="T25" fmla="*/ 2147483646 h 13"/>
                <a:gd name="T26" fmla="*/ 2147483646 w 13"/>
                <a:gd name="T27" fmla="*/ 2147483646 h 13"/>
                <a:gd name="T28" fmla="*/ 2147483646 w 13"/>
                <a:gd name="T29" fmla="*/ 2147483646 h 13"/>
                <a:gd name="T30" fmla="*/ 2147483646 w 13"/>
                <a:gd name="T31" fmla="*/ 2147483646 h 13"/>
                <a:gd name="T32" fmla="*/ 2147483646 w 13"/>
                <a:gd name="T33" fmla="*/ 2147483646 h 13"/>
                <a:gd name="T34" fmla="*/ 2147483646 w 13"/>
                <a:gd name="T35" fmla="*/ 2147483646 h 13"/>
                <a:gd name="T36" fmla="*/ 2147483646 w 13"/>
                <a:gd name="T37" fmla="*/ 2147483646 h 13"/>
                <a:gd name="T38" fmla="*/ 2147483646 w 13"/>
                <a:gd name="T39" fmla="*/ 2147483646 h 13"/>
                <a:gd name="T40" fmla="*/ 2147483646 w 13"/>
                <a:gd name="T41" fmla="*/ 2147483646 h 13"/>
                <a:gd name="T42" fmla="*/ 2147483646 w 13"/>
                <a:gd name="T43" fmla="*/ 2147483646 h 13"/>
                <a:gd name="T44" fmla="*/ 2147483646 w 13"/>
                <a:gd name="T45" fmla="*/ 2147483646 h 13"/>
                <a:gd name="T46" fmla="*/ 2147483646 w 13"/>
                <a:gd name="T47" fmla="*/ 2147483646 h 13"/>
                <a:gd name="T48" fmla="*/ 2147483646 w 13"/>
                <a:gd name="T49" fmla="*/ 2147483646 h 13"/>
                <a:gd name="T50" fmla="*/ 2147483646 w 13"/>
                <a:gd name="T51" fmla="*/ 2147483646 h 13"/>
                <a:gd name="T52" fmla="*/ 2147483646 w 13"/>
                <a:gd name="T53" fmla="*/ 2147483646 h 13"/>
                <a:gd name="T54" fmla="*/ 2147483646 w 13"/>
                <a:gd name="T55" fmla="*/ 2147483646 h 13"/>
                <a:gd name="T56" fmla="*/ 2147483646 w 13"/>
                <a:gd name="T57" fmla="*/ 2147483646 h 13"/>
                <a:gd name="T58" fmla="*/ 2147483646 w 13"/>
                <a:gd name="T59" fmla="*/ 2147483646 h 13"/>
                <a:gd name="T60" fmla="*/ 2147483646 w 13"/>
                <a:gd name="T61" fmla="*/ 2147483646 h 13"/>
                <a:gd name="T62" fmla="*/ 2147483646 w 13"/>
                <a:gd name="T63" fmla="*/ 2147483646 h 13"/>
                <a:gd name="T64" fmla="*/ 2147483646 w 13"/>
                <a:gd name="T65" fmla="*/ 2147483646 h 13"/>
                <a:gd name="T66" fmla="*/ 2147483646 w 13"/>
                <a:gd name="T67" fmla="*/ 2147483646 h 13"/>
                <a:gd name="T68" fmla="*/ 2147483646 w 13"/>
                <a:gd name="T69" fmla="*/ 2147483646 h 13"/>
                <a:gd name="T70" fmla="*/ 2147483646 w 13"/>
                <a:gd name="T71" fmla="*/ 2147483646 h 13"/>
                <a:gd name="T72" fmla="*/ 2147483646 w 13"/>
                <a:gd name="T73" fmla="*/ 2147483646 h 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 h="13">
                  <a:moveTo>
                    <a:pt x="2" y="10"/>
                  </a:moveTo>
                  <a:cubicBezTo>
                    <a:pt x="1" y="10"/>
                    <a:pt x="1" y="9"/>
                    <a:pt x="0" y="8"/>
                  </a:cubicBezTo>
                  <a:cubicBezTo>
                    <a:pt x="0" y="6"/>
                    <a:pt x="1" y="5"/>
                    <a:pt x="1" y="4"/>
                  </a:cubicBezTo>
                  <a:cubicBezTo>
                    <a:pt x="2" y="3"/>
                    <a:pt x="2" y="2"/>
                    <a:pt x="3" y="2"/>
                  </a:cubicBezTo>
                  <a:cubicBezTo>
                    <a:pt x="3" y="1"/>
                    <a:pt x="4" y="1"/>
                    <a:pt x="4" y="0"/>
                  </a:cubicBezTo>
                  <a:cubicBezTo>
                    <a:pt x="7" y="1"/>
                    <a:pt x="7" y="1"/>
                    <a:pt x="7" y="1"/>
                  </a:cubicBezTo>
                  <a:cubicBezTo>
                    <a:pt x="7" y="2"/>
                    <a:pt x="7" y="2"/>
                    <a:pt x="7" y="2"/>
                  </a:cubicBezTo>
                  <a:cubicBezTo>
                    <a:pt x="6" y="2"/>
                    <a:pt x="5" y="3"/>
                    <a:pt x="5" y="3"/>
                  </a:cubicBezTo>
                  <a:cubicBezTo>
                    <a:pt x="4" y="4"/>
                    <a:pt x="4" y="4"/>
                    <a:pt x="3" y="5"/>
                  </a:cubicBezTo>
                  <a:cubicBezTo>
                    <a:pt x="3" y="5"/>
                    <a:pt x="3" y="5"/>
                    <a:pt x="3" y="5"/>
                  </a:cubicBezTo>
                  <a:cubicBezTo>
                    <a:pt x="3" y="6"/>
                    <a:pt x="3" y="6"/>
                    <a:pt x="3" y="6"/>
                  </a:cubicBezTo>
                  <a:cubicBezTo>
                    <a:pt x="3" y="6"/>
                    <a:pt x="3" y="7"/>
                    <a:pt x="3" y="7"/>
                  </a:cubicBezTo>
                  <a:cubicBezTo>
                    <a:pt x="3" y="7"/>
                    <a:pt x="3" y="7"/>
                    <a:pt x="3" y="7"/>
                  </a:cubicBezTo>
                  <a:cubicBezTo>
                    <a:pt x="3" y="7"/>
                    <a:pt x="4" y="7"/>
                    <a:pt x="4" y="7"/>
                  </a:cubicBezTo>
                  <a:cubicBezTo>
                    <a:pt x="4" y="7"/>
                    <a:pt x="4" y="7"/>
                    <a:pt x="5" y="7"/>
                  </a:cubicBezTo>
                  <a:cubicBezTo>
                    <a:pt x="5" y="6"/>
                    <a:pt x="5" y="6"/>
                    <a:pt x="6" y="6"/>
                  </a:cubicBezTo>
                  <a:cubicBezTo>
                    <a:pt x="6" y="5"/>
                    <a:pt x="6" y="5"/>
                    <a:pt x="7" y="5"/>
                  </a:cubicBezTo>
                  <a:cubicBezTo>
                    <a:pt x="7" y="4"/>
                    <a:pt x="8" y="4"/>
                    <a:pt x="9" y="3"/>
                  </a:cubicBezTo>
                  <a:cubicBezTo>
                    <a:pt x="9" y="3"/>
                    <a:pt x="10" y="3"/>
                    <a:pt x="11" y="4"/>
                  </a:cubicBezTo>
                  <a:cubicBezTo>
                    <a:pt x="12" y="4"/>
                    <a:pt x="12" y="5"/>
                    <a:pt x="12" y="6"/>
                  </a:cubicBezTo>
                  <a:cubicBezTo>
                    <a:pt x="13" y="8"/>
                    <a:pt x="12" y="9"/>
                    <a:pt x="12" y="10"/>
                  </a:cubicBezTo>
                  <a:cubicBezTo>
                    <a:pt x="11" y="11"/>
                    <a:pt x="11" y="11"/>
                    <a:pt x="10" y="12"/>
                  </a:cubicBezTo>
                  <a:cubicBezTo>
                    <a:pt x="10" y="13"/>
                    <a:pt x="9" y="13"/>
                    <a:pt x="9" y="13"/>
                  </a:cubicBezTo>
                  <a:cubicBezTo>
                    <a:pt x="6" y="12"/>
                    <a:pt x="6" y="12"/>
                    <a:pt x="6" y="12"/>
                  </a:cubicBezTo>
                  <a:cubicBezTo>
                    <a:pt x="7" y="12"/>
                    <a:pt x="7" y="12"/>
                    <a:pt x="7" y="12"/>
                  </a:cubicBezTo>
                  <a:cubicBezTo>
                    <a:pt x="7" y="12"/>
                    <a:pt x="8" y="11"/>
                    <a:pt x="8" y="11"/>
                  </a:cubicBezTo>
                  <a:cubicBezTo>
                    <a:pt x="9" y="10"/>
                    <a:pt x="9" y="10"/>
                    <a:pt x="10" y="9"/>
                  </a:cubicBezTo>
                  <a:cubicBezTo>
                    <a:pt x="10" y="9"/>
                    <a:pt x="10" y="9"/>
                    <a:pt x="10" y="9"/>
                  </a:cubicBezTo>
                  <a:cubicBezTo>
                    <a:pt x="10" y="8"/>
                    <a:pt x="10" y="8"/>
                    <a:pt x="10" y="8"/>
                  </a:cubicBezTo>
                  <a:cubicBezTo>
                    <a:pt x="10" y="8"/>
                    <a:pt x="10" y="7"/>
                    <a:pt x="10" y="7"/>
                  </a:cubicBezTo>
                  <a:cubicBezTo>
                    <a:pt x="10" y="7"/>
                    <a:pt x="10" y="7"/>
                    <a:pt x="10" y="7"/>
                  </a:cubicBezTo>
                  <a:cubicBezTo>
                    <a:pt x="9" y="7"/>
                    <a:pt x="9" y="7"/>
                    <a:pt x="9" y="7"/>
                  </a:cubicBezTo>
                  <a:cubicBezTo>
                    <a:pt x="9" y="7"/>
                    <a:pt x="8" y="7"/>
                    <a:pt x="8" y="8"/>
                  </a:cubicBezTo>
                  <a:cubicBezTo>
                    <a:pt x="8" y="8"/>
                    <a:pt x="7" y="8"/>
                    <a:pt x="7" y="9"/>
                  </a:cubicBezTo>
                  <a:cubicBezTo>
                    <a:pt x="7" y="9"/>
                    <a:pt x="7" y="9"/>
                    <a:pt x="6" y="10"/>
                  </a:cubicBezTo>
                  <a:cubicBezTo>
                    <a:pt x="5" y="10"/>
                    <a:pt x="5" y="11"/>
                    <a:pt x="4" y="11"/>
                  </a:cubicBezTo>
                  <a:cubicBezTo>
                    <a:pt x="4" y="11"/>
                    <a:pt x="3" y="11"/>
                    <a:pt x="2" y="1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sp>
        <p:nvSpPr>
          <p:cNvPr id="260" name="TextBox 202"/>
          <p:cNvSpPr txBox="1">
            <a:spLocks noChangeArrowheads="1"/>
          </p:cNvSpPr>
          <p:nvPr/>
        </p:nvSpPr>
        <p:spPr bwMode="auto">
          <a:xfrm>
            <a:off x="1423211" y="214588"/>
            <a:ext cx="5389230" cy="1200329"/>
          </a:xfrm>
          <a:prstGeom prst="rect">
            <a:avLst/>
          </a:prstGeom>
          <a:solidFill>
            <a:schemeClr val="bg1"/>
          </a:solidFill>
          <a:ln>
            <a:noFill/>
          </a:ln>
        </p:spPr>
        <p:txBody>
          <a:bodyPr wrap="squar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fr-FR" sz="3600" u="sng" dirty="0">
                <a:latin typeface="+mn-lt"/>
              </a:rPr>
              <a:t>Résultats des stratégies de subsistance</a:t>
            </a:r>
          </a:p>
        </p:txBody>
      </p:sp>
      <p:sp>
        <p:nvSpPr>
          <p:cNvPr id="261" name="Rectangle 260"/>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262" name="TextBox 261"/>
          <p:cNvSpPr txBox="1"/>
          <p:nvPr/>
        </p:nvSpPr>
        <p:spPr>
          <a:xfrm>
            <a:off x="86988" y="5183796"/>
            <a:ext cx="461665" cy="1474763"/>
          </a:xfrm>
          <a:prstGeom prst="rect">
            <a:avLst/>
          </a:prstGeom>
          <a:noFill/>
        </p:spPr>
        <p:txBody>
          <a:bodyPr vert="vert270" wrap="none" rtlCol="0">
            <a:spAutoFit/>
          </a:bodyPr>
          <a:lstStyle/>
          <a:p>
            <a:r>
              <a:rPr lang="fr-FR">
                <a:solidFill>
                  <a:schemeClr val="bg1"/>
                </a:solidFill>
              </a:rPr>
              <a:t>Cours H.E.L.P.</a:t>
            </a:r>
          </a:p>
        </p:txBody>
      </p:sp>
    </p:spTree>
    <p:extLst>
      <p:ext uri="{BB962C8B-B14F-4D97-AF65-F5344CB8AC3E}">
        <p14:creationId xmlns:p14="http://schemas.microsoft.com/office/powerpoint/2010/main" val="13130035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Rectangle 8"/>
          <p:cNvSpPr txBox="1">
            <a:spLocks noRot="1" noChangeArrowheads="1"/>
          </p:cNvSpPr>
          <p:nvPr/>
        </p:nvSpPr>
        <p:spPr>
          <a:xfrm>
            <a:off x="2511620" y="510819"/>
            <a:ext cx="8658225" cy="13684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endParaRPr lang="fr-CH" altLang="en-US" sz="2800" dirty="0">
              <a:solidFill>
                <a:srgbClr val="005BA4"/>
              </a:solidFill>
              <a:latin typeface="+mn-lt"/>
            </a:endParaRPr>
          </a:p>
        </p:txBody>
      </p:sp>
      <p:pic>
        <p:nvPicPr>
          <p:cNvPr id="265" name="Picture 2" descr="C:\Users\niederbergern\Desktop\4 HELP course\2016 HELP Nicole New Dehli\Captures\famille bleu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3410" y="2938648"/>
            <a:ext cx="1736725"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 name="Imag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68084" y="2642244"/>
            <a:ext cx="1847850" cy="350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52551" y="2688281"/>
            <a:ext cx="3597275" cy="341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883410" y="391066"/>
            <a:ext cx="10234354" cy="2339102"/>
          </a:xfrm>
          <a:prstGeom prst="rect">
            <a:avLst/>
          </a:prstGeom>
          <a:noFill/>
        </p:spPr>
        <p:txBody>
          <a:bodyPr wrap="square" rtlCol="0">
            <a:spAutoFit/>
          </a:bodyPr>
          <a:lstStyle/>
          <a:p>
            <a:r>
              <a:rPr lang="fr-FR" sz="3200" dirty="0"/>
              <a:t>Selon les moyens dont elles disposent, nos familles vont déterminer des </a:t>
            </a:r>
            <a:r>
              <a:rPr lang="fr-FR" sz="3200" b="1" dirty="0"/>
              <a:t>stratégies de subsistance</a:t>
            </a:r>
            <a:br>
              <a:rPr lang="fr-FR" sz="3200" b="1" dirty="0"/>
            </a:br>
            <a:r>
              <a:rPr lang="fr-FR" sz="3200" dirty="0"/>
              <a:t>Quelles pourraient être ces stratégies concernant votre famille ? </a:t>
            </a:r>
          </a:p>
          <a:p>
            <a:endParaRPr lang="en-GB" dirty="0"/>
          </a:p>
        </p:txBody>
      </p:sp>
      <p:sp>
        <p:nvSpPr>
          <p:cNvPr id="16" name="Rectangle 15"/>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9" name="TextBox 8"/>
          <p:cNvSpPr txBox="1"/>
          <p:nvPr/>
        </p:nvSpPr>
        <p:spPr>
          <a:xfrm>
            <a:off x="86988" y="5195671"/>
            <a:ext cx="461665" cy="1474763"/>
          </a:xfrm>
          <a:prstGeom prst="rect">
            <a:avLst/>
          </a:prstGeom>
          <a:noFill/>
        </p:spPr>
        <p:txBody>
          <a:bodyPr vert="vert270" wrap="none" rtlCol="0">
            <a:spAutoFit/>
          </a:bodyPr>
          <a:lstStyle/>
          <a:p>
            <a:r>
              <a:rPr lang="fr-FR">
                <a:solidFill>
                  <a:schemeClr val="bg1"/>
                </a:solidFill>
              </a:rPr>
              <a:t>Cours H.E.L.P.</a:t>
            </a:r>
          </a:p>
        </p:txBody>
      </p:sp>
      <p:sp>
        <p:nvSpPr>
          <p:cNvPr id="10" name="Rectangle 9">
            <a:extLst>
              <a:ext uri="{FF2B5EF4-FFF2-40B4-BE49-F238E27FC236}">
                <a16:creationId xmlns:a16="http://schemas.microsoft.com/office/drawing/2014/main" id="{BCF147E4-93E5-41E8-A527-A0482444E946}"/>
              </a:ext>
            </a:extLst>
          </p:cNvPr>
          <p:cNvSpPr/>
          <p:nvPr/>
        </p:nvSpPr>
        <p:spPr>
          <a:xfrm>
            <a:off x="570710" y="390934"/>
            <a:ext cx="1326004" cy="1569660"/>
          </a:xfrm>
          <a:prstGeom prst="rect">
            <a:avLst/>
          </a:prstGeom>
        </p:spPr>
        <p:txBody>
          <a:bodyPr wrap="none">
            <a:spAutoFit/>
          </a:bodyPr>
          <a:lstStyle/>
          <a:p>
            <a:r>
              <a:rPr lang="fr-FR" sz="9600" b="1">
                <a:solidFill>
                  <a:srgbClr val="FF0000"/>
                </a:solidFill>
              </a:rPr>
              <a:t>??</a:t>
            </a:r>
          </a:p>
        </p:txBody>
      </p:sp>
    </p:spTree>
    <p:extLst>
      <p:ext uri="{BB962C8B-B14F-4D97-AF65-F5344CB8AC3E}">
        <p14:creationId xmlns:p14="http://schemas.microsoft.com/office/powerpoint/2010/main" val="5370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
          <p:cNvSpPr txBox="1">
            <a:spLocks/>
          </p:cNvSpPr>
          <p:nvPr/>
        </p:nvSpPr>
        <p:spPr>
          <a:xfrm>
            <a:off x="960474" y="118726"/>
            <a:ext cx="10271051" cy="18825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4000" dirty="0">
                <a:latin typeface="+mn-lt"/>
              </a:rPr>
              <a:t>Grâce à leurs moyens et stratégies de subsistance, nos familles connaissent une situation de sécurité économique...</a:t>
            </a:r>
          </a:p>
        </p:txBody>
      </p:sp>
      <p:sp>
        <p:nvSpPr>
          <p:cNvPr id="15" name="Text Box 3"/>
          <p:cNvSpPr txBox="1">
            <a:spLocks noChangeArrowheads="1"/>
          </p:cNvSpPr>
          <p:nvPr/>
        </p:nvSpPr>
        <p:spPr bwMode="auto">
          <a:xfrm>
            <a:off x="1637414" y="3105642"/>
            <a:ext cx="5166366" cy="221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0497" tIns="30249" rIns="60497" bIns="30249">
            <a:spAutoFit/>
          </a:bodyPr>
          <a:lstStyle>
            <a:lvl1pPr>
              <a:spcBef>
                <a:spcPct val="20000"/>
              </a:spcBef>
              <a:buClr>
                <a:schemeClr val="hlink"/>
              </a:buClr>
              <a:buSzPct val="110000"/>
              <a:buFont typeface="Wingdings" pitchFamily="2" charset="2"/>
              <a:buBlip>
                <a:blip r:embed="rId3"/>
              </a:buBlip>
              <a:defRPr sz="3200">
                <a:solidFill>
                  <a:schemeClr val="tx1"/>
                </a:solidFill>
                <a:latin typeface="Tahoma" pitchFamily="34" charset="0"/>
              </a:defRPr>
            </a:lvl1pPr>
            <a:lvl2pPr marL="742950" indent="-285750">
              <a:spcBef>
                <a:spcPct val="20000"/>
              </a:spcBef>
              <a:buClr>
                <a:schemeClr val="tx1"/>
              </a:buClr>
              <a:buSzPct val="60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95000"/>
              <a:buFont typeface="Wingdings" pitchFamily="2" charset="2"/>
              <a:buChar char="w"/>
              <a:defRPr sz="2400">
                <a:solidFill>
                  <a:schemeClr val="tx1"/>
                </a:solidFill>
                <a:latin typeface="Tahoma" pitchFamily="34" charset="0"/>
              </a:defRPr>
            </a:lvl3pPr>
            <a:lvl4pPr marL="1600200" indent="-228600">
              <a:spcBef>
                <a:spcPct val="20000"/>
              </a:spcBef>
              <a:buClr>
                <a:schemeClr val="tx1"/>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9pPr>
          </a:lstStyle>
          <a:p>
            <a:pPr>
              <a:spcBef>
                <a:spcPct val="0"/>
              </a:spcBef>
              <a:buClrTx/>
              <a:buSzTx/>
              <a:buFontTx/>
              <a:buNone/>
              <a:defRPr/>
            </a:pPr>
            <a:r>
              <a:rPr lang="fr-FR" sz="2800" b="0">
                <a:latin typeface="+mn-lt"/>
              </a:rPr>
              <a:t>Dès lors qu’un ménage ou une communauté :</a:t>
            </a:r>
          </a:p>
          <a:p>
            <a:pPr>
              <a:spcBef>
                <a:spcPct val="0"/>
              </a:spcBef>
              <a:buClrTx/>
              <a:buSzTx/>
              <a:buFontTx/>
              <a:buNone/>
              <a:defRPr/>
            </a:pPr>
            <a:endParaRPr lang="en-US" altLang="en-US" sz="2800" b="0" dirty="0">
              <a:latin typeface="+mn-lt"/>
            </a:endParaRPr>
          </a:p>
          <a:p>
            <a:pPr marL="457200" indent="-457200">
              <a:spcBef>
                <a:spcPct val="0"/>
              </a:spcBef>
              <a:buClrTx/>
              <a:buSzTx/>
              <a:buFont typeface="Wingdings" panose="05000000000000000000" pitchFamily="2" charset="2"/>
              <a:buChar char="Ø"/>
              <a:defRPr/>
            </a:pPr>
            <a:r>
              <a:rPr lang="fr-FR" sz="2800" b="0">
                <a:latin typeface="+mn-lt"/>
              </a:rPr>
              <a:t>est autonome sur le plan économique </a:t>
            </a:r>
          </a:p>
          <a:p>
            <a:pPr marL="457200" indent="-457200">
              <a:spcBef>
                <a:spcPct val="0"/>
              </a:spcBef>
              <a:buClrTx/>
              <a:buSzTx/>
              <a:buFont typeface="Wingdings" panose="05000000000000000000" pitchFamily="2" charset="2"/>
              <a:buChar char="Ø"/>
              <a:defRPr/>
            </a:pPr>
            <a:r>
              <a:rPr lang="fr-FR" sz="2800" b="0">
                <a:latin typeface="+mn-lt"/>
              </a:rPr>
              <a:t>peut pourvoir aux besoins essentiels</a:t>
            </a:r>
          </a:p>
        </p:txBody>
      </p:sp>
      <p:pic>
        <p:nvPicPr>
          <p:cNvPr id="1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04493" y="2034228"/>
            <a:ext cx="4268753" cy="4548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7" name="TextBox 6"/>
          <p:cNvSpPr txBox="1"/>
          <p:nvPr/>
        </p:nvSpPr>
        <p:spPr>
          <a:xfrm>
            <a:off x="86988" y="5183796"/>
            <a:ext cx="461665" cy="1474763"/>
          </a:xfrm>
          <a:prstGeom prst="rect">
            <a:avLst/>
          </a:prstGeom>
          <a:noFill/>
        </p:spPr>
        <p:txBody>
          <a:bodyPr vert="vert270" wrap="none" rtlCol="0">
            <a:spAutoFit/>
          </a:bodyPr>
          <a:lstStyle/>
          <a:p>
            <a:r>
              <a:rPr lang="fr-FR">
                <a:solidFill>
                  <a:schemeClr val="bg1"/>
                </a:solidFill>
              </a:rPr>
              <a:t>Cours H.E.L.P.</a:t>
            </a:r>
          </a:p>
        </p:txBody>
      </p:sp>
    </p:spTree>
    <p:extLst>
      <p:ext uri="{BB962C8B-B14F-4D97-AF65-F5344CB8AC3E}">
        <p14:creationId xmlns:p14="http://schemas.microsoft.com/office/powerpoint/2010/main" val="2799570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
          <p:cNvSpPr txBox="1">
            <a:spLocks noChangeArrowheads="1"/>
          </p:cNvSpPr>
          <p:nvPr/>
        </p:nvSpPr>
        <p:spPr bwMode="auto">
          <a:xfrm>
            <a:off x="890897" y="303454"/>
            <a:ext cx="7905268" cy="738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0497" tIns="30249" rIns="60497" bIns="30249">
            <a:spAutoFit/>
          </a:bodyPr>
          <a:lstStyle>
            <a:lvl1pPr>
              <a:spcBef>
                <a:spcPct val="20000"/>
              </a:spcBef>
              <a:buClr>
                <a:schemeClr val="hlink"/>
              </a:buClr>
              <a:buSzPct val="110000"/>
              <a:buFont typeface="Wingdings" pitchFamily="2" charset="2"/>
              <a:buBlip>
                <a:blip r:embed="rId3"/>
              </a:buBlip>
              <a:defRPr sz="3200">
                <a:solidFill>
                  <a:schemeClr val="tx1"/>
                </a:solidFill>
                <a:latin typeface="Tahoma" pitchFamily="34" charset="0"/>
              </a:defRPr>
            </a:lvl1pPr>
            <a:lvl2pPr marL="742950" indent="-285750">
              <a:spcBef>
                <a:spcPct val="20000"/>
              </a:spcBef>
              <a:buClr>
                <a:schemeClr val="tx1"/>
              </a:buClr>
              <a:buSzPct val="60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95000"/>
              <a:buFont typeface="Wingdings" pitchFamily="2" charset="2"/>
              <a:buChar char="w"/>
              <a:defRPr sz="2400">
                <a:solidFill>
                  <a:schemeClr val="tx1"/>
                </a:solidFill>
                <a:latin typeface="Tahoma" pitchFamily="34" charset="0"/>
              </a:defRPr>
            </a:lvl3pPr>
            <a:lvl4pPr marL="1600200" indent="-228600">
              <a:spcBef>
                <a:spcPct val="20000"/>
              </a:spcBef>
              <a:buClr>
                <a:schemeClr val="tx1"/>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9pPr>
          </a:lstStyle>
          <a:p>
            <a:pPr>
              <a:spcBef>
                <a:spcPct val="0"/>
              </a:spcBef>
              <a:buClrTx/>
              <a:buSzTx/>
              <a:buFontTx/>
              <a:buNone/>
              <a:defRPr/>
            </a:pPr>
            <a:r>
              <a:rPr lang="fr-FR" sz="4400">
                <a:latin typeface="+mn-lt"/>
                <a:ea typeface="+mj-ea"/>
                <a:cs typeface="+mj-cs"/>
              </a:rPr>
              <a:t>…et de sécurité alimentaire</a:t>
            </a:r>
            <a:r>
              <a:rPr lang="fr-FR" sz="4400" b="0">
                <a:latin typeface="+mn-lt"/>
                <a:ea typeface="+mj-ea"/>
                <a:cs typeface="+mj-cs"/>
              </a:rPr>
              <a:t> </a:t>
            </a:r>
          </a:p>
        </p:txBody>
      </p:sp>
      <p:sp>
        <p:nvSpPr>
          <p:cNvPr id="12" name="Rectangle 3"/>
          <p:cNvSpPr>
            <a:spLocks noChangeArrowheads="1"/>
          </p:cNvSpPr>
          <p:nvPr/>
        </p:nvSpPr>
        <p:spPr bwMode="auto">
          <a:xfrm>
            <a:off x="696180" y="1622530"/>
            <a:ext cx="6541605"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1950">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fr-FR" sz="2800" dirty="0">
                <a:latin typeface="+mn-lt"/>
              </a:rPr>
              <a:t>La sécurité alimentaire existe </a:t>
            </a:r>
            <a:r>
              <a:rPr lang="fr-FR" sz="2800" b="0" dirty="0">
                <a:latin typeface="+mn-lt"/>
              </a:rPr>
              <a:t>lorsque tous les êtres humains ont, à tout moment, un accès physique et économique à une nourriture suffisante, saine et nutritive leur permettant de couvrir leurs besoins et leurs préférences alimentaires afin de mener une vie saine et active. </a:t>
            </a:r>
          </a:p>
          <a:p>
            <a:r>
              <a:rPr lang="fr-FR" sz="2800" dirty="0">
                <a:latin typeface="+mn-lt"/>
              </a:rPr>
              <a:t>                    </a:t>
            </a:r>
            <a:r>
              <a:rPr lang="fr-FR" sz="2000" b="0" i="1" dirty="0">
                <a:latin typeface="+mn-lt"/>
              </a:rPr>
              <a:t> Sommet mondial de l’alimentation, 1996 </a:t>
            </a:r>
          </a:p>
        </p:txBody>
      </p:sp>
      <p:pic>
        <p:nvPicPr>
          <p:cNvPr id="1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25833" y="1304222"/>
            <a:ext cx="4169987" cy="2499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25833" y="4066334"/>
            <a:ext cx="4201103" cy="26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8" name="TextBox 7"/>
          <p:cNvSpPr txBox="1"/>
          <p:nvPr/>
        </p:nvSpPr>
        <p:spPr>
          <a:xfrm>
            <a:off x="86988" y="5183796"/>
            <a:ext cx="461665" cy="1474763"/>
          </a:xfrm>
          <a:prstGeom prst="rect">
            <a:avLst/>
          </a:prstGeom>
          <a:noFill/>
        </p:spPr>
        <p:txBody>
          <a:bodyPr vert="vert270" wrap="none" rtlCol="0">
            <a:spAutoFit/>
          </a:bodyPr>
          <a:lstStyle/>
          <a:p>
            <a:r>
              <a:rPr lang="fr-FR">
                <a:solidFill>
                  <a:schemeClr val="bg1"/>
                </a:solidFill>
              </a:rPr>
              <a:t>Cours H.E.L.P.</a:t>
            </a:r>
          </a:p>
        </p:txBody>
      </p:sp>
    </p:spTree>
    <p:extLst>
      <p:ext uri="{BB962C8B-B14F-4D97-AF65-F5344CB8AC3E}">
        <p14:creationId xmlns:p14="http://schemas.microsoft.com/office/powerpoint/2010/main" val="3773570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32562" y="2362425"/>
            <a:ext cx="2147888" cy="41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re 1"/>
          <p:cNvSpPr txBox="1">
            <a:spLocks/>
          </p:cNvSpPr>
          <p:nvPr/>
        </p:nvSpPr>
        <p:spPr>
          <a:xfrm>
            <a:off x="914400" y="931456"/>
            <a:ext cx="10816389" cy="115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fr-FR" sz="4400" dirty="0">
                <a:latin typeface="+mn-lt"/>
              </a:rPr>
              <a:t>Imaginons trois familles.</a:t>
            </a:r>
            <a:br>
              <a:rPr lang="fr-FR" sz="4400" dirty="0">
                <a:latin typeface="+mn-lt"/>
              </a:rPr>
            </a:br>
            <a:r>
              <a:rPr lang="fr-FR" sz="4400" dirty="0">
                <a:latin typeface="+mn-lt"/>
              </a:rPr>
              <a:t>Elles vont nous accompagner pendant ces deux jours de formation </a:t>
            </a:r>
          </a:p>
        </p:txBody>
      </p:sp>
      <p:sp>
        <p:nvSpPr>
          <p:cNvPr id="5" name="Rectangle 4"/>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6" name="TextBox 5"/>
          <p:cNvSpPr txBox="1"/>
          <p:nvPr/>
        </p:nvSpPr>
        <p:spPr>
          <a:xfrm>
            <a:off x="86988" y="5183796"/>
            <a:ext cx="461665" cy="1474763"/>
          </a:xfrm>
          <a:prstGeom prst="rect">
            <a:avLst/>
          </a:prstGeom>
          <a:noFill/>
        </p:spPr>
        <p:txBody>
          <a:bodyPr vert="vert270" wrap="none" rtlCol="0">
            <a:spAutoFit/>
          </a:bodyPr>
          <a:lstStyle/>
          <a:p>
            <a:r>
              <a:rPr lang="fr-FR">
                <a:solidFill>
                  <a:schemeClr val="bg1"/>
                </a:solidFill>
              </a:rPr>
              <a:t>Cours H.E.L.P.</a:t>
            </a:r>
          </a:p>
        </p:txBody>
      </p:sp>
    </p:spTree>
    <p:extLst>
      <p:ext uri="{BB962C8B-B14F-4D97-AF65-F5344CB8AC3E}">
        <p14:creationId xmlns:p14="http://schemas.microsoft.com/office/powerpoint/2010/main" val="226332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txBox="1">
            <a:spLocks noChangeArrowheads="1"/>
          </p:cNvSpPr>
          <p:nvPr/>
        </p:nvSpPr>
        <p:spPr>
          <a:xfrm>
            <a:off x="735010" y="-216583"/>
            <a:ext cx="10885013" cy="11398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4400" u="sng" dirty="0">
                <a:latin typeface="+mn-lt"/>
              </a:rPr>
              <a:t>Les trois piliers de la sécurité alimentaire</a:t>
            </a:r>
          </a:p>
        </p:txBody>
      </p:sp>
      <p:sp>
        <p:nvSpPr>
          <p:cNvPr id="15" name="Rectangle 3" descr="Rectangle: Click to edit Master text styles&#10;Second level&#10;Third level&#10;Fourth level&#10;Fifth level"/>
          <p:cNvSpPr txBox="1">
            <a:spLocks noChangeArrowheads="1"/>
          </p:cNvSpPr>
          <p:nvPr/>
        </p:nvSpPr>
        <p:spPr>
          <a:xfrm>
            <a:off x="5146766" y="1027746"/>
            <a:ext cx="6958245" cy="567076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 indent="-91440">
              <a:defRPr/>
            </a:pPr>
            <a:r>
              <a:rPr lang="fr-FR" b="1" dirty="0"/>
              <a:t>Disponibilité de la nourriture</a:t>
            </a:r>
          </a:p>
          <a:p>
            <a:pPr marL="91440" indent="-91440">
              <a:buFontTx/>
              <a:buNone/>
              <a:defRPr/>
            </a:pPr>
            <a:r>
              <a:rPr lang="fr-FR" dirty="0"/>
              <a:t>Production alimentaire, importations alimentaires, etc. </a:t>
            </a:r>
          </a:p>
          <a:p>
            <a:pPr marL="91440" indent="-91440">
              <a:buFontTx/>
              <a:buNone/>
              <a:defRPr/>
            </a:pPr>
            <a:endParaRPr lang="en-US" dirty="0"/>
          </a:p>
          <a:p>
            <a:pPr marL="91440" indent="-91440">
              <a:defRPr/>
            </a:pPr>
            <a:r>
              <a:rPr lang="fr-FR" b="1" dirty="0"/>
              <a:t>Accès à la nourriture</a:t>
            </a:r>
          </a:p>
          <a:p>
            <a:pPr marL="91440" indent="-91440">
              <a:buFontTx/>
              <a:buNone/>
              <a:defRPr/>
            </a:pPr>
            <a:r>
              <a:rPr lang="fr-FR" dirty="0"/>
              <a:t>Production et réserves alimentaires des ménages, revenu des ménages, mécanismes de solidarité, troc, etc.</a:t>
            </a:r>
          </a:p>
          <a:p>
            <a:pPr marL="91440" indent="-91440">
              <a:buFontTx/>
              <a:buNone/>
              <a:defRPr/>
            </a:pPr>
            <a:endParaRPr lang="en-US" dirty="0"/>
          </a:p>
          <a:p>
            <a:pPr marL="91440" indent="-91440">
              <a:defRPr/>
            </a:pPr>
            <a:r>
              <a:rPr lang="fr-FR" b="1" dirty="0"/>
              <a:t>Utilisation de la nourriture</a:t>
            </a:r>
          </a:p>
          <a:p>
            <a:pPr marL="91440" indent="-91440">
              <a:buFontTx/>
              <a:buNone/>
              <a:defRPr/>
            </a:pPr>
            <a:r>
              <a:rPr lang="fr-FR" dirty="0"/>
              <a:t>État de santé (diarrhée, paludisme, SIDA), stockage de la nourriture et pratiques culinaires, combustible, besoins liés à l’âge, etc.</a:t>
            </a:r>
          </a:p>
          <a:p>
            <a:pPr marL="91440" indent="-91440">
              <a:defRPr/>
            </a:pPr>
            <a:endParaRPr lang="en-US" dirty="0"/>
          </a:p>
        </p:txBody>
      </p:sp>
      <p:pic>
        <p:nvPicPr>
          <p:cNvPr id="16" name="Picture 5" descr="pill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825" y="1196684"/>
            <a:ext cx="3870252" cy="518323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2" name="TextBox 1"/>
          <p:cNvSpPr txBox="1"/>
          <p:nvPr/>
        </p:nvSpPr>
        <p:spPr>
          <a:xfrm>
            <a:off x="855023" y="4607626"/>
            <a:ext cx="184731" cy="369332"/>
          </a:xfrm>
          <a:prstGeom prst="rect">
            <a:avLst/>
          </a:prstGeom>
          <a:noFill/>
        </p:spPr>
        <p:txBody>
          <a:bodyPr wrap="none" rtlCol="0">
            <a:spAutoFit/>
          </a:bodyPr>
          <a:lstStyle/>
          <a:p>
            <a:endParaRPr lang="en-GB" dirty="0"/>
          </a:p>
        </p:txBody>
      </p:sp>
      <p:sp>
        <p:nvSpPr>
          <p:cNvPr id="7" name="TextBox 6"/>
          <p:cNvSpPr txBox="1"/>
          <p:nvPr/>
        </p:nvSpPr>
        <p:spPr>
          <a:xfrm>
            <a:off x="86988" y="5183796"/>
            <a:ext cx="461665" cy="1474763"/>
          </a:xfrm>
          <a:prstGeom prst="rect">
            <a:avLst/>
          </a:prstGeom>
          <a:noFill/>
        </p:spPr>
        <p:txBody>
          <a:bodyPr vert="vert270" wrap="none" rtlCol="0">
            <a:spAutoFit/>
          </a:bodyPr>
          <a:lstStyle/>
          <a:p>
            <a:r>
              <a:rPr lang="fr-FR">
                <a:solidFill>
                  <a:schemeClr val="bg1"/>
                </a:solidFill>
              </a:rPr>
              <a:t>Cours H.E.L.P.</a:t>
            </a:r>
          </a:p>
        </p:txBody>
      </p:sp>
    </p:spTree>
    <p:extLst>
      <p:ext uri="{BB962C8B-B14F-4D97-AF65-F5344CB8AC3E}">
        <p14:creationId xmlns:p14="http://schemas.microsoft.com/office/powerpoint/2010/main" val="404920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txBox="1">
            <a:spLocks/>
          </p:cNvSpPr>
          <p:nvPr/>
        </p:nvSpPr>
        <p:spPr>
          <a:xfrm>
            <a:off x="982037" y="101067"/>
            <a:ext cx="11006875" cy="77231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4400" u="sng" dirty="0">
                <a:latin typeface="+mn-lt"/>
              </a:rPr>
              <a:t>Mais ensuite… les choses ont changé…</a:t>
            </a:r>
          </a:p>
        </p:txBody>
      </p:sp>
      <p:pic>
        <p:nvPicPr>
          <p:cNvPr id="12" name="Picture 10" descr="http://www.asianews.it/files/img/SIRIA_-_situazione_alepp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5347" y="4070551"/>
            <a:ext cx="3828412" cy="2552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http://resize-parismatch.ladmedia.fr/r/901,,forcex/img/var/news/storage/images/paris-match/brouillons/el-nino-la-secheresse-tue-en-somalie-942097/node_942107/13389581-1-fre-FR/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3853" y="1360411"/>
            <a:ext cx="3582987"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descr="http://p5.storage.canalblog.com/51/09/1063110/89563460_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037" y="3717700"/>
            <a:ext cx="3850121" cy="2566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descr="http://i.dailymail.co.uk/i/pix/2016/02/20/23/3162B1AC00000578-3455448-Many_Fijians_have_fled_their_homes_because_of_the_huge_storm-a-39_145601065696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3349" y="1142711"/>
            <a:ext cx="3713757" cy="23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descr="http://img1.mxstatic.com/ha%EFti/port-au-prince-vue-du-ciel-apres-le-seisme_10611_w62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90137" y="3266907"/>
            <a:ext cx="2898775" cy="327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2" name="TextBox 1"/>
          <p:cNvSpPr txBox="1"/>
          <p:nvPr/>
        </p:nvSpPr>
        <p:spPr>
          <a:xfrm>
            <a:off x="225631" y="5094514"/>
            <a:ext cx="184731" cy="369332"/>
          </a:xfrm>
          <a:prstGeom prst="rect">
            <a:avLst/>
          </a:prstGeom>
          <a:noFill/>
        </p:spPr>
        <p:txBody>
          <a:bodyPr wrap="none" rtlCol="0">
            <a:spAutoFit/>
          </a:bodyPr>
          <a:lstStyle/>
          <a:p>
            <a:endParaRPr lang="en-GB" dirty="0"/>
          </a:p>
        </p:txBody>
      </p:sp>
      <p:sp>
        <p:nvSpPr>
          <p:cNvPr id="10" name="TextBox 9"/>
          <p:cNvSpPr txBox="1"/>
          <p:nvPr/>
        </p:nvSpPr>
        <p:spPr>
          <a:xfrm>
            <a:off x="86988" y="5183796"/>
            <a:ext cx="461665" cy="1474763"/>
          </a:xfrm>
          <a:prstGeom prst="rect">
            <a:avLst/>
          </a:prstGeom>
          <a:noFill/>
        </p:spPr>
        <p:txBody>
          <a:bodyPr vert="vert270" wrap="none" rtlCol="0">
            <a:spAutoFit/>
          </a:bodyPr>
          <a:lstStyle/>
          <a:p>
            <a:r>
              <a:rPr lang="fr-FR">
                <a:solidFill>
                  <a:schemeClr val="bg1"/>
                </a:solidFill>
              </a:rPr>
              <a:t>Cours H.E.L.P.</a:t>
            </a:r>
          </a:p>
        </p:txBody>
      </p:sp>
    </p:spTree>
    <p:extLst>
      <p:ext uri="{BB962C8B-B14F-4D97-AF65-F5344CB8AC3E}">
        <p14:creationId xmlns:p14="http://schemas.microsoft.com/office/powerpoint/2010/main" val="156878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randombar(horizontal)">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9972" y="1944676"/>
            <a:ext cx="4833408" cy="3425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C:\Users\niederbergern\Desktop\4 HELP course\2016 HELP Nicole New Dehli\Captures\famille - Copi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8022" y="2219855"/>
            <a:ext cx="2217737"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246" y="4509030"/>
            <a:ext cx="536575"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2" descr="C:\Users\niederbergern\Desktop\4 HELP course\2016 HELP Nicole New Dehli\Captures\famille individu roug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2702" y="3877790"/>
            <a:ext cx="663575"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4" descr="C:\Users\niederbergern\Desktop\4 HELP course\2016 HELP Nicole New Dehli\Captures\famille individu rouge - Copi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86321" y="4509030"/>
            <a:ext cx="487363"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3" descr="C:\Users\niederbergern\Desktop\4 HELP course\2016 HELP Nicole New Dehli\Captures\famille individu roug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77937" y="4751917"/>
            <a:ext cx="460375"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re 3"/>
          <p:cNvSpPr txBox="1">
            <a:spLocks/>
          </p:cNvSpPr>
          <p:nvPr/>
        </p:nvSpPr>
        <p:spPr>
          <a:xfrm>
            <a:off x="1335293" y="522276"/>
            <a:ext cx="9481095" cy="1143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4400" dirty="0">
                <a:latin typeface="+mn-lt"/>
              </a:rPr>
              <a:t>Haïti, 2008, zone rurale dans le sud :</a:t>
            </a:r>
          </a:p>
          <a:p>
            <a:pPr>
              <a:defRPr/>
            </a:pPr>
            <a:r>
              <a:rPr lang="fr-FR" sz="4400" dirty="0">
                <a:latin typeface="+mn-lt"/>
              </a:rPr>
              <a:t>la famille Rose</a:t>
            </a:r>
          </a:p>
        </p:txBody>
      </p:sp>
      <p:sp>
        <p:nvSpPr>
          <p:cNvPr id="10" name="Rectangle 9"/>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2" name="TextBox 11"/>
          <p:cNvSpPr txBox="1"/>
          <p:nvPr/>
        </p:nvSpPr>
        <p:spPr>
          <a:xfrm>
            <a:off x="86988" y="5207546"/>
            <a:ext cx="461665" cy="1474763"/>
          </a:xfrm>
          <a:prstGeom prst="rect">
            <a:avLst/>
          </a:prstGeom>
          <a:noFill/>
        </p:spPr>
        <p:txBody>
          <a:bodyPr vert="vert270" wrap="none" rtlCol="0">
            <a:spAutoFit/>
          </a:bodyPr>
          <a:lstStyle/>
          <a:p>
            <a:r>
              <a:rPr lang="fr-FR">
                <a:solidFill>
                  <a:schemeClr val="bg1"/>
                </a:solidFill>
              </a:rPr>
              <a:t>Cours H.E.L.P.</a:t>
            </a:r>
          </a:p>
        </p:txBody>
      </p:sp>
    </p:spTree>
    <p:extLst>
      <p:ext uri="{BB962C8B-B14F-4D97-AF65-F5344CB8AC3E}">
        <p14:creationId xmlns:p14="http://schemas.microsoft.com/office/powerpoint/2010/main" val="2133149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re 3"/>
          <p:cNvSpPr txBox="1">
            <a:spLocks/>
          </p:cNvSpPr>
          <p:nvPr/>
        </p:nvSpPr>
        <p:spPr>
          <a:xfrm>
            <a:off x="1644817" y="176129"/>
            <a:ext cx="8786562" cy="1524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4400">
                <a:latin typeface="+mn-lt"/>
              </a:rPr>
              <a:t>Syrie, 2009, petite ville touristique : </a:t>
            </a:r>
            <a:br>
              <a:rPr lang="fr-FR" sz="4400">
                <a:latin typeface="+mn-lt"/>
              </a:rPr>
            </a:br>
            <a:r>
              <a:rPr lang="fr-FR" sz="4400">
                <a:latin typeface="+mn-lt"/>
              </a:rPr>
              <a:t>la famille Bleu</a:t>
            </a:r>
          </a:p>
        </p:txBody>
      </p:sp>
      <p:pic>
        <p:nvPicPr>
          <p:cNvPr id="20" name="Picture 2" descr="C:\Users\niederbergern\Desktop\4 HELP course\2016 HELP Nicole New Dehli\Captures\famille bleu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208" y="1916113"/>
            <a:ext cx="2263775"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descr="http://4.bp.blogspot.com/_CJKjhMd9KE0/S_BNcBfhOkI/AAAAAAAABGc/82HIrKunYNM/s1600/Rajo_Reco_KurdDagh_Amanos_AO4.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2618" y="2671011"/>
            <a:ext cx="5344401" cy="3227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7" name="TextBox 6"/>
          <p:cNvSpPr txBox="1"/>
          <p:nvPr/>
        </p:nvSpPr>
        <p:spPr>
          <a:xfrm>
            <a:off x="86988" y="5183796"/>
            <a:ext cx="461665" cy="1474763"/>
          </a:xfrm>
          <a:prstGeom prst="rect">
            <a:avLst/>
          </a:prstGeom>
          <a:noFill/>
        </p:spPr>
        <p:txBody>
          <a:bodyPr vert="vert270" wrap="none" rtlCol="0">
            <a:spAutoFit/>
          </a:bodyPr>
          <a:lstStyle/>
          <a:p>
            <a:r>
              <a:rPr lang="fr-FR">
                <a:solidFill>
                  <a:schemeClr val="bg1"/>
                </a:solidFill>
              </a:rPr>
              <a:t>Cours H.E.L.P.</a:t>
            </a:r>
          </a:p>
        </p:txBody>
      </p:sp>
    </p:spTree>
    <p:extLst>
      <p:ext uri="{BB962C8B-B14F-4D97-AF65-F5344CB8AC3E}">
        <p14:creationId xmlns:p14="http://schemas.microsoft.com/office/powerpoint/2010/main" val="3429602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3"/>
          <p:cNvSpPr txBox="1">
            <a:spLocks/>
          </p:cNvSpPr>
          <p:nvPr/>
        </p:nvSpPr>
        <p:spPr>
          <a:xfrm>
            <a:off x="1760913" y="168442"/>
            <a:ext cx="9079540" cy="1524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4400">
                <a:latin typeface="+mn-lt"/>
              </a:rPr>
              <a:t>Indonésie, 2003, ville côtière : </a:t>
            </a:r>
            <a:br>
              <a:rPr lang="fr-FR" sz="4400">
                <a:latin typeface="+mn-lt"/>
              </a:rPr>
            </a:br>
            <a:r>
              <a:rPr lang="fr-FR" sz="4400">
                <a:latin typeface="+mn-lt"/>
              </a:rPr>
              <a:t>la famille Rouge</a:t>
            </a:r>
          </a:p>
        </p:txBody>
      </p:sp>
      <p:pic>
        <p:nvPicPr>
          <p:cNvPr id="12"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53099" y="2063980"/>
            <a:ext cx="2460625" cy="467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http://i.huffpost.com/gadgets/slideshows/392296/slide_392296_4782230_fre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0063" y="2618705"/>
            <a:ext cx="5580739" cy="3562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7" name="TextBox 6"/>
          <p:cNvSpPr txBox="1"/>
          <p:nvPr/>
        </p:nvSpPr>
        <p:spPr>
          <a:xfrm>
            <a:off x="86988" y="5183796"/>
            <a:ext cx="461665" cy="1474763"/>
          </a:xfrm>
          <a:prstGeom prst="rect">
            <a:avLst/>
          </a:prstGeom>
          <a:noFill/>
        </p:spPr>
        <p:txBody>
          <a:bodyPr vert="vert270" wrap="none" rtlCol="0">
            <a:spAutoFit/>
          </a:bodyPr>
          <a:lstStyle/>
          <a:p>
            <a:r>
              <a:rPr lang="fr-FR">
                <a:solidFill>
                  <a:schemeClr val="bg1"/>
                </a:solidFill>
              </a:rPr>
              <a:t>Cours H.E.L.P.</a:t>
            </a:r>
          </a:p>
        </p:txBody>
      </p:sp>
    </p:spTree>
    <p:extLst>
      <p:ext uri="{BB962C8B-B14F-4D97-AF65-F5344CB8AC3E}">
        <p14:creationId xmlns:p14="http://schemas.microsoft.com/office/powerpoint/2010/main" val="1767827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8"/>
          <p:cNvSpPr txBox="1">
            <a:spLocks noRot="1" noChangeArrowheads="1"/>
          </p:cNvSpPr>
          <p:nvPr/>
        </p:nvSpPr>
        <p:spPr>
          <a:xfrm>
            <a:off x="2714375" y="795932"/>
            <a:ext cx="8747403" cy="11112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fr-FR" sz="4400">
                <a:latin typeface="+mn-lt"/>
              </a:rPr>
              <a:t>De quoi ces familles et la population en général ont-elles besoin pour vivre ?</a:t>
            </a:r>
          </a:p>
        </p:txBody>
      </p:sp>
      <p:pic>
        <p:nvPicPr>
          <p:cNvPr id="15" name="Picture 2" descr="C:\Users\niederbergern\Desktop\4 HELP course\2016 HELP Nicole New Dehli\Captures\famille bleu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4114" y="2654169"/>
            <a:ext cx="1736725" cy="336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2890" y="2508118"/>
            <a:ext cx="1847850" cy="350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88077" y="2600193"/>
            <a:ext cx="3597275" cy="341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260903" y="460632"/>
            <a:ext cx="1303892" cy="1446550"/>
          </a:xfrm>
          <a:prstGeom prst="rect">
            <a:avLst/>
          </a:prstGeom>
          <a:noFill/>
        </p:spPr>
        <p:txBody>
          <a:bodyPr wrap="square" rtlCol="0">
            <a:spAutoFit/>
          </a:bodyPr>
          <a:lstStyle/>
          <a:p>
            <a:r>
              <a:rPr lang="fr-FR" sz="8800" b="1">
                <a:solidFill>
                  <a:srgbClr val="FF0000"/>
                </a:solidFill>
              </a:rPr>
              <a:t>??</a:t>
            </a:r>
          </a:p>
        </p:txBody>
      </p:sp>
      <p:sp>
        <p:nvSpPr>
          <p:cNvPr id="8" name="Rectangle 7"/>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9" name="TextBox 8"/>
          <p:cNvSpPr txBox="1"/>
          <p:nvPr/>
        </p:nvSpPr>
        <p:spPr>
          <a:xfrm>
            <a:off x="86988" y="5183796"/>
            <a:ext cx="461665" cy="1474763"/>
          </a:xfrm>
          <a:prstGeom prst="rect">
            <a:avLst/>
          </a:prstGeom>
          <a:noFill/>
        </p:spPr>
        <p:txBody>
          <a:bodyPr vert="vert270" wrap="none" rtlCol="0">
            <a:spAutoFit/>
          </a:bodyPr>
          <a:lstStyle/>
          <a:p>
            <a:r>
              <a:rPr lang="fr-FR">
                <a:solidFill>
                  <a:schemeClr val="bg1"/>
                </a:solidFill>
              </a:rPr>
              <a:t>Cours H.E.L.P.</a:t>
            </a:r>
          </a:p>
        </p:txBody>
      </p:sp>
    </p:spTree>
    <p:extLst>
      <p:ext uri="{BB962C8B-B14F-4D97-AF65-F5344CB8AC3E}">
        <p14:creationId xmlns:p14="http://schemas.microsoft.com/office/powerpoint/2010/main" val="3595927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txBox="1">
            <a:spLocks noRot="1" noChangeArrowheads="1"/>
          </p:cNvSpPr>
          <p:nvPr/>
        </p:nvSpPr>
        <p:spPr>
          <a:xfrm>
            <a:off x="640512" y="-125252"/>
            <a:ext cx="6396191" cy="11112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4400" b="1" u="sng" dirty="0">
                <a:solidFill>
                  <a:srgbClr val="002060"/>
                </a:solidFill>
                <a:latin typeface="+mn-lt"/>
              </a:rPr>
              <a:t>Ce dont elles ont besoin</a:t>
            </a:r>
            <a:r>
              <a:rPr lang="fr-FR" sz="4400" b="1" dirty="0">
                <a:solidFill>
                  <a:srgbClr val="002060"/>
                </a:solidFill>
                <a:latin typeface="+mn-lt"/>
              </a:rPr>
              <a:t> :</a:t>
            </a:r>
            <a:r>
              <a:rPr lang="fr-FR" sz="4400" dirty="0">
                <a:solidFill>
                  <a:srgbClr val="002060"/>
                </a:solidFill>
                <a:latin typeface="+mn-lt"/>
              </a:rPr>
              <a:t> </a:t>
            </a:r>
          </a:p>
        </p:txBody>
      </p:sp>
      <p:pic>
        <p:nvPicPr>
          <p:cNvPr id="12"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3306" y="2177102"/>
            <a:ext cx="1657163" cy="3209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3"/>
          <p:cNvSpPr txBox="1">
            <a:spLocks noChangeArrowheads="1"/>
          </p:cNvSpPr>
          <p:nvPr/>
        </p:nvSpPr>
        <p:spPr bwMode="auto">
          <a:xfrm>
            <a:off x="2918488" y="2182108"/>
            <a:ext cx="166314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fr-FR" sz="2800">
                <a:latin typeface="+mn-lt"/>
              </a:rPr>
              <a:t>Habitat et </a:t>
            </a:r>
          </a:p>
          <a:p>
            <a:r>
              <a:rPr lang="fr-FR" sz="2800">
                <a:latin typeface="+mn-lt"/>
              </a:rPr>
              <a:t>mobilier</a:t>
            </a:r>
          </a:p>
        </p:txBody>
      </p:sp>
      <p:sp>
        <p:nvSpPr>
          <p:cNvPr id="18" name="TextBox 4"/>
          <p:cNvSpPr txBox="1">
            <a:spLocks noChangeArrowheads="1"/>
          </p:cNvSpPr>
          <p:nvPr/>
        </p:nvSpPr>
        <p:spPr bwMode="auto">
          <a:xfrm>
            <a:off x="7663721" y="2551440"/>
            <a:ext cx="16606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fr-FR" sz="2800">
                <a:latin typeface="+mn-lt"/>
              </a:rPr>
              <a:t>Instruction</a:t>
            </a:r>
          </a:p>
        </p:txBody>
      </p:sp>
      <p:sp>
        <p:nvSpPr>
          <p:cNvPr id="19" name="TextBox 5"/>
          <p:cNvSpPr txBox="1">
            <a:spLocks noChangeArrowheads="1"/>
          </p:cNvSpPr>
          <p:nvPr/>
        </p:nvSpPr>
        <p:spPr bwMode="auto">
          <a:xfrm>
            <a:off x="2177031" y="3769379"/>
            <a:ext cx="18893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fr-FR" sz="2800">
                <a:latin typeface="+mn-lt"/>
              </a:rPr>
              <a:t>Soins de santé</a:t>
            </a:r>
          </a:p>
        </p:txBody>
      </p:sp>
      <p:sp>
        <p:nvSpPr>
          <p:cNvPr id="20" name="TextBox 8"/>
          <p:cNvSpPr txBox="1">
            <a:spLocks noChangeArrowheads="1"/>
          </p:cNvSpPr>
          <p:nvPr/>
        </p:nvSpPr>
        <p:spPr bwMode="auto">
          <a:xfrm>
            <a:off x="7561130" y="4030989"/>
            <a:ext cx="186781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fr-FR" sz="2800" dirty="0">
                <a:latin typeface="+mn-lt"/>
              </a:rPr>
              <a:t>Vie sociale </a:t>
            </a:r>
          </a:p>
          <a:p>
            <a:r>
              <a:rPr lang="fr-FR" sz="2800" dirty="0">
                <a:latin typeface="+mn-lt"/>
              </a:rPr>
              <a:t>et amis</a:t>
            </a:r>
          </a:p>
        </p:txBody>
      </p:sp>
      <p:sp>
        <p:nvSpPr>
          <p:cNvPr id="21" name="TextBox 9"/>
          <p:cNvSpPr txBox="1">
            <a:spLocks noChangeArrowheads="1"/>
          </p:cNvSpPr>
          <p:nvPr/>
        </p:nvSpPr>
        <p:spPr bwMode="auto">
          <a:xfrm>
            <a:off x="3372521" y="5142636"/>
            <a:ext cx="13901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fr-FR" sz="2800">
                <a:latin typeface="+mn-lt"/>
              </a:rPr>
              <a:t>Sécurité</a:t>
            </a:r>
          </a:p>
        </p:txBody>
      </p:sp>
      <p:sp>
        <p:nvSpPr>
          <p:cNvPr id="22" name="TextBox 10"/>
          <p:cNvSpPr txBox="1">
            <a:spLocks noChangeArrowheads="1"/>
          </p:cNvSpPr>
          <p:nvPr/>
        </p:nvSpPr>
        <p:spPr bwMode="auto">
          <a:xfrm>
            <a:off x="4405252" y="5602114"/>
            <a:ext cx="351326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2800">
                <a:latin typeface="+mn-lt"/>
              </a:rPr>
              <a:t>Eau et</a:t>
            </a:r>
          </a:p>
          <a:p>
            <a:pPr algn="ctr"/>
            <a:r>
              <a:rPr lang="fr-FR" sz="2800">
                <a:latin typeface="+mn-lt"/>
              </a:rPr>
              <a:t>installations sanitaires</a:t>
            </a:r>
          </a:p>
        </p:txBody>
      </p:sp>
      <p:sp>
        <p:nvSpPr>
          <p:cNvPr id="23" name="TextBox 2"/>
          <p:cNvSpPr txBox="1">
            <a:spLocks noChangeArrowheads="1"/>
          </p:cNvSpPr>
          <p:nvPr/>
        </p:nvSpPr>
        <p:spPr bwMode="auto">
          <a:xfrm>
            <a:off x="5301339" y="1408463"/>
            <a:ext cx="18678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fr-FR" sz="2800" dirty="0">
                <a:latin typeface="+mn-lt"/>
              </a:rPr>
              <a:t>Nourriture</a:t>
            </a:r>
          </a:p>
        </p:txBody>
      </p:sp>
      <p:sp>
        <p:nvSpPr>
          <p:cNvPr id="14" name="Rectangle 13"/>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5" name="TextBox 14"/>
          <p:cNvSpPr txBox="1"/>
          <p:nvPr/>
        </p:nvSpPr>
        <p:spPr>
          <a:xfrm>
            <a:off x="86988" y="5183796"/>
            <a:ext cx="461665" cy="1474763"/>
          </a:xfrm>
          <a:prstGeom prst="rect">
            <a:avLst/>
          </a:prstGeom>
          <a:noFill/>
        </p:spPr>
        <p:txBody>
          <a:bodyPr vert="vert270" wrap="none" rtlCol="0">
            <a:spAutoFit/>
          </a:bodyPr>
          <a:lstStyle/>
          <a:p>
            <a:r>
              <a:rPr lang="fr-FR">
                <a:solidFill>
                  <a:schemeClr val="bg1"/>
                </a:solidFill>
              </a:rPr>
              <a:t>Cours H.E.L.P.</a:t>
            </a:r>
          </a:p>
        </p:txBody>
      </p:sp>
    </p:spTree>
    <p:extLst>
      <p:ext uri="{BB962C8B-B14F-4D97-AF65-F5344CB8AC3E}">
        <p14:creationId xmlns:p14="http://schemas.microsoft.com/office/powerpoint/2010/main" val="558901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txBox="1">
            <a:spLocks noRot="1" noChangeArrowheads="1"/>
          </p:cNvSpPr>
          <p:nvPr/>
        </p:nvSpPr>
        <p:spPr>
          <a:xfrm>
            <a:off x="636701" y="-204625"/>
            <a:ext cx="6072074" cy="11112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4400" b="1" u="sng" dirty="0">
                <a:solidFill>
                  <a:srgbClr val="002060"/>
                </a:solidFill>
                <a:latin typeface="+mn-lt"/>
              </a:rPr>
              <a:t>Ce dont elles ont besoin </a:t>
            </a:r>
            <a:r>
              <a:rPr lang="fr-FR" sz="4400" b="1" dirty="0">
                <a:solidFill>
                  <a:srgbClr val="002060"/>
                </a:solidFill>
                <a:latin typeface="+mn-lt"/>
              </a:rPr>
              <a:t>: </a:t>
            </a:r>
          </a:p>
        </p:txBody>
      </p:sp>
      <p:pic>
        <p:nvPicPr>
          <p:cNvPr id="12"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3225" y="2242343"/>
            <a:ext cx="1225550" cy="237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3"/>
          <p:cNvSpPr txBox="1">
            <a:spLocks noChangeArrowheads="1"/>
          </p:cNvSpPr>
          <p:nvPr/>
        </p:nvSpPr>
        <p:spPr bwMode="auto">
          <a:xfrm>
            <a:off x="3172687" y="2159033"/>
            <a:ext cx="166314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fr-FR" sz="2800">
                <a:latin typeface="+mn-lt"/>
              </a:rPr>
              <a:t>Habitat et </a:t>
            </a:r>
          </a:p>
          <a:p>
            <a:r>
              <a:rPr lang="fr-FR" sz="2800">
                <a:latin typeface="+mn-lt"/>
              </a:rPr>
              <a:t>mobilier</a:t>
            </a:r>
          </a:p>
        </p:txBody>
      </p:sp>
      <p:sp>
        <p:nvSpPr>
          <p:cNvPr id="18" name="TextBox 4"/>
          <p:cNvSpPr txBox="1">
            <a:spLocks noChangeArrowheads="1"/>
          </p:cNvSpPr>
          <p:nvPr/>
        </p:nvSpPr>
        <p:spPr bwMode="auto">
          <a:xfrm>
            <a:off x="7247966" y="2449012"/>
            <a:ext cx="20387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fr-FR" sz="2400" dirty="0"/>
              <a:t>Instruction</a:t>
            </a:r>
          </a:p>
        </p:txBody>
      </p:sp>
      <p:sp>
        <p:nvSpPr>
          <p:cNvPr id="19" name="TextBox 5"/>
          <p:cNvSpPr txBox="1">
            <a:spLocks noChangeArrowheads="1"/>
          </p:cNvSpPr>
          <p:nvPr/>
        </p:nvSpPr>
        <p:spPr bwMode="auto">
          <a:xfrm>
            <a:off x="2623344" y="3764316"/>
            <a:ext cx="18893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fr-FR" sz="2800">
                <a:latin typeface="+mn-lt"/>
              </a:rPr>
              <a:t>Soins de santé</a:t>
            </a:r>
          </a:p>
        </p:txBody>
      </p:sp>
      <p:sp>
        <p:nvSpPr>
          <p:cNvPr id="20" name="TextBox 8"/>
          <p:cNvSpPr txBox="1">
            <a:spLocks noChangeArrowheads="1"/>
          </p:cNvSpPr>
          <p:nvPr/>
        </p:nvSpPr>
        <p:spPr bwMode="auto">
          <a:xfrm>
            <a:off x="7418916" y="3964479"/>
            <a:ext cx="186781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fr-FR" sz="2800">
                <a:latin typeface="+mn-lt"/>
              </a:rPr>
              <a:t>Vie sociale </a:t>
            </a:r>
          </a:p>
          <a:p>
            <a:r>
              <a:rPr lang="fr-FR" sz="2800">
                <a:latin typeface="+mn-lt"/>
              </a:rPr>
              <a:t>et amis</a:t>
            </a:r>
          </a:p>
        </p:txBody>
      </p:sp>
      <p:sp>
        <p:nvSpPr>
          <p:cNvPr id="21" name="TextBox 9"/>
          <p:cNvSpPr txBox="1">
            <a:spLocks noChangeArrowheads="1"/>
          </p:cNvSpPr>
          <p:nvPr/>
        </p:nvSpPr>
        <p:spPr bwMode="auto">
          <a:xfrm>
            <a:off x="3422099" y="4938712"/>
            <a:ext cx="13901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fr-FR" sz="2800">
                <a:latin typeface="+mn-lt"/>
              </a:rPr>
              <a:t>Sécurité</a:t>
            </a:r>
          </a:p>
        </p:txBody>
      </p:sp>
      <p:sp>
        <p:nvSpPr>
          <p:cNvPr id="22" name="TextBox 10"/>
          <p:cNvSpPr txBox="1">
            <a:spLocks noChangeArrowheads="1"/>
          </p:cNvSpPr>
          <p:nvPr/>
        </p:nvSpPr>
        <p:spPr bwMode="auto">
          <a:xfrm>
            <a:off x="4417337" y="5307524"/>
            <a:ext cx="351326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sz="2800">
                <a:latin typeface="+mn-lt"/>
              </a:rPr>
              <a:t>Eau et</a:t>
            </a:r>
          </a:p>
          <a:p>
            <a:pPr algn="ctr"/>
            <a:r>
              <a:rPr lang="fr-FR" sz="2800">
                <a:latin typeface="+mn-lt"/>
              </a:rPr>
              <a:t>installations sanitaires</a:t>
            </a:r>
          </a:p>
        </p:txBody>
      </p:sp>
      <p:sp>
        <p:nvSpPr>
          <p:cNvPr id="23" name="TextBox 2"/>
          <p:cNvSpPr txBox="1">
            <a:spLocks noChangeArrowheads="1"/>
          </p:cNvSpPr>
          <p:nvPr/>
        </p:nvSpPr>
        <p:spPr bwMode="auto">
          <a:xfrm>
            <a:off x="5094514" y="1559455"/>
            <a:ext cx="19195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fr-FR" sz="2400" dirty="0"/>
              <a:t>Nourriture</a:t>
            </a:r>
          </a:p>
        </p:txBody>
      </p:sp>
      <p:sp>
        <p:nvSpPr>
          <p:cNvPr id="16" name="Bulle ronde 2"/>
          <p:cNvSpPr>
            <a:spLocks noChangeArrowheads="1"/>
          </p:cNvSpPr>
          <p:nvPr/>
        </p:nvSpPr>
        <p:spPr bwMode="auto">
          <a:xfrm>
            <a:off x="2188605" y="1292264"/>
            <a:ext cx="7477654" cy="5362048"/>
          </a:xfrm>
          <a:prstGeom prst="wedgeEllipseCallout">
            <a:avLst>
              <a:gd name="adj1" fmla="val 41333"/>
              <a:gd name="adj2" fmla="val -46884"/>
            </a:avLst>
          </a:prstGeom>
          <a:noFill/>
          <a:ln w="9525" algn="ctr">
            <a:solidFill>
              <a:srgbClr val="005BA4"/>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eaLnBrk="1" hangingPunct="1"/>
            <a:endParaRPr lang="fr-CH" altLang="fr-FR"/>
          </a:p>
        </p:txBody>
      </p:sp>
      <p:sp>
        <p:nvSpPr>
          <p:cNvPr id="17" name="ZoneTexte 3"/>
          <p:cNvSpPr txBox="1">
            <a:spLocks noChangeArrowheads="1"/>
          </p:cNvSpPr>
          <p:nvPr/>
        </p:nvSpPr>
        <p:spPr bwMode="auto">
          <a:xfrm>
            <a:off x="9072157" y="700736"/>
            <a:ext cx="314406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fr-FR" sz="2800" dirty="0">
                <a:solidFill>
                  <a:srgbClr val="0070C0"/>
                </a:solidFill>
              </a:rPr>
              <a:t>Il s’agit des besoins essentiels</a:t>
            </a:r>
          </a:p>
        </p:txBody>
      </p:sp>
      <p:sp>
        <p:nvSpPr>
          <p:cNvPr id="14" name="Rectangle 13"/>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5" name="TextBox 14"/>
          <p:cNvSpPr txBox="1"/>
          <p:nvPr/>
        </p:nvSpPr>
        <p:spPr>
          <a:xfrm>
            <a:off x="86988" y="5183796"/>
            <a:ext cx="461665" cy="1474763"/>
          </a:xfrm>
          <a:prstGeom prst="rect">
            <a:avLst/>
          </a:prstGeom>
          <a:noFill/>
        </p:spPr>
        <p:txBody>
          <a:bodyPr vert="vert270" wrap="none" rtlCol="0">
            <a:spAutoFit/>
          </a:bodyPr>
          <a:lstStyle/>
          <a:p>
            <a:r>
              <a:rPr lang="fr-FR">
                <a:solidFill>
                  <a:schemeClr val="bg1"/>
                </a:solidFill>
              </a:rPr>
              <a:t>Cours H.E.L.P.</a:t>
            </a:r>
          </a:p>
        </p:txBody>
      </p:sp>
    </p:spTree>
    <p:extLst>
      <p:ext uri="{BB962C8B-B14F-4D97-AF65-F5344CB8AC3E}">
        <p14:creationId xmlns:p14="http://schemas.microsoft.com/office/powerpoint/2010/main" val="22725008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ICRC Team Document" ma:contentTypeID="0x010100F306B2604BE44180B8B82333BE64DF4E005A5CBB6C53404A16AAEA5338BA523999000A8DC57427FE8447B6BC7D6E7F551E9D" ma:contentTypeVersion="59" ma:contentTypeDescription="Upload Form" ma:contentTypeScope="" ma:versionID="af942c23399e2bbf09343e682b64174d">
  <xsd:schema xmlns:xsd="http://www.w3.org/2001/XMLSchema" xmlns:xs="http://www.w3.org/2001/XMLSchema" xmlns:p="http://schemas.microsoft.com/office/2006/metadata/properties" xmlns:ns1="http://schemas.microsoft.com/sharepoint/v3" xmlns:ns2="71402401-ee9a-4cfa-82a8-ebbd88d5d766" xmlns:ns3="a8a2af44-4b8d-404b-a8bd-4186350a523c" xmlns:ns4="775538c5-eb89-48ba-a372-0acd5d6f1291" targetNamespace="http://schemas.microsoft.com/office/2006/metadata/properties" ma:root="true" ma:fieldsID="9eefc4f65a2f985d9d7f7f4fa1d65849" ns1:_="" ns2:_="" ns3:_="" ns4:_="">
    <xsd:import namespace="http://schemas.microsoft.com/sharepoint/v3"/>
    <xsd:import namespace="71402401-ee9a-4cfa-82a8-ebbd88d5d766"/>
    <xsd:import namespace="a8a2af44-4b8d-404b-a8bd-4186350a523c"/>
    <xsd:import namespace="775538c5-eb89-48ba-a372-0acd5d6f1291"/>
    <xsd:element name="properties">
      <xsd:complexType>
        <xsd:sequence>
          <xsd:element name="documentManagement">
            <xsd:complexType>
              <xsd:all>
                <xsd:element ref="ns2:ICRCIMP_IsFocus" minOccurs="0"/>
                <xsd:element ref="ns3:IsIntranet" minOccurs="0"/>
                <xsd:element ref="ns3:Period_x0020_start" minOccurs="0"/>
                <xsd:element ref="ns3:Period_x0020_end" minOccurs="0"/>
                <xsd:element ref="ns2:ICRCIMP_IsRecord" minOccurs="0"/>
                <xsd:element ref="ns2:ICRCIMP_RMIdentifier" minOccurs="0"/>
                <xsd:element ref="ns2:ICRCIMP_RMTransfer" minOccurs="0"/>
                <xsd:element ref="ns1:AverageRating" minOccurs="0"/>
                <xsd:element ref="ns1:RatingCount" minOccurs="0"/>
                <xsd:element ref="ns3:_dlc_DocIdUrl" minOccurs="0"/>
                <xsd:element ref="ns2:ICRCIMP_RMUnitInCharge_H" minOccurs="0"/>
                <xsd:element ref="ns3:TaxCatchAll" minOccurs="0"/>
                <xsd:element ref="ns3:TaxCatchAllLabel" minOccurs="0"/>
                <xsd:element ref="ns3:_dlc_DocIdPersistId" minOccurs="0"/>
                <xsd:element ref="ns2:ICRCIMP_Keyword_H" minOccurs="0"/>
                <xsd:element ref="ns3:_dlc_DocId" minOccurs="0"/>
                <xsd:element ref="ns2:ICRCIMP_OrganizationalAccronym_H" minOccurs="0"/>
                <xsd:element ref="ns2:ICRCIMP_Country_H" minOccurs="0"/>
                <xsd:element ref="ns2:ICRCIMP_DocumentType_H" minOccurs="0"/>
                <xsd:element ref="ns2:ICRCIMP_IHT_H" minOccurs="0"/>
                <xsd:element ref="ns2:ICRCIMP_BusinessFunction_H" minOccurs="0"/>
                <xsd:element ref="ns4:pe3ed4b1638e49a0a22b56e84a30773f" minOccurs="0"/>
                <xsd:element ref="ns2:h205814a13eb4c68bb83316f6dea6ef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6" nillable="true" ma:displayName="Rating (0-5)" ma:decimals="2" ma:description="Average value of all the ratings that have been submitted" ma:hidden="true" ma:internalName="AverageRating" ma:readOnly="false">
      <xsd:simpleType>
        <xsd:restriction base="dms:Number"/>
      </xsd:simpleType>
    </xsd:element>
    <xsd:element name="RatingCount" ma:index="17" nillable="true" ma:displayName="Number of Ratings" ma:decimals="0" ma:description="Number of ratings submitted" ma:hidden="true" ma:internalName="RatingCount"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71402401-ee9a-4cfa-82a8-ebbd88d5d766" elementFormDefault="qualified">
    <xsd:import namespace="http://schemas.microsoft.com/office/2006/documentManagement/types"/>
    <xsd:import namespace="http://schemas.microsoft.com/office/infopath/2007/PartnerControls"/>
    <xsd:element name="ICRCIMP_IsFocus" ma:index="5" nillable="true" ma:displayName="Is Key Document" ma:default="0" ma:internalName="ICRCIMP_IsFocus">
      <xsd:simpleType>
        <xsd:restriction base="dms:Boolean"/>
      </xsd:simpleType>
    </xsd:element>
    <xsd:element name="ICRCIMP_IsRecord" ma:index="12" nillable="true" ma:displayName="Is Record" ma:default="0" ma:internalName="ICRCIMP_IsRecord">
      <xsd:simpleType>
        <xsd:restriction base="dms:Boolean"/>
      </xsd:simpleType>
    </xsd:element>
    <xsd:element name="ICRCIMP_RMIdentifier" ma:index="13" nillable="true" ma:displayName="RM Identifier" ma:hidden="true" ma:internalName="ICRCIMP_RMIdentifier" ma:readOnly="false">
      <xsd:simpleType>
        <xsd:restriction base="dms:Text"/>
      </xsd:simpleType>
    </xsd:element>
    <xsd:element name="ICRCIMP_RMTransfer" ma:index="15" nillable="true" ma:displayName="RM Transfer" ma:format="Image" ma:hidden="true" ma:internalName="ICRCIMP_RMTransfer"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ICRCIMP_RMUnitInCharge_H" ma:index="25" nillable="true" ma:taxonomy="true" ma:internalName="ICRCIMP_RMUnitInCharge_H" ma:taxonomyFieldName="ICRCIMP_RMUnitInCharge" ma:displayName="RM Unit In Charge" ma:readOnly="false" ma:default="" ma:fieldId="{6e3f7d82-bb30-4acf-bd11-eef511e2f6ff}"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Keyword_H" ma:index="29" nillable="true" ma:taxonomy="true" ma:internalName="ICRCIMP_Keyword_H" ma:taxonomyFieldName="ICRCIMP_Keyword" ma:displayName="Keyword" ma:readOnly="false" ma:default="" ma:fieldId="{f27af7a6-d078-4508-aeeb-bc60d2b2a9c2}" ma:taxonomyMulti="true" ma:sspId="ab0fa9d1-5a5a-4c9b-9c24-b67ffc5bb60f" ma:termSetId="9e1982ce-954c-4bc3-b476-a56a519943c0" ma:anchorId="dc16195f-09ad-42a4-9fc8-901be5812cbf" ma:open="false" ma:isKeyword="false">
      <xsd:complexType>
        <xsd:sequence>
          <xsd:element ref="pc:Terms" minOccurs="0" maxOccurs="1"/>
        </xsd:sequence>
      </xsd:complexType>
    </xsd:element>
    <xsd:element name="ICRCIMP_OrganizationalAccronym_H" ma:index="31" nillable="true" ma:taxonomy="true" ma:internalName="ICRCIMP_OrganizationalAccronym_H" ma:taxonomyFieldName="ICRCIMP_OrganizationalAccronym" ma:displayName="Organizational Acronym" ma:readOnly="false" ma:default="" ma:fieldId="{7ccf5c89-e992-4c56-8c3d-f080454b7083}"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Country_H" ma:index="32" nillable="true" ma:taxonomy="true" ma:internalName="ICRCIMP_Country_H" ma:taxonomyFieldName="ICRCIMP_Country" ma:displayName="Country" ma:readOnly="false" ma:default="" ma:fieldId="{43c356ae-dbf9-4781-9db5-36f4e2c43aa5}" ma:taxonomyMulti="true" ma:sspId="ab0fa9d1-5a5a-4c9b-9c24-b67ffc5bb60f" ma:termSetId="9e1982ce-954c-4bc3-b476-a56a519943c0" ma:anchorId="ef6172f5-22a7-44c1-85b4-1009e07f4347" ma:open="false" ma:isKeyword="false">
      <xsd:complexType>
        <xsd:sequence>
          <xsd:element ref="pc:Terms" minOccurs="0" maxOccurs="1"/>
        </xsd:sequence>
      </xsd:complexType>
    </xsd:element>
    <xsd:element name="ICRCIMP_DocumentType_H" ma:index="33" nillable="true" ma:taxonomy="true" ma:internalName="ICRCIMP_DocumentType_H" ma:taxonomyFieldName="ICRCIMP_DocumentType" ma:displayName="Document Type" ma:readOnly="false" ma:default="" ma:fieldId="{be9838ba-4f15-4a58-a832-ef14848e4da7}" ma:sspId="ab0fa9d1-5a5a-4c9b-9c24-b67ffc5bb60f" ma:termSetId="9e1982ce-954c-4bc3-b476-a56a519943c0" ma:anchorId="d4aee717-125d-40b5-a4ac-9555539d892b" ma:open="false" ma:isKeyword="false">
      <xsd:complexType>
        <xsd:sequence>
          <xsd:element ref="pc:Terms" minOccurs="0" maxOccurs="1"/>
        </xsd:sequence>
      </xsd:complexType>
    </xsd:element>
    <xsd:element name="ICRCIMP_IHT_H" ma:index="34" nillable="true" ma:taxonomy="true" ma:internalName="ICRCIMP_IHT_H" ma:taxonomyFieldName="ICRCIMP_IHT" ma:displayName="IHT" ma:readOnly="false" ma:default="" ma:fieldId="{065c2617-21f6-47e4-87f5-3c0378fecd5d}" ma:sspId="ab0fa9d1-5a5a-4c9b-9c24-b67ffc5bb60f" ma:termSetId="9e1982ce-954c-4bc3-b476-a56a519943c0" ma:anchorId="b0b0a92e-8599-45de-9f88-f18d1883a95e" ma:open="false" ma:isKeyword="false">
      <xsd:complexType>
        <xsd:sequence>
          <xsd:element ref="pc:Terms" minOccurs="0" maxOccurs="1"/>
        </xsd:sequence>
      </xsd:complexType>
    </xsd:element>
    <xsd:element name="ICRCIMP_BusinessFunction_H" ma:index="35" nillable="true" ma:taxonomy="true" ma:internalName="ICRCIMP_BusinessFunction_H" ma:taxonomyFieldName="ICRCIMP_BusinessFunction" ma:displayName="Business Function" ma:readOnly="false" ma:default="" ma:fieldId="{135f9e93-e411-4f51-a3e4-c80a6701173e}" ma:sspId="ab0fa9d1-5a5a-4c9b-9c24-b67ffc5bb60f" ma:termSetId="9e1982ce-954c-4bc3-b476-a56a519943c0" ma:anchorId="1f494b62-34d6-4855-af7c-08b76e795dc3" ma:open="false" ma:isKeyword="false">
      <xsd:complexType>
        <xsd:sequence>
          <xsd:element ref="pc:Terms" minOccurs="0" maxOccurs="1"/>
        </xsd:sequence>
      </xsd:complexType>
    </xsd:element>
    <xsd:element name="h205814a13eb4c68bb83316f6dea6ef2" ma:index="38" nillable="true" ma:taxonomy="true" ma:internalName="h205814a13eb4c68bb83316f6dea6ef2" ma:taxonomyFieldName="ICRCIMP_KeyIssue" ma:displayName="Key Issue" ma:fieldId="{1205814a-13eb-4c68-bb83-316f6dea6ef2}" ma:sspId="ab0fa9d1-5a5a-4c9b-9c24-b67ffc5bb60f" ma:termSetId="9e1982ce-954c-4bc3-b476-a56a519943c0" ma:anchorId="a8ad2310-98ac-4bbe-9c4d-0a57da7951af"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8a2af44-4b8d-404b-a8bd-4186350a523c" elementFormDefault="qualified">
    <xsd:import namespace="http://schemas.microsoft.com/office/2006/documentManagement/types"/>
    <xsd:import namespace="http://schemas.microsoft.com/office/infopath/2007/PartnerControls"/>
    <xsd:element name="IsIntranet" ma:index="6" nillable="true" ma:displayName="Is Intranet" ma:default="0" ma:internalName="IsIntranet">
      <xsd:simpleType>
        <xsd:restriction base="dms:Boolean"/>
      </xsd:simpleType>
    </xsd:element>
    <xsd:element name="Period_x0020_start" ma:index="10" nillable="true" ma:displayName="Period start" ma:format="DateOnly" ma:internalName="Period_x0020_start">
      <xsd:simpleType>
        <xsd:restriction base="dms:DateTime"/>
      </xsd:simpleType>
    </xsd:element>
    <xsd:element name="Period_x0020_end" ma:index="11" nillable="true" ma:displayName="Period end" ma:format="DateOnly" ma:internalName="Period_x0020_end">
      <xsd:simpleType>
        <xsd:restriction base="dms:DateTime"/>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TaxCatchAll" ma:index="26" nillable="true" ma:displayName="Taxonomy Catch All Column" ma:hidden="true" ma:list="{bb80481a-0eda-4050-92b4-209d87b2a08d}" ma:internalName="TaxCatchAll" ma:showField="CatchAllData"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TaxCatchAllLabel" ma:index="27" nillable="true" ma:displayName="Taxonomy Catch All Column1" ma:hidden="true" ma:list="{bb80481a-0eda-4050-92b4-209d87b2a08d}" ma:internalName="TaxCatchAllLabel" ma:readOnly="true" ma:showField="CatchAllDataLabel"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element name="_dlc_DocId" ma:index="30" nillable="true" ma:displayName="Document ID Value" ma:description="The value of the document ID assigned to this item." ma:internalName="_dlc_DocId"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5538c5-eb89-48ba-a372-0acd5d6f1291" elementFormDefault="qualified">
    <xsd:import namespace="http://schemas.microsoft.com/office/2006/documentManagement/types"/>
    <xsd:import namespace="http://schemas.microsoft.com/office/infopath/2007/PartnerControls"/>
    <xsd:element name="pe3ed4b1638e49a0a22b56e84a30773f" ma:index="36" nillable="true" ma:taxonomy="true" ma:internalName="pe3ed4b1638e49a0a22b56e84a30773f" ma:taxonomyFieldName="Key_x0020_Issue" ma:displayName="Key Issue" ma:default="3;#- No key issue|32056555-74b8-4174-9beb-b0d6d010855f" ma:fieldId="{9e3ed4b1-638e-49a0-a22b-56e84a30773f}" ma:sspId="ab0fa9d1-5a5a-4c9b-9c24-b67ffc5bb60f" ma:termSetId="9e1982ce-954c-4bc3-b476-a56a519943c0" ma:anchorId="a8ad2310-98ac-4bbe-9c4d-0a57da7951af"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1" ma:displayName="Summary"/>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SharedContentType xmlns="Microsoft.SharePoint.Taxonomy.ContentTypeSync" SourceId="ab0fa9d1-5a5a-4c9b-9c24-b67ffc5bb60f" ContentTypeId="0x010100F306B2604BE44180B8B82333BE64DF4E005A5CBB6C53404A16AAEA5338BA523999" PreviousValue="false"/>
</file>

<file path=customXml/item5.xml><?xml version="1.0" encoding="utf-8"?>
<p:properties xmlns:p="http://schemas.microsoft.com/office/2006/metadata/properties" xmlns:xsi="http://www.w3.org/2001/XMLSchema-instance" xmlns:pc="http://schemas.microsoft.com/office/infopath/2007/PartnerControls">
  <documentManagement>
    <ICRCIMP_Country_H xmlns="71402401-ee9a-4cfa-82a8-ebbd88d5d766">
      <Terms xmlns="http://schemas.microsoft.com/office/infopath/2007/PartnerControls">
        <TermInfo xmlns="http://schemas.microsoft.com/office/infopath/2007/PartnerControls">
          <TermName xmlns="http://schemas.microsoft.com/office/infopath/2007/PartnerControls">No Country</TermName>
          <TermId xmlns="http://schemas.microsoft.com/office/infopath/2007/PartnerControls">1f55df4f-c103-4303-b974-426a8e7d1d06</TermId>
        </TermInfo>
      </Terms>
    </ICRCIMP_Country_H>
    <Period_x0020_start xmlns="a8a2af44-4b8d-404b-a8bd-4186350a523c">2023-05-09T16:00:00+00:00</Period_x0020_start>
    <TaxCatchAll xmlns="a8a2af44-4b8d-404b-a8bd-4186350a523c">
      <Value>4</Value>
      <Value>31</Value>
      <Value>2</Value>
      <Value>1</Value>
      <Value>3</Value>
    </TaxCatchAll>
    <ICRCIMP_DocumentType_H xmlns="71402401-ee9a-4cfa-82a8-ebbd88d5d766">
      <Terms xmlns="http://schemas.microsoft.com/office/infopath/2007/PartnerControls"/>
    </ICRCIMP_DocumentType_H>
    <ICRCIMP_IHT_H xmlns="71402401-ee9a-4cfa-82a8-ebbd88d5d766">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23eb6094-56fc-4ad4-8ae2-cf1575a694f0</TermId>
        </TermInfo>
      </Terms>
    </ICRCIMP_IHT_H>
    <IsIntranet xmlns="a8a2af44-4b8d-404b-a8bd-4186350a523c">false</IsIntranet>
    <ICRCIMP_BusinessFunction_H xmlns="71402401-ee9a-4cfa-82a8-ebbd88d5d766">
      <Terms xmlns="http://schemas.microsoft.com/office/infopath/2007/PartnerControls">
        <TermInfo xmlns="http://schemas.microsoft.com/office/infopath/2007/PartnerControls">
          <TermName xmlns="http://schemas.microsoft.com/office/infopath/2007/PartnerControls">Assistance</TermName>
          <TermId xmlns="http://schemas.microsoft.com/office/infopath/2007/PartnerControls">9015aaae-65d7-4217-8889-581aaffe05a3</TermId>
        </TermInfo>
      </Terms>
    </ICRCIMP_BusinessFunction_H>
    <pe3ed4b1638e49a0a22b56e84a30773f xmlns="775538c5-eb89-48ba-a372-0acd5d6f1291">
      <Terms xmlns="http://schemas.microsoft.com/office/infopath/2007/PartnerControls">
        <TermInfo xmlns="http://schemas.microsoft.com/office/infopath/2007/PartnerControls">
          <TermName xmlns="http://schemas.microsoft.com/office/infopath/2007/PartnerControls">- No key issue</TermName>
          <TermId xmlns="http://schemas.microsoft.com/office/infopath/2007/PartnerControls">32056555-74b8-4174-9beb-b0d6d010855f</TermId>
        </TermInfo>
      </Terms>
    </pe3ed4b1638e49a0a22b56e84a30773f>
    <ICRCIMP_RMIdentifier xmlns="71402401-ee9a-4cfa-82a8-ebbd88d5d766" xsi:nil="true"/>
    <RatingCount xmlns="http://schemas.microsoft.com/sharepoint/v3" xsi:nil="true"/>
    <ICRCIMP_IsRecord xmlns="71402401-ee9a-4cfa-82a8-ebbd88d5d766">true</ICRCIMP_IsRecord>
    <ICRCIMP_RMTransfer xmlns="71402401-ee9a-4cfa-82a8-ebbd88d5d766">
      <Url xsi:nil="true"/>
      <Description xsi:nil="true"/>
    </ICRCIMP_RMTransfer>
    <ICRCIMP_Keyword_H xmlns="71402401-ee9a-4cfa-82a8-ebbd88d5d766">
      <Terms xmlns="http://schemas.microsoft.com/office/infopath/2007/PartnerControls"/>
    </ICRCIMP_Keyword_H>
    <ICRCIMP_OrganizationalAccronym_H xmlns="71402401-ee9a-4cfa-82a8-ebbd88d5d766">
      <Terms xmlns="http://schemas.microsoft.com/office/infopath/2007/PartnerControls"/>
    </ICRCIMP_OrganizationalAccronym_H>
    <AverageRating xmlns="http://schemas.microsoft.com/sharepoint/v3" xsi:nil="true"/>
    <h205814a13eb4c68bb83316f6dea6ef2 xmlns="71402401-ee9a-4cfa-82a8-ebbd88d5d766">
      <Terms xmlns="http://schemas.microsoft.com/office/infopath/2007/PartnerControls"/>
    </h205814a13eb4c68bb83316f6dea6ef2>
    <ICRCIMP_IsFocus xmlns="71402401-ee9a-4cfa-82a8-ebbd88d5d766">false</ICRCIMP_IsFocus>
    <Period_x0020_end xmlns="a8a2af44-4b8d-404b-a8bd-4186350a523c" xsi:nil="true"/>
    <ICRCIMP_RMUnitInCharge_H xmlns="71402401-ee9a-4cfa-82a8-ebbd88d5d766">
      <Terms xmlns="http://schemas.microsoft.com/office/infopath/2007/PartnerControls">
        <TermInfo xmlns="http://schemas.microsoft.com/office/infopath/2007/PartnerControls">
          <TermName xmlns="http://schemas.microsoft.com/office/infopath/2007/PartnerControls">GVA_OP_ASSIST_HELP</TermName>
          <TermId xmlns="http://schemas.microsoft.com/office/infopath/2007/PartnerControls">c53394dc-0df0-45c5-8220-3bdc97c5e4ad</TermId>
        </TermInfo>
      </Terms>
    </ICRCIMP_RMUnitInCharge_H>
    <_dlc_DocId xmlns="a8a2af44-4b8d-404b-a8bd-4186350a523c">TSASSIST-19-3312</_dlc_DocId>
    <_dlc_DocIdUrl xmlns="a8a2af44-4b8d-404b-a8bd-4186350a523c">
      <Url>https://collab.ext.icrc.org/sites/TS_ASSIST/_layouts/15/DocIdRedir.aspx?ID=TSASSIST-19-3312</Url>
      <Description>TSASSIST-19-3312</Description>
    </_dlc_DocIdUrl>
  </documentManagement>
</p:properties>
</file>

<file path=customXml/itemProps1.xml><?xml version="1.0" encoding="utf-8"?>
<ds:datastoreItem xmlns:ds="http://schemas.openxmlformats.org/officeDocument/2006/customXml" ds:itemID="{1E45277A-F32B-44BE-BA4F-0B663FC409B5}"/>
</file>

<file path=customXml/itemProps2.xml><?xml version="1.0" encoding="utf-8"?>
<ds:datastoreItem xmlns:ds="http://schemas.openxmlformats.org/officeDocument/2006/customXml" ds:itemID="{3489BF4D-1F07-4C89-A286-0205C65CC111}"/>
</file>

<file path=customXml/itemProps3.xml><?xml version="1.0" encoding="utf-8"?>
<ds:datastoreItem xmlns:ds="http://schemas.openxmlformats.org/officeDocument/2006/customXml" ds:itemID="{F904AB08-63DD-4C18-936F-ECB59E497786}"/>
</file>

<file path=customXml/itemProps4.xml><?xml version="1.0" encoding="utf-8"?>
<ds:datastoreItem xmlns:ds="http://schemas.openxmlformats.org/officeDocument/2006/customXml" ds:itemID="{1B21464F-4332-482D-9EEF-C53DA87B63BF}"/>
</file>

<file path=customXml/itemProps5.xml><?xml version="1.0" encoding="utf-8"?>
<ds:datastoreItem xmlns:ds="http://schemas.openxmlformats.org/officeDocument/2006/customXml" ds:itemID="{B55E913F-2377-4836-A473-D3380FDDB975}"/>
</file>

<file path=docProps/app.xml><?xml version="1.0" encoding="utf-8"?>
<Properties xmlns="http://schemas.openxmlformats.org/officeDocument/2006/extended-properties" xmlns:vt="http://schemas.openxmlformats.org/officeDocument/2006/docPropsVTypes">
  <TotalTime>0</TotalTime>
  <Words>3643</Words>
  <Application>Microsoft Office PowerPoint</Application>
  <PresentationFormat>Breitbild</PresentationFormat>
  <Paragraphs>478</Paragraphs>
  <Slides>31</Slides>
  <Notes>31</Notes>
  <HiddenSlides>0</HiddenSlides>
  <MMClips>0</MMClips>
  <ScaleCrop>false</ScaleCrop>
  <HeadingPairs>
    <vt:vector size="8" baseType="variant">
      <vt:variant>
        <vt:lpstr>Verwendete Schriftarten</vt:lpstr>
      </vt:variant>
      <vt:variant>
        <vt:i4>12</vt:i4>
      </vt:variant>
      <vt:variant>
        <vt:lpstr>Design</vt:lpstr>
      </vt:variant>
      <vt:variant>
        <vt:i4>1</vt:i4>
      </vt:variant>
      <vt:variant>
        <vt:lpstr>Eingebettete OLE-Server</vt:lpstr>
      </vt:variant>
      <vt:variant>
        <vt:i4>1</vt:i4>
      </vt:variant>
      <vt:variant>
        <vt:lpstr>Folientitel</vt:lpstr>
      </vt:variant>
      <vt:variant>
        <vt:i4>31</vt:i4>
      </vt:variant>
    </vt:vector>
  </HeadingPairs>
  <TitlesOfParts>
    <vt:vector size="45" baseType="lpstr">
      <vt:lpstr>Arial</vt:lpstr>
      <vt:lpstr>Arial Narrow</vt:lpstr>
      <vt:lpstr>Calibri</vt:lpstr>
      <vt:lpstr>Calibri Light</vt:lpstr>
      <vt:lpstr>Cambria</vt:lpstr>
      <vt:lpstr>Helvetica</vt:lpstr>
      <vt:lpstr>Monotype Sorts</vt:lpstr>
      <vt:lpstr>Tahoma</vt:lpstr>
      <vt:lpstr>Times New Roman Bold Italic</vt:lpstr>
      <vt:lpstr>Verdana</vt:lpstr>
      <vt:lpstr>Verdana Bold</vt:lpstr>
      <vt:lpstr>Wingdings</vt:lpstr>
      <vt:lpstr>Office Theme</vt:lpstr>
      <vt:lpstr>Clip</vt:lpstr>
      <vt:lpstr>Nutrition et moyens de subsistance : concepts</vt:lpstr>
      <vt:lpstr>Objectifs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2023-01-23T16:23:08Z</dcterms:created>
  <dcterms:modified xsi:type="dcterms:W3CDTF">2023-02-08T07:39:30Z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0x010100F306B2604BE44180B8B82333BE64DF4E005A5CBB6C53404A16AAEA5338BA523999000A8DC57427FE8447B6BC7D6E7F551E9D</vt:lpwstr>
  </property>
  <property fmtid="{D5CDD505-2E9C-101B-9397-08002B2CF9AE}" pid="3" name="ICRCIMP_RMUnitInCharge">
    <vt:lpwstr>31;#GVA_OP_ASSIST_HELP|c53394dc-0df0-45c5-8220-3bdc97c5e4ad</vt:lpwstr>
  </property>
  <property fmtid="{D5CDD505-2E9C-101B-9397-08002B2CF9AE}" pid="4" name="ICRCIMP_ManageAccess">
    <vt:bool>false</vt:bool>
  </property>
  <property fmtid="{D5CDD505-2E9C-101B-9397-08002B2CF9AE}" pid="5" name="ICRCIMP_OrganizationalUnit">
    <vt:lpwstr/>
  </property>
  <property fmtid="{D5CDD505-2E9C-101B-9397-08002B2CF9AE}" pid="6" name="ICRCIMP_Site_H">
    <vt:lpwstr/>
  </property>
  <property fmtid="{D5CDD505-2E9C-101B-9397-08002B2CF9AE}" pid="7" name="ICRCIMP_Country">
    <vt:lpwstr>2;#No Country|1f55df4f-c103-4303-b974-426a8e7d1d06</vt:lpwstr>
  </property>
  <property fmtid="{D5CDD505-2E9C-101B-9397-08002B2CF9AE}" pid="8" name="ICRCIMP_OrganizationalAccronym">
    <vt:lpwstr/>
  </property>
  <property fmtid="{D5CDD505-2E9C-101B-9397-08002B2CF9AE}" pid="9" name="ICRCIMP_Site">
    <vt:lpwstr/>
  </property>
  <property fmtid="{D5CDD505-2E9C-101B-9397-08002B2CF9AE}" pid="10" name="ICRCIMP_DocumentType">
    <vt:lpwstr/>
  </property>
  <property fmtid="{D5CDD505-2E9C-101B-9397-08002B2CF9AE}" pid="11" name="Key Issue">
    <vt:lpwstr>3;#- No key issue|32056555-74b8-4174-9beb-b0d6d010855f</vt:lpwstr>
  </property>
  <property fmtid="{D5CDD505-2E9C-101B-9397-08002B2CF9AE}" pid="12" name="ICRCIMP_OrganizationalUnit_H">
    <vt:lpwstr/>
  </property>
  <property fmtid="{D5CDD505-2E9C-101B-9397-08002B2CF9AE}" pid="13" name="ICRCIMP_BusinessFunction">
    <vt:lpwstr>1;#Assistance|9015aaae-65d7-4217-8889-581aaffe05a3</vt:lpwstr>
  </property>
  <property fmtid="{D5CDD505-2E9C-101B-9397-08002B2CF9AE}" pid="14" name="ICRCIMP_Keyword">
    <vt:lpwstr/>
  </property>
  <property fmtid="{D5CDD505-2E9C-101B-9397-08002B2CF9AE}" pid="15" name="ICRCIMP_KeyIssue">
    <vt:lpwstr/>
  </property>
  <property fmtid="{D5CDD505-2E9C-101B-9397-08002B2CF9AE}" pid="16" name="ICRCIMP_IHT">
    <vt:lpwstr>4;#Internal|23eb6094-56fc-4ad4-8ae2-cf1575a694f0</vt:lpwstr>
  </property>
  <property fmtid="{D5CDD505-2E9C-101B-9397-08002B2CF9AE}" pid="17" name="_dlc_DocIdItemGuid">
    <vt:lpwstr>b6ffe71a-7819-41c8-a2f5-9db23b7ce996</vt:lpwstr>
  </property>
</Properties>
</file>