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56"/>
  </p:notesMasterIdLst>
  <p:handoutMasterIdLst>
    <p:handoutMasterId r:id="rId57"/>
  </p:handoutMasterIdLst>
  <p:sldIdLst>
    <p:sldId id="256" r:id="rId7"/>
    <p:sldId id="317" r:id="rId8"/>
    <p:sldId id="274" r:id="rId9"/>
    <p:sldId id="290" r:id="rId10"/>
    <p:sldId id="292" r:id="rId11"/>
    <p:sldId id="337" r:id="rId12"/>
    <p:sldId id="338" r:id="rId13"/>
    <p:sldId id="297" r:id="rId14"/>
    <p:sldId id="306" r:id="rId15"/>
    <p:sldId id="260" r:id="rId16"/>
    <p:sldId id="329" r:id="rId17"/>
    <p:sldId id="303" r:id="rId18"/>
    <p:sldId id="310" r:id="rId19"/>
    <p:sldId id="314" r:id="rId20"/>
    <p:sldId id="318" r:id="rId21"/>
    <p:sldId id="369" r:id="rId22"/>
    <p:sldId id="370" r:id="rId23"/>
    <p:sldId id="372" r:id="rId24"/>
    <p:sldId id="373" r:id="rId25"/>
    <p:sldId id="374" r:id="rId26"/>
    <p:sldId id="375" r:id="rId27"/>
    <p:sldId id="376" r:id="rId28"/>
    <p:sldId id="377" r:id="rId29"/>
    <p:sldId id="265" r:id="rId30"/>
    <p:sldId id="266" r:id="rId31"/>
    <p:sldId id="380" r:id="rId32"/>
    <p:sldId id="379" r:id="rId33"/>
    <p:sldId id="301" r:id="rId34"/>
    <p:sldId id="381" r:id="rId35"/>
    <p:sldId id="324" r:id="rId36"/>
    <p:sldId id="316" r:id="rId37"/>
    <p:sldId id="257" r:id="rId38"/>
    <p:sldId id="300" r:id="rId39"/>
    <p:sldId id="332" r:id="rId40"/>
    <p:sldId id="334" r:id="rId41"/>
    <p:sldId id="363" r:id="rId42"/>
    <p:sldId id="341" r:id="rId43"/>
    <p:sldId id="349" r:id="rId44"/>
    <p:sldId id="343" r:id="rId45"/>
    <p:sldId id="361" r:id="rId46"/>
    <p:sldId id="356" r:id="rId47"/>
    <p:sldId id="365" r:id="rId48"/>
    <p:sldId id="344" r:id="rId49"/>
    <p:sldId id="359" r:id="rId50"/>
    <p:sldId id="345" r:id="rId51"/>
    <p:sldId id="357" r:id="rId52"/>
    <p:sldId id="305" r:id="rId53"/>
    <p:sldId id="278" r:id="rId54"/>
    <p:sldId id="304" r:id="rId5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574FF2"/>
    <a:srgbClr val="FFFFC9"/>
    <a:srgbClr val="FFFFAF"/>
    <a:srgbClr val="524BF2"/>
    <a:srgbClr val="0A4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5853"/>
  </p:normalViewPr>
  <p:slideViewPr>
    <p:cSldViewPr snapToGrid="0" snapToObjects="1">
      <p:cViewPr varScale="1">
        <p:scale>
          <a:sx n="103" d="100"/>
          <a:sy n="103" d="100"/>
        </p:scale>
        <p:origin x="114" y="24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8997" cy="498562"/>
          </a:xfrm>
          <a:prstGeom prst="rect">
            <a:avLst/>
          </a:prstGeom>
        </p:spPr>
        <p:txBody>
          <a:bodyPr vert="horz" lIns="91431" tIns="45715" rIns="91431" bIns="45715" rtlCol="0"/>
          <a:lstStyle>
            <a:lvl1pPr algn="l">
              <a:defRPr sz="1200"/>
            </a:lvl1pPr>
          </a:lstStyle>
          <a:p>
            <a:endParaRPr lang="en-GB"/>
          </a:p>
        </p:txBody>
      </p:sp>
      <p:sp>
        <p:nvSpPr>
          <p:cNvPr id="3" name="Date Placeholder 2"/>
          <p:cNvSpPr>
            <a:spLocks noGrp="1"/>
          </p:cNvSpPr>
          <p:nvPr>
            <p:ph type="dt" sz="quarter" idx="1"/>
          </p:nvPr>
        </p:nvSpPr>
        <p:spPr>
          <a:xfrm>
            <a:off x="3855079" y="1"/>
            <a:ext cx="2948997" cy="498562"/>
          </a:xfrm>
          <a:prstGeom prst="rect">
            <a:avLst/>
          </a:prstGeom>
        </p:spPr>
        <p:txBody>
          <a:bodyPr vert="horz" lIns="91431" tIns="45715" rIns="91431" bIns="45715" rtlCol="0"/>
          <a:lstStyle>
            <a:lvl1pPr algn="r">
              <a:defRPr sz="1200"/>
            </a:lvl1pPr>
          </a:lstStyle>
          <a:p>
            <a:fld id="{EAC0F323-480D-4D3C-9456-63017FE82AD2}" type="datetimeFigureOut">
              <a:rPr lang="en-GB" smtClean="0"/>
              <a:t>23/05/2023</a:t>
            </a:fld>
            <a:endParaRPr lang="en-GB"/>
          </a:p>
        </p:txBody>
      </p:sp>
      <p:sp>
        <p:nvSpPr>
          <p:cNvPr id="4" name="Footer Placeholder 3"/>
          <p:cNvSpPr>
            <a:spLocks noGrp="1"/>
          </p:cNvSpPr>
          <p:nvPr>
            <p:ph type="ftr" sz="quarter" idx="2"/>
          </p:nvPr>
        </p:nvSpPr>
        <p:spPr>
          <a:xfrm>
            <a:off x="1" y="9445539"/>
            <a:ext cx="2948997" cy="498562"/>
          </a:xfrm>
          <a:prstGeom prst="rect">
            <a:avLst/>
          </a:prstGeom>
        </p:spPr>
        <p:txBody>
          <a:bodyPr vert="horz" lIns="91431" tIns="45715" rIns="91431" bIns="45715" rtlCol="0" anchor="b"/>
          <a:lstStyle>
            <a:lvl1pPr algn="l">
              <a:defRPr sz="1200"/>
            </a:lvl1pPr>
          </a:lstStyle>
          <a:p>
            <a:endParaRPr lang="en-GB"/>
          </a:p>
        </p:txBody>
      </p:sp>
      <p:sp>
        <p:nvSpPr>
          <p:cNvPr id="5" name="Slide Number Placeholder 4"/>
          <p:cNvSpPr>
            <a:spLocks noGrp="1"/>
          </p:cNvSpPr>
          <p:nvPr>
            <p:ph type="sldNum" sz="quarter" idx="3"/>
          </p:nvPr>
        </p:nvSpPr>
        <p:spPr>
          <a:xfrm>
            <a:off x="3855079" y="9445539"/>
            <a:ext cx="2948997" cy="498562"/>
          </a:xfrm>
          <a:prstGeom prst="rect">
            <a:avLst/>
          </a:prstGeom>
        </p:spPr>
        <p:txBody>
          <a:bodyPr vert="horz" lIns="91431" tIns="45715" rIns="91431" bIns="45715" rtlCol="0" anchor="b"/>
          <a:lstStyle>
            <a:lvl1pPr algn="r">
              <a:defRPr sz="1200"/>
            </a:lvl1pPr>
          </a:lstStyle>
          <a:p>
            <a:fld id="{5628C277-8545-4AC1-83E7-36A764E2D164}" type="slidenum">
              <a:rPr lang="en-GB" smtClean="0"/>
              <a:t>‹#›</a:t>
            </a:fld>
            <a:endParaRPr lang="en-GB"/>
          </a:p>
        </p:txBody>
      </p:sp>
    </p:spTree>
    <p:extLst>
      <p:ext uri="{BB962C8B-B14F-4D97-AF65-F5344CB8AC3E}">
        <p14:creationId xmlns:p14="http://schemas.microsoft.com/office/powerpoint/2010/main" val="2440814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8932"/>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854941" y="0"/>
            <a:ext cx="2949099" cy="498932"/>
          </a:xfrm>
          <a:prstGeom prst="rect">
            <a:avLst/>
          </a:prstGeom>
        </p:spPr>
        <p:txBody>
          <a:bodyPr vert="horz" lIns="93315" tIns="46657" rIns="93315" bIns="46657" rtlCol="0"/>
          <a:lstStyle>
            <a:lvl1pPr algn="r">
              <a:defRPr sz="1200"/>
            </a:lvl1pPr>
          </a:lstStyle>
          <a:p>
            <a:fld id="{270FF8E7-8B7A-C646-91B1-35D1B1B68E90}" type="datetimeFigureOut">
              <a:rPr lang="en-US" smtClean="0"/>
              <a:t>5/23/2023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680562" y="4785599"/>
            <a:ext cx="5444490" cy="3915489"/>
          </a:xfrm>
          <a:prstGeom prst="rect">
            <a:avLst/>
          </a:prstGeom>
        </p:spPr>
        <p:txBody>
          <a:bodyPr vert="horz" lIns="93315" tIns="46657" rIns="93315" bIns="46657"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1" y="9445171"/>
            <a:ext cx="2949099" cy="498931"/>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854941" y="9445171"/>
            <a:ext cx="2949099" cy="498931"/>
          </a:xfrm>
          <a:prstGeom prst="rect">
            <a:avLst/>
          </a:prstGeom>
        </p:spPr>
        <p:txBody>
          <a:bodyPr vert="horz" lIns="93315" tIns="46657" rIns="93315" bIns="46657" rtlCol="0" anchor="b"/>
          <a:lstStyle>
            <a:lvl1pPr algn="r">
              <a:defRPr sz="1200"/>
            </a:lvl1pPr>
          </a:lstStyle>
          <a:p>
            <a:fld id="{A412FEE7-2154-B049-B0D8-2660E1F15E5B}" type="slidenum">
              <a:rPr lang="en-US" smtClean="0"/>
              <a:t>‹#›</a:t>
            </a:fld>
            <a:endParaRPr lang="en-US"/>
          </a:p>
        </p:txBody>
      </p:sp>
    </p:spTree>
    <p:extLst>
      <p:ext uri="{BB962C8B-B14F-4D97-AF65-F5344CB8AC3E}">
        <p14:creationId xmlns:p14="http://schemas.microsoft.com/office/powerpoint/2010/main" val="75036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1</a:t>
            </a:fld>
            <a:endParaRPr lang="en-US"/>
          </a:p>
        </p:txBody>
      </p:sp>
    </p:spTree>
    <p:extLst>
      <p:ext uri="{BB962C8B-B14F-4D97-AF65-F5344CB8AC3E}">
        <p14:creationId xmlns:p14="http://schemas.microsoft.com/office/powerpoint/2010/main" val="124563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further information see list with web-sites </a:t>
            </a:r>
            <a:r>
              <a:rPr lang="en-US" dirty="0" err="1"/>
              <a:t>dsitributed</a:t>
            </a:r>
            <a:r>
              <a:rPr lang="en-US" dirty="0"/>
              <a:t> to the learners</a:t>
            </a:r>
          </a:p>
        </p:txBody>
      </p:sp>
      <p:sp>
        <p:nvSpPr>
          <p:cNvPr id="4" name="Slide Number Placeholder 3"/>
          <p:cNvSpPr>
            <a:spLocks noGrp="1"/>
          </p:cNvSpPr>
          <p:nvPr>
            <p:ph type="sldNum" sz="quarter" idx="10"/>
          </p:nvPr>
        </p:nvSpPr>
        <p:spPr/>
        <p:txBody>
          <a:bodyPr/>
          <a:lstStyle/>
          <a:p>
            <a:fld id="{A412FEE7-2154-B049-B0D8-2660E1F15E5B}" type="slidenum">
              <a:rPr lang="en-US" smtClean="0"/>
              <a:t>13</a:t>
            </a:fld>
            <a:endParaRPr lang="en-US"/>
          </a:p>
        </p:txBody>
      </p:sp>
    </p:spTree>
    <p:extLst>
      <p:ext uri="{BB962C8B-B14F-4D97-AF65-F5344CB8AC3E}">
        <p14:creationId xmlns:p14="http://schemas.microsoft.com/office/powerpoint/2010/main" val="1473482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16</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Probability sampling whereby each population unit (person, household, etc.) has a known, non-zero chance of inclusion in the sample.</a:t>
            </a:r>
            <a:r>
              <a:rPr lang="en-US" altLang="en-US" baseline="0" dirty="0">
                <a:latin typeface="Arial" charset="0"/>
                <a:ea typeface="ＭＳ Ｐゴシック" charset="-128"/>
              </a:rPr>
              <a:t> </a:t>
            </a:r>
            <a:r>
              <a:rPr lang="en-US" altLang="en-US" dirty="0">
                <a:latin typeface="Arial" charset="0"/>
                <a:ea typeface="ＭＳ Ｐゴシック" charset="-128"/>
              </a:rPr>
              <a:t>Cluster</a:t>
            </a:r>
            <a:r>
              <a:rPr lang="en-US" altLang="en-US" baseline="0" dirty="0">
                <a:latin typeface="Arial" charset="0"/>
                <a:ea typeface="ＭＳ Ｐゴシック" charset="-128"/>
              </a:rPr>
              <a:t> sampling used for e.g. mortality-, nutritional -, vaccination coverage surveys -&gt; looked into more in depth in Nutrition and Livelihood Support Sessions</a:t>
            </a:r>
          </a:p>
          <a:p>
            <a:pPr eaLnBrk="1" hangingPunct="1"/>
            <a:r>
              <a:rPr lang="en-US" altLang="en-US" baseline="0" dirty="0">
                <a:latin typeface="Arial" charset="0"/>
                <a:ea typeface="ＭＳ Ｐゴシック" charset="-128"/>
              </a:rPr>
              <a:t>NB. Making the invisible people visible. </a:t>
            </a:r>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1280418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17</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Photo: Pakistan, North West Frontier Province,</a:t>
            </a:r>
            <a:r>
              <a:rPr lang="en-US" altLang="en-US" baseline="0" dirty="0">
                <a:latin typeface="Arial" charset="0"/>
                <a:ea typeface="ＭＳ Ｐゴシック" charset="-128"/>
              </a:rPr>
              <a:t> District of </a:t>
            </a:r>
            <a:r>
              <a:rPr lang="en-US" altLang="en-US" baseline="0" dirty="0" err="1">
                <a:latin typeface="Arial" charset="0"/>
                <a:ea typeface="ＭＳ Ｐゴシック" charset="-128"/>
              </a:rPr>
              <a:t>Dir</a:t>
            </a:r>
            <a:r>
              <a:rPr lang="en-US" altLang="en-US" baseline="0" dirty="0">
                <a:latin typeface="Arial" charset="0"/>
                <a:ea typeface="ＭＳ Ｐゴシック" charset="-128"/>
              </a:rPr>
              <a:t>, </a:t>
            </a:r>
            <a:r>
              <a:rPr lang="en-US" altLang="en-US" baseline="0" dirty="0" err="1">
                <a:latin typeface="Arial" charset="0"/>
                <a:ea typeface="ＭＳ Ｐゴシック" charset="-128"/>
              </a:rPr>
              <a:t>Timergara</a:t>
            </a:r>
            <a:r>
              <a:rPr lang="en-US" altLang="en-US" baseline="0" dirty="0">
                <a:latin typeface="Arial" charset="0"/>
                <a:ea typeface="ＭＳ Ｐゴシック" charset="-128"/>
              </a:rPr>
              <a:t> Region, </a:t>
            </a:r>
            <a:r>
              <a:rPr lang="en-US" altLang="en-US" baseline="0" dirty="0" err="1">
                <a:latin typeface="Arial" charset="0"/>
                <a:ea typeface="ＭＳ Ｐゴシック" charset="-128"/>
              </a:rPr>
              <a:t>Wari</a:t>
            </a:r>
            <a:r>
              <a:rPr lang="en-US" altLang="en-US" baseline="0" dirty="0">
                <a:latin typeface="Arial" charset="0"/>
                <a:ea typeface="ＭＳ Ｐゴシック" charset="-128"/>
              </a:rPr>
              <a:t> 1 camp</a:t>
            </a:r>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For</a:t>
            </a:r>
            <a:r>
              <a:rPr lang="en-US" altLang="en-US" baseline="0" dirty="0">
                <a:latin typeface="Arial" charset="0"/>
                <a:ea typeface="ＭＳ Ｐゴシック" charset="-128"/>
              </a:rPr>
              <a:t> instance: There are only 1500 households -&gt; all households are included in the mortality survey + all children aged 6 – 59 month are measured (W/H, MUAC)</a:t>
            </a:r>
            <a:endParaRPr lang="en-US" altLang="en-US" dirty="0">
              <a:latin typeface="Arial" charset="0"/>
              <a:ea typeface="ＭＳ Ｐゴシック" charset="-128"/>
            </a:endParaRPr>
          </a:p>
        </p:txBody>
      </p:sp>
    </p:spTree>
    <p:extLst>
      <p:ext uri="{BB962C8B-B14F-4D97-AF65-F5344CB8AC3E}">
        <p14:creationId xmlns:p14="http://schemas.microsoft.com/office/powerpoint/2010/main" val="165216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called</a:t>
            </a:r>
            <a:r>
              <a:rPr lang="en-GB" baseline="0" dirty="0"/>
              <a:t> biased sampling</a:t>
            </a:r>
            <a:endParaRPr lang="en-GB" dirty="0"/>
          </a:p>
          <a:p>
            <a:r>
              <a:rPr lang="en-GB" dirty="0"/>
              <a:t>Rapid assessment that rely on convenience sampling –choosing</a:t>
            </a:r>
            <a:r>
              <a:rPr lang="en-GB" baseline="0" dirty="0"/>
              <a:t> individuals arbitrarily and in an unstructured way (e.g. taking anyone who is available such as those closest to the road) cannot be assumed to reflect the wider population from which the sample was drawn. </a:t>
            </a:r>
            <a:endParaRPr lang="en-GB" dirty="0"/>
          </a:p>
        </p:txBody>
      </p:sp>
      <p:sp>
        <p:nvSpPr>
          <p:cNvPr id="4" name="Slide Number Placeholder 3"/>
          <p:cNvSpPr>
            <a:spLocks noGrp="1"/>
          </p:cNvSpPr>
          <p:nvPr>
            <p:ph type="sldNum" sz="quarter" idx="10"/>
          </p:nvPr>
        </p:nvSpPr>
        <p:spPr/>
        <p:txBody>
          <a:bodyPr/>
          <a:lstStyle/>
          <a:p>
            <a:fld id="{CA984DBD-E085-684B-ABE7-2DEF6095551B}" type="slidenum">
              <a:rPr lang="en-GB" smtClean="0"/>
              <a:t>18</a:t>
            </a:fld>
            <a:endParaRPr lang="en-GB"/>
          </a:p>
        </p:txBody>
      </p:sp>
    </p:spTree>
    <p:extLst>
      <p:ext uri="{BB962C8B-B14F-4D97-AF65-F5344CB8AC3E}">
        <p14:creationId xmlns:p14="http://schemas.microsoft.com/office/powerpoint/2010/main" val="209735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charset="0"/>
                <a:ea typeface="ＭＳ Ｐゴシック" charset="-128"/>
              </a:rPr>
              <a:t>Probability sampling whereby each population unit (person, household, etc.) has a known, non-zero chance of inclusion in the sample.</a:t>
            </a:r>
            <a:r>
              <a:rPr lang="en-US" altLang="en-US" baseline="0" dirty="0">
                <a:latin typeface="Arial" charset="0"/>
                <a:ea typeface="ＭＳ Ｐゴシック" charset="-128"/>
              </a:rPr>
              <a:t> </a:t>
            </a:r>
            <a:r>
              <a:rPr lang="en-US" altLang="en-US" dirty="0">
                <a:latin typeface="Arial" charset="0"/>
                <a:ea typeface="ＭＳ Ｐゴシック" charset="-128"/>
              </a:rPr>
              <a:t>Cluster</a:t>
            </a:r>
            <a:r>
              <a:rPr lang="en-US" altLang="en-US" baseline="0" dirty="0">
                <a:latin typeface="Arial" charset="0"/>
                <a:ea typeface="ＭＳ Ｐゴシック" charset="-128"/>
              </a:rPr>
              <a:t> sampling used for e.g. mortality-, nutritional -, vaccination coverage surveys -&gt; looked into more in depth in Nutrition and Livelihood Support Sessions</a:t>
            </a:r>
          </a:p>
          <a:p>
            <a:pPr eaLnBrk="1" hangingPunct="1"/>
            <a:r>
              <a:rPr lang="en-US" altLang="en-US" baseline="0" dirty="0">
                <a:latin typeface="Arial" charset="0"/>
                <a:ea typeface="ＭＳ Ｐゴシック" charset="-128"/>
              </a:rPr>
              <a:t>NB. Making the invisible people visible. </a:t>
            </a:r>
            <a:endParaRPr lang="en-US" altLang="en-US" dirty="0">
              <a:latin typeface="Arial" charset="0"/>
              <a:ea typeface="ＭＳ Ｐゴシック" charset="-128"/>
            </a:endParaRPr>
          </a:p>
          <a:p>
            <a:endParaRPr lang="en-GB" dirty="0"/>
          </a:p>
          <a:p>
            <a:r>
              <a:rPr lang="en-GB" dirty="0"/>
              <a:t>Definition: any methods of sampling that uses random</a:t>
            </a:r>
            <a:r>
              <a:rPr lang="en-GB" baseline="0" dirty="0"/>
              <a:t> selection. </a:t>
            </a:r>
          </a:p>
          <a:p>
            <a:r>
              <a:rPr lang="en-GB" baseline="0" dirty="0"/>
              <a:t>Cluster sampling generally used for mortality surveys, vaccination coverage surveys and nutritional surveys</a:t>
            </a:r>
          </a:p>
          <a:p>
            <a:r>
              <a:rPr lang="en-GB" baseline="0" dirty="0"/>
              <a:t>Cluster sampling is also the method that is frequently used in crisis situations</a:t>
            </a:r>
          </a:p>
        </p:txBody>
      </p:sp>
      <p:sp>
        <p:nvSpPr>
          <p:cNvPr id="4" name="Slide Number Placeholder 3"/>
          <p:cNvSpPr>
            <a:spLocks noGrp="1"/>
          </p:cNvSpPr>
          <p:nvPr>
            <p:ph type="sldNum" sz="quarter" idx="10"/>
          </p:nvPr>
        </p:nvSpPr>
        <p:spPr/>
        <p:txBody>
          <a:bodyPr/>
          <a:lstStyle/>
          <a:p>
            <a:fld id="{CA984DBD-E085-684B-ABE7-2DEF6095551B}" type="slidenum">
              <a:rPr lang="en-GB" smtClean="0"/>
              <a:t>19</a:t>
            </a:fld>
            <a:endParaRPr lang="en-GB"/>
          </a:p>
        </p:txBody>
      </p:sp>
    </p:spTree>
    <p:extLst>
      <p:ext uri="{BB962C8B-B14F-4D97-AF65-F5344CB8AC3E}">
        <p14:creationId xmlns:p14="http://schemas.microsoft.com/office/powerpoint/2010/main" val="112375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20</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202016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You</a:t>
            </a:r>
            <a:r>
              <a:rPr lang="en-GB" baseline="0" dirty="0"/>
              <a:t> need a </a:t>
            </a:r>
            <a:r>
              <a:rPr lang="en-GB" dirty="0"/>
              <a:t>representative sample of children from a selected population to be measured, to get a statistically reliable estimate of the prevalence of acute malnutrition</a:t>
            </a:r>
          </a:p>
          <a:p>
            <a:r>
              <a:rPr lang="en-GB" dirty="0"/>
              <a:t>For the survey to be representative, each child in the population of interest must have an equal chance of being selected for the survey -&gt; probability</a:t>
            </a:r>
            <a:r>
              <a:rPr lang="en-GB" baseline="0" dirty="0"/>
              <a:t> sample</a:t>
            </a:r>
            <a:endParaRPr lang="en-US" altLang="en-US" b="1" dirty="0">
              <a:latin typeface="Arial" panose="020B0604020202020204" pitchFamily="34" charset="0"/>
              <a:cs typeface="Arial" panose="020B0604020202020204" pitchFamily="34" charset="0"/>
            </a:endParaRPr>
          </a:p>
          <a:p>
            <a:pPr eaLnBrk="1" hangingPunct="1">
              <a:spcBef>
                <a:spcPct val="20000"/>
              </a:spcBef>
              <a:buClrTx/>
              <a:buSzTx/>
              <a:buFontTx/>
              <a:buNone/>
            </a:pPr>
            <a:r>
              <a:rPr lang="en-US" altLang="en-US" b="1" dirty="0">
                <a:latin typeface="Arial" panose="020B0604020202020204" pitchFamily="34" charset="0"/>
                <a:cs typeface="Arial" panose="020B0604020202020204" pitchFamily="34" charset="0"/>
              </a:rPr>
              <a:t>Cluster sampling when:</a:t>
            </a:r>
            <a:r>
              <a:rPr lang="en-US" altLang="en-US" dirty="0">
                <a:latin typeface="Arial" panose="020B0604020202020204" pitchFamily="34" charset="0"/>
                <a:cs typeface="Arial" panose="020B0604020202020204" pitchFamily="34" charset="0"/>
              </a:rPr>
              <a:t>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1.You </a:t>
            </a:r>
            <a:r>
              <a:rPr lang="en-US" altLang="en-US" b="1" dirty="0">
                <a:latin typeface="Arial" panose="020B0604020202020204" pitchFamily="34" charset="0"/>
                <a:cs typeface="Arial" panose="020B0604020202020204" pitchFamily="34" charset="0"/>
              </a:rPr>
              <a:t>do not </a:t>
            </a:r>
            <a:r>
              <a:rPr lang="en-US" altLang="en-US" dirty="0">
                <a:latin typeface="Arial" panose="020B0604020202020204" pitchFamily="34" charset="0"/>
                <a:cs typeface="Arial" panose="020B0604020202020204" pitchFamily="34" charset="0"/>
              </a:rPr>
              <a:t>have a</a:t>
            </a:r>
            <a:r>
              <a:rPr lang="en-US" altLang="en-US" b="1" dirty="0">
                <a:latin typeface="Arial" panose="020B0604020202020204" pitchFamily="34" charset="0"/>
                <a:cs typeface="Arial" panose="020B0604020202020204" pitchFamily="34" charset="0"/>
              </a:rPr>
              <a:t> complete and updated list </a:t>
            </a:r>
            <a:r>
              <a:rPr lang="en-US" altLang="en-US" dirty="0">
                <a:latin typeface="Arial" panose="020B0604020202020204" pitchFamily="34" charset="0"/>
                <a:cs typeface="Arial" panose="020B0604020202020204" pitchFamily="34" charset="0"/>
              </a:rPr>
              <a:t>of basic sampling units, or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2. Even if you have a list, but it is impractical to carry out systematic or simple random sampling because the survey population is </a:t>
            </a:r>
            <a:r>
              <a:rPr lang="en-US" altLang="en-US" b="1" dirty="0">
                <a:latin typeface="Arial" panose="020B0604020202020204" pitchFamily="34" charset="0"/>
                <a:cs typeface="Arial" panose="020B0604020202020204" pitchFamily="34" charset="0"/>
              </a:rPr>
              <a:t>geographically</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dispersed.</a:t>
            </a:r>
            <a:r>
              <a:rPr lang="en-US" altLang="en-US" dirty="0">
                <a:latin typeface="Arial" panose="020B0604020202020204" pitchFamily="34" charset="0"/>
                <a:cs typeface="Arial" panose="020B0604020202020204" pitchFamily="34" charset="0"/>
              </a:rPr>
              <a:t> </a:t>
            </a:r>
          </a:p>
          <a:p>
            <a:endParaRPr lang="en-CA"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882">
              <a:defRPr sz="1000">
                <a:solidFill>
                  <a:schemeClr val="tx1"/>
                </a:solidFill>
                <a:latin typeface="Trebuchet MS" panose="020B0603020202020204" pitchFamily="34" charset="0"/>
                <a:ea typeface="MS PGothic" panose="020B0600070205080204" pitchFamily="34" charset="-128"/>
              </a:defRPr>
            </a:lvl1pPr>
            <a:lvl2pPr marL="38771189" indent="-38303870" defTabSz="937882">
              <a:defRPr sz="1000">
                <a:solidFill>
                  <a:schemeClr val="tx1"/>
                </a:solidFill>
                <a:latin typeface="Trebuchet MS" panose="020B0603020202020204" pitchFamily="34" charset="0"/>
                <a:ea typeface="MS PGothic" panose="020B0600070205080204" pitchFamily="34" charset="-128"/>
              </a:defRPr>
            </a:lvl2pPr>
            <a:lvl3pPr marL="1168296" indent="-233659" defTabSz="937882">
              <a:defRPr sz="1000">
                <a:solidFill>
                  <a:schemeClr val="tx1"/>
                </a:solidFill>
                <a:latin typeface="Trebuchet MS" panose="020B0603020202020204" pitchFamily="34" charset="0"/>
                <a:ea typeface="MS PGothic" panose="020B0600070205080204" pitchFamily="34" charset="-128"/>
              </a:defRPr>
            </a:lvl3pPr>
            <a:lvl4pPr marL="1635614" indent="-233659" defTabSz="937882">
              <a:defRPr sz="1000">
                <a:solidFill>
                  <a:schemeClr val="tx1"/>
                </a:solidFill>
                <a:latin typeface="Trebuchet MS" panose="020B0603020202020204" pitchFamily="34" charset="0"/>
                <a:ea typeface="MS PGothic" panose="020B0600070205080204" pitchFamily="34" charset="-128"/>
              </a:defRPr>
            </a:lvl4pPr>
            <a:lvl5pPr marL="2102932" indent="-233659" defTabSz="937882">
              <a:defRPr sz="1000">
                <a:solidFill>
                  <a:schemeClr val="tx1"/>
                </a:solidFill>
                <a:latin typeface="Trebuchet MS" panose="020B0603020202020204" pitchFamily="34" charset="0"/>
                <a:ea typeface="MS PGothic" panose="020B0600070205080204" pitchFamily="34" charset="-128"/>
              </a:defRPr>
            </a:lvl5pPr>
            <a:lvl6pPr marL="2570251"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7569"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504886"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72205"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BC15620-3D19-4E23-9B3A-9365073B2610}" type="slidenum">
              <a:rPr lang="fr-FR" altLang="en-US" sz="1100">
                <a:latin typeface="Calibri" panose="020F0502020204030204" pitchFamily="34" charset="0"/>
              </a:rPr>
              <a:pPr/>
              <a:t>21</a:t>
            </a:fld>
            <a:endParaRPr lang="fr-FR" altLang="en-US" sz="1100" dirty="0">
              <a:latin typeface="Calibri" panose="020F0502020204030204" pitchFamily="34" charset="0"/>
            </a:endParaRPr>
          </a:p>
        </p:txBody>
      </p:sp>
    </p:spTree>
    <p:extLst>
      <p:ext uri="{BB962C8B-B14F-4D97-AF65-F5344CB8AC3E}">
        <p14:creationId xmlns:p14="http://schemas.microsoft.com/office/powerpoint/2010/main" val="151996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882">
              <a:defRPr sz="1000">
                <a:solidFill>
                  <a:schemeClr val="tx1"/>
                </a:solidFill>
                <a:latin typeface="Trebuchet MS" panose="020B0603020202020204" pitchFamily="34" charset="0"/>
                <a:ea typeface="MS PGothic" panose="020B0600070205080204" pitchFamily="34" charset="-128"/>
              </a:defRPr>
            </a:lvl1pPr>
            <a:lvl2pPr marL="38771189" indent="-38303870" defTabSz="937882">
              <a:defRPr sz="1000">
                <a:solidFill>
                  <a:schemeClr val="tx1"/>
                </a:solidFill>
                <a:latin typeface="Trebuchet MS" panose="020B0603020202020204" pitchFamily="34" charset="0"/>
                <a:ea typeface="MS PGothic" panose="020B0600070205080204" pitchFamily="34" charset="-128"/>
              </a:defRPr>
            </a:lvl2pPr>
            <a:lvl3pPr marL="1168296" indent="-233659" defTabSz="937882">
              <a:defRPr sz="1000">
                <a:solidFill>
                  <a:schemeClr val="tx1"/>
                </a:solidFill>
                <a:latin typeface="Trebuchet MS" panose="020B0603020202020204" pitchFamily="34" charset="0"/>
                <a:ea typeface="MS PGothic" panose="020B0600070205080204" pitchFamily="34" charset="-128"/>
              </a:defRPr>
            </a:lvl3pPr>
            <a:lvl4pPr marL="1635614" indent="-233659" defTabSz="937882">
              <a:defRPr sz="1000">
                <a:solidFill>
                  <a:schemeClr val="tx1"/>
                </a:solidFill>
                <a:latin typeface="Trebuchet MS" panose="020B0603020202020204" pitchFamily="34" charset="0"/>
                <a:ea typeface="MS PGothic" panose="020B0600070205080204" pitchFamily="34" charset="-128"/>
              </a:defRPr>
            </a:lvl4pPr>
            <a:lvl5pPr marL="2102932" indent="-233659" defTabSz="937882">
              <a:defRPr sz="1000">
                <a:solidFill>
                  <a:schemeClr val="tx1"/>
                </a:solidFill>
                <a:latin typeface="Trebuchet MS" panose="020B0603020202020204" pitchFamily="34" charset="0"/>
                <a:ea typeface="MS PGothic" panose="020B0600070205080204" pitchFamily="34" charset="-128"/>
              </a:defRPr>
            </a:lvl5pPr>
            <a:lvl6pPr marL="2570251"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7569"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504886"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72205" indent="-233659" defTabSz="937882"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D67A722-E8DA-4B96-9DD8-2454AEE9DDA3}" type="slidenum">
              <a:rPr lang="fr-FR" altLang="en-US" sz="1100">
                <a:latin typeface="Calibri" panose="020F0502020204030204" pitchFamily="34" charset="0"/>
              </a:rPr>
              <a:pPr/>
              <a:t>22</a:t>
            </a:fld>
            <a:endParaRPr lang="fr-FR" altLang="en-US" sz="1100">
              <a:latin typeface="Calibri" panose="020F0502020204030204" pitchFamily="34" charset="0"/>
            </a:endParaRPr>
          </a:p>
        </p:txBody>
      </p:sp>
    </p:spTree>
    <p:extLst>
      <p:ext uri="{BB962C8B-B14F-4D97-AF65-F5344CB8AC3E}">
        <p14:creationId xmlns:p14="http://schemas.microsoft.com/office/powerpoint/2010/main" val="150762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a:t>
            </a:r>
            <a:r>
              <a:rPr lang="en-GB" baseline="0" dirty="0"/>
              <a:t> this result for the sample size must be multiplied by 2 for cluster sampling</a:t>
            </a:r>
            <a:endParaRPr lang="en-GB" dirty="0"/>
          </a:p>
        </p:txBody>
      </p:sp>
      <p:sp>
        <p:nvSpPr>
          <p:cNvPr id="4" name="Slide Number Placeholder 3"/>
          <p:cNvSpPr>
            <a:spLocks noGrp="1"/>
          </p:cNvSpPr>
          <p:nvPr>
            <p:ph type="sldNum" sz="quarter" idx="10"/>
          </p:nvPr>
        </p:nvSpPr>
        <p:spPr/>
        <p:txBody>
          <a:bodyPr/>
          <a:lstStyle/>
          <a:p>
            <a:fld id="{24C6D22A-6BC9-49F8-B842-E758CB35E8FC}" type="slidenum">
              <a:rPr lang="fr-CH" smtClean="0"/>
              <a:t>23</a:t>
            </a:fld>
            <a:endParaRPr lang="fr-CH"/>
          </a:p>
        </p:txBody>
      </p:sp>
    </p:spTree>
    <p:extLst>
      <p:ext uri="{BB962C8B-B14F-4D97-AF65-F5344CB8AC3E}">
        <p14:creationId xmlns:p14="http://schemas.microsoft.com/office/powerpoint/2010/main" val="80972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Ears, eyes, taste, touch</a:t>
            </a:r>
            <a:r>
              <a:rPr lang="en-US"/>
              <a:t>, smell</a:t>
            </a:r>
          </a:p>
        </p:txBody>
      </p:sp>
      <p:sp>
        <p:nvSpPr>
          <p:cNvPr id="4" name="Slide Number Placeholder 3"/>
          <p:cNvSpPr>
            <a:spLocks noGrp="1"/>
          </p:cNvSpPr>
          <p:nvPr>
            <p:ph type="sldNum" sz="quarter" idx="10"/>
          </p:nvPr>
        </p:nvSpPr>
        <p:spPr/>
        <p:txBody>
          <a:bodyPr/>
          <a:lstStyle/>
          <a:p>
            <a:fld id="{A412FEE7-2154-B049-B0D8-2660E1F15E5B}" type="slidenum">
              <a:rPr lang="en-US" smtClean="0"/>
              <a:t>24</a:t>
            </a:fld>
            <a:endParaRPr lang="en-US"/>
          </a:p>
        </p:txBody>
      </p:sp>
    </p:spTree>
    <p:extLst>
      <p:ext uri="{BB962C8B-B14F-4D97-AF65-F5344CB8AC3E}">
        <p14:creationId xmlns:p14="http://schemas.microsoft.com/office/powerpoint/2010/main" val="133465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what are key points that come out of this when it comes to data –</a:t>
            </a:r>
            <a:r>
              <a:rPr lang="en-US" baseline="0" dirty="0" err="1"/>
              <a:t>disaggregration</a:t>
            </a:r>
            <a:r>
              <a:rPr lang="en-US" baseline="0" dirty="0"/>
              <a:t> / raw data – vs using data -analyzing</a:t>
            </a:r>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2</a:t>
            </a:fld>
            <a:endParaRPr lang="en-US"/>
          </a:p>
        </p:txBody>
      </p:sp>
    </p:spTree>
    <p:extLst>
      <p:ext uri="{BB962C8B-B14F-4D97-AF65-F5344CB8AC3E}">
        <p14:creationId xmlns:p14="http://schemas.microsoft.com/office/powerpoint/2010/main" val="797613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 Geographic</a:t>
            </a:r>
            <a:r>
              <a:rPr lang="en-US" baseline="0" dirty="0"/>
              <a:t> Information System </a:t>
            </a:r>
          </a:p>
          <a:p>
            <a:pPr defTabSz="915772">
              <a:defRPr/>
            </a:pPr>
            <a:r>
              <a:rPr lang="en-US" dirty="0">
                <a:latin typeface="Times New Roman" panose="02020603050405020304" pitchFamily="18" charset="0"/>
                <a:cs typeface="Times New Roman" panose="02020603050405020304" pitchFamily="18" charset="0"/>
              </a:rPr>
              <a:t>Crowdsourcing is the practice of engaging a group of people for a common goal. It is the idea of gathering information with the help of a “crowd” that is later used for a business-related task. </a:t>
            </a:r>
          </a:p>
          <a:p>
            <a:pPr defTabSz="915772">
              <a:defRPr/>
            </a:pPr>
            <a:r>
              <a:rPr lang="en-US" dirty="0">
                <a:latin typeface="Times New Roman" panose="02020603050405020304" pitchFamily="18" charset="0"/>
                <a:cs typeface="Times New Roman" panose="02020603050405020304" pitchFamily="18" charset="0"/>
              </a:rPr>
              <a:t> </a:t>
            </a:r>
            <a:r>
              <a:rPr lang="en-US" dirty="0">
                <a:cs typeface="Times New Roman" panose="02020603050405020304" pitchFamily="18" charset="0"/>
              </a:rPr>
              <a:t>Crowdsourcing has its place in the humanitarian world. Gathering and sharing information via crowdsourcing can be of use in crisis situations where the response is based on timely data coming from different types of sources.  </a:t>
            </a:r>
          </a:p>
          <a:p>
            <a:pPr defTabSz="915772">
              <a:defRPr/>
            </a:pPr>
            <a:endParaRPr lang="fr-CH"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25</a:t>
            </a:fld>
            <a:endParaRPr lang="en-US"/>
          </a:p>
        </p:txBody>
      </p:sp>
    </p:spTree>
    <p:extLst>
      <p:ext uri="{BB962C8B-B14F-4D97-AF65-F5344CB8AC3E}">
        <p14:creationId xmlns:p14="http://schemas.microsoft.com/office/powerpoint/2010/main" val="182474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Checklists should not be treated as a questionnaire. They are intended as a memory aid. Remain  open to new information that emergencies from the interviews.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the local society is very hierarchical there will be limits to the diversity that you can achieve in a group. If people will not be able to speak freely, or if participation may cause problems for them or for others, it is better to convene separate groups in which the status is more balanced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26</a:t>
            </a:fld>
            <a:endParaRPr lang="en-US"/>
          </a:p>
        </p:txBody>
      </p:sp>
    </p:spTree>
    <p:extLst>
      <p:ext uri="{BB962C8B-B14F-4D97-AF65-F5344CB8AC3E}">
        <p14:creationId xmlns:p14="http://schemas.microsoft.com/office/powerpoint/2010/main" val="1417479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have foreseen that later in </a:t>
            </a:r>
            <a:r>
              <a:rPr lang="en-GB" baseline="0"/>
              <a:t>the course you will work on this in your groups</a:t>
            </a:r>
            <a:endParaRPr lang="en-GB"/>
          </a:p>
        </p:txBody>
      </p:sp>
      <p:sp>
        <p:nvSpPr>
          <p:cNvPr id="4" name="Slide Number Placeholder 3"/>
          <p:cNvSpPr>
            <a:spLocks noGrp="1"/>
          </p:cNvSpPr>
          <p:nvPr>
            <p:ph type="sldNum" sz="quarter" idx="10"/>
          </p:nvPr>
        </p:nvSpPr>
        <p:spPr/>
        <p:txBody>
          <a:bodyPr/>
          <a:lstStyle/>
          <a:p>
            <a:fld id="{A412FEE7-2154-B049-B0D8-2660E1F15E5B}" type="slidenum">
              <a:rPr lang="en-US" smtClean="0"/>
              <a:t>27</a:t>
            </a:fld>
            <a:endParaRPr lang="en-US"/>
          </a:p>
        </p:txBody>
      </p:sp>
    </p:spTree>
    <p:extLst>
      <p:ext uri="{BB962C8B-B14F-4D97-AF65-F5344CB8AC3E}">
        <p14:creationId xmlns:p14="http://schemas.microsoft.com/office/powerpoint/2010/main" val="1610316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baseline="0" dirty="0"/>
              <a:t>Keep in mind that not all people are connected: availability, affordability, usability. </a:t>
            </a:r>
          </a:p>
          <a:p>
            <a:pPr defTabSz="914306">
              <a:defRPr/>
            </a:pPr>
            <a:r>
              <a:rPr lang="en-US" baseline="0" dirty="0"/>
              <a:t>E-legislation</a:t>
            </a:r>
          </a:p>
          <a:p>
            <a:pPr defTabSz="914306">
              <a:defRPr/>
            </a:pPr>
            <a:r>
              <a:rPr lang="en-US" baseline="0" dirty="0"/>
              <a:t>Definition digital transformation: The changes associated with digital technology application and integration in all aspects of human life and society. It is the move from the physical to the digital (Source: </a:t>
            </a:r>
            <a:r>
              <a:rPr lang="en-US" baseline="0" dirty="0" err="1"/>
              <a:t>www.technopedia.com</a:t>
            </a:r>
            <a:r>
              <a:rPr lang="en-US" baseline="0" dirty="0"/>
              <a:t>).</a:t>
            </a:r>
          </a:p>
        </p:txBody>
      </p:sp>
      <p:sp>
        <p:nvSpPr>
          <p:cNvPr id="4" name="Slide Number Placeholder 3"/>
          <p:cNvSpPr>
            <a:spLocks noGrp="1"/>
          </p:cNvSpPr>
          <p:nvPr>
            <p:ph type="sldNum" sz="quarter" idx="10"/>
          </p:nvPr>
        </p:nvSpPr>
        <p:spPr/>
        <p:txBody>
          <a:bodyPr/>
          <a:lstStyle/>
          <a:p>
            <a:fld id="{A412FEE7-2154-B049-B0D8-2660E1F15E5B}" type="slidenum">
              <a:rPr lang="en-US" smtClean="0"/>
              <a:t>28</a:t>
            </a:fld>
            <a:endParaRPr lang="en-US"/>
          </a:p>
        </p:txBody>
      </p:sp>
    </p:spTree>
    <p:extLst>
      <p:ext uri="{BB962C8B-B14F-4D97-AF65-F5344CB8AC3E}">
        <p14:creationId xmlns:p14="http://schemas.microsoft.com/office/powerpoint/2010/main" val="1783042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Digital Humanitarian</a:t>
            </a:r>
            <a:r>
              <a:rPr lang="en-US" baseline="0" dirty="0"/>
              <a:t> Network-of-networks aims to provide and </a:t>
            </a:r>
            <a:r>
              <a:rPr lang="en-US" baseline="0" dirty="0" err="1"/>
              <a:t>internface</a:t>
            </a:r>
            <a:r>
              <a:rPr lang="en-US" baseline="0" dirty="0"/>
              <a:t> between formal </a:t>
            </a:r>
            <a:r>
              <a:rPr lang="en-US" baseline="0" dirty="0" err="1"/>
              <a:t>humnaitarian</a:t>
            </a:r>
            <a:r>
              <a:rPr lang="en-US" baseline="0" dirty="0"/>
              <a:t> organizations and informal yet </a:t>
            </a:r>
            <a:r>
              <a:rPr lang="en-US" baseline="0" dirty="0" err="1"/>
              <a:t>skiled</a:t>
            </a:r>
            <a:r>
              <a:rPr lang="en-US" baseline="0" dirty="0"/>
              <a:t>-and-agile volunteers and technical networks by facilitating service requests, organizing V&amp;TCs response teams and bringing them together in the same collaboration scheme</a:t>
            </a:r>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31</a:t>
            </a:fld>
            <a:endParaRPr lang="en-US"/>
          </a:p>
        </p:txBody>
      </p:sp>
    </p:spTree>
    <p:extLst>
      <p:ext uri="{BB962C8B-B14F-4D97-AF65-F5344CB8AC3E}">
        <p14:creationId xmlns:p14="http://schemas.microsoft.com/office/powerpoint/2010/main" val="1356216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32</a:t>
            </a:fld>
            <a:endParaRPr lang="en-US"/>
          </a:p>
        </p:txBody>
      </p:sp>
    </p:spTree>
    <p:extLst>
      <p:ext uri="{BB962C8B-B14F-4D97-AF65-F5344CB8AC3E}">
        <p14:creationId xmlns:p14="http://schemas.microsoft.com/office/powerpoint/2010/main" val="1735548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33CC"/>
                </a:solidFill>
              </a:rPr>
              <a:t>Unlikely that the Lebanese Minister of Education has the data at hand to estimate the ratio of ISIS fighters to individuals fleeing Syria.</a:t>
            </a:r>
          </a:p>
          <a:p>
            <a:r>
              <a:rPr lang="en-US" dirty="0">
                <a:solidFill>
                  <a:srgbClr val="0033CC"/>
                </a:solidFill>
              </a:rPr>
              <a:t>Likely that the Daily Mail, by some described as a sensationalist newspaper, did not check this fact before publication.</a:t>
            </a:r>
          </a:p>
          <a:p>
            <a:r>
              <a:rPr lang="en-US" i="1" dirty="0">
                <a:solidFill>
                  <a:srgbClr val="0033CC"/>
                </a:solidFill>
              </a:rPr>
              <a:t>ACAPS</a:t>
            </a:r>
          </a:p>
        </p:txBody>
      </p:sp>
      <p:sp>
        <p:nvSpPr>
          <p:cNvPr id="4" name="Slide Number Placeholder 3"/>
          <p:cNvSpPr>
            <a:spLocks noGrp="1"/>
          </p:cNvSpPr>
          <p:nvPr>
            <p:ph type="sldNum" sz="quarter" idx="10"/>
          </p:nvPr>
        </p:nvSpPr>
        <p:spPr/>
        <p:txBody>
          <a:bodyPr/>
          <a:lstStyle/>
          <a:p>
            <a:fld id="{A412FEE7-2154-B049-B0D8-2660E1F15E5B}" type="slidenum">
              <a:rPr lang="en-US" smtClean="0"/>
              <a:t>36</a:t>
            </a:fld>
            <a:endParaRPr lang="en-US"/>
          </a:p>
        </p:txBody>
      </p:sp>
    </p:spTree>
    <p:extLst>
      <p:ext uri="{BB962C8B-B14F-4D97-AF65-F5344CB8AC3E}">
        <p14:creationId xmlns:p14="http://schemas.microsoft.com/office/powerpoint/2010/main" val="3446434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33CC"/>
                </a:solidFill>
                <a:cs typeface="Times New Roman" panose="02020603050405020304" pitchFamily="18" charset="0"/>
              </a:rPr>
              <a:t>Data gathering in Syria is severely hampered by the active conflict and lack of access to parts of the country. Statistics regarding the Syria conflict are broad guesstimates, computed in a politically charged context.</a:t>
            </a:r>
          </a:p>
          <a:p>
            <a:pPr defTabSz="915772">
              <a:defRPr/>
            </a:pPr>
            <a:r>
              <a:rPr lang="en-GB" dirty="0">
                <a:solidFill>
                  <a:srgbClr val="0033CC"/>
                </a:solidFill>
              </a:rPr>
              <a:t> </a:t>
            </a:r>
            <a:r>
              <a:rPr lang="en-GB" dirty="0">
                <a:solidFill>
                  <a:srgbClr val="0033CC"/>
                </a:solidFill>
                <a:cs typeface="Times New Roman" panose="02020603050405020304" pitchFamily="18" charset="0"/>
              </a:rPr>
              <a:t>Data gathering in Syria is severely hampered by the active conflict and lack of access to parts of the country. Statistics regarding the Syria conflict are broad guesstimates, computed in a politically charged context.</a:t>
            </a:r>
          </a:p>
          <a:p>
            <a:endParaRPr lang="en-GB" dirty="0">
              <a:solidFill>
                <a:srgbClr val="0033CC"/>
              </a:solidFill>
            </a:endParaRPr>
          </a:p>
          <a:p>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40</a:t>
            </a:fld>
            <a:endParaRPr lang="en-US"/>
          </a:p>
        </p:txBody>
      </p:sp>
    </p:spTree>
    <p:extLst>
      <p:ext uri="{BB962C8B-B14F-4D97-AF65-F5344CB8AC3E}">
        <p14:creationId xmlns:p14="http://schemas.microsoft.com/office/powerpoint/2010/main" val="654657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33CC"/>
                </a:solidFill>
                <a:cs typeface="Times New Roman" panose="02020603050405020304" pitchFamily="18" charset="0"/>
              </a:rPr>
              <a:t>Double-counting</a:t>
            </a:r>
            <a:r>
              <a:rPr lang="en-GB" dirty="0">
                <a:solidFill>
                  <a:srgbClr val="0033CC"/>
                </a:solidFill>
                <a:cs typeface="Times New Roman" panose="02020603050405020304" pitchFamily="18" charset="0"/>
              </a:rPr>
              <a:t>  the number of people in need is common.</a:t>
            </a:r>
          </a:p>
          <a:p>
            <a:r>
              <a:rPr lang="en-GB" dirty="0">
                <a:solidFill>
                  <a:srgbClr val="0033CC"/>
                </a:solidFill>
                <a:cs typeface="Times New Roman" panose="02020603050405020304" pitchFamily="18" charset="0"/>
              </a:rPr>
              <a:t>The number of people in need </a:t>
            </a:r>
            <a:r>
              <a:rPr lang="en-GB" b="1" dirty="0">
                <a:solidFill>
                  <a:srgbClr val="0033CC"/>
                </a:solidFill>
                <a:cs typeface="Times New Roman" panose="02020603050405020304" pitchFamily="18" charset="0"/>
              </a:rPr>
              <a:t>per sector </a:t>
            </a:r>
            <a:r>
              <a:rPr lang="en-GB" dirty="0">
                <a:solidFill>
                  <a:srgbClr val="0033CC"/>
                </a:solidFill>
                <a:cs typeface="Times New Roman" panose="02020603050405020304" pitchFamily="18" charset="0"/>
              </a:rPr>
              <a:t>combined to total 7.4 million.</a:t>
            </a:r>
          </a:p>
          <a:p>
            <a:r>
              <a:rPr lang="en-GB" dirty="0">
                <a:solidFill>
                  <a:srgbClr val="0033CC"/>
                </a:solidFill>
                <a:cs typeface="Times New Roman" panose="02020603050405020304" pitchFamily="18" charset="0"/>
              </a:rPr>
              <a:t>However the </a:t>
            </a:r>
            <a:r>
              <a:rPr lang="en-GB" b="1" dirty="0">
                <a:solidFill>
                  <a:srgbClr val="0033CC"/>
                </a:solidFill>
                <a:cs typeface="Times New Roman" panose="02020603050405020304" pitchFamily="18" charset="0"/>
              </a:rPr>
              <a:t>unit of analysis </a:t>
            </a:r>
            <a:r>
              <a:rPr lang="en-GB" dirty="0">
                <a:solidFill>
                  <a:srgbClr val="0033CC"/>
                </a:solidFill>
                <a:cs typeface="Times New Roman" panose="02020603050405020304" pitchFamily="18" charset="0"/>
              </a:rPr>
              <a:t>are not mutually exclusive categories: some people who are severely food insecure affected as well by natural disasters too.</a:t>
            </a:r>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42</a:t>
            </a:fld>
            <a:endParaRPr lang="en-US"/>
          </a:p>
        </p:txBody>
      </p:sp>
    </p:spTree>
    <p:extLst>
      <p:ext uri="{BB962C8B-B14F-4D97-AF65-F5344CB8AC3E}">
        <p14:creationId xmlns:p14="http://schemas.microsoft.com/office/powerpoint/2010/main" val="1948396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GB" dirty="0">
                <a:solidFill>
                  <a:srgbClr val="0033CC"/>
                </a:solidFill>
                <a:cs typeface="Times New Roman" panose="02020603050405020304" pitchFamily="18" charset="0"/>
              </a:rPr>
              <a:t>75% of all people in high fertility countries are women and children</a:t>
            </a:r>
          </a:p>
          <a:p>
            <a:pPr defTabSz="915772">
              <a:defRPr/>
            </a:pPr>
            <a:r>
              <a:rPr lang="en-GB" dirty="0">
                <a:solidFill>
                  <a:srgbClr val="0033CC"/>
                </a:solidFill>
                <a:cs typeface="Times New Roman" panose="02020603050405020304" pitchFamily="18" charset="0"/>
              </a:rPr>
              <a:t>The results of a survey indicate </a:t>
            </a:r>
            <a:r>
              <a:rPr lang="en-GB" dirty="0">
                <a:cs typeface="Times New Roman" panose="02020603050405020304" pitchFamily="18" charset="0"/>
              </a:rPr>
              <a:t>that 16 % of the respondents reported that they were students</a:t>
            </a:r>
          </a:p>
          <a:p>
            <a:endParaRPr lang="fr-CH" dirty="0"/>
          </a:p>
        </p:txBody>
      </p:sp>
      <p:sp>
        <p:nvSpPr>
          <p:cNvPr id="4" name="Slide Number Placeholder 3"/>
          <p:cNvSpPr>
            <a:spLocks noGrp="1"/>
          </p:cNvSpPr>
          <p:nvPr>
            <p:ph type="sldNum" sz="quarter" idx="10"/>
          </p:nvPr>
        </p:nvSpPr>
        <p:spPr/>
        <p:txBody>
          <a:bodyPr/>
          <a:lstStyle/>
          <a:p>
            <a:fld id="{A412FEE7-2154-B049-B0D8-2660E1F15E5B}" type="slidenum">
              <a:rPr lang="en-US" smtClean="0"/>
              <a:t>44</a:t>
            </a:fld>
            <a:endParaRPr lang="en-US"/>
          </a:p>
        </p:txBody>
      </p:sp>
    </p:spTree>
    <p:extLst>
      <p:ext uri="{BB962C8B-B14F-4D97-AF65-F5344CB8AC3E}">
        <p14:creationId xmlns:p14="http://schemas.microsoft.com/office/powerpoint/2010/main" val="287391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t>Importance</a:t>
            </a:r>
            <a:r>
              <a:rPr lang="en-US" baseline="0" dirty="0"/>
              <a:t> of data, Describes a situation, tells how things change, how you interventions /</a:t>
            </a:r>
            <a:r>
              <a:rPr lang="en-US" baseline="0" dirty="0" err="1"/>
              <a:t>programme</a:t>
            </a:r>
            <a:r>
              <a:rPr lang="en-US" baseline="0" dirty="0"/>
              <a:t> progress and whether the interventions have the desired effect. </a:t>
            </a:r>
          </a:p>
          <a:p>
            <a:pPr defTabSz="914306">
              <a:defRPr/>
            </a:pPr>
            <a:endParaRPr lang="en-US" baseline="0" dirty="0"/>
          </a:p>
          <a:p>
            <a:pPr defTabSz="914306">
              <a:defRPr/>
            </a:pPr>
            <a:endParaRPr lang="en-US" baseline="0" dirty="0"/>
          </a:p>
          <a:p>
            <a:pPr defTabSz="914306">
              <a:defRPr/>
            </a:pPr>
            <a:r>
              <a:rPr lang="en-US" baseline="0" dirty="0"/>
              <a:t> </a:t>
            </a:r>
            <a:r>
              <a:rPr lang="en-US" dirty="0"/>
              <a:t>Intended use: </a:t>
            </a:r>
            <a:r>
              <a:rPr lang="en-US" baseline="0" dirty="0"/>
              <a:t> used for decision making, learning and accountability</a:t>
            </a:r>
          </a:p>
          <a:p>
            <a:endParaRPr lang="en-US" baseline="0" dirty="0"/>
          </a:p>
        </p:txBody>
      </p:sp>
      <p:sp>
        <p:nvSpPr>
          <p:cNvPr id="4" name="Slide Number Placeholder 3"/>
          <p:cNvSpPr>
            <a:spLocks noGrp="1"/>
          </p:cNvSpPr>
          <p:nvPr>
            <p:ph type="sldNum" sz="quarter" idx="10"/>
          </p:nvPr>
        </p:nvSpPr>
        <p:spPr/>
        <p:txBody>
          <a:bodyPr/>
          <a:lstStyle/>
          <a:p>
            <a:fld id="{A412FEE7-2154-B049-B0D8-2660E1F15E5B}" type="slidenum">
              <a:rPr lang="en-US" smtClean="0"/>
              <a:t>3</a:t>
            </a:fld>
            <a:endParaRPr lang="en-US"/>
          </a:p>
        </p:txBody>
      </p:sp>
    </p:spTree>
    <p:extLst>
      <p:ext uri="{BB962C8B-B14F-4D97-AF65-F5344CB8AC3E}">
        <p14:creationId xmlns:p14="http://schemas.microsoft.com/office/powerpoint/2010/main" val="1002317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consider if it is safe to collect / share data</a:t>
            </a:r>
          </a:p>
        </p:txBody>
      </p:sp>
      <p:sp>
        <p:nvSpPr>
          <p:cNvPr id="4" name="Slide Number Placeholder 3"/>
          <p:cNvSpPr>
            <a:spLocks noGrp="1"/>
          </p:cNvSpPr>
          <p:nvPr>
            <p:ph type="sldNum" sz="quarter" idx="10"/>
          </p:nvPr>
        </p:nvSpPr>
        <p:spPr/>
        <p:txBody>
          <a:bodyPr/>
          <a:lstStyle/>
          <a:p>
            <a:fld id="{A412FEE7-2154-B049-B0D8-2660E1F15E5B}" type="slidenum">
              <a:rPr lang="en-US" smtClean="0"/>
              <a:t>48</a:t>
            </a:fld>
            <a:endParaRPr lang="en-US"/>
          </a:p>
        </p:txBody>
      </p:sp>
    </p:spTree>
    <p:extLst>
      <p:ext uri="{BB962C8B-B14F-4D97-AF65-F5344CB8AC3E}">
        <p14:creationId xmlns:p14="http://schemas.microsoft.com/office/powerpoint/2010/main" val="365996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412FEE7-2154-B049-B0D8-2660E1F15E5B}" type="slidenum">
              <a:rPr lang="en-US" smtClean="0"/>
              <a:t>49</a:t>
            </a:fld>
            <a:endParaRPr lang="en-US"/>
          </a:p>
        </p:txBody>
      </p:sp>
    </p:spTree>
    <p:extLst>
      <p:ext uri="{BB962C8B-B14F-4D97-AF65-F5344CB8AC3E}">
        <p14:creationId xmlns:p14="http://schemas.microsoft.com/office/powerpoint/2010/main" val="32368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17969" eaLnBrk="0">
              <a:tabLst>
                <a:tab pos="675556" algn="l"/>
                <a:tab pos="1352731" algn="l"/>
                <a:tab pos="2029906" algn="l"/>
                <a:tab pos="2707082" algn="l"/>
              </a:tabLst>
              <a:defRPr>
                <a:solidFill>
                  <a:schemeClr val="tx1"/>
                </a:solidFill>
                <a:latin typeface="Arial" charset="0"/>
              </a:defRPr>
            </a:lvl1pPr>
            <a:lvl2pPr marL="758178" indent="-291606" defTabSz="417969" eaLnBrk="0">
              <a:tabLst>
                <a:tab pos="675556" algn="l"/>
                <a:tab pos="1352731" algn="l"/>
                <a:tab pos="2029906" algn="l"/>
                <a:tab pos="2707082" algn="l"/>
              </a:tabLst>
              <a:defRPr>
                <a:solidFill>
                  <a:schemeClr val="tx1"/>
                </a:solidFill>
                <a:latin typeface="Arial" charset="0"/>
              </a:defRPr>
            </a:lvl2pPr>
            <a:lvl3pPr marL="1166427" indent="-233285" defTabSz="417969" eaLnBrk="0">
              <a:tabLst>
                <a:tab pos="675556" algn="l"/>
                <a:tab pos="1352731" algn="l"/>
                <a:tab pos="2029906" algn="l"/>
                <a:tab pos="2707082" algn="l"/>
              </a:tabLst>
              <a:defRPr>
                <a:solidFill>
                  <a:schemeClr val="tx1"/>
                </a:solidFill>
                <a:latin typeface="Arial" charset="0"/>
              </a:defRPr>
            </a:lvl3pPr>
            <a:lvl4pPr marL="1632997" indent="-233285" defTabSz="417969" eaLnBrk="0">
              <a:tabLst>
                <a:tab pos="675556" algn="l"/>
                <a:tab pos="1352731" algn="l"/>
                <a:tab pos="2029906" algn="l"/>
                <a:tab pos="2707082" algn="l"/>
              </a:tabLst>
              <a:defRPr>
                <a:solidFill>
                  <a:schemeClr val="tx1"/>
                </a:solidFill>
                <a:latin typeface="Arial" charset="0"/>
              </a:defRPr>
            </a:lvl4pPr>
            <a:lvl5pPr marL="2099567" indent="-233285" defTabSz="417969" eaLnBrk="0">
              <a:tabLst>
                <a:tab pos="675556" algn="l"/>
                <a:tab pos="1352731" algn="l"/>
                <a:tab pos="2029906" algn="l"/>
                <a:tab pos="2707082" algn="l"/>
              </a:tabLst>
              <a:defRPr>
                <a:solidFill>
                  <a:schemeClr val="tx1"/>
                </a:solidFill>
                <a:latin typeface="Arial" charset="0"/>
              </a:defRPr>
            </a:lvl5pPr>
            <a:lvl6pPr marL="2566138"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6pPr>
            <a:lvl7pPr marL="3032708"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7pPr>
            <a:lvl8pPr marL="3499279"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8pPr>
            <a:lvl9pPr marL="3965850" indent="-233285" defTabSz="417969" eaLnBrk="0" fontAlgn="base" hangingPunct="0">
              <a:lnSpc>
                <a:spcPct val="93000"/>
              </a:lnSpc>
              <a:spcBef>
                <a:spcPct val="0"/>
              </a:spcBef>
              <a:spcAft>
                <a:spcPct val="0"/>
              </a:spcAft>
              <a:buClr>
                <a:srgbClr val="000000"/>
              </a:buClr>
              <a:buSzPct val="100000"/>
              <a:buFont typeface="Times New Roman" charset="0"/>
              <a:tabLst>
                <a:tab pos="675556" algn="l"/>
                <a:tab pos="1352731" algn="l"/>
                <a:tab pos="2029906" algn="l"/>
                <a:tab pos="2707082" algn="l"/>
              </a:tabLst>
              <a:defRPr>
                <a:solidFill>
                  <a:schemeClr val="tx1"/>
                </a:solidFill>
                <a:latin typeface="Arial" charset="0"/>
              </a:defRPr>
            </a:lvl9pPr>
          </a:lstStyle>
          <a:p>
            <a:pPr eaLnBrk="1"/>
            <a:fld id="{FCBC4939-7F49-5D4C-84F7-401DB168CEE5}" type="slidenum">
              <a:rPr lang="en-US" altLang="en-US">
                <a:solidFill>
                  <a:srgbClr val="FFFFFF"/>
                </a:solidFill>
                <a:latin typeface="Times New Roman" charset="0"/>
              </a:rPr>
              <a:pPr eaLnBrk="1"/>
              <a:t>4</a:t>
            </a:fld>
            <a:endParaRPr lang="en-US" altLang="en-US">
              <a:solidFill>
                <a:srgbClr val="FFFFFF"/>
              </a:solidFill>
              <a:latin typeface="Times New Roman" charset="0"/>
            </a:endParaRPr>
          </a:p>
        </p:txBody>
      </p:sp>
      <p:sp>
        <p:nvSpPr>
          <p:cNvPr id="13315" name="Rectangle 1"/>
          <p:cNvSpPr>
            <a:spLocks noGrp="1" noRot="1" noChangeAspect="1" noChangeArrowheads="1" noTextEdit="1"/>
          </p:cNvSpPr>
          <p:nvPr>
            <p:ph type="sldImg"/>
          </p:nvPr>
        </p:nvSpPr>
        <p:spPr>
          <a:xfrm>
            <a:off x="-225425" y="820738"/>
            <a:ext cx="7194550" cy="4048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p:cNvSpPr>
            <a:spLocks noGrp="1" noChangeArrowheads="1"/>
          </p:cNvSpPr>
          <p:nvPr>
            <p:ph type="body" idx="1"/>
          </p:nvPr>
        </p:nvSpPr>
        <p:spPr>
          <a:xfrm>
            <a:off x="674262" y="5127428"/>
            <a:ext cx="5397229" cy="4858107"/>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fr-FR" altLang="en-US">
              <a:latin typeface="Times New Roman" charset="0"/>
            </a:endParaRPr>
          </a:p>
        </p:txBody>
      </p:sp>
    </p:spTree>
    <p:extLst>
      <p:ext uri="{BB962C8B-B14F-4D97-AF65-F5344CB8AC3E}">
        <p14:creationId xmlns:p14="http://schemas.microsoft.com/office/powerpoint/2010/main" val="167364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2FEE7-2154-B049-B0D8-2660E1F15E5B}" type="slidenum">
              <a:rPr lang="en-US" smtClean="0"/>
              <a:t>8</a:t>
            </a:fld>
            <a:endParaRPr lang="en-US"/>
          </a:p>
        </p:txBody>
      </p:sp>
    </p:spTree>
    <p:extLst>
      <p:ext uri="{BB962C8B-B14F-4D97-AF65-F5344CB8AC3E}">
        <p14:creationId xmlns:p14="http://schemas.microsoft.com/office/powerpoint/2010/main" val="17123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9</a:t>
            </a:fld>
            <a:endParaRPr lang="en-US"/>
          </a:p>
        </p:txBody>
      </p:sp>
    </p:spTree>
    <p:extLst>
      <p:ext uri="{BB962C8B-B14F-4D97-AF65-F5344CB8AC3E}">
        <p14:creationId xmlns:p14="http://schemas.microsoft.com/office/powerpoint/2010/main" val="415024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4657" indent="-293227">
              <a:defRPr sz="2400">
                <a:solidFill>
                  <a:schemeClr val="tx1"/>
                </a:solidFill>
                <a:latin typeface="Arial" charset="0"/>
                <a:ea typeface="ＭＳ Ｐゴシック" charset="-128"/>
              </a:defRPr>
            </a:lvl2pPr>
            <a:lvl3pPr marL="1177767" indent="-234906">
              <a:defRPr sz="2400">
                <a:solidFill>
                  <a:schemeClr val="tx1"/>
                </a:solidFill>
                <a:latin typeface="Arial" charset="0"/>
                <a:ea typeface="ＭＳ Ｐゴシック" charset="-128"/>
              </a:defRPr>
            </a:lvl3pPr>
            <a:lvl4pPr marL="1649197" indent="-234906">
              <a:defRPr sz="2400">
                <a:solidFill>
                  <a:schemeClr val="tx1"/>
                </a:solidFill>
                <a:latin typeface="Arial" charset="0"/>
                <a:ea typeface="ＭＳ Ｐゴシック" charset="-128"/>
              </a:defRPr>
            </a:lvl4pPr>
            <a:lvl5pPr marL="2120629" indent="-234906">
              <a:defRPr sz="2400">
                <a:solidFill>
                  <a:schemeClr val="tx1"/>
                </a:solidFill>
                <a:latin typeface="Arial" charset="0"/>
                <a:ea typeface="ＭＳ Ｐゴシック" charset="-128"/>
              </a:defRPr>
            </a:lvl5pPr>
            <a:lvl6pPr marL="2587199" indent="-234906" eaLnBrk="0" fontAlgn="base" hangingPunct="0">
              <a:spcBef>
                <a:spcPct val="0"/>
              </a:spcBef>
              <a:spcAft>
                <a:spcPct val="0"/>
              </a:spcAft>
              <a:defRPr sz="2400">
                <a:solidFill>
                  <a:schemeClr val="tx1"/>
                </a:solidFill>
                <a:latin typeface="Arial" charset="0"/>
                <a:ea typeface="ＭＳ Ｐゴシック" charset="-128"/>
              </a:defRPr>
            </a:lvl6pPr>
            <a:lvl7pPr marL="3053769" indent="-234906" eaLnBrk="0" fontAlgn="base" hangingPunct="0">
              <a:spcBef>
                <a:spcPct val="0"/>
              </a:spcBef>
              <a:spcAft>
                <a:spcPct val="0"/>
              </a:spcAft>
              <a:defRPr sz="2400">
                <a:solidFill>
                  <a:schemeClr val="tx1"/>
                </a:solidFill>
                <a:latin typeface="Arial" charset="0"/>
                <a:ea typeface="ＭＳ Ｐゴシック" charset="-128"/>
              </a:defRPr>
            </a:lvl7pPr>
            <a:lvl8pPr marL="3520341" indent="-234906" eaLnBrk="0" fontAlgn="base" hangingPunct="0">
              <a:spcBef>
                <a:spcPct val="0"/>
              </a:spcBef>
              <a:spcAft>
                <a:spcPct val="0"/>
              </a:spcAft>
              <a:defRPr sz="2400">
                <a:solidFill>
                  <a:schemeClr val="tx1"/>
                </a:solidFill>
                <a:latin typeface="Arial" charset="0"/>
                <a:ea typeface="ＭＳ Ｐゴシック" charset="-128"/>
              </a:defRPr>
            </a:lvl8pPr>
            <a:lvl9pPr marL="3986910" indent="-234906" eaLnBrk="0" fontAlgn="base" hangingPunct="0">
              <a:spcBef>
                <a:spcPct val="0"/>
              </a:spcBef>
              <a:spcAft>
                <a:spcPct val="0"/>
              </a:spcAft>
              <a:defRPr sz="2400">
                <a:solidFill>
                  <a:schemeClr val="tx1"/>
                </a:solidFill>
                <a:latin typeface="Arial" charset="0"/>
                <a:ea typeface="ＭＳ Ｐゴシック" charset="-128"/>
              </a:defRPr>
            </a:lvl9pPr>
          </a:lstStyle>
          <a:p>
            <a:fld id="{F1B5E372-5EB3-104C-A6DD-C10DF3680E58}" type="slidenum">
              <a:rPr lang="fr-CH" altLang="en-US" sz="1200"/>
              <a:pPr/>
              <a:t>10</a:t>
            </a:fld>
            <a:endParaRPr lang="fr-CH" altLang="en-US" sz="1200"/>
          </a:p>
        </p:txBody>
      </p:sp>
      <p:sp>
        <p:nvSpPr>
          <p:cNvPr id="24579"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2143" y="5182673"/>
            <a:ext cx="5012838" cy="4911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eaLnBrk="1" hangingPunct="1"/>
            <a:r>
              <a:rPr lang="en-US" altLang="en-US" dirty="0">
                <a:latin typeface="Arial" charset="0"/>
                <a:ea typeface="ＭＳ Ｐゴシック" charset="-128"/>
              </a:rPr>
              <a:t>Discuss</a:t>
            </a:r>
            <a:r>
              <a:rPr lang="en-US" altLang="en-US" baseline="0" dirty="0">
                <a:latin typeface="Arial" charset="0"/>
                <a:ea typeface="ＭＳ Ｐゴシック" charset="-128"/>
              </a:rPr>
              <a:t> different percentage, rate -&gt; needs proportion + , ratio –CFR proportion of people why die of the diseases compared those who had the diseases, frequency, average, median</a:t>
            </a:r>
            <a:endParaRPr lang="en-US" altLang="en-US" dirty="0">
              <a:latin typeface="Arial" charset="0"/>
              <a:ea typeface="ＭＳ Ｐゴシック" charset="-128"/>
            </a:endParaRPr>
          </a:p>
        </p:txBody>
      </p:sp>
    </p:spTree>
    <p:extLst>
      <p:ext uri="{BB962C8B-B14F-4D97-AF65-F5344CB8AC3E}">
        <p14:creationId xmlns:p14="http://schemas.microsoft.com/office/powerpoint/2010/main" val="28491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of secondary data: Internet, media, journals,</a:t>
            </a:r>
            <a:r>
              <a:rPr lang="en-GB" baseline="0" dirty="0"/>
              <a:t> data sharing platforms; authorities; other organizations, Clusters; Archives of your organization</a:t>
            </a:r>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11</a:t>
            </a:fld>
            <a:endParaRPr lang="en-US"/>
          </a:p>
        </p:txBody>
      </p:sp>
    </p:spTree>
    <p:extLst>
      <p:ext uri="{BB962C8B-B14F-4D97-AF65-F5344CB8AC3E}">
        <p14:creationId xmlns:p14="http://schemas.microsoft.com/office/powerpoint/2010/main" val="206085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811213"/>
            <a:ext cx="7210425" cy="4056062"/>
          </a:xfrm>
        </p:spPr>
      </p:sp>
      <p:sp>
        <p:nvSpPr>
          <p:cNvPr id="3" name="Notes Placeholder 2"/>
          <p:cNvSpPr>
            <a:spLocks noGrp="1"/>
          </p:cNvSpPr>
          <p:nvPr>
            <p:ph type="body" idx="1"/>
          </p:nvPr>
        </p:nvSpPr>
        <p:spPr/>
        <p:txBody>
          <a:bodyPr/>
          <a:lstStyle/>
          <a:p>
            <a:r>
              <a:rPr lang="en-GB" noProof="0" dirty="0"/>
              <a:t>Follow-up from</a:t>
            </a:r>
            <a:r>
              <a:rPr lang="en-GB" baseline="0" noProof="0" dirty="0"/>
              <a:t> session Setting the Scene (choice of context for the first movies) + Programme Cycle Management (Exercise steps of an Assessment)</a:t>
            </a:r>
          </a:p>
          <a:p>
            <a:r>
              <a:rPr lang="en-GB" baseline="0" noProof="0" dirty="0"/>
              <a:t>10 Minutes -&gt; presenting the results in plenary -&gt; discuss and share the list with (selected) web-sites</a:t>
            </a:r>
            <a:endParaRPr lang="en-GB" noProof="0" dirty="0"/>
          </a:p>
        </p:txBody>
      </p:sp>
      <p:sp>
        <p:nvSpPr>
          <p:cNvPr id="4" name="Slide Number Placeholder 3"/>
          <p:cNvSpPr>
            <a:spLocks noGrp="1"/>
          </p:cNvSpPr>
          <p:nvPr>
            <p:ph type="sldNum" sz="quarter" idx="10"/>
          </p:nvPr>
        </p:nvSpPr>
        <p:spPr/>
        <p:txBody>
          <a:bodyPr/>
          <a:lstStyle/>
          <a:p>
            <a:fld id="{A412FEE7-2154-B049-B0D8-2660E1F15E5B}" type="slidenum">
              <a:rPr lang="en-US" smtClean="0"/>
              <a:t>12</a:t>
            </a:fld>
            <a:endParaRPr lang="en-US"/>
          </a:p>
        </p:txBody>
      </p:sp>
    </p:spTree>
    <p:extLst>
      <p:ext uri="{BB962C8B-B14F-4D97-AF65-F5344CB8AC3E}">
        <p14:creationId xmlns:p14="http://schemas.microsoft.com/office/powerpoint/2010/main" val="398566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CH"/>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H"/>
              <a:t>Click to edit Master subtitle style</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9641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64514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CH"/>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04390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0BF8C2A6-AB8D-3842-B958-BE7139A1E42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63894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CH"/>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H"/>
              <a:t>Click to edit Master text styles</a:t>
            </a:r>
          </a:p>
        </p:txBody>
      </p:sp>
      <p:sp>
        <p:nvSpPr>
          <p:cNvPr id="4" name="Date Placeholder 3"/>
          <p:cNvSpPr>
            <a:spLocks noGrp="1"/>
          </p:cNvSpPr>
          <p:nvPr>
            <p:ph type="dt" sz="half" idx="10"/>
          </p:nvPr>
        </p:nvSpPr>
        <p:spPr/>
        <p:txBody>
          <a:bodyPr/>
          <a:lstStyle/>
          <a:p>
            <a:fld id="{0BF8C2A6-AB8D-3842-B958-BE7139A1E42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205498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Date Placeholder 4"/>
          <p:cNvSpPr>
            <a:spLocks noGrp="1"/>
          </p:cNvSpPr>
          <p:nvPr>
            <p:ph type="dt" sz="half" idx="10"/>
          </p:nvPr>
        </p:nvSpPr>
        <p:spPr/>
        <p:txBody>
          <a:bodyPr/>
          <a:lstStyle/>
          <a:p>
            <a:fld id="{0BF8C2A6-AB8D-3842-B958-BE7139A1E427}"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881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CH"/>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Date Placeholder 6"/>
          <p:cNvSpPr>
            <a:spLocks noGrp="1"/>
          </p:cNvSpPr>
          <p:nvPr>
            <p:ph type="dt" sz="half" idx="10"/>
          </p:nvPr>
        </p:nvSpPr>
        <p:spPr/>
        <p:txBody>
          <a:bodyPr/>
          <a:lstStyle/>
          <a:p>
            <a:fld id="{0BF8C2A6-AB8D-3842-B958-BE7139A1E427}"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210987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Date Placeholder 2"/>
          <p:cNvSpPr>
            <a:spLocks noGrp="1"/>
          </p:cNvSpPr>
          <p:nvPr>
            <p:ph type="dt" sz="half" idx="10"/>
          </p:nvPr>
        </p:nvSpPr>
        <p:spPr/>
        <p:txBody>
          <a:bodyPr/>
          <a:lstStyle/>
          <a:p>
            <a:fld id="{0BF8C2A6-AB8D-3842-B958-BE7139A1E427}"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4528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8C2A6-AB8D-3842-B958-BE7139A1E427}"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33866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H"/>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H"/>
              <a:t>Click to edit Master text styles</a:t>
            </a:r>
          </a:p>
        </p:txBody>
      </p:sp>
      <p:sp>
        <p:nvSpPr>
          <p:cNvPr id="5" name="Date Placeholder 4"/>
          <p:cNvSpPr>
            <a:spLocks noGrp="1"/>
          </p:cNvSpPr>
          <p:nvPr>
            <p:ph type="dt" sz="half" idx="10"/>
          </p:nvPr>
        </p:nvSpPr>
        <p:spPr/>
        <p:txBody>
          <a:bodyPr/>
          <a:lstStyle/>
          <a:p>
            <a:fld id="{0BF8C2A6-AB8D-3842-B958-BE7139A1E427}"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1955331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H"/>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H"/>
              <a:t>Click to edit Master text styles</a:t>
            </a:r>
          </a:p>
        </p:txBody>
      </p:sp>
      <p:sp>
        <p:nvSpPr>
          <p:cNvPr id="5" name="Date Placeholder 4"/>
          <p:cNvSpPr>
            <a:spLocks noGrp="1"/>
          </p:cNvSpPr>
          <p:nvPr>
            <p:ph type="dt" sz="half" idx="10"/>
          </p:nvPr>
        </p:nvSpPr>
        <p:spPr/>
        <p:txBody>
          <a:bodyPr/>
          <a:lstStyle/>
          <a:p>
            <a:fld id="{0BF8C2A6-AB8D-3842-B958-BE7139A1E427}"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7871E-C384-5749-ACA0-F605BA7C9783}" type="slidenum">
              <a:rPr lang="en-US" smtClean="0"/>
              <a:t>‹#›</a:t>
            </a:fld>
            <a:endParaRPr lang="en-US"/>
          </a:p>
        </p:txBody>
      </p:sp>
    </p:spTree>
    <p:extLst>
      <p:ext uri="{BB962C8B-B14F-4D97-AF65-F5344CB8AC3E}">
        <p14:creationId xmlns:p14="http://schemas.microsoft.com/office/powerpoint/2010/main" val="30956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H"/>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8C2A6-AB8D-3842-B958-BE7139A1E427}" type="datetimeFigureOut">
              <a:rPr lang="en-US" smtClean="0"/>
              <a:t>5/23/2023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7871E-C384-5749-ACA0-F605BA7C9783}" type="slidenum">
              <a:rPr lang="en-US" smtClean="0"/>
              <a:t>‹#›</a:t>
            </a:fld>
            <a:endParaRPr lang="en-US"/>
          </a:p>
        </p:txBody>
      </p:sp>
    </p:spTree>
    <p:extLst>
      <p:ext uri="{BB962C8B-B14F-4D97-AF65-F5344CB8AC3E}">
        <p14:creationId xmlns:p14="http://schemas.microsoft.com/office/powerpoint/2010/main" val="157279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wmf"/></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jbkSRLYSoj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unhcr.org/556725e69.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363" y="2719755"/>
            <a:ext cx="9144000" cy="1500541"/>
          </a:xfrm>
        </p:spPr>
        <p:txBody>
          <a:bodyPr>
            <a:normAutofit/>
          </a:bodyPr>
          <a:lstStyle/>
          <a:p>
            <a:r>
              <a:rPr lang="fr-FR" sz="4800">
                <a:latin typeface="+mn-lt"/>
                <a:ea typeface="Times New Roman" charset="0"/>
                <a:cs typeface="Times New Roman" charset="0"/>
              </a:rPr>
              <a:t>Collecte, analyse et partage </a:t>
            </a:r>
            <a:br>
              <a:rPr lang="fr-FR" sz="4800">
                <a:latin typeface="+mn-lt"/>
                <a:ea typeface="Times New Roman" charset="0"/>
                <a:cs typeface="Times New Roman" charset="0"/>
              </a:rPr>
            </a:br>
            <a:r>
              <a:rPr lang="fr-FR" sz="4800">
                <a:latin typeface="+mn-lt"/>
                <a:ea typeface="Times New Roman" charset="0"/>
                <a:cs typeface="Times New Roman" charset="0"/>
              </a:rPr>
              <a:t>de données et d’informations</a:t>
            </a:r>
          </a:p>
        </p:txBody>
      </p:sp>
      <p:sp>
        <p:nvSpPr>
          <p:cNvPr id="4" name="TextBox 3"/>
          <p:cNvSpPr txBox="1"/>
          <p:nvPr/>
        </p:nvSpPr>
        <p:spPr>
          <a:xfrm>
            <a:off x="7513365" y="5260906"/>
            <a:ext cx="3672929" cy="954107"/>
          </a:xfrm>
          <a:prstGeom prst="rect">
            <a:avLst/>
          </a:prstGeom>
          <a:noFill/>
        </p:spPr>
        <p:txBody>
          <a:bodyPr wrap="none" rtlCol="0">
            <a:spAutoFit/>
          </a:bodyPr>
          <a:lstStyle/>
          <a:p>
            <a:r>
              <a:rPr lang="fr-FR" sz="2800"/>
              <a:t>Anne Golaz, CERAH</a:t>
            </a:r>
          </a:p>
          <a:p>
            <a:r>
              <a:rPr lang="fr-FR" sz="2800"/>
              <a:t>Antje van Roeden, CICR </a:t>
            </a:r>
          </a:p>
        </p:txBody>
      </p:sp>
      <p:sp>
        <p:nvSpPr>
          <p:cNvPr id="3" name="Slide Number Placeholder 2"/>
          <p:cNvSpPr>
            <a:spLocks noGrp="1"/>
          </p:cNvSpPr>
          <p:nvPr>
            <p:ph type="sldNum" sz="quarter" idx="12"/>
          </p:nvPr>
        </p:nvSpPr>
        <p:spPr/>
        <p:txBody>
          <a:bodyPr/>
          <a:lstStyle/>
          <a:p>
            <a:fld id="{B077871E-C384-5749-ACA0-F605BA7C9783}" type="slidenum">
              <a:rPr lang="en-US" smtClean="0"/>
              <a:t>1</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pic>
        <p:nvPicPr>
          <p:cNvPr id="10" name="Picture 16">
            <a:extLst>
              <a:ext uri="{FF2B5EF4-FFF2-40B4-BE49-F238E27FC236}">
                <a16:creationId xmlns:a16="http://schemas.microsoft.com/office/drawing/2014/main" id="{AAAC1CA6-CB1F-4182-82A4-000B17747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877" y="510609"/>
            <a:ext cx="3099323" cy="972000"/>
          </a:xfrm>
          <a:prstGeom prst="rect">
            <a:avLst/>
          </a:prstGeom>
        </p:spPr>
      </p:pic>
      <p:pic>
        <p:nvPicPr>
          <p:cNvPr id="11" name="Picture 10" descr="C:\DATA\HELP\GVA_HELP\ICRC_logo-white_transp400.jpg"/>
          <p:cNvPicPr>
            <a:picLocks noChangeAspect="1" noChangeArrowheads="1"/>
          </p:cNvPicPr>
          <p:nvPr/>
        </p:nvPicPr>
        <p:blipFill>
          <a:blip r:embed="rId4" cstate="print"/>
          <a:srcRect/>
          <a:stretch>
            <a:fillRect/>
          </a:stretch>
        </p:blipFill>
        <p:spPr bwMode="auto">
          <a:xfrm>
            <a:off x="10630785" y="485888"/>
            <a:ext cx="876204" cy="996721"/>
          </a:xfrm>
          <a:prstGeom prst="rect">
            <a:avLst/>
          </a:prstGeom>
          <a:noFill/>
        </p:spPr>
      </p:pic>
    </p:spTree>
    <p:extLst>
      <p:ext uri="{BB962C8B-B14F-4D97-AF65-F5344CB8AC3E}">
        <p14:creationId xmlns:p14="http://schemas.microsoft.com/office/powerpoint/2010/main" val="1382806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47587" y="537696"/>
            <a:ext cx="7772400" cy="633412"/>
          </a:xfrm>
        </p:spPr>
        <p:txBody>
          <a:bodyPr>
            <a:noAutofit/>
          </a:bodyPr>
          <a:lstStyle/>
          <a:p>
            <a:pPr algn="ctr" eaLnBrk="1" hangingPunct="1"/>
            <a:r>
              <a:rPr lang="fr-FR" u="sng">
                <a:latin typeface="+mn-lt"/>
                <a:ea typeface="Times New Roman" charset="0"/>
                <a:cs typeface="Times New Roman" charset="0"/>
              </a:rPr>
              <a:t>Données quantitatives et qualitatives</a:t>
            </a:r>
          </a:p>
        </p:txBody>
      </p:sp>
      <p:graphicFrame>
        <p:nvGraphicFramePr>
          <p:cNvPr id="61443" name="Group 3"/>
          <p:cNvGraphicFramePr>
            <a:graphicFrameLocks noGrp="1"/>
          </p:cNvGraphicFramePr>
          <p:nvPr>
            <p:ph idx="1"/>
            <p:extLst>
              <p:ext uri="{D42A27DB-BD31-4B8C-83A1-F6EECF244321}">
                <p14:modId xmlns:p14="http://schemas.microsoft.com/office/powerpoint/2010/main" val="1086266545"/>
              </p:ext>
            </p:extLst>
          </p:nvPr>
        </p:nvGraphicFramePr>
        <p:xfrm>
          <a:off x="2451263" y="1803158"/>
          <a:ext cx="7289473" cy="3251684"/>
        </p:xfrm>
        <a:graphic>
          <a:graphicData uri="http://schemas.openxmlformats.org/drawingml/2006/table">
            <a:tbl>
              <a:tblPr/>
              <a:tblGrid>
                <a:gridCol w="3461003">
                  <a:extLst>
                    <a:ext uri="{9D8B030D-6E8A-4147-A177-3AD203B41FA5}">
                      <a16:colId xmlns:a16="http://schemas.microsoft.com/office/drawing/2014/main" val="20000"/>
                    </a:ext>
                  </a:extLst>
                </a:gridCol>
                <a:gridCol w="3828470">
                  <a:extLst>
                    <a:ext uri="{9D8B030D-6E8A-4147-A177-3AD203B41FA5}">
                      <a16:colId xmlns:a16="http://schemas.microsoft.com/office/drawing/2014/main" val="20001"/>
                    </a:ext>
                  </a:extLst>
                </a:gridCol>
              </a:tblGrid>
              <a:tr h="599936">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1" i="0" u="none" strike="noStrike" cap="none" normalizeH="0" baseline="0">
                          <a:ln>
                            <a:noFill/>
                          </a:ln>
                          <a:solidFill>
                            <a:srgbClr val="0A4FC0"/>
                          </a:solidFill>
                          <a:effectLst/>
                          <a:latin typeface="+mn-lt"/>
                          <a:ea typeface="Times New Roman" charset="0"/>
                          <a:cs typeface="Times New Roman" charset="0"/>
                        </a:rPr>
                        <a:t>Données quantitatives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1" i="0" u="none" strike="noStrike" cap="none" normalizeH="0" baseline="0">
                          <a:ln>
                            <a:noFill/>
                          </a:ln>
                          <a:solidFill>
                            <a:srgbClr val="0A4FC0"/>
                          </a:solidFill>
                          <a:effectLst/>
                          <a:latin typeface="+mn-lt"/>
                          <a:ea typeface="Times New Roman" charset="0"/>
                          <a:cs typeface="Times New Roman" charset="0"/>
                        </a:rPr>
                        <a:t>Données qualitatives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399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Combien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À quelle fréquence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Quelle quantité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Quel âge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Dans quelle mesure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À quelle distance ?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Quoi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Comment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Quand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Où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Qui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mn-lt"/>
                          <a:ea typeface="Times New Roman" charset="0"/>
                          <a:cs typeface="Times New Roman" charset="0"/>
                        </a:rPr>
                        <a:t>Pourquoi ?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0" name="Rectangle 14"/>
          <p:cNvSpPr>
            <a:spLocks noChangeArrowheads="1"/>
          </p:cNvSpPr>
          <p:nvPr/>
        </p:nvSpPr>
        <p:spPr bwMode="auto">
          <a:xfrm>
            <a:off x="3513760" y="5411827"/>
            <a:ext cx="84490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nchor="ctr">
            <a:spAutoFit/>
          </a:bodyPr>
          <a:lstStyle>
            <a:lvl1pPr>
              <a:spcBef>
                <a:spcPct val="20000"/>
              </a:spcBef>
              <a:buChar char="•"/>
              <a:tabLst>
                <a:tab pos="2027238" algn="l"/>
              </a:tabLst>
              <a:defRPr sz="3200">
                <a:solidFill>
                  <a:schemeClr val="tx1"/>
                </a:solidFill>
                <a:latin typeface="Arial" charset="0"/>
                <a:ea typeface="ＭＳ Ｐゴシック" charset="-128"/>
              </a:defRPr>
            </a:lvl1pPr>
            <a:lvl2pPr marL="742950" indent="-285750">
              <a:spcBef>
                <a:spcPct val="20000"/>
              </a:spcBef>
              <a:buChar char="–"/>
              <a:tabLst>
                <a:tab pos="2027238" algn="l"/>
              </a:tabLst>
              <a:defRPr sz="2800">
                <a:solidFill>
                  <a:schemeClr val="tx1"/>
                </a:solidFill>
                <a:latin typeface="Arial" charset="0"/>
                <a:ea typeface="ＭＳ Ｐゴシック" charset="-128"/>
              </a:defRPr>
            </a:lvl2pPr>
            <a:lvl3pPr marL="1143000" indent="-228600">
              <a:spcBef>
                <a:spcPct val="20000"/>
              </a:spcBef>
              <a:buChar char="•"/>
              <a:tabLst>
                <a:tab pos="2027238" algn="l"/>
              </a:tabLst>
              <a:defRPr sz="2400">
                <a:solidFill>
                  <a:schemeClr val="tx1"/>
                </a:solidFill>
                <a:latin typeface="Arial" charset="0"/>
                <a:ea typeface="ＭＳ Ｐゴシック" charset="-128"/>
              </a:defRPr>
            </a:lvl3pPr>
            <a:lvl4pPr marL="1600200" indent="-228600">
              <a:spcBef>
                <a:spcPct val="20000"/>
              </a:spcBef>
              <a:buChar char="–"/>
              <a:tabLst>
                <a:tab pos="2027238" algn="l"/>
              </a:tabLst>
              <a:defRPr sz="2000">
                <a:solidFill>
                  <a:schemeClr val="tx1"/>
                </a:solidFill>
                <a:latin typeface="Arial" charset="0"/>
                <a:ea typeface="ＭＳ Ｐゴシック" charset="-128"/>
              </a:defRPr>
            </a:lvl4pPr>
            <a:lvl5pPr marL="2057400" indent="-228600">
              <a:spcBef>
                <a:spcPct val="20000"/>
              </a:spcBef>
              <a:buChar char="»"/>
              <a:tabLst>
                <a:tab pos="2027238"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2027238" algn="l"/>
              </a:tabLst>
              <a:defRPr sz="2000">
                <a:solidFill>
                  <a:schemeClr val="tx1"/>
                </a:solidFill>
                <a:latin typeface="Arial" charset="0"/>
                <a:ea typeface="ＭＳ Ｐゴシック" charset="-128"/>
              </a:defRPr>
            </a:lvl9pPr>
          </a:lstStyle>
          <a:p>
            <a:pPr eaLnBrk="1" hangingPunct="1">
              <a:spcBef>
                <a:spcPct val="0"/>
              </a:spcBef>
              <a:buFontTx/>
              <a:buNone/>
            </a:pPr>
            <a:r>
              <a:rPr lang="fr-FR" sz="2400" i="1">
                <a:latin typeface="+mn-lt"/>
                <a:ea typeface="Times New Roman" charset="0"/>
                <a:cs typeface="Times New Roman" charset="0"/>
              </a:rPr>
              <a:t>Les réponses peuvent être exprimées en différents termes : </a:t>
            </a:r>
          </a:p>
          <a:p>
            <a:pPr eaLnBrk="1" hangingPunct="1">
              <a:spcBef>
                <a:spcPct val="0"/>
              </a:spcBef>
            </a:pPr>
            <a:r>
              <a:rPr lang="fr-FR" sz="2400" b="1">
                <a:latin typeface="+mn-lt"/>
                <a:ea typeface="Times New Roman" charset="0"/>
                <a:cs typeface="Times New Roman" charset="0"/>
              </a:rPr>
              <a:t> </a:t>
            </a:r>
            <a:r>
              <a:rPr lang="fr-FR" sz="2400" b="1">
                <a:solidFill>
                  <a:srgbClr val="0070C0"/>
                </a:solidFill>
                <a:latin typeface="+mn-lt"/>
                <a:ea typeface="Times New Roman" charset="0"/>
                <a:cs typeface="Times New Roman" charset="0"/>
              </a:rPr>
              <a:t>pourcentage, taux, proportion, fréquence, moyenne, médiane </a:t>
            </a:r>
          </a:p>
        </p:txBody>
      </p:sp>
      <p:sp>
        <p:nvSpPr>
          <p:cNvPr id="2" name="Slide Number Placeholder 1"/>
          <p:cNvSpPr>
            <a:spLocks noGrp="1"/>
          </p:cNvSpPr>
          <p:nvPr>
            <p:ph type="sldNum" sz="quarter" idx="12"/>
          </p:nvPr>
        </p:nvSpPr>
        <p:spPr/>
        <p:txBody>
          <a:bodyPr/>
          <a:lstStyle/>
          <a:p>
            <a:fld id="{B077871E-C384-5749-ACA0-F605BA7C9783}" type="slidenum">
              <a:rPr lang="en-US" smtClean="0"/>
              <a:t>10</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4144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4680" y="2913924"/>
            <a:ext cx="3717308" cy="2724876"/>
          </a:xfrm>
        </p:spPr>
        <p:txBody>
          <a:bodyPr>
            <a:normAutofit/>
          </a:bodyPr>
          <a:lstStyle/>
          <a:p>
            <a:pPr marL="0" indent="0">
              <a:buNone/>
            </a:pPr>
            <a:r>
              <a:rPr lang="fr-FR"/>
              <a:t>    </a:t>
            </a:r>
          </a:p>
          <a:p>
            <a:pPr marL="0" indent="0" algn="ctr">
              <a:buNone/>
            </a:pPr>
            <a:r>
              <a:rPr lang="fr-FR" sz="3200"/>
              <a:t>Quelle est la différence entre les </a:t>
            </a:r>
            <a:r>
              <a:rPr lang="fr-FR" sz="3200" b="1">
                <a:solidFill>
                  <a:srgbClr val="0A4FC0"/>
                </a:solidFill>
              </a:rPr>
              <a:t>données secondaires</a:t>
            </a:r>
            <a:r>
              <a:rPr lang="fr-FR" sz="3200"/>
              <a:t> et les </a:t>
            </a:r>
            <a:r>
              <a:rPr lang="fr-FR" sz="3200" b="1">
                <a:solidFill>
                  <a:srgbClr val="0070C0"/>
                </a:solidFill>
              </a:rPr>
              <a:t>données primaires</a:t>
            </a:r>
            <a:r>
              <a:rPr lang="fr-FR" sz="3200"/>
              <a:t> ?</a:t>
            </a:r>
          </a:p>
        </p:txBody>
      </p:sp>
      <p:sp>
        <p:nvSpPr>
          <p:cNvPr id="4" name="TextBox 3"/>
          <p:cNvSpPr txBox="1"/>
          <p:nvPr/>
        </p:nvSpPr>
        <p:spPr>
          <a:xfrm>
            <a:off x="2038671" y="1735890"/>
            <a:ext cx="1326004" cy="1569660"/>
          </a:xfrm>
          <a:prstGeom prst="rect">
            <a:avLst/>
          </a:prstGeom>
          <a:noFill/>
        </p:spPr>
        <p:txBody>
          <a:bodyPr wrap="none" rtlCol="0">
            <a:spAutoFit/>
          </a:bodyPr>
          <a:lstStyle/>
          <a:p>
            <a:r>
              <a:rPr lang="fr-FR" sz="9600" b="1">
                <a:solidFill>
                  <a:srgbClr val="FF0000"/>
                </a:solidFill>
              </a:rPr>
              <a:t>??</a:t>
            </a:r>
          </a:p>
        </p:txBody>
      </p:sp>
      <p:sp>
        <p:nvSpPr>
          <p:cNvPr id="5" name="Slide Number Placeholder 4"/>
          <p:cNvSpPr>
            <a:spLocks noGrp="1"/>
          </p:cNvSpPr>
          <p:nvPr>
            <p:ph type="sldNum" sz="quarter" idx="12"/>
          </p:nvPr>
        </p:nvSpPr>
        <p:spPr/>
        <p:txBody>
          <a:bodyPr/>
          <a:lstStyle/>
          <a:p>
            <a:fld id="{B077871E-C384-5749-ACA0-F605BA7C9783}" type="slidenum">
              <a:rPr lang="en-US" smtClean="0"/>
              <a:t>11</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pic>
        <p:nvPicPr>
          <p:cNvPr id="9" name="Picture 8"/>
          <p:cNvPicPr>
            <a:picLocks noChangeAspect="1"/>
          </p:cNvPicPr>
          <p:nvPr/>
        </p:nvPicPr>
        <p:blipFill>
          <a:blip r:embed="rId3"/>
          <a:stretch>
            <a:fillRect/>
          </a:stretch>
        </p:blipFill>
        <p:spPr>
          <a:xfrm>
            <a:off x="8915327" y="2556766"/>
            <a:ext cx="2929467" cy="2197100"/>
          </a:xfrm>
          <a:prstGeom prst="rect">
            <a:avLst/>
          </a:prstGeom>
        </p:spPr>
      </p:pic>
      <p:pic>
        <p:nvPicPr>
          <p:cNvPr id="12" name="Picture 11"/>
          <p:cNvPicPr>
            <a:picLocks noChangeAspect="1"/>
          </p:cNvPicPr>
          <p:nvPr/>
        </p:nvPicPr>
        <p:blipFill>
          <a:blip r:embed="rId4"/>
          <a:stretch>
            <a:fillRect/>
          </a:stretch>
        </p:blipFill>
        <p:spPr>
          <a:xfrm>
            <a:off x="5405580" y="1893477"/>
            <a:ext cx="2929467" cy="2238641"/>
          </a:xfrm>
          <a:prstGeom prst="rect">
            <a:avLst/>
          </a:prstGeom>
        </p:spPr>
      </p:pic>
      <p:sp>
        <p:nvSpPr>
          <p:cNvPr id="13" name="TextBox 12"/>
          <p:cNvSpPr txBox="1"/>
          <p:nvPr/>
        </p:nvSpPr>
        <p:spPr>
          <a:xfrm>
            <a:off x="8915327" y="4719567"/>
            <a:ext cx="2951019" cy="1569660"/>
          </a:xfrm>
          <a:prstGeom prst="rect">
            <a:avLst/>
          </a:prstGeom>
          <a:noFill/>
          <a:ln>
            <a:solidFill>
              <a:schemeClr val="accent1">
                <a:lumMod val="75000"/>
              </a:schemeClr>
            </a:solidFill>
          </a:ln>
        </p:spPr>
        <p:txBody>
          <a:bodyPr wrap="square" rtlCol="0">
            <a:spAutoFit/>
          </a:bodyPr>
          <a:lstStyle/>
          <a:p>
            <a:r>
              <a:rPr lang="fr-FR" sz="2400" b="1"/>
              <a:t>Données primaires </a:t>
            </a:r>
          </a:p>
          <a:p>
            <a:r>
              <a:rPr lang="fr-FR" sz="2400"/>
              <a:t>Données que vous collectez spécialement pour le but poursuivi à ce moment</a:t>
            </a:r>
          </a:p>
        </p:txBody>
      </p:sp>
      <p:sp>
        <p:nvSpPr>
          <p:cNvPr id="14" name="TextBox 13"/>
          <p:cNvSpPr txBox="1"/>
          <p:nvPr/>
        </p:nvSpPr>
        <p:spPr>
          <a:xfrm>
            <a:off x="5405579" y="4132118"/>
            <a:ext cx="2929468" cy="1938992"/>
          </a:xfrm>
          <a:prstGeom prst="rect">
            <a:avLst/>
          </a:prstGeom>
          <a:noFill/>
          <a:ln>
            <a:solidFill>
              <a:schemeClr val="accent1">
                <a:lumMod val="75000"/>
              </a:schemeClr>
            </a:solidFill>
          </a:ln>
        </p:spPr>
        <p:txBody>
          <a:bodyPr wrap="square" rtlCol="0">
            <a:spAutoFit/>
          </a:bodyPr>
          <a:lstStyle/>
          <a:p>
            <a:r>
              <a:rPr lang="fr-FR" sz="2400" b="1"/>
              <a:t>Données secondaires </a:t>
            </a:r>
          </a:p>
          <a:p>
            <a:r>
              <a:rPr lang="fr-FR" sz="2400"/>
              <a:t>Données existantes, recueillies par une autre personne que vous ou pour un autre but </a:t>
            </a:r>
          </a:p>
        </p:txBody>
      </p:sp>
      <p:sp>
        <p:nvSpPr>
          <p:cNvPr id="15" name="TextBox 14"/>
          <p:cNvSpPr txBox="1"/>
          <p:nvPr/>
        </p:nvSpPr>
        <p:spPr>
          <a:xfrm>
            <a:off x="3678856" y="321204"/>
            <a:ext cx="5915915" cy="769441"/>
          </a:xfrm>
          <a:prstGeom prst="rect">
            <a:avLst/>
          </a:prstGeom>
          <a:noFill/>
        </p:spPr>
        <p:txBody>
          <a:bodyPr wrap="none" rtlCol="0">
            <a:spAutoFit/>
          </a:bodyPr>
          <a:lstStyle/>
          <a:p>
            <a:r>
              <a:rPr lang="fr-FR" sz="4400" u="sng"/>
              <a:t>Différents types de données</a:t>
            </a:r>
            <a:r>
              <a:rPr lang="fr-FR" sz="4400"/>
              <a:t> – 2</a:t>
            </a:r>
          </a:p>
        </p:txBody>
      </p:sp>
    </p:spTree>
    <p:extLst>
      <p:ext uri="{BB962C8B-B14F-4D97-AF65-F5344CB8AC3E}">
        <p14:creationId xmlns:p14="http://schemas.microsoft.com/office/powerpoint/2010/main" val="75465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r-FR" u="sng">
                <a:latin typeface="+mn-lt"/>
                <a:ea typeface="Times New Roman" charset="0"/>
                <a:cs typeface="Times New Roman" charset="0"/>
              </a:rPr>
              <a:t>Sources sur Internet</a:t>
            </a:r>
          </a:p>
        </p:txBody>
      </p:sp>
      <p:sp>
        <p:nvSpPr>
          <p:cNvPr id="4" name="Content Placeholder 3"/>
          <p:cNvSpPr>
            <a:spLocks noGrp="1"/>
          </p:cNvSpPr>
          <p:nvPr>
            <p:ph idx="1"/>
          </p:nvPr>
        </p:nvSpPr>
        <p:spPr>
          <a:xfrm>
            <a:off x="1991544" y="1981200"/>
            <a:ext cx="7990656" cy="4114800"/>
          </a:xfrm>
        </p:spPr>
        <p:txBody>
          <a:bodyPr>
            <a:normAutofit fontScale="62500" lnSpcReduction="20000"/>
          </a:bodyPr>
          <a:lstStyle/>
          <a:p>
            <a:pPr marL="0" indent="0" algn="ctr">
              <a:buNone/>
            </a:pPr>
            <a:endParaRPr lang="en-US" sz="4000" dirty="0"/>
          </a:p>
          <a:p>
            <a:pPr marL="0" indent="0" algn="ctr">
              <a:buNone/>
            </a:pPr>
            <a:r>
              <a:rPr lang="fr-FR" sz="4000"/>
              <a:t>En guise de première étape de la collecte de données pour l’évaluation à réaliser au Soudan du Sud / en Syrie, votre équipe cherche les données secondaires pertinentes disponibles sur Internet. </a:t>
            </a:r>
          </a:p>
          <a:p>
            <a:pPr marL="0" indent="0" algn="ctr">
              <a:buNone/>
            </a:pPr>
            <a:endParaRPr lang="en-GB" sz="4000" dirty="0"/>
          </a:p>
          <a:p>
            <a:pPr marL="0" indent="0" algn="ctr">
              <a:buNone/>
            </a:pPr>
            <a:r>
              <a:rPr lang="fr-FR" sz="4500" b="1">
                <a:solidFill>
                  <a:srgbClr val="0070C0"/>
                </a:solidFill>
              </a:rPr>
              <a:t>Travail de groupe :</a:t>
            </a:r>
          </a:p>
          <a:p>
            <a:pPr marL="0" indent="0" algn="ctr">
              <a:buNone/>
            </a:pPr>
            <a:r>
              <a:rPr lang="fr-FR" sz="4000"/>
              <a:t>Citez les sites Internet que vous prévoyez d’utiliser à cette fin.</a:t>
            </a:r>
          </a:p>
          <a:p>
            <a:pPr marL="0" indent="0" algn="ctr">
              <a:buNone/>
            </a:pPr>
            <a:r>
              <a:rPr lang="fr-FR" sz="4000"/>
              <a:t>Pourquoi ces sites ? </a:t>
            </a:r>
          </a:p>
          <a:p>
            <a:pPr marL="0" indent="0" algn="ctr">
              <a:buNone/>
            </a:pPr>
            <a:r>
              <a:rPr lang="fr-FR" sz="4000"/>
              <a:t> </a:t>
            </a:r>
          </a:p>
          <a:p>
            <a:pPr marL="0" indent="0" algn="ctr">
              <a:buNone/>
            </a:pPr>
            <a:r>
              <a:rPr lang="fr-FR" sz="4000"/>
              <a:t>Délai alloué avant la présentation des résultats en séance plénière : </a:t>
            </a:r>
          </a:p>
          <a:p>
            <a:pPr marL="0" indent="0" algn="ctr">
              <a:buNone/>
            </a:pPr>
            <a:r>
              <a:rPr lang="fr-FR" sz="4000" b="1">
                <a:solidFill>
                  <a:srgbClr val="FF0000"/>
                </a:solidFill>
              </a:rPr>
              <a:t>10 minutes</a:t>
            </a:r>
          </a:p>
          <a:p>
            <a:pPr marL="0" indent="0">
              <a:buNone/>
            </a:pPr>
            <a:endParaRPr lang="en-US" dirty="0"/>
          </a:p>
        </p:txBody>
      </p:sp>
      <p:sp>
        <p:nvSpPr>
          <p:cNvPr id="2" name="Slide Number Placeholder 1"/>
          <p:cNvSpPr>
            <a:spLocks noGrp="1"/>
          </p:cNvSpPr>
          <p:nvPr>
            <p:ph type="sldNum" sz="quarter" idx="12"/>
          </p:nvPr>
        </p:nvSpPr>
        <p:spPr/>
        <p:txBody>
          <a:bodyPr/>
          <a:lstStyle/>
          <a:p>
            <a:fld id="{B077871E-C384-5749-ACA0-F605BA7C9783}" type="slidenum">
              <a:rPr lang="en-US" smtClean="0"/>
              <a:t>12</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2394634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fr-FR" u="sng">
                <a:latin typeface="+mn-lt"/>
              </a:rPr>
              <a:t>Exemples de sources sur Internet </a:t>
            </a:r>
          </a:p>
        </p:txBody>
      </p:sp>
      <p:sp>
        <p:nvSpPr>
          <p:cNvPr id="3" name="Content Placeholder 2"/>
          <p:cNvSpPr>
            <a:spLocks noGrp="1"/>
          </p:cNvSpPr>
          <p:nvPr>
            <p:ph idx="1"/>
          </p:nvPr>
        </p:nvSpPr>
        <p:spPr>
          <a:xfrm>
            <a:off x="1422400" y="1334030"/>
            <a:ext cx="10642600" cy="5628800"/>
          </a:xfrm>
        </p:spPr>
        <p:txBody>
          <a:bodyPr>
            <a:normAutofit fontScale="55000" lnSpcReduction="20000"/>
          </a:bodyPr>
          <a:lstStyle/>
          <a:p>
            <a:r>
              <a:rPr lang="fr-FR" sz="5100" b="1">
                <a:solidFill>
                  <a:srgbClr val="0033CC"/>
                </a:solidFill>
              </a:rPr>
              <a:t>Agences des Nations Unies </a:t>
            </a:r>
          </a:p>
          <a:p>
            <a:pPr lvl="1">
              <a:buFont typeface="Wingdings" panose="05000000000000000000" pitchFamily="2" charset="2"/>
              <a:buChar char="ü"/>
            </a:pPr>
            <a:r>
              <a:rPr lang="fr-FR" sz="3400"/>
              <a:t>OMS, UNICEF, FNUAP, PAM, UNWRA, OCHA, OIM, PNUD</a:t>
            </a:r>
          </a:p>
          <a:p>
            <a:r>
              <a:rPr lang="fr-FR" sz="5100" b="1">
                <a:solidFill>
                  <a:srgbClr val="0033CC"/>
                </a:solidFill>
              </a:rPr>
              <a:t>Sociétés internationales de la Croix-Rouge et du Croissant-Rouge</a:t>
            </a:r>
          </a:p>
          <a:p>
            <a:pPr lvl="1">
              <a:buFont typeface="Wingdings" panose="05000000000000000000" pitchFamily="2" charset="2"/>
              <a:buChar char="ü"/>
            </a:pPr>
            <a:r>
              <a:rPr lang="fr-FR" sz="3400"/>
              <a:t>CICR, Fédération internationale, Sociétés nationales de la Croix-Rouge et du Croissant-Rouge</a:t>
            </a:r>
          </a:p>
          <a:p>
            <a:r>
              <a:rPr lang="fr-FR" sz="5100" b="1">
                <a:solidFill>
                  <a:srgbClr val="0033CC"/>
                </a:solidFill>
              </a:rPr>
              <a:t>ONG opérationnelles</a:t>
            </a:r>
          </a:p>
          <a:p>
            <a:pPr lvl="1">
              <a:buFont typeface="Wingdings" panose="05000000000000000000" pitchFamily="2" charset="2"/>
              <a:buChar char="ü"/>
            </a:pPr>
            <a:r>
              <a:rPr lang="fr-FR" sz="3400"/>
              <a:t>MSF, Save The Children (SCF), IMC, HelpAge, etc.</a:t>
            </a:r>
          </a:p>
          <a:p>
            <a:r>
              <a:rPr lang="fr-FR" sz="5100" b="1">
                <a:solidFill>
                  <a:srgbClr val="0033CC"/>
                </a:solidFill>
              </a:rPr>
              <a:t>Sources d’informations spécifiques : réseaux, groupes, organisations</a:t>
            </a:r>
          </a:p>
          <a:p>
            <a:pPr lvl="1">
              <a:buFont typeface="Wingdings" panose="05000000000000000000" pitchFamily="2" charset="2"/>
              <a:buChar char="ü"/>
            </a:pPr>
            <a:r>
              <a:rPr lang="fr-FR" sz="3400"/>
              <a:t>ACAPS, ReliefWeb, initiative REACH, programme Demographic and Health Surveys (DHS), HumanitarianResponse.info </a:t>
            </a:r>
          </a:p>
          <a:p>
            <a:pPr lvl="1">
              <a:buFont typeface="Wingdings" panose="05000000000000000000" pitchFamily="2" charset="2"/>
              <a:buChar char="ü"/>
            </a:pPr>
            <a:r>
              <a:rPr lang="fr-FR" sz="3400"/>
              <a:t>Institute for Health Metrics and Evaluation, Groupe Santé, Cluster nutrition, Cluster WASH, rapports de situation/d’activité d’agences des Nations Unies/d’ONG, ALNAP, etc. </a:t>
            </a:r>
          </a:p>
          <a:p>
            <a:r>
              <a:rPr lang="fr-FR" sz="5100" b="1">
                <a:solidFill>
                  <a:srgbClr val="0033CC"/>
                </a:solidFill>
              </a:rPr>
              <a:t>Donateurs</a:t>
            </a:r>
          </a:p>
          <a:p>
            <a:pPr lvl="1">
              <a:buFont typeface="Wingdings" panose="05000000000000000000" pitchFamily="2" charset="2"/>
              <a:buChar char="ü"/>
            </a:pPr>
            <a:r>
              <a:rPr lang="fr-FR" sz="3400"/>
              <a:t>Banque mondiale, ECHO, PRM, BafD, GTZ, OCDE...</a:t>
            </a:r>
          </a:p>
          <a:p>
            <a:pPr>
              <a:buFont typeface="Arial" panose="020B0604020202020204" pitchFamily="34" charset="0"/>
              <a:buChar char="•"/>
            </a:pPr>
            <a:r>
              <a:rPr lang="fr-FR" sz="5100" b="1">
                <a:solidFill>
                  <a:srgbClr val="0033CC"/>
                </a:solidFill>
              </a:rPr>
              <a:t>Ministères nationaux de la santé </a:t>
            </a:r>
          </a:p>
          <a:p>
            <a:pPr>
              <a:buFont typeface="Arial" panose="020B0604020202020204" pitchFamily="34" charset="0"/>
              <a:buChar char="•"/>
            </a:pPr>
            <a:r>
              <a:rPr lang="fr-FR" sz="5100" b="1">
                <a:solidFill>
                  <a:srgbClr val="0033CC"/>
                </a:solidFill>
              </a:rPr>
              <a:t>Médias, revues professionnelles </a:t>
            </a:r>
          </a:p>
          <a:p>
            <a:pPr marL="0" indent="0">
              <a:buNone/>
            </a:pPr>
            <a:r>
              <a:rPr lang="fr-FR" sz="3400">
                <a:solidFill>
                  <a:srgbClr val="0000FF"/>
                </a:solidFill>
              </a:rPr>
              <a:t>	</a:t>
            </a:r>
            <a:r>
              <a:rPr lang="fr-FR">
                <a:solidFill>
                  <a:srgbClr val="0000FF"/>
                </a:solidFill>
              </a:rPr>
              <a:t>		</a:t>
            </a:r>
          </a:p>
          <a:p>
            <a:pPr marL="0" indent="0">
              <a:buNone/>
            </a:pPr>
            <a:r>
              <a:rPr lang="fr-FR" b="1" i="1"/>
              <a:t>			</a:t>
            </a:r>
          </a:p>
          <a:p>
            <a:endParaRPr lang="en-US" dirty="0"/>
          </a:p>
        </p:txBody>
      </p:sp>
      <p:sp>
        <p:nvSpPr>
          <p:cNvPr id="4" name="Slide Number Placeholder 3"/>
          <p:cNvSpPr>
            <a:spLocks noGrp="1"/>
          </p:cNvSpPr>
          <p:nvPr>
            <p:ph type="sldNum" sz="quarter" idx="12"/>
          </p:nvPr>
        </p:nvSpPr>
        <p:spPr/>
        <p:txBody>
          <a:bodyPr/>
          <a:lstStyle/>
          <a:p>
            <a:fld id="{B077871E-C384-5749-ACA0-F605BA7C9783}" type="slidenum">
              <a:rPr lang="en-US" smtClean="0"/>
              <a:t>13</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563831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837128" y="2210920"/>
            <a:ext cx="4873588" cy="4647080"/>
          </a:xfrm>
          <a:prstGeom prst="rect">
            <a:avLst/>
          </a:prstGeom>
        </p:spPr>
      </p:pic>
      <p:pic>
        <p:nvPicPr>
          <p:cNvPr id="8" name="Content Placeholder 7"/>
          <p:cNvPicPr>
            <a:picLocks noGrp="1" noChangeAspect="1"/>
          </p:cNvPicPr>
          <p:nvPr>
            <p:ph sz="half" idx="2"/>
          </p:nvPr>
        </p:nvPicPr>
        <p:blipFill>
          <a:blip r:embed="rId3"/>
          <a:stretch>
            <a:fillRect/>
          </a:stretch>
        </p:blipFill>
        <p:spPr>
          <a:xfrm>
            <a:off x="6240885" y="2124918"/>
            <a:ext cx="5112915" cy="4729353"/>
          </a:xfrm>
          <a:prstGeom prst="rect">
            <a:avLst/>
          </a:prstGeom>
        </p:spPr>
      </p:pic>
      <p:sp>
        <p:nvSpPr>
          <p:cNvPr id="6" name="TextBox 5"/>
          <p:cNvSpPr txBox="1"/>
          <p:nvPr/>
        </p:nvSpPr>
        <p:spPr>
          <a:xfrm>
            <a:off x="837128" y="1287590"/>
            <a:ext cx="2320507" cy="923330"/>
          </a:xfrm>
          <a:prstGeom prst="rect">
            <a:avLst/>
          </a:prstGeom>
          <a:noFill/>
        </p:spPr>
        <p:txBody>
          <a:bodyPr wrap="none" rtlCol="0">
            <a:spAutoFit/>
          </a:bodyPr>
          <a:lstStyle/>
          <a:p>
            <a:r>
              <a:rPr lang="fr-FR" b="1"/>
              <a:t>Soudan du Sud : </a:t>
            </a:r>
          </a:p>
          <a:p>
            <a:r>
              <a:rPr lang="fr-FR" b="1"/>
              <a:t>Population : 10 838 000 habitants</a:t>
            </a:r>
          </a:p>
          <a:p>
            <a:r>
              <a:rPr lang="fr-FR" b="1"/>
              <a:t>Groupe de revenu : faible</a:t>
            </a:r>
          </a:p>
        </p:txBody>
      </p:sp>
      <p:sp>
        <p:nvSpPr>
          <p:cNvPr id="9" name="TextBox 8"/>
          <p:cNvSpPr txBox="1"/>
          <p:nvPr/>
        </p:nvSpPr>
        <p:spPr>
          <a:xfrm>
            <a:off x="6291684" y="1287590"/>
            <a:ext cx="2726324" cy="923330"/>
          </a:xfrm>
          <a:prstGeom prst="rect">
            <a:avLst/>
          </a:prstGeom>
          <a:noFill/>
        </p:spPr>
        <p:txBody>
          <a:bodyPr wrap="none" rtlCol="0">
            <a:spAutoFit/>
          </a:bodyPr>
          <a:lstStyle/>
          <a:p>
            <a:r>
              <a:rPr lang="fr-FR" b="1"/>
              <a:t>République arabe syrienne</a:t>
            </a:r>
          </a:p>
          <a:p>
            <a:r>
              <a:rPr lang="fr-FR" b="1"/>
              <a:t>Population : 21 890 000 habitants</a:t>
            </a:r>
          </a:p>
          <a:p>
            <a:r>
              <a:rPr lang="fr-FR" b="1"/>
              <a:t>Groupe de revenu : faible / intermédiaire</a:t>
            </a:r>
          </a:p>
        </p:txBody>
      </p:sp>
      <p:sp>
        <p:nvSpPr>
          <p:cNvPr id="2" name="Slide Number Placeholder 1"/>
          <p:cNvSpPr>
            <a:spLocks noGrp="1"/>
          </p:cNvSpPr>
          <p:nvPr>
            <p:ph type="sldNum" sz="quarter" idx="12"/>
          </p:nvPr>
        </p:nvSpPr>
        <p:spPr/>
        <p:txBody>
          <a:bodyPr/>
          <a:lstStyle/>
          <a:p>
            <a:fld id="{B077871E-C384-5749-ACA0-F605BA7C9783}" type="slidenum">
              <a:rPr lang="en-US" smtClean="0"/>
              <a:t>14</a:t>
            </a:fld>
            <a:endParaRPr lang="en-US"/>
          </a:p>
        </p:txBody>
      </p:sp>
      <p:sp>
        <p:nvSpPr>
          <p:cNvPr id="3" name="TextBox 2"/>
          <p:cNvSpPr txBox="1"/>
          <p:nvPr/>
        </p:nvSpPr>
        <p:spPr>
          <a:xfrm>
            <a:off x="2207636" y="-30288"/>
            <a:ext cx="7966925" cy="1046440"/>
          </a:xfrm>
          <a:prstGeom prst="rect">
            <a:avLst/>
          </a:prstGeom>
          <a:noFill/>
        </p:spPr>
        <p:txBody>
          <a:bodyPr wrap="none" rtlCol="0">
            <a:spAutoFit/>
          </a:bodyPr>
          <a:lstStyle/>
          <a:p>
            <a:r>
              <a:rPr lang="fr-FR" sz="4400" u="sng"/>
              <a:t>OMS – MNT : profil par pays en 2014</a:t>
            </a:r>
          </a:p>
          <a:p>
            <a:endParaRPr lang="en-US" dirty="0"/>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90081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u="sng">
                <a:latin typeface="+mn-lt"/>
              </a:rPr>
              <a:t>Estimer le nombre de personnes touchées</a:t>
            </a:r>
          </a:p>
        </p:txBody>
      </p:sp>
      <p:sp>
        <p:nvSpPr>
          <p:cNvPr id="3" name="Content Placeholder 2"/>
          <p:cNvSpPr>
            <a:spLocks noGrp="1"/>
          </p:cNvSpPr>
          <p:nvPr>
            <p:ph idx="1"/>
          </p:nvPr>
        </p:nvSpPr>
        <p:spPr>
          <a:xfrm>
            <a:off x="1226127" y="2005012"/>
            <a:ext cx="10674927" cy="4351338"/>
          </a:xfrm>
        </p:spPr>
        <p:txBody>
          <a:bodyPr>
            <a:normAutofit fontScale="85000" lnSpcReduction="20000"/>
          </a:bodyPr>
          <a:lstStyle/>
          <a:p>
            <a:pPr marL="0" indent="0">
              <a:buNone/>
            </a:pPr>
            <a:r>
              <a:rPr lang="fr-FR" sz="3300" b="1">
                <a:solidFill>
                  <a:srgbClr val="0033CC"/>
                </a:solidFill>
              </a:rPr>
              <a:t>Exemples</a:t>
            </a:r>
          </a:p>
          <a:p>
            <a:r>
              <a:rPr lang="fr-FR"/>
              <a:t>Recensement, comptage exhaustif </a:t>
            </a:r>
          </a:p>
          <a:p>
            <a:pPr lvl="1">
              <a:buFont typeface="Wingdings" panose="05000000000000000000" pitchFamily="2" charset="2"/>
              <a:buChar char="ü"/>
            </a:pPr>
            <a:r>
              <a:rPr lang="fr-FR"/>
              <a:t>Étude dans le camp de réfugiés de Dadaab, région de Garissa, Kenya</a:t>
            </a:r>
          </a:p>
          <a:p>
            <a:r>
              <a:rPr lang="fr-FR"/>
              <a:t>Survol / photographie aérienne pour compter les foyers, à compléter par d’autres estimations sur la taille des foyers</a:t>
            </a:r>
          </a:p>
          <a:p>
            <a:pPr lvl="1">
              <a:buFont typeface="Wingdings" panose="05000000000000000000" pitchFamily="2" charset="2"/>
              <a:buChar char="ü"/>
            </a:pPr>
            <a:r>
              <a:rPr lang="fr-FR"/>
              <a:t>Goma en 1994</a:t>
            </a:r>
          </a:p>
          <a:p>
            <a:r>
              <a:rPr lang="fr-FR"/>
              <a:t>Cartographie : estimer la superficie de la région en m² et compléter par une évaluation de la densité de population à différents endroits  </a:t>
            </a:r>
          </a:p>
          <a:p>
            <a:r>
              <a:rPr lang="fr-FR"/>
              <a:t>Comptage des personnes en fuite au passage de la frontière</a:t>
            </a:r>
          </a:p>
          <a:p>
            <a:pPr lvl="1">
              <a:buFont typeface="Wingdings" panose="05000000000000000000" pitchFamily="2" charset="2"/>
              <a:buChar char="ü"/>
            </a:pPr>
            <a:r>
              <a:rPr lang="fr-FR"/>
              <a:t>Rohingya fuyant du Myanmar au Bangladesh en 2018</a:t>
            </a:r>
          </a:p>
          <a:p>
            <a:r>
              <a:rPr lang="fr-FR"/>
              <a:t>Comptage des services : compter le nombre de services fournis à une population cible (p. ex. nombre de vaccins administrés à des enfants de moins de 5 ans) -&gt; évaluer la population totale en utilisant le comptage de la population cible comme pourcentage</a:t>
            </a:r>
          </a:p>
        </p:txBody>
      </p:sp>
      <p:sp>
        <p:nvSpPr>
          <p:cNvPr id="4" name="Slide Number Placeholder 3"/>
          <p:cNvSpPr>
            <a:spLocks noGrp="1"/>
          </p:cNvSpPr>
          <p:nvPr>
            <p:ph type="sldNum" sz="quarter" idx="12"/>
          </p:nvPr>
        </p:nvSpPr>
        <p:spPr/>
        <p:txBody>
          <a:bodyPr/>
          <a:lstStyle/>
          <a:p>
            <a:fld id="{B077871E-C384-5749-ACA0-F605BA7C9783}" type="slidenum">
              <a:rPr lang="en-US" smtClean="0"/>
              <a:t>15</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4366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37673" y="322311"/>
            <a:ext cx="8602518" cy="1143000"/>
          </a:xfrm>
        </p:spPr>
        <p:txBody>
          <a:bodyPr>
            <a:normAutofit/>
          </a:bodyPr>
          <a:lstStyle/>
          <a:p>
            <a:pPr algn="ctr" eaLnBrk="1" hangingPunct="1"/>
            <a:r>
              <a:rPr lang="fr-FR" u="sng">
                <a:solidFill>
                  <a:schemeClr val="tx1"/>
                </a:solidFill>
                <a:latin typeface="+mn-lt"/>
                <a:ea typeface="Times New Roman" charset="0"/>
                <a:cs typeface="Times New Roman" charset="0"/>
              </a:rPr>
              <a:t>Enquêtes exhaustives, échantillonnage, etc.</a:t>
            </a:r>
          </a:p>
        </p:txBody>
      </p:sp>
      <p:sp>
        <p:nvSpPr>
          <p:cNvPr id="2" name="Slide Number Placeholder 1"/>
          <p:cNvSpPr>
            <a:spLocks noGrp="1"/>
          </p:cNvSpPr>
          <p:nvPr>
            <p:ph type="sldNum" sz="quarter" idx="12"/>
          </p:nvPr>
        </p:nvSpPr>
        <p:spPr/>
        <p:txBody>
          <a:bodyPr/>
          <a:lstStyle/>
          <a:p>
            <a:fld id="{B077871E-C384-5749-ACA0-F605BA7C9783}" type="slidenum">
              <a:rPr lang="en-US" smtClean="0"/>
              <a:t>16</a:t>
            </a:fld>
            <a:endParaRPr lang="en-US"/>
          </a:p>
        </p:txBody>
      </p:sp>
      <p:sp>
        <p:nvSpPr>
          <p:cNvPr id="6" name="Rectangle 5"/>
          <p:cNvSpPr/>
          <p:nvPr/>
        </p:nvSpPr>
        <p:spPr>
          <a:xfrm>
            <a:off x="0" y="1063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graphicFrame>
        <p:nvGraphicFramePr>
          <p:cNvPr id="10" name="Object 2"/>
          <p:cNvGraphicFramePr>
            <a:graphicFrameLocks noGrp="1" noChangeAspect="1"/>
          </p:cNvGraphicFramePr>
          <p:nvPr>
            <p:ph sz="quarter" idx="4294967295"/>
            <p:extLst>
              <p:ext uri="{D42A27DB-BD31-4B8C-83A1-F6EECF244321}">
                <p14:modId xmlns:p14="http://schemas.microsoft.com/office/powerpoint/2010/main" val="2076557555"/>
              </p:ext>
            </p:extLst>
          </p:nvPr>
        </p:nvGraphicFramePr>
        <p:xfrm>
          <a:off x="5102747" y="1974044"/>
          <a:ext cx="2072370" cy="3862003"/>
        </p:xfrm>
        <a:graphic>
          <a:graphicData uri="http://schemas.openxmlformats.org/presentationml/2006/ole">
            <mc:AlternateContent xmlns:mc="http://schemas.openxmlformats.org/markup-compatibility/2006">
              <mc:Choice xmlns:v="urn:schemas-microsoft-com:vml" Requires="v">
                <p:oleObj name="ClipArt" r:id="rId3" imgW="1857375" imgH="3995738" progId="">
                  <p:embed/>
                </p:oleObj>
              </mc:Choice>
              <mc:Fallback>
                <p:oleObj name="ClipArt" r:id="rId3" imgW="1857375" imgH="3995738"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747" y="1974044"/>
                        <a:ext cx="2072370" cy="386200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3018347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4492" y="151768"/>
            <a:ext cx="8602518" cy="1143000"/>
          </a:xfrm>
        </p:spPr>
        <p:txBody>
          <a:bodyPr>
            <a:normAutofit/>
          </a:bodyPr>
          <a:lstStyle/>
          <a:p>
            <a:pPr algn="ctr" eaLnBrk="1" hangingPunct="1"/>
            <a:r>
              <a:rPr lang="fr-FR" u="sng">
                <a:solidFill>
                  <a:schemeClr val="tx1"/>
                </a:solidFill>
                <a:latin typeface="+mn-lt"/>
                <a:ea typeface="Times New Roman" charset="0"/>
                <a:cs typeface="Times New Roman" charset="0"/>
              </a:rPr>
              <a:t>Enquêtes exhaustives</a:t>
            </a:r>
          </a:p>
        </p:txBody>
      </p:sp>
      <p:sp>
        <p:nvSpPr>
          <p:cNvPr id="2" name="Slide Number Placeholder 1"/>
          <p:cNvSpPr>
            <a:spLocks noGrp="1"/>
          </p:cNvSpPr>
          <p:nvPr>
            <p:ph type="sldNum" sz="quarter" idx="12"/>
          </p:nvPr>
        </p:nvSpPr>
        <p:spPr/>
        <p:txBody>
          <a:bodyPr/>
          <a:lstStyle/>
          <a:p>
            <a:fld id="{B077871E-C384-5749-ACA0-F605BA7C9783}" type="slidenum">
              <a:rPr lang="en-US" smtClean="0"/>
              <a:t>17</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8" name="Rectangle 3"/>
          <p:cNvSpPr txBox="1">
            <a:spLocks noChangeArrowheads="1"/>
          </p:cNvSpPr>
          <p:nvPr/>
        </p:nvSpPr>
        <p:spPr bwMode="auto">
          <a:xfrm>
            <a:off x="2050981" y="1583636"/>
            <a:ext cx="8476029" cy="1420062"/>
          </a:xfrm>
          <a:prstGeom prst="rect">
            <a:avLst/>
          </a:prstGeom>
          <a:solidFill>
            <a:schemeClr val="bg1"/>
          </a:solidFill>
          <a:ln>
            <a:solidFill>
              <a:schemeClr val="bg1"/>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defRPr/>
            </a:pPr>
            <a:r>
              <a:rPr lang="fr-FR" sz="2800" b="1" i="1">
                <a:solidFill>
                  <a:srgbClr val="0033CC"/>
                </a:solidFill>
              </a:rPr>
              <a:t> </a:t>
            </a:r>
          </a:p>
          <a:p>
            <a:pPr eaLnBrk="1" hangingPunct="1">
              <a:lnSpc>
                <a:spcPct val="80000"/>
              </a:lnSpc>
              <a:buFontTx/>
              <a:buNone/>
              <a:defRPr/>
            </a:pPr>
            <a:r>
              <a:rPr lang="fr-FR" sz="2800"/>
              <a:t>Toute la population est incluse -&gt; vous obtenez une image précise de l’état nutritionnel, par exemple</a:t>
            </a:r>
          </a:p>
          <a:p>
            <a:pPr marL="0" indent="0">
              <a:spcBef>
                <a:spcPct val="0"/>
              </a:spcBef>
              <a:buNone/>
              <a:defRPr/>
            </a:pPr>
            <a:endParaRPr lang="en-GB" sz="2400" dirty="0"/>
          </a:p>
          <a:p>
            <a:pPr marL="0" indent="0" eaLnBrk="1" hangingPunct="1">
              <a:lnSpc>
                <a:spcPct val="80000"/>
              </a:lnSpc>
              <a:buNone/>
              <a:defRPr/>
            </a:pPr>
            <a:endParaRPr lang="en-US" altLang="en-US" sz="1800" dirty="0"/>
          </a:p>
          <a:p>
            <a:pPr eaLnBrk="1" hangingPunct="1">
              <a:lnSpc>
                <a:spcPct val="80000"/>
              </a:lnSpc>
              <a:buFontTx/>
              <a:buNone/>
              <a:defRPr/>
            </a:pPr>
            <a:endParaRPr lang="en-US" altLang="en-US" sz="1800" dirty="0">
              <a:solidFill>
                <a:srgbClr val="000000"/>
              </a:solidFill>
            </a:endParaRPr>
          </a:p>
        </p:txBody>
      </p:sp>
      <p:sp>
        <p:nvSpPr>
          <p:cNvPr id="10" name="TextBox 9"/>
          <p:cNvSpPr txBox="1"/>
          <p:nvPr/>
        </p:nvSpPr>
        <p:spPr>
          <a:xfrm>
            <a:off x="1206435" y="3836332"/>
            <a:ext cx="4433777" cy="1815882"/>
          </a:xfrm>
          <a:prstGeom prst="rect">
            <a:avLst/>
          </a:prstGeom>
          <a:noFill/>
        </p:spPr>
        <p:txBody>
          <a:bodyPr wrap="square" rtlCol="0">
            <a:spAutoFit/>
          </a:bodyPr>
          <a:lstStyle/>
          <a:p>
            <a:pPr marL="457200" indent="-457200">
              <a:buFont typeface="Arial" panose="020B0604020202020204" pitchFamily="34" charset="0"/>
              <a:buChar char="•"/>
            </a:pPr>
            <a:r>
              <a:rPr lang="fr-FR" sz="2800"/>
              <a:t>Uniquement dans des petites populations concentrées géographiquement</a:t>
            </a:r>
          </a:p>
          <a:p>
            <a:pPr marL="457200" indent="-457200">
              <a:buFont typeface="Arial" panose="020B0604020202020204" pitchFamily="34" charset="0"/>
              <a:buChar char="•"/>
            </a:pPr>
            <a:r>
              <a:rPr lang="fr-FR" sz="2800" b="1"/>
              <a:t>Rare</a:t>
            </a:r>
          </a:p>
        </p:txBody>
      </p:sp>
      <p:sp>
        <p:nvSpPr>
          <p:cNvPr id="12" name="Rectangle 11"/>
          <p:cNvSpPr/>
          <p:nvPr/>
        </p:nvSpPr>
        <p:spPr>
          <a:xfrm>
            <a:off x="25424"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pic>
        <p:nvPicPr>
          <p:cNvPr id="13" name="Picture 12"/>
          <p:cNvPicPr>
            <a:picLocks noChangeAspect="1"/>
          </p:cNvPicPr>
          <p:nvPr/>
        </p:nvPicPr>
        <p:blipFill>
          <a:blip r:embed="rId3"/>
          <a:stretch>
            <a:fillRect/>
          </a:stretch>
        </p:blipFill>
        <p:spPr>
          <a:xfrm>
            <a:off x="6858000" y="3292566"/>
            <a:ext cx="4743596" cy="3143710"/>
          </a:xfrm>
          <a:prstGeom prst="rect">
            <a:avLst/>
          </a:prstGeom>
        </p:spPr>
      </p:pic>
      <p:sp>
        <p:nvSpPr>
          <p:cNvPr id="20" name="TextBox 19"/>
          <p:cNvSpPr txBox="1"/>
          <p:nvPr/>
        </p:nvSpPr>
        <p:spPr>
          <a:xfrm>
            <a:off x="6858000" y="6500167"/>
            <a:ext cx="1303562" cy="230832"/>
          </a:xfrm>
          <a:prstGeom prst="rect">
            <a:avLst/>
          </a:prstGeom>
          <a:noFill/>
        </p:spPr>
        <p:txBody>
          <a:bodyPr wrap="none" rtlCol="0">
            <a:spAutoFit/>
          </a:bodyPr>
          <a:lstStyle/>
          <a:p>
            <a:r>
              <a:rPr lang="fr-FR" sz="900" i="1"/>
              <a:t>Philippe Richard, ©CICR</a:t>
            </a:r>
          </a:p>
        </p:txBody>
      </p:sp>
    </p:spTree>
    <p:extLst>
      <p:ext uri="{BB962C8B-B14F-4D97-AF65-F5344CB8AC3E}">
        <p14:creationId xmlns:p14="http://schemas.microsoft.com/office/powerpoint/2010/main" val="5465744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fr-FR" u="sng">
                <a:latin typeface="+mn-lt"/>
              </a:rPr>
              <a:t>Échantillonnage non aléatoire</a:t>
            </a:r>
          </a:p>
        </p:txBody>
      </p:sp>
      <p:sp>
        <p:nvSpPr>
          <p:cNvPr id="3" name="Content Placeholder 2"/>
          <p:cNvSpPr>
            <a:spLocks noGrp="1"/>
          </p:cNvSpPr>
          <p:nvPr>
            <p:ph idx="1"/>
          </p:nvPr>
        </p:nvSpPr>
        <p:spPr>
          <a:xfrm>
            <a:off x="689344" y="1456660"/>
            <a:ext cx="10664456" cy="4717128"/>
          </a:xfrm>
        </p:spPr>
        <p:txBody>
          <a:bodyPr>
            <a:normAutofit fontScale="25000" lnSpcReduction="20000"/>
          </a:bodyPr>
          <a:lstStyle/>
          <a:p>
            <a:pPr marL="457200" lvl="1" indent="0">
              <a:buNone/>
            </a:pPr>
            <a:r>
              <a:rPr lang="fr-FR" sz="11200" b="1">
                <a:solidFill>
                  <a:srgbClr val="0033CC"/>
                </a:solidFill>
              </a:rPr>
              <a:t>Exemples typiques : </a:t>
            </a:r>
          </a:p>
          <a:p>
            <a:pPr marL="457200" lvl="1" indent="0">
              <a:buNone/>
            </a:pPr>
            <a:endParaRPr lang="en-GB" sz="11200" b="1" dirty="0">
              <a:solidFill>
                <a:srgbClr val="0033CC"/>
              </a:solidFill>
            </a:endParaRPr>
          </a:p>
          <a:p>
            <a:pPr marL="457200" lvl="1" indent="0">
              <a:buNone/>
            </a:pPr>
            <a:r>
              <a:rPr lang="fr-FR" sz="11200" b="1">
                <a:solidFill>
                  <a:srgbClr val="0033CC"/>
                </a:solidFill>
              </a:rPr>
              <a:t>Échantillonnage de convenance </a:t>
            </a:r>
          </a:p>
          <a:p>
            <a:pPr lvl="2">
              <a:buFont typeface="Arial" charset="0"/>
              <a:buChar char="•"/>
            </a:pPr>
            <a:r>
              <a:rPr lang="fr-FR" sz="10800"/>
              <a:t>Les personnes sont choisies arbitrairement, de façon non structurée, p. ex. les personnes proches de la route</a:t>
            </a:r>
          </a:p>
          <a:p>
            <a:pPr lvl="2"/>
            <a:r>
              <a:rPr lang="fr-FR" sz="11200"/>
              <a:t>Ne reflète pas l’ensemble de la population dont l’échantillon est extrait</a:t>
            </a:r>
          </a:p>
          <a:p>
            <a:pPr lvl="2"/>
            <a:endParaRPr lang="en-GB" sz="8000" dirty="0"/>
          </a:p>
          <a:p>
            <a:pPr marL="457200" lvl="1" indent="0">
              <a:buNone/>
            </a:pPr>
            <a:r>
              <a:rPr lang="fr-FR" sz="11200" b="1">
                <a:solidFill>
                  <a:srgbClr val="0033CC"/>
                </a:solidFill>
              </a:rPr>
              <a:t>Échantillonnage dirigé </a:t>
            </a:r>
          </a:p>
          <a:p>
            <a:pPr lvl="2"/>
            <a:r>
              <a:rPr lang="fr-FR" sz="11200"/>
              <a:t>Nécessite au minimum des critères pour choisir les personnes à inclure </a:t>
            </a:r>
          </a:p>
          <a:p>
            <a:pPr lvl="2"/>
            <a:r>
              <a:rPr lang="fr-FR" sz="11200"/>
              <a:t>Peut être efficace pour susciter des idées et recueillir des réactions</a:t>
            </a:r>
          </a:p>
          <a:p>
            <a:pPr lvl="2"/>
            <a:r>
              <a:rPr lang="fr-FR" sz="11200"/>
              <a:t>Peut être opportun, p. ex. pour représenter des tranches d’âge spécifiques ou des zones traditionnellement exposées à la famine</a:t>
            </a:r>
          </a:p>
        </p:txBody>
      </p:sp>
      <p:sp>
        <p:nvSpPr>
          <p:cNvPr id="5" name="Rectangle 4"/>
          <p:cNvSpPr/>
          <p:nvPr/>
        </p:nvSpPr>
        <p:spPr>
          <a:xfrm>
            <a:off x="0" y="1063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7727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fr-FR" u="sng">
                <a:latin typeface="+mn-lt"/>
              </a:rPr>
              <a:t>Échantillonnage aléatoire</a:t>
            </a:r>
          </a:p>
        </p:txBody>
      </p:sp>
      <p:sp>
        <p:nvSpPr>
          <p:cNvPr id="3" name="Content Placeholder 2"/>
          <p:cNvSpPr>
            <a:spLocks noGrp="1"/>
          </p:cNvSpPr>
          <p:nvPr>
            <p:ph idx="1"/>
          </p:nvPr>
        </p:nvSpPr>
        <p:spPr>
          <a:xfrm>
            <a:off x="838200" y="1635124"/>
            <a:ext cx="10515600" cy="4956176"/>
          </a:xfrm>
        </p:spPr>
        <p:txBody>
          <a:bodyPr>
            <a:normAutofit fontScale="92500" lnSpcReduction="10000"/>
          </a:bodyPr>
          <a:lstStyle/>
          <a:p>
            <a:pPr marL="0" indent="0">
              <a:buNone/>
            </a:pPr>
            <a:r>
              <a:rPr lang="fr-FR" b="1">
                <a:solidFill>
                  <a:srgbClr val="0033CC"/>
                </a:solidFill>
              </a:rPr>
              <a:t>           Exemples typiques :</a:t>
            </a:r>
            <a:r>
              <a:rPr lang="fr-FR" sz="2400" b="1">
                <a:solidFill>
                  <a:srgbClr val="0033CC"/>
                </a:solidFill>
              </a:rPr>
              <a:t> </a:t>
            </a:r>
          </a:p>
          <a:p>
            <a:pPr marL="0" indent="0" algn="ctr">
              <a:buNone/>
            </a:pPr>
            <a:r>
              <a:rPr lang="fr-FR" sz="3200" b="1">
                <a:solidFill>
                  <a:srgbClr val="0033CC"/>
                </a:solidFill>
              </a:rPr>
              <a:t>Échantillonnage aléatoire simple</a:t>
            </a:r>
          </a:p>
          <a:p>
            <a:pPr marL="0" indent="0" algn="ctr">
              <a:buNone/>
            </a:pPr>
            <a:r>
              <a:rPr lang="fr-FR" sz="3200" b="1">
                <a:solidFill>
                  <a:srgbClr val="0033CC"/>
                </a:solidFill>
              </a:rPr>
              <a:t>Échantillonnage aléatoire systématique </a:t>
            </a:r>
          </a:p>
          <a:p>
            <a:pPr marL="0" indent="0" algn="ctr">
              <a:buNone/>
            </a:pPr>
            <a:r>
              <a:rPr lang="fr-FR" sz="3200" b="1">
                <a:solidFill>
                  <a:srgbClr val="0033CC"/>
                </a:solidFill>
              </a:rPr>
              <a:t>Échantillonnage en grappes</a:t>
            </a:r>
          </a:p>
          <a:p>
            <a:pPr marL="0" indent="0">
              <a:buNone/>
            </a:pPr>
            <a:endParaRPr lang="en-GB" dirty="0"/>
          </a:p>
          <a:p>
            <a:pPr marL="457200" lvl="1" indent="0">
              <a:buNone/>
            </a:pPr>
            <a:endParaRPr lang="en-GB" sz="2800" dirty="0"/>
          </a:p>
          <a:p>
            <a:pPr lvl="1">
              <a:buFont typeface="Arial" charset="0"/>
              <a:buChar char="•"/>
            </a:pPr>
            <a:r>
              <a:rPr lang="fr-FR" sz="2800"/>
              <a:t>Tout le monde a la </a:t>
            </a:r>
            <a:r>
              <a:rPr lang="fr-FR" sz="2800" b="1"/>
              <a:t>même probabilité</a:t>
            </a:r>
            <a:r>
              <a:rPr lang="fr-FR" sz="2800"/>
              <a:t> d’être choisi au sein de la population</a:t>
            </a:r>
          </a:p>
          <a:p>
            <a:pPr lvl="1">
              <a:buFont typeface="Arial" charset="0"/>
              <a:buChar char="•"/>
            </a:pPr>
            <a:r>
              <a:rPr lang="fr-FR" sz="2800"/>
              <a:t>Fournit une </a:t>
            </a:r>
            <a:r>
              <a:rPr lang="fr-FR" sz="2800" b="1"/>
              <a:t>estimation de la situation réelle </a:t>
            </a:r>
          </a:p>
          <a:p>
            <a:pPr lvl="1">
              <a:buFont typeface="Arial" charset="0"/>
              <a:buChar char="•"/>
            </a:pPr>
            <a:r>
              <a:rPr lang="fr-FR" sz="2800"/>
              <a:t>Les résultats peuvent être </a:t>
            </a:r>
            <a:r>
              <a:rPr lang="fr-FR" sz="2800" b="1"/>
              <a:t>extrapolés</a:t>
            </a:r>
            <a:r>
              <a:rPr lang="fr-FR" sz="2800"/>
              <a:t> à l’ensemble de la population </a:t>
            </a:r>
          </a:p>
          <a:p>
            <a:pPr lvl="1">
              <a:buFont typeface="Arial" charset="0"/>
              <a:buChar char="•"/>
            </a:pPr>
            <a:r>
              <a:rPr lang="fr-FR" sz="2800"/>
              <a:t>Les résultats sont </a:t>
            </a:r>
            <a:r>
              <a:rPr lang="fr-FR" sz="2800" b="1"/>
              <a:t>comparables</a:t>
            </a:r>
            <a:r>
              <a:rPr lang="fr-FR" sz="2800"/>
              <a:t> entre les populations et dans le temps</a:t>
            </a:r>
          </a:p>
          <a:p>
            <a:pPr lvl="1">
              <a:buFont typeface="Arial" charset="0"/>
              <a:buChar char="•"/>
            </a:pPr>
            <a:r>
              <a:rPr lang="fr-FR" sz="2800"/>
              <a:t>Peut être coûteux et nécessiter beaucoup de temps</a:t>
            </a:r>
          </a:p>
          <a:p>
            <a:pPr>
              <a:buFont typeface="Arial" charset="0"/>
              <a:buChar char="•"/>
            </a:pPr>
            <a:endParaRPr lang="en-GB" dirty="0"/>
          </a:p>
          <a:p>
            <a:pPr marL="0" indent="0">
              <a:buNone/>
            </a:pPr>
            <a:endParaRPr lang="en-GB" dirty="0"/>
          </a:p>
          <a:p>
            <a:pPr marL="0" indent="0">
              <a:buNone/>
            </a:pPr>
            <a:endParaRPr lang="en-GB" dirty="0"/>
          </a:p>
          <a:p>
            <a:pPr marL="0" indent="0">
              <a:buNone/>
            </a:pPr>
            <a:endParaRPr lang="en-GB" dirty="0"/>
          </a:p>
          <a:p>
            <a:pPr lvl="1"/>
            <a:endParaRPr lang="en-GB" sz="2800" dirty="0"/>
          </a:p>
        </p:txBody>
      </p:sp>
      <p:sp>
        <p:nvSpPr>
          <p:cNvPr id="5" name="Rectangle 4"/>
          <p:cNvSpPr/>
          <p:nvPr/>
        </p:nvSpPr>
        <p:spPr>
          <a:xfrm>
            <a:off x="0" y="22208"/>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46881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fr-FR" sz="3600"/>
              <a:t>Hans Rosling : The joy of Stats</a:t>
            </a:r>
          </a:p>
          <a:p>
            <a:pPr algn="ctr"/>
            <a:endParaRPr lang="en-GB" dirty="0">
              <a:solidFill>
                <a:srgbClr val="FF0000"/>
              </a:solidFill>
            </a:endParaRPr>
          </a:p>
          <a:p>
            <a:pPr marL="0" indent="0" algn="ctr">
              <a:buNone/>
            </a:pPr>
            <a:r>
              <a:rPr lang="fr-FR">
                <a:solidFill>
                  <a:srgbClr val="FF0000"/>
                </a:solidFill>
                <a:hlinkClick r:id="rId3"/>
              </a:rPr>
              <a:t>https://www.youtube.com/watch?v=jbkSRLYSojo</a:t>
            </a:r>
          </a:p>
          <a:p>
            <a:pPr marL="0" indent="0" algn="ctr">
              <a:buNone/>
            </a:pPr>
            <a:endParaRPr lang="en-GB" dirty="0">
              <a:solidFill>
                <a:srgbClr val="FF0000"/>
              </a:solidFill>
            </a:endParaRPr>
          </a:p>
          <a:p>
            <a:pPr marL="0" indent="0" algn="ctr">
              <a:buNone/>
            </a:pPr>
            <a:endParaRPr lang="en-GB" dirty="0">
              <a:solidFill>
                <a:srgbClr val="FF0000"/>
              </a:solidFill>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2</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787396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77871E-C384-5749-ACA0-F605BA7C9783}" type="slidenum">
              <a:rPr lang="en-US" smtClean="0"/>
              <a:t>20</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12" name="Rectangle 11"/>
          <p:cNvSpPr/>
          <p:nvPr/>
        </p:nvSpPr>
        <p:spPr>
          <a:xfrm>
            <a:off x="25424" y="-2315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
        <p:nvSpPr>
          <p:cNvPr id="3" name="TextBox 2"/>
          <p:cNvSpPr txBox="1"/>
          <p:nvPr/>
        </p:nvSpPr>
        <p:spPr>
          <a:xfrm>
            <a:off x="4530436" y="1870364"/>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a:blip r:embed="rId3"/>
          <a:stretch>
            <a:fillRect/>
          </a:stretch>
        </p:blipFill>
        <p:spPr>
          <a:xfrm>
            <a:off x="7035143" y="-23150"/>
            <a:ext cx="4949822" cy="3340185"/>
          </a:xfrm>
          <a:prstGeom prst="rect">
            <a:avLst/>
          </a:prstGeom>
        </p:spPr>
      </p:pic>
      <p:sp>
        <p:nvSpPr>
          <p:cNvPr id="13" name="TextBox 12"/>
          <p:cNvSpPr txBox="1"/>
          <p:nvPr/>
        </p:nvSpPr>
        <p:spPr>
          <a:xfrm>
            <a:off x="2560775" y="4692671"/>
            <a:ext cx="8948737" cy="1384995"/>
          </a:xfrm>
          <a:prstGeom prst="rect">
            <a:avLst/>
          </a:prstGeom>
          <a:noFill/>
        </p:spPr>
        <p:txBody>
          <a:bodyPr wrap="square" rtlCol="0">
            <a:spAutoFit/>
          </a:bodyPr>
          <a:lstStyle/>
          <a:p>
            <a:r>
              <a:rPr lang="fr-FR" sz="2800"/>
              <a:t>Une étude sur la malnutrition infantile est réalisée en mesurant les enfants de femmes auxquelles il a été conseillé par radio d’amener leurs enfants de moins de 5 ans au dispensaire le mardi matin.</a:t>
            </a:r>
          </a:p>
        </p:txBody>
      </p:sp>
      <p:sp>
        <p:nvSpPr>
          <p:cNvPr id="14" name="TextBox 13"/>
          <p:cNvSpPr txBox="1"/>
          <p:nvPr/>
        </p:nvSpPr>
        <p:spPr>
          <a:xfrm>
            <a:off x="2560775" y="3636578"/>
            <a:ext cx="6391493" cy="707886"/>
          </a:xfrm>
          <a:prstGeom prst="rect">
            <a:avLst/>
          </a:prstGeom>
          <a:noFill/>
        </p:spPr>
        <p:txBody>
          <a:bodyPr wrap="none" rtlCol="0">
            <a:spAutoFit/>
          </a:bodyPr>
          <a:lstStyle/>
          <a:p>
            <a:r>
              <a:rPr lang="fr-FR" sz="4000"/>
              <a:t>Échantillon aléatoire ou biaisé...</a:t>
            </a:r>
          </a:p>
        </p:txBody>
      </p:sp>
      <p:sp>
        <p:nvSpPr>
          <p:cNvPr id="15" name="TextBox 14"/>
          <p:cNvSpPr txBox="1"/>
          <p:nvPr/>
        </p:nvSpPr>
        <p:spPr>
          <a:xfrm>
            <a:off x="1048001" y="3146370"/>
            <a:ext cx="1326004" cy="1569660"/>
          </a:xfrm>
          <a:prstGeom prst="rect">
            <a:avLst/>
          </a:prstGeom>
          <a:noFill/>
        </p:spPr>
        <p:txBody>
          <a:bodyPr wrap="none" rtlCol="0">
            <a:spAutoFit/>
          </a:bodyPr>
          <a:lstStyle/>
          <a:p>
            <a:r>
              <a:rPr lang="fr-FR" sz="9600" b="1">
                <a:solidFill>
                  <a:srgbClr val="FF0000"/>
                </a:solidFill>
              </a:rPr>
              <a:t>??</a:t>
            </a:r>
          </a:p>
        </p:txBody>
      </p:sp>
    </p:spTree>
    <p:extLst>
      <p:ext uri="{BB962C8B-B14F-4D97-AF65-F5344CB8AC3E}">
        <p14:creationId xmlns:p14="http://schemas.microsoft.com/office/powerpoint/2010/main" val="198571524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Arrow Connector 43"/>
          <p:cNvCxnSpPr/>
          <p:nvPr/>
        </p:nvCxnSpPr>
        <p:spPr>
          <a:xfrm>
            <a:off x="7789863"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32313" y="1135064"/>
            <a:ext cx="11112" cy="91598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8" idx="0"/>
          </p:cNvCxnSpPr>
          <p:nvPr/>
        </p:nvCxnSpPr>
        <p:spPr>
          <a:xfrm>
            <a:off x="2565400"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85100"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 idx="0"/>
          </p:cNvCxnSpPr>
          <p:nvPr/>
        </p:nvCxnSpPr>
        <p:spPr>
          <a:xfrm>
            <a:off x="2560638"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27551" y="1141414"/>
            <a:ext cx="11113" cy="91598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0688" y="2055814"/>
            <a:ext cx="1763712" cy="1074737"/>
          </a:xfrm>
          <a:prstGeom prst="rect">
            <a:avLst/>
          </a:prstGeom>
          <a:solidFill>
            <a:schemeClr val="tx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86" name="Rectangle 5"/>
          <p:cNvSpPr>
            <a:spLocks noChangeArrowheads="1"/>
          </p:cNvSpPr>
          <p:nvPr/>
        </p:nvSpPr>
        <p:spPr bwMode="auto">
          <a:xfrm>
            <a:off x="1701801" y="2303464"/>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1. Simple</a:t>
            </a:r>
            <a:endParaRPr lang="en-CA" altLang="en-US" sz="2600" dirty="0">
              <a:solidFill>
                <a:schemeClr val="bg1"/>
              </a:solidFill>
              <a:latin typeface="Trebuchet MS" panose="020B0603020202020204" pitchFamily="34" charset="0"/>
              <a:ea typeface="SimSun" panose="02010600030101010101" pitchFamily="2" charset="-122"/>
            </a:endParaRPr>
          </a:p>
        </p:txBody>
      </p:sp>
      <p:pic>
        <p:nvPicPr>
          <p:cNvPr id="4609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7068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0205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671888" y="2055814"/>
            <a:ext cx="2170112" cy="1074737"/>
          </a:xfrm>
          <a:prstGeom prst="rect">
            <a:avLst/>
          </a:prstGeom>
          <a:solidFill>
            <a:schemeClr val="accent2">
              <a:lumMod val="40000"/>
              <a:lumOff val="6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93" name="Rectangle 18"/>
          <p:cNvSpPr>
            <a:spLocks noChangeArrowheads="1"/>
          </p:cNvSpPr>
          <p:nvPr/>
        </p:nvSpPr>
        <p:spPr bwMode="auto">
          <a:xfrm>
            <a:off x="3600449" y="2135187"/>
            <a:ext cx="2281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II. Systematic</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sp>
        <p:nvSpPr>
          <p:cNvPr id="46094" name="Text Box 1"/>
          <p:cNvSpPr txBox="1">
            <a:spLocks noChangeArrowheads="1"/>
          </p:cNvSpPr>
          <p:nvPr/>
        </p:nvSpPr>
        <p:spPr bwMode="auto">
          <a:xfrm>
            <a:off x="1080656" y="-93264"/>
            <a:ext cx="10612582" cy="9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700"/>
              </a:spcBef>
              <a:buClr>
                <a:srgbClr val="1E1E1E"/>
              </a:buClr>
              <a:buSzPct val="6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9pPr>
          </a:lstStyle>
          <a:p>
            <a:pPr eaLnBrk="1" hangingPunct="1">
              <a:spcBef>
                <a:spcPct val="0"/>
              </a:spcBef>
              <a:buClrTx/>
              <a:buSzTx/>
              <a:buFontTx/>
              <a:buNone/>
            </a:pPr>
            <a:r>
              <a:rPr lang="en-CA" altLang="en-US" sz="4400" dirty="0">
                <a:latin typeface="+mn-lt"/>
                <a:ea typeface="Segoe UI" panose="020B0502040204020203" pitchFamily="34" charset="0"/>
                <a:cs typeface="Arial" panose="020B0604020202020204" pitchFamily="34" charset="0"/>
              </a:rPr>
              <a:t> </a:t>
            </a:r>
            <a:r>
              <a:rPr lang="en-CA" altLang="en-US" sz="4400" u="sng" dirty="0">
                <a:latin typeface="+mn-lt"/>
                <a:ea typeface="Segoe UI" panose="020B0502040204020203" pitchFamily="34" charset="0"/>
                <a:cs typeface="Arial" panose="020B0604020202020204" pitchFamily="34" charset="0"/>
              </a:rPr>
              <a:t>Sampling Methods for Probability Sampling </a:t>
            </a:r>
          </a:p>
        </p:txBody>
      </p:sp>
      <p:cxnSp>
        <p:nvCxnSpPr>
          <p:cNvPr id="25" name="Straight Arrow Connector 24"/>
          <p:cNvCxnSpPr/>
          <p:nvPr/>
        </p:nvCxnSpPr>
        <p:spPr>
          <a:xfrm>
            <a:off x="8258176" y="3192464"/>
            <a:ext cx="485775"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96" name="Rectangle 27"/>
          <p:cNvSpPr>
            <a:spLocks noChangeArrowheads="1"/>
          </p:cNvSpPr>
          <p:nvPr/>
        </p:nvSpPr>
        <p:spPr bwMode="auto">
          <a:xfrm>
            <a:off x="8294688" y="3929064"/>
            <a:ext cx="2157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Systematic</a:t>
            </a:r>
            <a:endParaRPr lang="en-CA" altLang="en-US" sz="2600" dirty="0">
              <a:solidFill>
                <a:schemeClr val="bg1"/>
              </a:solidFill>
              <a:latin typeface="Trebuchet MS" panose="020B0603020202020204" pitchFamily="34" charset="0"/>
              <a:ea typeface="SimSun" panose="02010600030101010101" pitchFamily="2" charset="-122"/>
            </a:endParaRPr>
          </a:p>
        </p:txBody>
      </p:sp>
      <p:pic>
        <p:nvPicPr>
          <p:cNvPr id="46097"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50911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838" y="51165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Rectangle 33"/>
          <p:cNvSpPr>
            <a:spLocks noChangeArrowheads="1"/>
          </p:cNvSpPr>
          <p:nvPr/>
        </p:nvSpPr>
        <p:spPr bwMode="auto">
          <a:xfrm>
            <a:off x="6680201" y="2438401"/>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latin typeface="Arial" panose="020B0604020202020204" pitchFamily="34" charset="0"/>
                <a:ea typeface="SimSun" panose="02010600030101010101" pitchFamily="2" charset="-122"/>
              </a:rPr>
              <a:t>3. Cluster</a:t>
            </a:r>
            <a:endParaRPr lang="en-CA" altLang="en-US" sz="2600" dirty="0">
              <a:latin typeface="Trebuchet MS" panose="020B0603020202020204" pitchFamily="34" charset="0"/>
              <a:ea typeface="SimSun" panose="02010600030101010101" pitchFamily="2" charset="-122"/>
            </a:endParaRPr>
          </a:p>
        </p:txBody>
      </p:sp>
      <p:sp>
        <p:nvSpPr>
          <p:cNvPr id="46100" name="Rectangle 35"/>
          <p:cNvSpPr>
            <a:spLocks noChangeArrowheads="1"/>
          </p:cNvSpPr>
          <p:nvPr/>
        </p:nvSpPr>
        <p:spPr bwMode="auto">
          <a:xfrm>
            <a:off x="1814513" y="4586289"/>
            <a:ext cx="3744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a:solidFill>
                  <a:srgbClr val="0033CC"/>
                </a:solidFill>
                <a:latin typeface="Arial" panose="020B0604020202020204" pitchFamily="34" charset="0"/>
                <a:ea typeface="SimSun" panose="02010600030101010101" pitchFamily="2" charset="-122"/>
                <a:sym typeface="Wingdings" panose="05000000000000000000" pitchFamily="2" charset="2"/>
              </a:rPr>
              <a:t>HH selected directly from whole population</a:t>
            </a:r>
          </a:p>
        </p:txBody>
      </p:sp>
      <p:sp>
        <p:nvSpPr>
          <p:cNvPr id="46101" name="Rectangle 37"/>
          <p:cNvSpPr>
            <a:spLocks noChangeArrowheads="1"/>
          </p:cNvSpPr>
          <p:nvPr/>
        </p:nvSpPr>
        <p:spPr bwMode="auto">
          <a:xfrm>
            <a:off x="6095999" y="5842000"/>
            <a:ext cx="587057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000" b="1" dirty="0">
                <a:solidFill>
                  <a:srgbClr val="000000"/>
                </a:solidFill>
                <a:latin typeface="Arial" panose="020B0604020202020204" pitchFamily="34" charset="0"/>
                <a:ea typeface="SimSun" panose="02010600030101010101" pitchFamily="2" charset="-122"/>
                <a:sym typeface="Wingdings" panose="05000000000000000000" pitchFamily="2" charset="2"/>
              </a:rPr>
              <a:t>2</a:t>
            </a:r>
            <a:r>
              <a:rPr lang="en-CA" altLang="en-US" sz="2000" b="1" baseline="30000" dirty="0">
                <a:solidFill>
                  <a:srgbClr val="000000"/>
                </a:solidFill>
                <a:latin typeface="Arial" panose="020B0604020202020204" pitchFamily="34" charset="0"/>
                <a:ea typeface="SimSun" panose="02010600030101010101" pitchFamily="2" charset="-122"/>
                <a:sym typeface="Wingdings" panose="05000000000000000000" pitchFamily="2" charset="2"/>
              </a:rPr>
              <a:t>nd</a:t>
            </a:r>
            <a:r>
              <a:rPr lang="en-CA" altLang="en-US" sz="2000" b="1" dirty="0">
                <a:solidFill>
                  <a:srgbClr val="000000"/>
                </a:solidFill>
                <a:latin typeface="Arial" panose="020B0604020202020204" pitchFamily="34" charset="0"/>
                <a:ea typeface="SimSun" panose="02010600030101010101" pitchFamily="2" charset="-122"/>
                <a:sym typeface="Wingdings" panose="05000000000000000000" pitchFamily="2" charset="2"/>
              </a:rPr>
              <a:t>: HH selected from within selected clusters </a:t>
            </a:r>
            <a:r>
              <a:rPr lang="en-CA" altLang="en-US" sz="2000" b="1" dirty="0">
                <a:solidFill>
                  <a:srgbClr val="00B050"/>
                </a:solidFill>
                <a:latin typeface="Arial" panose="020B0604020202020204" pitchFamily="34" charset="0"/>
                <a:ea typeface="SimSun" panose="02010600030101010101" pitchFamily="2" charset="-122"/>
                <a:sym typeface="Wingdings" panose="05000000000000000000" pitchFamily="2" charset="2"/>
              </a:rPr>
              <a:t>(municipalities</a:t>
            </a:r>
            <a:r>
              <a:rPr lang="en-CA" altLang="en-US" sz="2000" b="1">
                <a:solidFill>
                  <a:srgbClr val="00B050"/>
                </a:solidFill>
                <a:latin typeface="Arial" panose="020B0604020202020204" pitchFamily="34" charset="0"/>
                <a:ea typeface="SimSun" panose="02010600030101010101" pitchFamily="2" charset="-122"/>
                <a:sym typeface="Wingdings" panose="05000000000000000000" pitchFamily="2" charset="2"/>
              </a:rPr>
              <a:t>) </a:t>
            </a:r>
            <a:r>
              <a:rPr lang="en-CA" altLang="en-US" sz="2000" b="1">
                <a:solidFill>
                  <a:srgbClr val="000000"/>
                </a:solidFill>
                <a:latin typeface="Arial" panose="020B0604020202020204" pitchFamily="34" charset="0"/>
                <a:ea typeface="SimSun" panose="02010600030101010101" pitchFamily="2" charset="-122"/>
                <a:sym typeface="Wingdings" panose="05000000000000000000" pitchFamily="2" charset="2"/>
              </a:rPr>
              <a:t>(</a:t>
            </a:r>
            <a:endParaRPr lang="en-CA" altLang="en-US" sz="2000" dirty="0">
              <a:latin typeface="Trebuchet MS" panose="020B0603020202020204" pitchFamily="34" charset="0"/>
              <a:ea typeface="SimSun" panose="02010600030101010101" pitchFamily="2" charset="-122"/>
            </a:endParaRPr>
          </a:p>
        </p:txBody>
      </p:sp>
      <p:cxnSp>
        <p:nvCxnSpPr>
          <p:cNvPr id="45" name="Straight Connector 44"/>
          <p:cNvCxnSpPr/>
          <p:nvPr/>
        </p:nvCxnSpPr>
        <p:spPr>
          <a:xfrm>
            <a:off x="6096000" y="1825626"/>
            <a:ext cx="0" cy="5375275"/>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690688" y="998538"/>
            <a:ext cx="9190038" cy="696912"/>
          </a:xfrm>
          <a:prstGeom prst="rect">
            <a:avLst/>
          </a:prstGeom>
          <a:solidFill>
            <a:srgbClr val="8E908F"/>
          </a:solidFill>
          <a:ln w="762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04" name="Rectangle 34"/>
          <p:cNvSpPr>
            <a:spLocks noChangeArrowheads="1"/>
          </p:cNvSpPr>
          <p:nvPr/>
        </p:nvSpPr>
        <p:spPr bwMode="auto">
          <a:xfrm>
            <a:off x="1524000" y="1082676"/>
            <a:ext cx="91757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Whole population from which the sample is drawn</a:t>
            </a:r>
            <a:endParaRPr lang="en-CA" altLang="en-US" sz="2600" dirty="0">
              <a:solidFill>
                <a:schemeClr val="bg1"/>
              </a:solidFill>
              <a:latin typeface="Trebuchet MS" panose="020B0603020202020204" pitchFamily="34" charset="0"/>
              <a:ea typeface="SimSun" panose="02010600030101010101" pitchFamily="2" charset="-122"/>
            </a:endParaRPr>
          </a:p>
        </p:txBody>
      </p:sp>
      <p:sp>
        <p:nvSpPr>
          <p:cNvPr id="46107" name="Rectangle 27"/>
          <p:cNvSpPr>
            <a:spLocks noChangeArrowheads="1"/>
          </p:cNvSpPr>
          <p:nvPr/>
        </p:nvSpPr>
        <p:spPr bwMode="auto">
          <a:xfrm>
            <a:off x="6210301" y="3817939"/>
            <a:ext cx="21574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Simple</a:t>
            </a:r>
            <a:endParaRPr lang="en-CA" altLang="en-US" sz="2600" dirty="0">
              <a:solidFill>
                <a:schemeClr val="bg1"/>
              </a:solidFill>
              <a:latin typeface="Trebuchet MS" panose="020B0603020202020204" pitchFamily="34" charset="0"/>
              <a:ea typeface="SimSun" panose="02010600030101010101" pitchFamily="2" charset="-122"/>
            </a:endParaRPr>
          </a:p>
        </p:txBody>
      </p:sp>
      <p:sp>
        <p:nvSpPr>
          <p:cNvPr id="48" name="Rectangle 47"/>
          <p:cNvSpPr/>
          <p:nvPr/>
        </p:nvSpPr>
        <p:spPr>
          <a:xfrm>
            <a:off x="1695451" y="2049464"/>
            <a:ext cx="1763713" cy="1074737"/>
          </a:xfrm>
          <a:prstGeom prst="rect">
            <a:avLst/>
          </a:prstGeom>
          <a:solidFill>
            <a:schemeClr val="accent2">
              <a:lumMod val="20000"/>
              <a:lumOff val="8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12" name="Rectangle 5"/>
          <p:cNvSpPr>
            <a:spLocks noChangeArrowheads="1"/>
          </p:cNvSpPr>
          <p:nvPr/>
        </p:nvSpPr>
        <p:spPr bwMode="auto">
          <a:xfrm>
            <a:off x="1662114" y="2093937"/>
            <a:ext cx="17637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latin typeface="Arial" panose="020B0604020202020204" pitchFamily="34" charset="0"/>
                <a:ea typeface="SimSun" panose="02010600030101010101" pitchFamily="2" charset="-122"/>
              </a:rPr>
              <a:t>I. Simple random</a:t>
            </a:r>
          </a:p>
          <a:p>
            <a:pPr algn="ctr">
              <a:spcBef>
                <a:spcPct val="0"/>
              </a:spcBef>
              <a:buClrTx/>
              <a:buSzTx/>
              <a:buFontTx/>
              <a:buNone/>
            </a:pPr>
            <a:endParaRPr lang="en-CA" altLang="en-US" sz="2600" dirty="0">
              <a:latin typeface="Trebuchet MS" panose="020B0603020202020204" pitchFamily="34" charset="0"/>
              <a:ea typeface="SimSun" panose="02010600030101010101" pitchFamily="2" charset="-122"/>
            </a:endParaRPr>
          </a:p>
        </p:txBody>
      </p:sp>
      <p:sp>
        <p:nvSpPr>
          <p:cNvPr id="50" name="Rectangle 49"/>
          <p:cNvSpPr/>
          <p:nvPr/>
        </p:nvSpPr>
        <p:spPr>
          <a:xfrm>
            <a:off x="8612141" y="3750470"/>
            <a:ext cx="2621656" cy="873125"/>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cxnSp>
        <p:nvCxnSpPr>
          <p:cNvPr id="51" name="Straight Arrow Connector 50"/>
          <p:cNvCxnSpPr/>
          <p:nvPr/>
        </p:nvCxnSpPr>
        <p:spPr>
          <a:xfrm>
            <a:off x="2588739" y="3158331"/>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1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7004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369570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Arrow Connector 57"/>
          <p:cNvCxnSpPr/>
          <p:nvPr/>
        </p:nvCxnSpPr>
        <p:spPr>
          <a:xfrm flipH="1">
            <a:off x="7059613" y="3201989"/>
            <a:ext cx="468312"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121" name="Rectangle 27"/>
          <p:cNvSpPr>
            <a:spLocks noChangeArrowheads="1"/>
          </p:cNvSpPr>
          <p:nvPr/>
        </p:nvSpPr>
        <p:spPr bwMode="auto">
          <a:xfrm>
            <a:off x="8539115" y="3788995"/>
            <a:ext cx="2694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err="1">
                <a:latin typeface="Arial" panose="020B0604020202020204" pitchFamily="34" charset="0"/>
                <a:ea typeface="SimSun" panose="02010600030101010101" pitchFamily="2" charset="-122"/>
              </a:rPr>
              <a:t>IIIb</a:t>
            </a:r>
            <a:r>
              <a:rPr lang="en-CA" altLang="en-US" sz="2400" b="1" dirty="0">
                <a:latin typeface="Arial" panose="020B0604020202020204" pitchFamily="34" charset="0"/>
                <a:ea typeface="SimSun" panose="02010600030101010101" pitchFamily="2" charset="-122"/>
              </a:rPr>
              <a:t>. Systematic</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pic>
        <p:nvPicPr>
          <p:cNvPr id="46122"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50847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3"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51101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a:off x="6759576" y="2055814"/>
            <a:ext cx="1763713" cy="1074737"/>
          </a:xfrm>
          <a:prstGeom prst="rect">
            <a:avLst/>
          </a:prstGeom>
          <a:solidFill>
            <a:schemeClr val="accent4">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25" name="Rectangle 33"/>
          <p:cNvSpPr>
            <a:spLocks noChangeArrowheads="1"/>
          </p:cNvSpPr>
          <p:nvPr/>
        </p:nvSpPr>
        <p:spPr bwMode="auto">
          <a:xfrm>
            <a:off x="6613528" y="2357439"/>
            <a:ext cx="1909762"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a:latin typeface="Arial" panose="020B0604020202020204" pitchFamily="34" charset="0"/>
                <a:ea typeface="SimSun" panose="02010600030101010101" pitchFamily="2" charset="-122"/>
              </a:rPr>
              <a:t>III. </a:t>
            </a:r>
            <a:r>
              <a:rPr lang="en-CA" altLang="en-US" sz="2600" b="1" dirty="0">
                <a:latin typeface="Arial" panose="020B0604020202020204" pitchFamily="34" charset="0"/>
                <a:ea typeface="SimSun" panose="02010600030101010101" pitchFamily="2" charset="-122"/>
              </a:rPr>
              <a:t>Cluster</a:t>
            </a:r>
            <a:endParaRPr lang="en-CA" altLang="en-US" sz="2600" dirty="0">
              <a:latin typeface="Trebuchet MS" panose="020B0603020202020204" pitchFamily="34" charset="0"/>
              <a:ea typeface="SimSun" panose="02010600030101010101" pitchFamily="2" charset="-122"/>
            </a:endParaRPr>
          </a:p>
        </p:txBody>
      </p:sp>
      <p:sp>
        <p:nvSpPr>
          <p:cNvPr id="46127" name="Rectangle 36"/>
          <p:cNvSpPr>
            <a:spLocks noChangeArrowheads="1"/>
          </p:cNvSpPr>
          <p:nvPr/>
        </p:nvSpPr>
        <p:spPr bwMode="auto">
          <a:xfrm>
            <a:off x="8805530" y="1820929"/>
            <a:ext cx="33864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400" b="1" dirty="0">
                <a:solidFill>
                  <a:srgbClr val="0033CC"/>
                </a:solidFill>
                <a:latin typeface="+mn-lt"/>
                <a:ea typeface="SimSun" panose="02010600030101010101" pitchFamily="2" charset="-122"/>
                <a:sym typeface="Wingdings" panose="05000000000000000000" pitchFamily="2" charset="2"/>
              </a:rPr>
              <a:t>1</a:t>
            </a:r>
            <a:r>
              <a:rPr lang="en-CA" altLang="en-US" sz="2400" b="1" baseline="30000" dirty="0">
                <a:solidFill>
                  <a:srgbClr val="0033CC"/>
                </a:solidFill>
                <a:latin typeface="+mn-lt"/>
                <a:ea typeface="SimSun" panose="02010600030101010101" pitchFamily="2" charset="-122"/>
                <a:sym typeface="Wingdings" panose="05000000000000000000" pitchFamily="2" charset="2"/>
              </a:rPr>
              <a:t>st</a:t>
            </a:r>
            <a:r>
              <a:rPr lang="en-CA" altLang="en-US" sz="2400" b="1" dirty="0">
                <a:solidFill>
                  <a:srgbClr val="0033CC"/>
                </a:solidFill>
                <a:latin typeface="+mn-lt"/>
                <a:ea typeface="SimSun" panose="02010600030101010101" pitchFamily="2" charset="-122"/>
                <a:sym typeface="Wingdings" panose="05000000000000000000" pitchFamily="2" charset="2"/>
              </a:rPr>
              <a:t>: Clusters selected from whole population</a:t>
            </a:r>
            <a:r>
              <a:rPr lang="en-CA" altLang="en-US" sz="1800" b="1" dirty="0">
                <a:solidFill>
                  <a:srgbClr val="0070C0"/>
                </a:solidFill>
                <a:latin typeface="Arial" panose="020B0604020202020204" pitchFamily="34" charset="0"/>
                <a:ea typeface="SimSun" panose="02010600030101010101" pitchFamily="2" charset="-122"/>
                <a:sym typeface="Wingdings" panose="05000000000000000000" pitchFamily="2" charset="2"/>
              </a:rPr>
              <a:t>.</a:t>
            </a:r>
          </a:p>
          <a:p>
            <a:pPr>
              <a:spcBef>
                <a:spcPct val="0"/>
              </a:spcBef>
              <a:buClrTx/>
              <a:buSzTx/>
              <a:buFontTx/>
              <a:buNone/>
            </a:pPr>
            <a:endParaRPr lang="en-CA" altLang="en-US" sz="1600" dirty="0">
              <a:solidFill>
                <a:srgbClr val="EF8300"/>
              </a:solidFill>
              <a:latin typeface="Trebuchet MS" panose="020B0603020202020204" pitchFamily="34" charset="0"/>
              <a:ea typeface="SimSun" panose="02010600030101010101" pitchFamily="2" charset="-122"/>
            </a:endParaRPr>
          </a:p>
        </p:txBody>
      </p:sp>
      <p:sp>
        <p:nvSpPr>
          <p:cNvPr id="46128" name="Rectangle 37"/>
          <p:cNvSpPr>
            <a:spLocks noChangeArrowheads="1"/>
          </p:cNvSpPr>
          <p:nvPr/>
        </p:nvSpPr>
        <p:spPr bwMode="auto">
          <a:xfrm>
            <a:off x="6210301" y="5687221"/>
            <a:ext cx="586581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400" b="1" dirty="0">
                <a:solidFill>
                  <a:srgbClr val="0033CC"/>
                </a:solidFill>
                <a:latin typeface="+mn-lt"/>
                <a:ea typeface="SimSun" panose="02010600030101010101" pitchFamily="2" charset="-122"/>
                <a:sym typeface="Wingdings" panose="05000000000000000000" pitchFamily="2" charset="2"/>
              </a:rPr>
              <a:t>2</a:t>
            </a:r>
            <a:r>
              <a:rPr lang="en-CA" altLang="en-US" sz="2400" b="1" baseline="30000" dirty="0">
                <a:solidFill>
                  <a:srgbClr val="0033CC"/>
                </a:solidFill>
                <a:latin typeface="+mn-lt"/>
                <a:ea typeface="SimSun" panose="02010600030101010101" pitchFamily="2" charset="-122"/>
                <a:sym typeface="Wingdings" panose="05000000000000000000" pitchFamily="2" charset="2"/>
              </a:rPr>
              <a:t>nd</a:t>
            </a:r>
            <a:r>
              <a:rPr lang="en-CA" altLang="en-US" sz="2400" b="1" dirty="0">
                <a:solidFill>
                  <a:srgbClr val="0033CC"/>
                </a:solidFill>
                <a:latin typeface="+mn-lt"/>
                <a:ea typeface="SimSun" panose="02010600030101010101" pitchFamily="2" charset="-122"/>
                <a:sym typeface="Wingdings" panose="05000000000000000000" pitchFamily="2" charset="2"/>
              </a:rPr>
              <a:t>: HH selected from within selected clusters (municipalities) (</a:t>
            </a:r>
            <a:r>
              <a:rPr lang="en-CA" altLang="en-US" sz="2400" b="1" dirty="0">
                <a:solidFill>
                  <a:srgbClr val="000000"/>
                </a:solidFill>
                <a:latin typeface="+mn-lt"/>
                <a:ea typeface="SimSun" panose="02010600030101010101" pitchFamily="2" charset="-122"/>
                <a:sym typeface="Wingdings" panose="05000000000000000000" pitchFamily="2" charset="2"/>
              </a:rPr>
              <a:t>using simple or systematic sampling). </a:t>
            </a:r>
            <a:endParaRPr lang="en-CA" altLang="en-US" sz="2400" dirty="0">
              <a:latin typeface="+mn-lt"/>
              <a:ea typeface="SimSun" panose="02010600030101010101" pitchFamily="2" charset="-122"/>
            </a:endParaRPr>
          </a:p>
        </p:txBody>
      </p:sp>
      <p:cxnSp>
        <p:nvCxnSpPr>
          <p:cNvPr id="68" name="Straight Connector 67"/>
          <p:cNvCxnSpPr/>
          <p:nvPr/>
        </p:nvCxnSpPr>
        <p:spPr>
          <a:xfrm>
            <a:off x="6100763" y="1819276"/>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065169" y="4632802"/>
            <a:ext cx="11112"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9374981" y="4626770"/>
            <a:ext cx="1588"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172200" y="3752851"/>
            <a:ext cx="1938338" cy="836613"/>
          </a:xfrm>
          <a:prstGeom prst="rect">
            <a:avLst/>
          </a:pr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35" name="Rectangle 27"/>
          <p:cNvSpPr>
            <a:spLocks noChangeArrowheads="1"/>
          </p:cNvSpPr>
          <p:nvPr/>
        </p:nvSpPr>
        <p:spPr bwMode="auto">
          <a:xfrm>
            <a:off x="6073308" y="3781119"/>
            <a:ext cx="2157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err="1">
                <a:latin typeface="Arial" panose="020B0604020202020204" pitchFamily="34" charset="0"/>
                <a:ea typeface="SimSun" panose="02010600030101010101" pitchFamily="2" charset="-122"/>
              </a:rPr>
              <a:t>IIIa</a:t>
            </a:r>
            <a:r>
              <a:rPr lang="en-CA" altLang="en-US" sz="2400" b="1" dirty="0">
                <a:latin typeface="Arial" panose="020B0604020202020204" pitchFamily="34" charset="0"/>
                <a:ea typeface="SimSun" panose="02010600030101010101" pitchFamily="2" charset="-122"/>
              </a:rPr>
              <a:t>. Simple</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cxnSp>
        <p:nvCxnSpPr>
          <p:cNvPr id="57" name="Straight Arrow Connector 56"/>
          <p:cNvCxnSpPr/>
          <p:nvPr/>
        </p:nvCxnSpPr>
        <p:spPr>
          <a:xfrm>
            <a:off x="4568269" y="3135314"/>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9609"/>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1184931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Content Placeholder 6"/>
          <p:cNvSpPr>
            <a:spLocks noGrp="1"/>
          </p:cNvSpPr>
          <p:nvPr>
            <p:ph idx="1"/>
          </p:nvPr>
        </p:nvSpPr>
        <p:spPr>
          <a:xfrm>
            <a:off x="1741715" y="1710489"/>
            <a:ext cx="9720943" cy="4571404"/>
          </a:xfrm>
        </p:spPr>
        <p:txBody>
          <a:bodyPr>
            <a:normAutofit lnSpcReduction="10000"/>
          </a:bodyPr>
          <a:lstStyle/>
          <a:p>
            <a:pPr marL="0" indent="0">
              <a:spcBef>
                <a:spcPct val="0"/>
              </a:spcBef>
              <a:spcAft>
                <a:spcPts val="1800"/>
              </a:spcAft>
              <a:buNone/>
              <a:tabLst>
                <a:tab pos="-457200" algn="l"/>
              </a:tabLst>
            </a:pPr>
            <a:r>
              <a:rPr lang="en-CA" altLang="en-US" dirty="0">
                <a:cs typeface="Times New Roman" panose="02020603050405020304" pitchFamily="18" charset="0"/>
              </a:rPr>
              <a:t>A village is composed of 3400 households numbered sequentially from 1 to 3400. You need a sample of 250 households</a:t>
            </a:r>
          </a:p>
          <a:p>
            <a:pPr marL="0" indent="0">
              <a:spcBef>
                <a:spcPct val="0"/>
              </a:spcBef>
              <a:buNone/>
              <a:tabLst>
                <a:tab pos="-457200" algn="l"/>
              </a:tabLst>
            </a:pPr>
            <a:r>
              <a:rPr lang="en-CA" altLang="en-US" sz="6600" b="1" dirty="0">
                <a:solidFill>
                  <a:srgbClr val="FF0000"/>
                </a:solidFill>
                <a:cs typeface="Times New Roman" panose="02020603050405020304" pitchFamily="18" charset="0"/>
              </a:rPr>
              <a:t>??</a:t>
            </a:r>
            <a:r>
              <a:rPr lang="en-CA" altLang="en-US" dirty="0">
                <a:cs typeface="Times New Roman" panose="02020603050405020304" pitchFamily="18" charset="0"/>
              </a:rPr>
              <a:t>    What will be your sampling interval?	</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r>
              <a:rPr lang="en-CA" altLang="en-US" dirty="0">
                <a:cs typeface="Times New Roman" panose="02020603050405020304" pitchFamily="18" charset="0"/>
              </a:rPr>
              <a:t>The sampling interval (SI) = </a:t>
            </a:r>
            <a:r>
              <a:rPr lang="en-CA" altLang="en-US" u="sng" dirty="0">
                <a:cs typeface="Times New Roman" panose="02020603050405020304" pitchFamily="18" charset="0"/>
              </a:rPr>
              <a:t>3400</a:t>
            </a:r>
            <a:r>
              <a:rPr lang="en-CA" altLang="en-US" dirty="0">
                <a:cs typeface="Times New Roman" panose="02020603050405020304" pitchFamily="18" charset="0"/>
              </a:rPr>
              <a:t> = </a:t>
            </a:r>
            <a:r>
              <a:rPr lang="en-CA" altLang="en-US" b="1" dirty="0">
                <a:cs typeface="Times New Roman" panose="02020603050405020304" pitchFamily="18" charset="0"/>
              </a:rPr>
              <a:t>13.6</a:t>
            </a:r>
          </a:p>
          <a:p>
            <a:pPr marL="0" indent="0">
              <a:spcBef>
                <a:spcPct val="0"/>
              </a:spcBef>
              <a:buNone/>
              <a:tabLst>
                <a:tab pos="-457200" algn="l"/>
              </a:tabLst>
            </a:pPr>
            <a:r>
              <a:rPr lang="en-CA" altLang="en-US" dirty="0">
                <a:cs typeface="Times New Roman" panose="02020603050405020304" pitchFamily="18" charset="0"/>
              </a:rPr>
              <a:t>					     250</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spcAft>
                <a:spcPts val="1800"/>
              </a:spcAft>
              <a:buNone/>
              <a:tabLst>
                <a:tab pos="-457200" algn="l"/>
              </a:tabLst>
            </a:pPr>
            <a:r>
              <a:rPr lang="en-CA" altLang="en-US" dirty="0">
                <a:cs typeface="Times New Roman" panose="02020603050405020304" pitchFamily="18" charset="0"/>
              </a:rPr>
              <a:t>You ask someone to randomly choose a number between one and 13 and (s)he chooses </a:t>
            </a:r>
            <a:r>
              <a:rPr lang="en-CA" altLang="en-US" b="1" dirty="0">
                <a:cs typeface="Times New Roman" panose="02020603050405020304" pitchFamily="18" charset="0"/>
              </a:rPr>
              <a:t>11</a:t>
            </a:r>
            <a:r>
              <a:rPr lang="en-CA" altLang="en-US" dirty="0">
                <a:cs typeface="Times New Roman" panose="02020603050405020304" pitchFamily="18" charset="0"/>
              </a:rPr>
              <a:t>. This number is the equivalent of the 1</a:t>
            </a:r>
            <a:r>
              <a:rPr lang="en-CA" altLang="en-US" baseline="30000" dirty="0">
                <a:cs typeface="Times New Roman" panose="02020603050405020304" pitchFamily="18" charset="0"/>
              </a:rPr>
              <a:t>st</a:t>
            </a:r>
            <a:r>
              <a:rPr lang="en-CA" altLang="en-US" dirty="0">
                <a:cs typeface="Times New Roman" panose="02020603050405020304" pitchFamily="18" charset="0"/>
              </a:rPr>
              <a:t> household of the survey</a:t>
            </a:r>
            <a:r>
              <a:rPr lang="en-CA" altLang="en-US" sz="2600" dirty="0">
                <a:cs typeface="Times New Roman" panose="02020603050405020304" pitchFamily="18" charset="0"/>
              </a:rPr>
              <a:t>.  </a:t>
            </a:r>
          </a:p>
        </p:txBody>
      </p:sp>
      <p:sp>
        <p:nvSpPr>
          <p:cNvPr id="33796" name="Title 1"/>
          <p:cNvSpPr txBox="1">
            <a:spLocks/>
          </p:cNvSpPr>
          <p:nvPr/>
        </p:nvSpPr>
        <p:spPr bwMode="auto">
          <a:xfrm>
            <a:off x="2965258" y="192975"/>
            <a:ext cx="8715375" cy="80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763">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20000"/>
              </a:spcBef>
              <a:buClrTx/>
              <a:buSzTx/>
              <a:buFontTx/>
              <a:buNone/>
            </a:pPr>
            <a:r>
              <a:rPr lang="en-GB" altLang="en-US" sz="4400" u="sng" dirty="0">
                <a:latin typeface="+mn-lt"/>
                <a:ea typeface="Segoe UI" panose="020B0502040204020203" pitchFamily="34" charset="0"/>
                <a:cs typeface="Arial" panose="020B0604020202020204" pitchFamily="34" charset="0"/>
              </a:rPr>
              <a:t>Systematic Random Sampling</a:t>
            </a:r>
            <a:endParaRPr lang="en-US" altLang="en-US" sz="4400" u="sng" dirty="0">
              <a:latin typeface="+mn-lt"/>
              <a:ea typeface="Segoe UI" panose="020B0502040204020203" pitchFamily="34" charset="0"/>
              <a:cs typeface="Arial" panose="020B0604020202020204" pitchFamily="34" charset="0"/>
            </a:endParaRP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20881"/>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16930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4703448" y="2751853"/>
            <a:ext cx="3811772" cy="2254103"/>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N</a:t>
            </a:r>
            <a:r>
              <a:rPr lang="en-GB" sz="4400" dirty="0">
                <a:solidFill>
                  <a:schemeClr val="tx1"/>
                </a:solidFill>
              </a:rPr>
              <a:t> = </a:t>
            </a:r>
            <a:r>
              <a:rPr lang="en-GB" sz="4400" b="1" dirty="0">
                <a:solidFill>
                  <a:schemeClr val="tx1"/>
                </a:solidFill>
              </a:rPr>
              <a:t>Z</a:t>
            </a:r>
            <a:r>
              <a:rPr lang="fr-CH" sz="4400" b="1" dirty="0">
                <a:solidFill>
                  <a:schemeClr val="tx1"/>
                </a:solidFill>
              </a:rPr>
              <a:t>²</a:t>
            </a:r>
            <a:r>
              <a:rPr lang="en-GB" sz="4400" b="1" dirty="0">
                <a:solidFill>
                  <a:schemeClr val="tx1"/>
                </a:solidFill>
              </a:rPr>
              <a:t> </a:t>
            </a:r>
            <a:r>
              <a:rPr lang="en-GB" sz="2000" b="1" dirty="0">
                <a:solidFill>
                  <a:schemeClr val="tx1"/>
                </a:solidFill>
              </a:rPr>
              <a:t>x    </a:t>
            </a:r>
            <a:r>
              <a:rPr lang="en-GB" sz="2800" dirty="0">
                <a:solidFill>
                  <a:schemeClr val="tx1"/>
                </a:solidFill>
              </a:rPr>
              <a:t>---------</a:t>
            </a:r>
          </a:p>
          <a:p>
            <a:pPr algn="ctr"/>
            <a:r>
              <a:rPr lang="en-GB" sz="3200" b="1" dirty="0">
                <a:solidFill>
                  <a:schemeClr val="tx1"/>
                </a:solidFill>
              </a:rPr>
              <a:t>                    D</a:t>
            </a:r>
            <a:r>
              <a:rPr lang="fr-CH" sz="3200" b="1" dirty="0">
                <a:solidFill>
                  <a:schemeClr val="tx1"/>
                </a:solidFill>
              </a:rPr>
              <a:t>²</a:t>
            </a:r>
            <a:r>
              <a:rPr lang="en-GB" sz="3200" b="1" dirty="0">
                <a:solidFill>
                  <a:schemeClr val="tx1"/>
                </a:solidFill>
              </a:rPr>
              <a:t>              </a:t>
            </a:r>
            <a:endParaRPr lang="en-GB" sz="6000" dirty="0">
              <a:solidFill>
                <a:schemeClr val="tx1"/>
              </a:solidFill>
            </a:endParaRPr>
          </a:p>
        </p:txBody>
      </p:sp>
      <p:sp>
        <p:nvSpPr>
          <p:cNvPr id="10" name="TextBox 9"/>
          <p:cNvSpPr txBox="1"/>
          <p:nvPr/>
        </p:nvSpPr>
        <p:spPr>
          <a:xfrm>
            <a:off x="7070246" y="3097633"/>
            <a:ext cx="684803" cy="584775"/>
          </a:xfrm>
          <a:prstGeom prst="rect">
            <a:avLst/>
          </a:prstGeom>
          <a:noFill/>
        </p:spPr>
        <p:txBody>
          <a:bodyPr wrap="none" rtlCol="0">
            <a:spAutoFit/>
          </a:bodyPr>
          <a:lstStyle/>
          <a:p>
            <a:r>
              <a:rPr lang="en-GB" sz="3200" b="1" dirty="0"/>
              <a:t>PQ</a:t>
            </a:r>
          </a:p>
        </p:txBody>
      </p:sp>
      <p:sp>
        <p:nvSpPr>
          <p:cNvPr id="11" name="TextBox 10"/>
          <p:cNvSpPr txBox="1"/>
          <p:nvPr/>
        </p:nvSpPr>
        <p:spPr>
          <a:xfrm>
            <a:off x="691117" y="195038"/>
            <a:ext cx="11069825" cy="707886"/>
          </a:xfrm>
          <a:prstGeom prst="rect">
            <a:avLst/>
          </a:prstGeom>
          <a:noFill/>
        </p:spPr>
        <p:txBody>
          <a:bodyPr wrap="none" rtlCol="0">
            <a:spAutoFit/>
          </a:bodyPr>
          <a:lstStyle/>
          <a:p>
            <a:r>
              <a:rPr lang="en-GB" sz="4000" u="sng" dirty="0"/>
              <a:t>Sample size calculation for Simple Random Sampling</a:t>
            </a:r>
          </a:p>
        </p:txBody>
      </p:sp>
      <p:sp>
        <p:nvSpPr>
          <p:cNvPr id="12" name="TextBox 11"/>
          <p:cNvSpPr txBox="1"/>
          <p:nvPr/>
        </p:nvSpPr>
        <p:spPr>
          <a:xfrm>
            <a:off x="691117" y="5211940"/>
            <a:ext cx="6540777" cy="523220"/>
          </a:xfrm>
          <a:prstGeom prst="rect">
            <a:avLst/>
          </a:prstGeom>
          <a:noFill/>
        </p:spPr>
        <p:txBody>
          <a:bodyPr wrap="square" rtlCol="0">
            <a:spAutoFit/>
          </a:bodyPr>
          <a:lstStyle/>
          <a:p>
            <a:r>
              <a:rPr lang="en-GB" sz="2800" dirty="0"/>
              <a:t>         Z = 1.96 for a 95% level of confidence </a:t>
            </a:r>
          </a:p>
        </p:txBody>
      </p:sp>
      <p:sp>
        <p:nvSpPr>
          <p:cNvPr id="14" name="TextBox 13"/>
          <p:cNvSpPr txBox="1"/>
          <p:nvPr/>
        </p:nvSpPr>
        <p:spPr>
          <a:xfrm>
            <a:off x="1121735" y="3470401"/>
            <a:ext cx="2821542" cy="523220"/>
          </a:xfrm>
          <a:prstGeom prst="rect">
            <a:avLst/>
          </a:prstGeom>
          <a:noFill/>
        </p:spPr>
        <p:txBody>
          <a:bodyPr wrap="none" rtlCol="0">
            <a:spAutoFit/>
          </a:bodyPr>
          <a:lstStyle/>
          <a:p>
            <a:r>
              <a:rPr lang="en-GB" sz="2800" dirty="0"/>
              <a:t>Size of the sample</a:t>
            </a:r>
          </a:p>
        </p:txBody>
      </p:sp>
      <p:cxnSp>
        <p:nvCxnSpPr>
          <p:cNvPr id="16" name="Straight Arrow Connector 15"/>
          <p:cNvCxnSpPr>
            <a:endCxn id="14" idx="3"/>
          </p:cNvCxnSpPr>
          <p:nvPr/>
        </p:nvCxnSpPr>
        <p:spPr>
          <a:xfrm flipH="1">
            <a:off x="3943277" y="3732011"/>
            <a:ext cx="101108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29060" y="2981319"/>
            <a:ext cx="1760418" cy="584775"/>
          </a:xfrm>
          <a:prstGeom prst="rect">
            <a:avLst/>
          </a:prstGeom>
          <a:noFill/>
        </p:spPr>
        <p:txBody>
          <a:bodyPr wrap="none" rtlCol="0">
            <a:spAutoFit/>
          </a:bodyPr>
          <a:lstStyle/>
          <a:p>
            <a:r>
              <a:rPr lang="en-GB" sz="3200" dirty="0"/>
              <a:t>Q = 1 – p </a:t>
            </a:r>
          </a:p>
        </p:txBody>
      </p:sp>
      <p:sp>
        <p:nvSpPr>
          <p:cNvPr id="19" name="TextBox 18"/>
          <p:cNvSpPr txBox="1"/>
          <p:nvPr/>
        </p:nvSpPr>
        <p:spPr>
          <a:xfrm>
            <a:off x="8515220" y="4781052"/>
            <a:ext cx="3338353" cy="1384995"/>
          </a:xfrm>
          <a:prstGeom prst="rect">
            <a:avLst/>
          </a:prstGeom>
          <a:noFill/>
        </p:spPr>
        <p:txBody>
          <a:bodyPr wrap="square" rtlCol="0">
            <a:spAutoFit/>
          </a:bodyPr>
          <a:lstStyle/>
          <a:p>
            <a:r>
              <a:rPr lang="en-GB" sz="2800" dirty="0"/>
              <a:t>Tolerated margin of error (degree of accuracy sought)</a:t>
            </a:r>
          </a:p>
        </p:txBody>
      </p:sp>
      <p:sp>
        <p:nvSpPr>
          <p:cNvPr id="20" name="TextBox 19"/>
          <p:cNvSpPr txBox="1"/>
          <p:nvPr/>
        </p:nvSpPr>
        <p:spPr>
          <a:xfrm>
            <a:off x="5199321" y="1124694"/>
            <a:ext cx="7091917" cy="1384995"/>
          </a:xfrm>
          <a:prstGeom prst="rect">
            <a:avLst/>
          </a:prstGeom>
          <a:noFill/>
        </p:spPr>
        <p:txBody>
          <a:bodyPr wrap="square" rtlCol="0">
            <a:spAutoFit/>
          </a:bodyPr>
          <a:lstStyle/>
          <a:p>
            <a:r>
              <a:rPr lang="en-GB" sz="2800" dirty="0"/>
              <a:t>Estimate of prevalence sought; when in doubt, take 50% (0.5), which will make the sample as large as possible</a:t>
            </a:r>
          </a:p>
        </p:txBody>
      </p:sp>
      <p:cxnSp>
        <p:nvCxnSpPr>
          <p:cNvPr id="21" name="Straight Arrow Connector 20"/>
          <p:cNvCxnSpPr/>
          <p:nvPr/>
        </p:nvCxnSpPr>
        <p:spPr>
          <a:xfrm>
            <a:off x="8006317" y="3390020"/>
            <a:ext cx="1137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95951" y="5652317"/>
            <a:ext cx="10792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231894" y="2074236"/>
            <a:ext cx="0" cy="1023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26028" y="4030162"/>
            <a:ext cx="1" cy="11681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495951" y="4497572"/>
            <a:ext cx="2" cy="1154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66351" y="6421759"/>
            <a:ext cx="7976030" cy="369332"/>
          </a:xfrm>
          <a:prstGeom prst="rect">
            <a:avLst/>
          </a:prstGeom>
          <a:noFill/>
        </p:spPr>
        <p:txBody>
          <a:bodyPr wrap="none" rtlCol="0">
            <a:spAutoFit/>
          </a:bodyPr>
          <a:lstStyle/>
          <a:p>
            <a:r>
              <a:rPr lang="en-GB" dirty="0">
                <a:solidFill>
                  <a:srgbClr val="0000CC"/>
                </a:solidFill>
              </a:rPr>
              <a:t>Can be used for cluster sampling too but then the result (N) must be multiplied by 2</a:t>
            </a:r>
          </a:p>
        </p:txBody>
      </p:sp>
      <p:sp>
        <p:nvSpPr>
          <p:cNvPr id="25" name="Rectangle 2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005956"/>
            <a:ext cx="461665" cy="1529423"/>
          </a:xfrm>
          <a:prstGeom prst="rect">
            <a:avLst/>
          </a:prstGeom>
          <a:noFill/>
        </p:spPr>
        <p:txBody>
          <a:bodyPr vert="vert270" wrap="square" rtlCol="0">
            <a:spAutoFit/>
          </a:bodyPr>
          <a:lstStyle/>
          <a:p>
            <a:r>
              <a:rPr lang="en-GB" dirty="0">
                <a:solidFill>
                  <a:schemeClr val="bg1"/>
                </a:solidFill>
              </a:rPr>
              <a:t>H.E.L.P. course</a:t>
            </a:r>
          </a:p>
        </p:txBody>
      </p:sp>
    </p:spTree>
    <p:extLst>
      <p:ext uri="{BB962C8B-B14F-4D97-AF65-F5344CB8AC3E}">
        <p14:creationId xmlns:p14="http://schemas.microsoft.com/office/powerpoint/2010/main" val="49325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ctr"/>
            <a:r>
              <a:rPr lang="fr-FR" u="sng">
                <a:latin typeface="+mn-lt"/>
                <a:ea typeface="Times New Roman" charset="0"/>
                <a:cs typeface="Times New Roman" charset="0"/>
              </a:rPr>
              <a:t>Méthodes de collecte des données </a:t>
            </a:r>
          </a:p>
        </p:txBody>
      </p:sp>
      <p:sp>
        <p:nvSpPr>
          <p:cNvPr id="31747" name="Pentagon 3"/>
          <p:cNvSpPr>
            <a:spLocks noChangeArrowheads="1"/>
          </p:cNvSpPr>
          <p:nvPr/>
        </p:nvSpPr>
        <p:spPr bwMode="auto">
          <a:xfrm>
            <a:off x="1524000" y="1989139"/>
            <a:ext cx="6084888" cy="719137"/>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48" name="TextBox 4"/>
          <p:cNvSpPr txBox="1">
            <a:spLocks noChangeArrowheads="1"/>
          </p:cNvSpPr>
          <p:nvPr/>
        </p:nvSpPr>
        <p:spPr bwMode="auto">
          <a:xfrm>
            <a:off x="1774826" y="2133601"/>
            <a:ext cx="51121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sz="2800" b="1">
                <a:solidFill>
                  <a:srgbClr val="0A4FC0"/>
                </a:solidFill>
                <a:latin typeface="+mn-lt"/>
              </a:rPr>
              <a:t>Observation</a:t>
            </a:r>
            <a:r>
              <a:rPr lang="fr-FR" sz="2800">
                <a:latin typeface="+mn-lt"/>
              </a:rPr>
              <a:t> – Tous les sens doivent être utilisés</a:t>
            </a:r>
          </a:p>
        </p:txBody>
      </p:sp>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5721350"/>
            <a:ext cx="1349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5063" y="3236120"/>
            <a:ext cx="6953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0" y="5083175"/>
            <a:ext cx="6508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8288" y="3213100"/>
            <a:ext cx="735012"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82964" y="5154614"/>
            <a:ext cx="14557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Oval 10"/>
          <p:cNvSpPr>
            <a:spLocks noChangeArrowheads="1"/>
          </p:cNvSpPr>
          <p:nvPr/>
        </p:nvSpPr>
        <p:spPr bwMode="auto">
          <a:xfrm>
            <a:off x="6008689" y="4489450"/>
            <a:ext cx="174625"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cxnSp>
        <p:nvCxnSpPr>
          <p:cNvPr id="31755" name="Straight Connector 12"/>
          <p:cNvCxnSpPr>
            <a:cxnSpLocks noChangeShapeType="1"/>
          </p:cNvCxnSpPr>
          <p:nvPr/>
        </p:nvCxnSpPr>
        <p:spPr bwMode="auto">
          <a:xfrm flipH="1" flipV="1">
            <a:off x="4987925" y="4062413"/>
            <a:ext cx="1022350" cy="469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1756" name="Straight Connector 14"/>
          <p:cNvCxnSpPr>
            <a:cxnSpLocks noChangeShapeType="1"/>
            <a:stCxn id="31754" idx="7"/>
          </p:cNvCxnSpPr>
          <p:nvPr/>
        </p:nvCxnSpPr>
        <p:spPr bwMode="auto">
          <a:xfrm flipV="1">
            <a:off x="6157913" y="4062414"/>
            <a:ext cx="944562" cy="4524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7" name="Straight Connector 16"/>
          <p:cNvCxnSpPr>
            <a:cxnSpLocks noChangeShapeType="1"/>
          </p:cNvCxnSpPr>
          <p:nvPr/>
        </p:nvCxnSpPr>
        <p:spPr bwMode="auto">
          <a:xfrm flipH="1">
            <a:off x="5014914" y="4637089"/>
            <a:ext cx="1006475" cy="542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8" name="Straight Connector 19"/>
          <p:cNvCxnSpPr>
            <a:cxnSpLocks noChangeShapeType="1"/>
            <a:stCxn id="31754" idx="5"/>
          </p:cNvCxnSpPr>
          <p:nvPr/>
        </p:nvCxnSpPr>
        <p:spPr bwMode="auto">
          <a:xfrm>
            <a:off x="6157913" y="4637089"/>
            <a:ext cx="944562" cy="542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1759" name="Straight Connector 22"/>
          <p:cNvCxnSpPr>
            <a:cxnSpLocks noChangeShapeType="1"/>
            <a:stCxn id="31754" idx="4"/>
          </p:cNvCxnSpPr>
          <p:nvPr/>
        </p:nvCxnSpPr>
        <p:spPr bwMode="auto">
          <a:xfrm>
            <a:off x="6096000" y="4662489"/>
            <a:ext cx="0" cy="5175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31760" name="Oval 23"/>
          <p:cNvSpPr>
            <a:spLocks noChangeArrowheads="1"/>
          </p:cNvSpPr>
          <p:nvPr/>
        </p:nvSpPr>
        <p:spPr bwMode="auto">
          <a:xfrm>
            <a:off x="4902200" y="3976689"/>
            <a:ext cx="173038"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1" name="Oval 24"/>
          <p:cNvSpPr>
            <a:spLocks noChangeArrowheads="1"/>
          </p:cNvSpPr>
          <p:nvPr/>
        </p:nvSpPr>
        <p:spPr bwMode="auto">
          <a:xfrm>
            <a:off x="7096126" y="3933825"/>
            <a:ext cx="174625"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2" name="Oval 25"/>
          <p:cNvSpPr>
            <a:spLocks noChangeArrowheads="1"/>
          </p:cNvSpPr>
          <p:nvPr/>
        </p:nvSpPr>
        <p:spPr bwMode="auto">
          <a:xfrm>
            <a:off x="4897439" y="5083175"/>
            <a:ext cx="173037" cy="173038"/>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3" name="Oval 26"/>
          <p:cNvSpPr>
            <a:spLocks noChangeArrowheads="1"/>
          </p:cNvSpPr>
          <p:nvPr/>
        </p:nvSpPr>
        <p:spPr bwMode="auto">
          <a:xfrm>
            <a:off x="7048501" y="5119689"/>
            <a:ext cx="174625"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31764" name="Oval 27"/>
          <p:cNvSpPr>
            <a:spLocks noChangeArrowheads="1"/>
          </p:cNvSpPr>
          <p:nvPr/>
        </p:nvSpPr>
        <p:spPr bwMode="auto">
          <a:xfrm>
            <a:off x="6021389" y="5154614"/>
            <a:ext cx="173037" cy="173037"/>
          </a:xfrm>
          <a:prstGeom prst="ellipse">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CH" altLang="fr-FR" sz="2400"/>
          </a:p>
        </p:txBody>
      </p:sp>
      <p:sp>
        <p:nvSpPr>
          <p:cNvPr id="2" name="Slide Number Placeholder 1"/>
          <p:cNvSpPr>
            <a:spLocks noGrp="1"/>
          </p:cNvSpPr>
          <p:nvPr>
            <p:ph type="sldNum" sz="quarter" idx="12"/>
          </p:nvPr>
        </p:nvSpPr>
        <p:spPr/>
        <p:txBody>
          <a:bodyPr/>
          <a:lstStyle/>
          <a:p>
            <a:fld id="{B077871E-C384-5749-ACA0-F605BA7C9783}" type="slidenum">
              <a:rPr lang="en-US" smtClean="0"/>
              <a:t>24</a:t>
            </a:fld>
            <a:endParaRPr lang="en-US"/>
          </a:p>
        </p:txBody>
      </p:sp>
      <p:sp>
        <p:nvSpPr>
          <p:cNvPr id="22" name="Rectangle 2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3" name="TextBox 22"/>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663429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09798" y="62805"/>
            <a:ext cx="7772400" cy="1143000"/>
          </a:xfrm>
        </p:spPr>
        <p:txBody>
          <a:bodyPr/>
          <a:lstStyle/>
          <a:p>
            <a:pPr algn="ctr"/>
            <a:r>
              <a:rPr lang="fr-FR" u="sng">
                <a:latin typeface="+mn-lt"/>
                <a:ea typeface="Times New Roman" charset="0"/>
                <a:cs typeface="Times New Roman" charset="0"/>
              </a:rPr>
              <a:t>Méthodes de collecte des données</a:t>
            </a:r>
          </a:p>
        </p:txBody>
      </p:sp>
      <p:sp>
        <p:nvSpPr>
          <p:cNvPr id="33794" name="Content Placeholder 2"/>
          <p:cNvSpPr>
            <a:spLocks noGrp="1"/>
          </p:cNvSpPr>
          <p:nvPr>
            <p:ph idx="1"/>
          </p:nvPr>
        </p:nvSpPr>
        <p:spPr>
          <a:xfrm>
            <a:off x="1162050" y="2409963"/>
            <a:ext cx="8261350" cy="2584969"/>
          </a:xfrm>
        </p:spPr>
        <p:txBody>
          <a:bodyPr/>
          <a:lstStyle/>
          <a:p>
            <a:pPr marL="0" indent="0">
              <a:buNone/>
              <a:defRPr/>
            </a:pPr>
            <a:r>
              <a:rPr lang="fr-FR" b="1">
                <a:latin typeface="Times New Roman" charset="0"/>
                <a:ea typeface="Times New Roman" charset="0"/>
                <a:cs typeface="Times New Roman" charset="0"/>
              </a:rPr>
              <a:t>   </a:t>
            </a:r>
          </a:p>
          <a:p>
            <a:pPr marL="971550" lvl="1" indent="-514350">
              <a:buFontTx/>
              <a:buAutoNum type="arabicPeriod"/>
              <a:defRPr/>
            </a:pPr>
            <a:r>
              <a:rPr lang="fr-FR" sz="2800">
                <a:ea typeface="Times New Roman" charset="0"/>
                <a:cs typeface="Times New Roman" charset="0"/>
              </a:rPr>
              <a:t>Type de personne(s) interrogée(s) : </a:t>
            </a:r>
          </a:p>
          <a:p>
            <a:pPr marL="1200150" lvl="2" indent="-342900">
              <a:buFont typeface="Wingdings" charset="2"/>
              <a:buChar char="ü"/>
              <a:defRPr/>
            </a:pPr>
            <a:r>
              <a:rPr lang="fr-FR"/>
              <a:t>  </a:t>
            </a:r>
            <a:r>
              <a:rPr lang="fr-FR" sz="2400">
                <a:ea typeface="Times New Roman" charset="0"/>
                <a:cs typeface="Times New Roman" charset="0"/>
              </a:rPr>
              <a:t>Individus, groupes (thématiques), experts, non-experts, etc. </a:t>
            </a:r>
          </a:p>
          <a:p>
            <a:pPr marL="971550" lvl="1" indent="-514350">
              <a:buFontTx/>
              <a:buAutoNum type="arabicPeriod"/>
              <a:defRPr/>
            </a:pPr>
            <a:r>
              <a:rPr lang="fr-FR" sz="2800">
                <a:ea typeface="Times New Roman" charset="0"/>
                <a:cs typeface="Times New Roman" charset="0"/>
              </a:rPr>
              <a:t>Degré de structuration de l’entretien :</a:t>
            </a:r>
          </a:p>
          <a:p>
            <a:pPr marL="1371600" lvl="2" indent="-514350">
              <a:buFont typeface="Wingdings" charset="2"/>
              <a:buChar char="ü"/>
              <a:defRPr/>
            </a:pPr>
            <a:r>
              <a:rPr lang="fr-FR" sz="2400">
                <a:ea typeface="Times New Roman" charset="0"/>
                <a:cs typeface="Times New Roman" charset="0"/>
              </a:rPr>
              <a:t>Entretien structuré / questionnaire, semi-structuré / checklist, non structuré / spontané </a:t>
            </a:r>
          </a:p>
        </p:txBody>
      </p:sp>
      <p:sp>
        <p:nvSpPr>
          <p:cNvPr id="5" name="Pentagon 3"/>
          <p:cNvSpPr>
            <a:spLocks noChangeArrowheads="1"/>
          </p:cNvSpPr>
          <p:nvPr/>
        </p:nvSpPr>
        <p:spPr bwMode="auto">
          <a:xfrm>
            <a:off x="915786" y="2061790"/>
            <a:ext cx="9066412"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sz="2400" b="1">
                <a:solidFill>
                  <a:srgbClr val="0A4FC0"/>
                </a:solidFill>
                <a:latin typeface="Times New Roman" charset="0"/>
                <a:ea typeface="Times New Roman" charset="0"/>
                <a:cs typeface="Times New Roman" charset="0"/>
              </a:rPr>
              <a:t>  </a:t>
            </a:r>
          </a:p>
        </p:txBody>
      </p:sp>
      <p:sp>
        <p:nvSpPr>
          <p:cNvPr id="3" name="TextBox 2"/>
          <p:cNvSpPr txBox="1"/>
          <p:nvPr/>
        </p:nvSpPr>
        <p:spPr>
          <a:xfrm>
            <a:off x="1172793" y="2203163"/>
            <a:ext cx="4923207" cy="523220"/>
          </a:xfrm>
          <a:prstGeom prst="rect">
            <a:avLst/>
          </a:prstGeom>
          <a:noFill/>
        </p:spPr>
        <p:txBody>
          <a:bodyPr wrap="none" rtlCol="0">
            <a:spAutoFit/>
          </a:bodyPr>
          <a:lstStyle/>
          <a:p>
            <a:r>
              <a:rPr lang="fr-FR" sz="2800" b="1">
                <a:solidFill>
                  <a:srgbClr val="0033CC"/>
                </a:solidFill>
              </a:rPr>
              <a:t>Entretiens</a:t>
            </a:r>
            <a:r>
              <a:rPr lang="fr-FR" sz="2800"/>
              <a:t> – deux modes de classification</a:t>
            </a:r>
          </a:p>
        </p:txBody>
      </p:sp>
      <p:sp>
        <p:nvSpPr>
          <p:cNvPr id="8" name="Pentagon 3"/>
          <p:cNvSpPr>
            <a:spLocks noChangeArrowheads="1"/>
          </p:cNvSpPr>
          <p:nvPr/>
        </p:nvSpPr>
        <p:spPr bwMode="auto">
          <a:xfrm>
            <a:off x="915786" y="5150948"/>
            <a:ext cx="10879173"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sz="2400" b="1">
                <a:solidFill>
                  <a:srgbClr val="0A4FC0"/>
                </a:solidFill>
                <a:latin typeface="Times New Roman" charset="0"/>
                <a:ea typeface="Times New Roman" charset="0"/>
                <a:cs typeface="Times New Roman" charset="0"/>
              </a:rPr>
              <a:t>  </a:t>
            </a:r>
          </a:p>
        </p:txBody>
      </p:sp>
      <p:sp>
        <p:nvSpPr>
          <p:cNvPr id="6" name="TextBox 5"/>
          <p:cNvSpPr txBox="1"/>
          <p:nvPr/>
        </p:nvSpPr>
        <p:spPr>
          <a:xfrm>
            <a:off x="1038918" y="5319955"/>
            <a:ext cx="9609747" cy="523220"/>
          </a:xfrm>
          <a:prstGeom prst="rect">
            <a:avLst/>
          </a:prstGeom>
          <a:noFill/>
        </p:spPr>
        <p:txBody>
          <a:bodyPr wrap="none" rtlCol="0">
            <a:spAutoFit/>
          </a:bodyPr>
          <a:lstStyle/>
          <a:p>
            <a:r>
              <a:rPr lang="fr-FR" sz="2800" b="1">
                <a:solidFill>
                  <a:srgbClr val="0033CC"/>
                </a:solidFill>
              </a:rPr>
              <a:t>Images </a:t>
            </a:r>
            <a:r>
              <a:rPr lang="fr-FR" sz="2800"/>
              <a:t> – sur place, vues aériennes (survol, drones, satellites)</a:t>
            </a:r>
          </a:p>
        </p:txBody>
      </p:sp>
      <p:sp>
        <p:nvSpPr>
          <p:cNvPr id="9" name="Pentagon 3"/>
          <p:cNvSpPr>
            <a:spLocks noChangeArrowheads="1"/>
          </p:cNvSpPr>
          <p:nvPr/>
        </p:nvSpPr>
        <p:spPr bwMode="auto">
          <a:xfrm>
            <a:off x="915786" y="6077295"/>
            <a:ext cx="10879173"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sz="2400" b="1">
                <a:solidFill>
                  <a:srgbClr val="0A4FC0"/>
                </a:solidFill>
                <a:latin typeface="Times New Roman" charset="0"/>
                <a:ea typeface="Times New Roman" charset="0"/>
                <a:cs typeface="Times New Roman" charset="0"/>
              </a:rPr>
              <a:t>  </a:t>
            </a:r>
          </a:p>
        </p:txBody>
      </p:sp>
      <p:sp>
        <p:nvSpPr>
          <p:cNvPr id="4" name="TextBox 3"/>
          <p:cNvSpPr txBox="1"/>
          <p:nvPr/>
        </p:nvSpPr>
        <p:spPr>
          <a:xfrm>
            <a:off x="1038918" y="6206037"/>
            <a:ext cx="7108613" cy="523220"/>
          </a:xfrm>
          <a:prstGeom prst="rect">
            <a:avLst/>
          </a:prstGeom>
          <a:noFill/>
        </p:spPr>
        <p:txBody>
          <a:bodyPr wrap="none" rtlCol="0">
            <a:spAutoFit/>
          </a:bodyPr>
          <a:lstStyle/>
          <a:p>
            <a:r>
              <a:rPr lang="fr-FR" sz="2800" b="1">
                <a:solidFill>
                  <a:srgbClr val="0033CC"/>
                </a:solidFill>
              </a:rPr>
              <a:t>Tenue d’un registre médical, crowdsourcing...</a:t>
            </a:r>
          </a:p>
        </p:txBody>
      </p:sp>
      <p:sp>
        <p:nvSpPr>
          <p:cNvPr id="2" name="Slide Number Placeholder 1"/>
          <p:cNvSpPr>
            <a:spLocks noGrp="1"/>
          </p:cNvSpPr>
          <p:nvPr>
            <p:ph type="sldNum" sz="quarter" idx="12"/>
          </p:nvPr>
        </p:nvSpPr>
        <p:spPr/>
        <p:txBody>
          <a:bodyPr/>
          <a:lstStyle/>
          <a:p>
            <a:fld id="{B077871E-C384-5749-ACA0-F605BA7C9783}" type="slidenum">
              <a:rPr lang="en-US" smtClean="0"/>
              <a:t>25</a:t>
            </a:fld>
            <a:endParaRPr lang="en-US"/>
          </a:p>
        </p:txBody>
      </p:sp>
      <p:sp>
        <p:nvSpPr>
          <p:cNvPr id="11" name="Pentagon 3"/>
          <p:cNvSpPr>
            <a:spLocks noChangeArrowheads="1"/>
          </p:cNvSpPr>
          <p:nvPr/>
        </p:nvSpPr>
        <p:spPr bwMode="auto">
          <a:xfrm>
            <a:off x="915786" y="1179063"/>
            <a:ext cx="9066412" cy="780705"/>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sz="2400" b="1">
                <a:solidFill>
                  <a:srgbClr val="0A4FC0"/>
                </a:solidFill>
                <a:latin typeface="Times New Roman" charset="0"/>
                <a:ea typeface="Times New Roman" charset="0"/>
                <a:cs typeface="Times New Roman" charset="0"/>
              </a:rPr>
              <a:t>  </a:t>
            </a:r>
          </a:p>
        </p:txBody>
      </p:sp>
      <p:sp>
        <p:nvSpPr>
          <p:cNvPr id="7" name="TextBox 6"/>
          <p:cNvSpPr txBox="1"/>
          <p:nvPr/>
        </p:nvSpPr>
        <p:spPr>
          <a:xfrm>
            <a:off x="1172793" y="1327940"/>
            <a:ext cx="1524776" cy="523220"/>
          </a:xfrm>
          <a:prstGeom prst="rect">
            <a:avLst/>
          </a:prstGeom>
          <a:noFill/>
        </p:spPr>
        <p:txBody>
          <a:bodyPr wrap="none" rtlCol="0">
            <a:spAutoFit/>
          </a:bodyPr>
          <a:lstStyle/>
          <a:p>
            <a:r>
              <a:rPr lang="fr-FR" sz="2800" b="1">
                <a:solidFill>
                  <a:srgbClr val="0033CC"/>
                </a:solidFill>
              </a:rPr>
              <a:t>Comptage</a:t>
            </a: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521267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7443786" y="1641475"/>
            <a:ext cx="3687315" cy="2786384"/>
          </a:xfrm>
          <a:prstGeom prst="rect">
            <a:avLst/>
          </a:prstGeom>
        </p:spPr>
      </p:pic>
      <p:sp>
        <p:nvSpPr>
          <p:cNvPr id="4" name="Slide Number Placeholder 3"/>
          <p:cNvSpPr>
            <a:spLocks noGrp="1"/>
          </p:cNvSpPr>
          <p:nvPr>
            <p:ph type="sldNum" sz="quarter" idx="12"/>
          </p:nvPr>
        </p:nvSpPr>
        <p:spPr/>
        <p:txBody>
          <a:bodyPr/>
          <a:lstStyle/>
          <a:p>
            <a:fld id="{05C408E3-1C0B-45E5-B572-56F424382D1E}" type="slidenum">
              <a:rPr lang="fr-CH" smtClean="0"/>
              <a:t>26</a:t>
            </a:fld>
            <a:endParaRPr lang="fr-CH"/>
          </a:p>
        </p:txBody>
      </p:sp>
      <p:sp>
        <p:nvSpPr>
          <p:cNvPr id="10" name="TextBox 9"/>
          <p:cNvSpPr txBox="1"/>
          <p:nvPr/>
        </p:nvSpPr>
        <p:spPr>
          <a:xfrm>
            <a:off x="7443785" y="4401317"/>
            <a:ext cx="3687315" cy="1938992"/>
          </a:xfrm>
          <a:prstGeom prst="rect">
            <a:avLst/>
          </a:prstGeom>
          <a:noFill/>
          <a:ln>
            <a:solidFill>
              <a:srgbClr val="0000FF"/>
            </a:solidFill>
          </a:ln>
        </p:spPr>
        <p:txBody>
          <a:bodyPr wrap="square" rtlCol="0">
            <a:spAutoFit/>
          </a:bodyPr>
          <a:lstStyle/>
          <a:p>
            <a:r>
              <a:rPr lang="fr-FR" sz="2400"/>
              <a:t>Un </a:t>
            </a:r>
            <a:r>
              <a:rPr lang="fr-FR" sz="2400" b="1"/>
              <a:t>groupe de discussion</a:t>
            </a:r>
            <a:r>
              <a:rPr lang="fr-FR" sz="2400"/>
              <a:t> est destiné à identifier les croyances et les opinions d’un groupe de personnes sélectionnées sur un sujet spécifique. </a:t>
            </a:r>
          </a:p>
        </p:txBody>
      </p:sp>
      <p:sp>
        <p:nvSpPr>
          <p:cNvPr id="11" name="TextBox 10"/>
          <p:cNvSpPr txBox="1"/>
          <p:nvPr/>
        </p:nvSpPr>
        <p:spPr>
          <a:xfrm>
            <a:off x="2243136" y="4401317"/>
            <a:ext cx="3914775" cy="1938992"/>
          </a:xfrm>
          <a:prstGeom prst="rect">
            <a:avLst/>
          </a:prstGeom>
          <a:noFill/>
          <a:ln>
            <a:solidFill>
              <a:srgbClr val="0000FF"/>
            </a:solidFill>
          </a:ln>
        </p:spPr>
        <p:txBody>
          <a:bodyPr wrap="square" rtlCol="0">
            <a:spAutoFit/>
          </a:bodyPr>
          <a:lstStyle/>
          <a:p>
            <a:r>
              <a:rPr lang="fr-FR" sz="2400"/>
              <a:t>Un </a:t>
            </a:r>
            <a:r>
              <a:rPr lang="fr-FR" sz="2400" b="1"/>
              <a:t>entretien approfondi</a:t>
            </a:r>
            <a:r>
              <a:rPr lang="fr-FR" sz="2400"/>
              <a:t> est une discussion en face à face destinée à obtenir une image détaillée de l’opinion d’une personne sur le sujet étudié.</a:t>
            </a:r>
          </a:p>
        </p:txBody>
      </p:sp>
      <p:pic>
        <p:nvPicPr>
          <p:cNvPr id="13" name="Picture 12"/>
          <p:cNvPicPr>
            <a:picLocks noChangeAspect="1"/>
          </p:cNvPicPr>
          <p:nvPr/>
        </p:nvPicPr>
        <p:blipFill>
          <a:blip r:embed="rId4"/>
          <a:stretch>
            <a:fillRect/>
          </a:stretch>
        </p:blipFill>
        <p:spPr>
          <a:xfrm>
            <a:off x="2243137" y="1641474"/>
            <a:ext cx="3914775" cy="2786385"/>
          </a:xfrm>
          <a:prstGeom prst="rect">
            <a:avLst/>
          </a:prstGeom>
        </p:spPr>
      </p:pic>
      <p:sp>
        <p:nvSpPr>
          <p:cNvPr id="15" name="TextBox 14"/>
          <p:cNvSpPr txBox="1"/>
          <p:nvPr/>
        </p:nvSpPr>
        <p:spPr>
          <a:xfrm>
            <a:off x="1195386" y="223066"/>
            <a:ext cx="10825720" cy="769441"/>
          </a:xfrm>
          <a:prstGeom prst="rect">
            <a:avLst/>
          </a:prstGeom>
          <a:noFill/>
        </p:spPr>
        <p:txBody>
          <a:bodyPr wrap="none" rtlCol="0">
            <a:spAutoFit/>
          </a:bodyPr>
          <a:lstStyle/>
          <a:p>
            <a:r>
              <a:rPr lang="fr-FR" sz="4400" u="sng"/>
              <a:t>Entretiens individuels et groupes de discussion</a:t>
            </a:r>
          </a:p>
        </p:txBody>
      </p:sp>
      <p:sp>
        <p:nvSpPr>
          <p:cNvPr id="17" name="Rectangle 1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8" name="TextBox 1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928604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u="sng" dirty="0">
                <a:latin typeface="+mn-lt"/>
              </a:rPr>
              <a:t>Problem tree</a:t>
            </a:r>
          </a:p>
        </p:txBody>
      </p:sp>
      <p:sp>
        <p:nvSpPr>
          <p:cNvPr id="4" name="Slide Number Placeholder 3"/>
          <p:cNvSpPr>
            <a:spLocks noGrp="1"/>
          </p:cNvSpPr>
          <p:nvPr>
            <p:ph type="sldNum" sz="quarter" idx="12"/>
          </p:nvPr>
        </p:nvSpPr>
        <p:spPr/>
        <p:txBody>
          <a:bodyPr/>
          <a:lstStyle/>
          <a:p>
            <a:fld id="{05C408E3-1C0B-45E5-B572-56F424382D1E}" type="slidenum">
              <a:rPr lang="fr-CH" smtClean="0"/>
              <a:t>27</a:t>
            </a:fld>
            <a:endParaRPr lang="fr-CH"/>
          </a:p>
        </p:txBody>
      </p:sp>
      <p:pic>
        <p:nvPicPr>
          <p:cNvPr id="5" name="Picture 4"/>
          <p:cNvPicPr>
            <a:picLocks noChangeAspect="1"/>
          </p:cNvPicPr>
          <p:nvPr/>
        </p:nvPicPr>
        <p:blipFill>
          <a:blip r:embed="rId3"/>
          <a:stretch>
            <a:fillRect/>
          </a:stretch>
        </p:blipFill>
        <p:spPr>
          <a:xfrm>
            <a:off x="1126497" y="1377950"/>
            <a:ext cx="3900157" cy="4978400"/>
          </a:xfrm>
          <a:prstGeom prst="rect">
            <a:avLst/>
          </a:prstGeom>
        </p:spPr>
      </p:pic>
      <p:pic>
        <p:nvPicPr>
          <p:cNvPr id="8" name="Picture 7"/>
          <p:cNvPicPr>
            <a:picLocks noChangeAspect="1"/>
          </p:cNvPicPr>
          <p:nvPr/>
        </p:nvPicPr>
        <p:blipFill>
          <a:blip r:embed="rId4"/>
          <a:stretch>
            <a:fillRect/>
          </a:stretch>
        </p:blipFill>
        <p:spPr>
          <a:xfrm>
            <a:off x="2856227" y="1377950"/>
            <a:ext cx="3962400" cy="4978400"/>
          </a:xfrm>
          <a:prstGeom prst="rect">
            <a:avLst/>
          </a:prstGeom>
        </p:spPr>
      </p:pic>
      <p:pic>
        <p:nvPicPr>
          <p:cNvPr id="6" name="Picture 5"/>
          <p:cNvPicPr>
            <a:picLocks noChangeAspect="1"/>
          </p:cNvPicPr>
          <p:nvPr/>
        </p:nvPicPr>
        <p:blipFill>
          <a:blip r:embed="rId5"/>
          <a:stretch>
            <a:fillRect/>
          </a:stretch>
        </p:blipFill>
        <p:spPr>
          <a:xfrm>
            <a:off x="6293321" y="2002369"/>
            <a:ext cx="5590521" cy="4099187"/>
          </a:xfrm>
          <a:prstGeom prst="rect">
            <a:avLst/>
          </a:prstGeom>
        </p:spPr>
      </p:pic>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9597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6533"/>
            <a:ext cx="11387137" cy="1325563"/>
          </a:xfrm>
        </p:spPr>
        <p:txBody>
          <a:bodyPr/>
          <a:lstStyle/>
          <a:p>
            <a:pPr algn="ctr"/>
            <a:r>
              <a:rPr lang="fr-FR" u="sng">
                <a:latin typeface="+mn-lt"/>
                <a:ea typeface="Times New Roman" charset="0"/>
                <a:cs typeface="Times New Roman" charset="0"/>
              </a:rPr>
              <a:t>Méthodes de collecte de données – Technologies numériques</a:t>
            </a:r>
          </a:p>
        </p:txBody>
      </p:sp>
      <p:sp>
        <p:nvSpPr>
          <p:cNvPr id="5" name="Content Placeholder 3"/>
          <p:cNvSpPr txBox="1">
            <a:spLocks noChangeArrowheads="1"/>
          </p:cNvSpPr>
          <p:nvPr/>
        </p:nvSpPr>
        <p:spPr bwMode="auto">
          <a:xfrm>
            <a:off x="847328" y="4196862"/>
            <a:ext cx="10945383" cy="1320280"/>
          </a:xfrm>
          <a:prstGeom prst="homePlate">
            <a:avLst>
              <a:gd name="adj" fmla="val 50063"/>
            </a:avLst>
          </a:prstGeom>
          <a:solidFill>
            <a:srgbClr val="EAF5F6"/>
          </a:solidFill>
          <a:ln>
            <a:noFill/>
          </a:ln>
          <a:extLst>
            <a:ext uri="{91240B29-F687-4F45-9708-019B960494DF}">
              <a14:hiddenLine xmlns:a14="http://schemas.microsoft.com/office/drawing/2010/main" w="19050">
                <a:solidFill>
                  <a:srgbClr val="000000"/>
                </a:solidFill>
                <a:round/>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ct val="20000"/>
              </a:spcBef>
              <a:buFont typeface="Arial"/>
              <a:buChar char="•"/>
              <a:defRPr sz="3200" kern="1200">
                <a:solidFill>
                  <a:schemeClr val="tx1"/>
                </a:solidFill>
                <a:latin typeface="Arial" charset="0"/>
                <a:ea typeface="ＭＳ Ｐゴシック" charset="-128"/>
                <a:cs typeface="+mn-cs"/>
              </a:defRPr>
            </a:lvl1pPr>
            <a:lvl2pPr marL="742950" indent="-285750" algn="l" defTabSz="914400" rtl="0" eaLnBrk="1" latinLnBrk="0" hangingPunct="1">
              <a:lnSpc>
                <a:spcPct val="90000"/>
              </a:lnSpc>
              <a:spcBef>
                <a:spcPct val="20000"/>
              </a:spcBef>
              <a:buFont typeface="Arial"/>
              <a:buChar char="–"/>
              <a:defRPr sz="2800" kern="1200">
                <a:solidFill>
                  <a:schemeClr val="tx1"/>
                </a:solidFill>
                <a:latin typeface="Arial" charset="0"/>
                <a:ea typeface="ＭＳ Ｐゴシック" charset="-128"/>
                <a:cs typeface="+mn-cs"/>
              </a:defRPr>
            </a:lvl2pPr>
            <a:lvl3pPr marL="1143000" indent="-228600" algn="l" defTabSz="914400" rtl="0" eaLnBrk="1" latinLnBrk="0" hangingPunct="1">
              <a:lnSpc>
                <a:spcPct val="90000"/>
              </a:lnSpc>
              <a:spcBef>
                <a:spcPct val="20000"/>
              </a:spcBef>
              <a:buFont typeface="Arial"/>
              <a:buChar char="•"/>
              <a:defRPr sz="2400" kern="1200">
                <a:solidFill>
                  <a:schemeClr val="tx1"/>
                </a:solidFill>
                <a:latin typeface="Arial" charset="0"/>
                <a:ea typeface="ＭＳ Ｐゴシック" charset="-128"/>
                <a:cs typeface="+mn-cs"/>
              </a:defRPr>
            </a:lvl3pPr>
            <a:lvl4pPr marL="16002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4pPr>
            <a:lvl5pPr marL="2057400" indent="-228600" algn="l" defTabSz="914400" rtl="0" eaLnBrk="1" latinLnBrk="0" hangingPunct="1">
              <a:lnSpc>
                <a:spcPct val="90000"/>
              </a:lnSpc>
              <a:spcBef>
                <a:spcPct val="20000"/>
              </a:spcBef>
              <a:buFont typeface="Arial"/>
              <a:buChar char="»"/>
              <a:defRPr sz="2000" kern="1200">
                <a:solidFill>
                  <a:schemeClr val="tx1"/>
                </a:solidFill>
                <a:latin typeface="Arial" charset="0"/>
                <a:ea typeface="ＭＳ Ｐゴシック" charset="-128"/>
                <a:cs typeface="+mn-cs"/>
              </a:defRPr>
            </a:lvl5pPr>
            <a:lvl6pPr marL="25146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6pPr>
            <a:lvl7pPr marL="29718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7pPr>
            <a:lvl8pPr marL="34290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8pPr>
            <a:lvl9pPr marL="3886200" indent="-228600" algn="l" defTabSz="914400" rtl="0" eaLnBrk="0" fontAlgn="base" latinLnBrk="0" hangingPunct="0">
              <a:lnSpc>
                <a:spcPct val="90000"/>
              </a:lnSpc>
              <a:spcBef>
                <a:spcPct val="20000"/>
              </a:spcBef>
              <a:spcAft>
                <a:spcPct val="0"/>
              </a:spcAft>
              <a:buFont typeface="Arial"/>
              <a:buChar char="»"/>
              <a:defRPr sz="2000" kern="1200">
                <a:solidFill>
                  <a:schemeClr val="tx1"/>
                </a:solidFill>
                <a:latin typeface="Arial" charset="0"/>
                <a:ea typeface="ＭＳ Ｐゴシック" charset="-128"/>
                <a:cs typeface="+mn-cs"/>
              </a:defRPr>
            </a:lvl9pPr>
          </a:lstStyle>
          <a:p>
            <a:pPr>
              <a:spcBef>
                <a:spcPct val="0"/>
              </a:spcBef>
              <a:buFontTx/>
              <a:buNone/>
            </a:pPr>
            <a:r>
              <a:rPr lang="fr-FR" sz="2400" b="1">
                <a:solidFill>
                  <a:srgbClr val="0A4FC0"/>
                </a:solidFill>
                <a:latin typeface="Times New Roman" charset="0"/>
                <a:ea typeface="Times New Roman" charset="0"/>
                <a:cs typeface="Times New Roman" charset="0"/>
              </a:rPr>
              <a:t>  </a:t>
            </a:r>
          </a:p>
        </p:txBody>
      </p:sp>
      <p:sp>
        <p:nvSpPr>
          <p:cNvPr id="12" name="TextBox 11"/>
          <p:cNvSpPr txBox="1"/>
          <p:nvPr/>
        </p:nvSpPr>
        <p:spPr>
          <a:xfrm>
            <a:off x="847328" y="1769904"/>
            <a:ext cx="10315575" cy="3539430"/>
          </a:xfrm>
          <a:prstGeom prst="rect">
            <a:avLst/>
          </a:prstGeom>
          <a:noFill/>
        </p:spPr>
        <p:txBody>
          <a:bodyPr wrap="square" rtlCol="0">
            <a:spAutoFit/>
          </a:bodyPr>
          <a:lstStyle/>
          <a:p>
            <a:pPr algn="ctr"/>
            <a:r>
              <a:rPr lang="fr-FR" sz="2800"/>
              <a:t>Depuis le milieu des années 2000 : prolifération de technologies numériques de communications mobiles, implantation des réseaux sociaux, accès à d’immenses quantités de données de tous types (texte numérique, SMS, tweets, satellites, images de véhicules aériens sans pilote) </a:t>
            </a:r>
          </a:p>
          <a:p>
            <a:pPr algn="ctr"/>
            <a:endParaRPr lang="en-US" sz="2800" dirty="0"/>
          </a:p>
          <a:p>
            <a:pPr algn="ctr"/>
            <a:endParaRPr lang="en-US" sz="2800" dirty="0"/>
          </a:p>
          <a:p>
            <a:pPr algn="ctr"/>
            <a:r>
              <a:rPr lang="fr-FR" sz="2800"/>
              <a:t>Ces technologies jouent un rôle d’une importance croissante dans la réponse aux crises humanitaires.</a:t>
            </a:r>
          </a:p>
        </p:txBody>
      </p:sp>
      <p:sp>
        <p:nvSpPr>
          <p:cNvPr id="3" name="Slide Number Placeholder 2"/>
          <p:cNvSpPr>
            <a:spLocks noGrp="1"/>
          </p:cNvSpPr>
          <p:nvPr>
            <p:ph type="sldNum" sz="quarter" idx="12"/>
          </p:nvPr>
        </p:nvSpPr>
        <p:spPr/>
        <p:txBody>
          <a:bodyPr/>
          <a:lstStyle/>
          <a:p>
            <a:fld id="{B077871E-C384-5749-ACA0-F605BA7C9783}" type="slidenum">
              <a:rPr lang="en-US" smtClean="0"/>
              <a:t>28</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86455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77871E-C384-5749-ACA0-F605BA7C9783}" type="slidenum">
              <a:rPr lang="en-US" smtClean="0"/>
              <a:t>29</a:t>
            </a:fld>
            <a:endParaRPr lang="en-US"/>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2364" y="288275"/>
            <a:ext cx="6433200" cy="64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76151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0935" y="2371010"/>
            <a:ext cx="8378404" cy="1446550"/>
          </a:xfrm>
          <a:prstGeom prst="rect">
            <a:avLst/>
          </a:prstGeom>
          <a:noFill/>
        </p:spPr>
        <p:txBody>
          <a:bodyPr wrap="square" rtlCol="0">
            <a:spAutoFit/>
          </a:bodyPr>
          <a:lstStyle/>
          <a:p>
            <a:r>
              <a:rPr lang="fr-FR" sz="4400">
                <a:ea typeface="Times New Roman" charset="0"/>
                <a:cs typeface="Times New Roman" charset="0"/>
              </a:rPr>
              <a:t>Quel type de données sur la santé </a:t>
            </a:r>
            <a:r>
              <a:rPr lang="fr-FR" sz="4400" u="sng">
                <a:ea typeface="Times New Roman" charset="0"/>
                <a:cs typeface="Times New Roman" charset="0"/>
              </a:rPr>
              <a:t>utilisez</a:t>
            </a:r>
            <a:r>
              <a:rPr lang="fr-FR" sz="4400">
                <a:ea typeface="Times New Roman" charset="0"/>
                <a:cs typeface="Times New Roman" charset="0"/>
              </a:rPr>
              <a:t>-vous dans votre travail ? </a:t>
            </a:r>
          </a:p>
        </p:txBody>
      </p:sp>
      <p:sp>
        <p:nvSpPr>
          <p:cNvPr id="4" name="TextBox 3"/>
          <p:cNvSpPr txBox="1"/>
          <p:nvPr/>
        </p:nvSpPr>
        <p:spPr>
          <a:xfrm>
            <a:off x="1175238" y="2247900"/>
            <a:ext cx="1326004" cy="1569660"/>
          </a:xfrm>
          <a:prstGeom prst="rect">
            <a:avLst/>
          </a:prstGeom>
          <a:noFill/>
        </p:spPr>
        <p:txBody>
          <a:bodyPr wrap="none" rtlCol="0">
            <a:spAutoFit/>
          </a:bodyPr>
          <a:lstStyle/>
          <a:p>
            <a:r>
              <a:rPr lang="fr-FR" sz="9600" b="1">
                <a:solidFill>
                  <a:srgbClr val="FF0000"/>
                </a:solidFill>
                <a:ea typeface="Times New Roman" charset="0"/>
                <a:cs typeface="Times New Roman" charset="0"/>
              </a:rPr>
              <a:t>??</a:t>
            </a:r>
          </a:p>
        </p:txBody>
      </p:sp>
      <p:sp>
        <p:nvSpPr>
          <p:cNvPr id="3" name="Slide Number Placeholder 2"/>
          <p:cNvSpPr>
            <a:spLocks noGrp="1"/>
          </p:cNvSpPr>
          <p:nvPr>
            <p:ph type="sldNum" sz="quarter" idx="12"/>
          </p:nvPr>
        </p:nvSpPr>
        <p:spPr/>
        <p:txBody>
          <a:bodyPr/>
          <a:lstStyle/>
          <a:p>
            <a:fld id="{B077871E-C384-5749-ACA0-F605BA7C9783}" type="slidenum">
              <a:rPr lang="en-US" smtClean="0"/>
              <a:t>3</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531129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u="sng">
                <a:latin typeface="+mn-lt"/>
              </a:rPr>
              <a:t>« Humanitaires numériques »</a:t>
            </a:r>
          </a:p>
        </p:txBody>
      </p:sp>
      <p:sp>
        <p:nvSpPr>
          <p:cNvPr id="3" name="Content Placeholder 2"/>
          <p:cNvSpPr>
            <a:spLocks noGrp="1"/>
          </p:cNvSpPr>
          <p:nvPr>
            <p:ph idx="1"/>
          </p:nvPr>
        </p:nvSpPr>
        <p:spPr>
          <a:xfrm>
            <a:off x="838200" y="1949583"/>
            <a:ext cx="10515600" cy="4351338"/>
          </a:xfrm>
        </p:spPr>
        <p:txBody>
          <a:bodyPr>
            <a:normAutofit lnSpcReduction="10000"/>
          </a:bodyPr>
          <a:lstStyle/>
          <a:p>
            <a:pPr marL="0" indent="0" algn="ctr">
              <a:buNone/>
            </a:pPr>
            <a:r>
              <a:rPr lang="fr-FR" sz="3000"/>
              <a:t>Volume et rapidité de création d’informations numériques pendant une crise </a:t>
            </a:r>
          </a:p>
          <a:p>
            <a:pPr algn="ctr"/>
            <a:r>
              <a:rPr lang="fr-FR" sz="2400"/>
              <a:t>Aussi susceptible de paralyser l’action humanitaire que le manque d’informations </a:t>
            </a:r>
          </a:p>
          <a:p>
            <a:pPr algn="ctr">
              <a:buFont typeface="Arial" charset="0"/>
              <a:buChar char="•"/>
            </a:pPr>
            <a:r>
              <a:rPr lang="fr-FR" sz="2400"/>
              <a:t>Cette surabondance d’informations est appelée le </a:t>
            </a:r>
            <a:r>
              <a:rPr lang="fr-FR" sz="2400" b="1">
                <a:solidFill>
                  <a:srgbClr val="0033CC"/>
                </a:solidFill>
              </a:rPr>
              <a:t>Big Data (de crise)</a:t>
            </a:r>
          </a:p>
          <a:p>
            <a:pPr marL="0" indent="0">
              <a:buNone/>
            </a:pPr>
            <a:endParaRPr lang="en-US" sz="2600" dirty="0"/>
          </a:p>
          <a:p>
            <a:pPr marL="0" indent="0" algn="ctr">
              <a:buNone/>
            </a:pPr>
            <a:r>
              <a:rPr lang="fr-FR"/>
              <a:t>Point de départ de communautés numériques lors du tsunami de 2004 en Asie</a:t>
            </a:r>
          </a:p>
          <a:p>
            <a:pPr marL="0" indent="0" algn="ctr">
              <a:buNone/>
            </a:pPr>
            <a:r>
              <a:rPr lang="fr-FR"/>
              <a:t>Montée en puissance depuis le tremblement de terre de 2014 en Haïti</a:t>
            </a:r>
          </a:p>
          <a:p>
            <a:pPr lvl="1" algn="ctr"/>
            <a:r>
              <a:rPr lang="fr-FR"/>
              <a:t>Les volontaires numériques / « humanitaires numériques » et les communautés techniques volontaires s’efforcent d’interpréter les données et d’identifier les besoins ou les récits à partir des contenus créés par les utilisateurs.</a:t>
            </a:r>
          </a:p>
          <a:p>
            <a:pPr lvl="1" algn="ctr"/>
            <a:r>
              <a:rPr lang="fr-FR"/>
              <a:t>Actualisation de cartes et création d’ensembles de données et de produits d’information, p. ex. plus de 7500 volontaires ont contribué à améliorer OpenStreetMap après le tremblement de terre au Népal</a:t>
            </a:r>
          </a:p>
        </p:txBody>
      </p:sp>
      <p:sp>
        <p:nvSpPr>
          <p:cNvPr id="4" name="Slide Number Placeholder 3"/>
          <p:cNvSpPr>
            <a:spLocks noGrp="1"/>
          </p:cNvSpPr>
          <p:nvPr>
            <p:ph type="sldNum" sz="quarter" idx="12"/>
          </p:nvPr>
        </p:nvSpPr>
        <p:spPr/>
        <p:txBody>
          <a:bodyPr/>
          <a:lstStyle/>
          <a:p>
            <a:fld id="{B077871E-C384-5749-ACA0-F605BA7C9783}" type="slidenum">
              <a:rPr lang="en-US" smtClean="0"/>
              <a:t>30</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4611107"/>
            <a:ext cx="461665" cy="1961371"/>
          </a:xfrm>
          <a:prstGeom prst="rect">
            <a:avLst/>
          </a:prstGeom>
          <a:noFill/>
        </p:spPr>
        <p:txBody>
          <a:bodyPr vert="vert270" wrap="none" rtlCol="0">
            <a:spAutoFit/>
          </a:bodyPr>
          <a:lstStyle/>
          <a:p>
            <a:r>
              <a:rPr lang="fr-FR">
                <a:solidFill>
                  <a:schemeClr val="bg1"/>
                </a:solidFill>
              </a:rPr>
              <a:t>Cours H.E.L.P. 2019</a:t>
            </a:r>
          </a:p>
        </p:txBody>
      </p:sp>
      <p:sp>
        <p:nvSpPr>
          <p:cNvPr id="7" name="TextBox 6"/>
          <p:cNvSpPr txBox="1"/>
          <p:nvPr/>
        </p:nvSpPr>
        <p:spPr>
          <a:xfrm>
            <a:off x="10079182" y="365125"/>
            <a:ext cx="184731" cy="369332"/>
          </a:xfrm>
          <a:prstGeom prst="rect">
            <a:avLst/>
          </a:prstGeom>
          <a:noFill/>
        </p:spPr>
        <p:txBody>
          <a:bodyPr wrap="none" rtlCol="0">
            <a:spAutoFit/>
          </a:bodyPr>
          <a:lstStyle/>
          <a:p>
            <a:endParaRPr lang="en-GB"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182" y="-56902"/>
            <a:ext cx="1819561" cy="200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5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0850" y="1504950"/>
            <a:ext cx="11290300" cy="3848100"/>
          </a:xfrm>
          <a:prstGeom prst="rect">
            <a:avLst/>
          </a:prstGeom>
        </p:spPr>
      </p:pic>
      <p:sp>
        <p:nvSpPr>
          <p:cNvPr id="6" name="TextBox 5"/>
          <p:cNvSpPr txBox="1"/>
          <p:nvPr/>
        </p:nvSpPr>
        <p:spPr>
          <a:xfrm>
            <a:off x="808072" y="276447"/>
            <a:ext cx="11142924" cy="769441"/>
          </a:xfrm>
          <a:prstGeom prst="rect">
            <a:avLst/>
          </a:prstGeom>
          <a:noFill/>
        </p:spPr>
        <p:txBody>
          <a:bodyPr wrap="square" rtlCol="0">
            <a:spAutoFit/>
          </a:bodyPr>
          <a:lstStyle/>
          <a:p>
            <a:r>
              <a:rPr lang="fr-FR" sz="4400" u="sng"/>
              <a:t>Mobiliser les réseaux pour l’action humanitaire</a:t>
            </a:r>
          </a:p>
        </p:txBody>
      </p:sp>
      <p:sp>
        <p:nvSpPr>
          <p:cNvPr id="7" name="TextBox 6"/>
          <p:cNvSpPr txBox="1"/>
          <p:nvPr/>
        </p:nvSpPr>
        <p:spPr>
          <a:xfrm>
            <a:off x="7150854" y="6230680"/>
            <a:ext cx="4590296" cy="369332"/>
          </a:xfrm>
          <a:prstGeom prst="rect">
            <a:avLst/>
          </a:prstGeom>
          <a:noFill/>
        </p:spPr>
        <p:txBody>
          <a:bodyPr wrap="none" rtlCol="0">
            <a:spAutoFit/>
          </a:bodyPr>
          <a:lstStyle/>
          <a:p>
            <a:r>
              <a:rPr lang="fr-FR"/>
              <a:t>Source : https://www.digitalhumanitarians.com</a:t>
            </a:r>
          </a:p>
        </p:txBody>
      </p:sp>
      <p:sp>
        <p:nvSpPr>
          <p:cNvPr id="2" name="Slide Number Placeholder 1"/>
          <p:cNvSpPr>
            <a:spLocks noGrp="1"/>
          </p:cNvSpPr>
          <p:nvPr>
            <p:ph type="sldNum" sz="quarter" idx="12"/>
          </p:nvPr>
        </p:nvSpPr>
        <p:spPr/>
        <p:txBody>
          <a:bodyPr/>
          <a:lstStyle/>
          <a:p>
            <a:fld id="{B077871E-C384-5749-ACA0-F605BA7C9783}" type="slidenum">
              <a:rPr lang="en-US" smtClean="0"/>
              <a:t>31</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2137276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ctr"/>
            <a:r>
              <a:rPr lang="fr-FR" u="sng">
                <a:latin typeface="+mn-lt"/>
                <a:ea typeface="Times New Roman" charset="0"/>
                <a:cs typeface="Times New Roman" charset="0"/>
              </a:rPr>
              <a:t>Des données à la prise de décision</a:t>
            </a:r>
          </a:p>
        </p:txBody>
      </p:sp>
      <p:sp>
        <p:nvSpPr>
          <p:cNvPr id="65538" name="Content Placeholder 2"/>
          <p:cNvSpPr>
            <a:spLocks noGrp="1"/>
          </p:cNvSpPr>
          <p:nvPr>
            <p:ph idx="1"/>
          </p:nvPr>
        </p:nvSpPr>
        <p:spPr>
          <a:xfrm>
            <a:off x="2828408" y="1989137"/>
            <a:ext cx="6972086" cy="4187825"/>
          </a:xfrm>
        </p:spPr>
        <p:txBody>
          <a:bodyPr/>
          <a:lstStyle/>
          <a:p>
            <a:pPr lvl="5"/>
            <a:r>
              <a:rPr lang="fr-FR" sz="2400">
                <a:ea typeface="Times New Roman" charset="0"/>
                <a:cs typeface="Times New Roman" charset="0"/>
              </a:rPr>
              <a:t>Données / Indicateurs</a:t>
            </a:r>
          </a:p>
          <a:p>
            <a:pPr lvl="5"/>
            <a:r>
              <a:rPr lang="fr-FR" sz="2400">
                <a:ea typeface="Times New Roman" charset="0"/>
                <a:cs typeface="Times New Roman" charset="0"/>
              </a:rPr>
              <a:t>Sources</a:t>
            </a:r>
          </a:p>
          <a:p>
            <a:pPr lvl="5"/>
            <a:r>
              <a:rPr lang="fr-FR" sz="2400">
                <a:ea typeface="Times New Roman" charset="0"/>
                <a:cs typeface="Times New Roman" charset="0"/>
              </a:rPr>
              <a:t>Mesure (méthodes)</a:t>
            </a:r>
          </a:p>
          <a:p>
            <a:pPr lvl="5"/>
            <a:r>
              <a:rPr lang="fr-FR" sz="2400">
                <a:ea typeface="Times New Roman" charset="0"/>
                <a:cs typeface="Times New Roman" charset="0"/>
              </a:rPr>
              <a:t>Traitement</a:t>
            </a:r>
          </a:p>
          <a:p>
            <a:pPr lvl="5"/>
            <a:r>
              <a:rPr lang="fr-FR" sz="2400">
                <a:ea typeface="Times New Roman" charset="0"/>
                <a:cs typeface="Times New Roman" charset="0"/>
              </a:rPr>
              <a:t>Analyse – ventilation des données !</a:t>
            </a:r>
          </a:p>
          <a:p>
            <a:pPr lvl="5"/>
            <a:r>
              <a:rPr lang="fr-FR" sz="2400">
                <a:ea typeface="Times New Roman" charset="0"/>
                <a:cs typeface="Times New Roman" charset="0"/>
              </a:rPr>
              <a:t>Interprétation</a:t>
            </a:r>
          </a:p>
          <a:p>
            <a:pPr lvl="5"/>
            <a:r>
              <a:rPr lang="fr-FR" sz="2400">
                <a:ea typeface="Times New Roman" charset="0"/>
                <a:cs typeface="Times New Roman" charset="0"/>
              </a:rPr>
              <a:t>Conclusions</a:t>
            </a:r>
          </a:p>
          <a:p>
            <a:pPr lvl="5"/>
            <a:r>
              <a:rPr lang="fr-FR" sz="2400">
                <a:ea typeface="Times New Roman" charset="0"/>
                <a:cs typeface="Times New Roman" charset="0"/>
              </a:rPr>
              <a:t>Prise de décision</a:t>
            </a:r>
          </a:p>
        </p:txBody>
      </p:sp>
      <p:sp>
        <p:nvSpPr>
          <p:cNvPr id="4" name="Triangle 3"/>
          <p:cNvSpPr/>
          <p:nvPr/>
        </p:nvSpPr>
        <p:spPr>
          <a:xfrm rot="10800000">
            <a:off x="2197563" y="1989137"/>
            <a:ext cx="1094704" cy="31429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riangle 4"/>
          <p:cNvSpPr/>
          <p:nvPr/>
        </p:nvSpPr>
        <p:spPr>
          <a:xfrm rot="10800000">
            <a:off x="2068305" y="4663770"/>
            <a:ext cx="1223962" cy="9366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fld id="{B077871E-C384-5749-ACA0-F605BA7C9783}" type="slidenum">
              <a:rPr lang="en-US" smtClean="0"/>
              <a:t>32</a:t>
            </a:fld>
            <a:endParaRPr lang="en-US"/>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385781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82689" y="139697"/>
            <a:ext cx="7772400" cy="1143000"/>
          </a:xfrm>
        </p:spPr>
        <p:txBody>
          <a:bodyPr/>
          <a:lstStyle/>
          <a:p>
            <a:r>
              <a:rPr lang="fr-FR" u="sng">
                <a:latin typeface="+mn-lt"/>
                <a:ea typeface="Times New Roman" charset="0"/>
                <a:cs typeface="Times New Roman" charset="0"/>
              </a:rPr>
              <a:t>Triangulation</a:t>
            </a:r>
          </a:p>
        </p:txBody>
      </p:sp>
      <p:sp>
        <p:nvSpPr>
          <p:cNvPr id="41987" name="Triangle 2"/>
          <p:cNvSpPr>
            <a:spLocks noChangeArrowheads="1"/>
          </p:cNvSpPr>
          <p:nvPr/>
        </p:nvSpPr>
        <p:spPr bwMode="auto">
          <a:xfrm>
            <a:off x="3738564" y="2276476"/>
            <a:ext cx="4714875" cy="3554413"/>
          </a:xfrm>
          <a:prstGeom prst="triangle">
            <a:avLst>
              <a:gd name="adj" fmla="val 49653"/>
            </a:avLst>
          </a:prstGeom>
          <a:noFill/>
          <a:ln w="9525">
            <a:solidFill>
              <a:srgbClr val="5448F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sz="2800">
                <a:latin typeface="+mn-lt"/>
                <a:ea typeface="Times New Roman" charset="0"/>
                <a:cs typeface="Times New Roman" charset="0"/>
              </a:rPr>
              <a:t>Recoupement des informations et synthèse</a:t>
            </a:r>
          </a:p>
        </p:txBody>
      </p:sp>
      <p:sp>
        <p:nvSpPr>
          <p:cNvPr id="41988" name="Rectangle 4"/>
          <p:cNvSpPr>
            <a:spLocks noChangeArrowheads="1"/>
          </p:cNvSpPr>
          <p:nvPr/>
        </p:nvSpPr>
        <p:spPr bwMode="auto">
          <a:xfrm>
            <a:off x="2507457" y="5849149"/>
            <a:ext cx="2462213" cy="926303"/>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sz="2800">
                <a:latin typeface="+mn-lt"/>
                <a:ea typeface="Times New Roman" charset="0"/>
                <a:cs typeface="Times New Roman" charset="0"/>
              </a:rPr>
              <a:t>Observation directe</a:t>
            </a:r>
          </a:p>
        </p:txBody>
      </p:sp>
      <p:sp>
        <p:nvSpPr>
          <p:cNvPr id="41989" name="Rectangle 7"/>
          <p:cNvSpPr>
            <a:spLocks noChangeArrowheads="1"/>
          </p:cNvSpPr>
          <p:nvPr/>
        </p:nvSpPr>
        <p:spPr bwMode="auto">
          <a:xfrm>
            <a:off x="7535864" y="5854703"/>
            <a:ext cx="2693986" cy="920749"/>
          </a:xfrm>
          <a:prstGeom prst="rect">
            <a:avLst/>
          </a:prstGeom>
          <a:solidFill>
            <a:schemeClr val="accent2">
              <a:lumMod val="40000"/>
              <a:lumOff val="60000"/>
            </a:schemeClr>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sz="2800">
                <a:latin typeface="+mn-lt"/>
                <a:ea typeface="Times New Roman" charset="0"/>
                <a:cs typeface="Times New Roman" charset="0"/>
              </a:rPr>
              <a:t>Étude d’informations existantes</a:t>
            </a:r>
          </a:p>
        </p:txBody>
      </p:sp>
      <p:sp>
        <p:nvSpPr>
          <p:cNvPr id="41990" name="Rectangle 8"/>
          <p:cNvSpPr>
            <a:spLocks noChangeArrowheads="1"/>
          </p:cNvSpPr>
          <p:nvPr/>
        </p:nvSpPr>
        <p:spPr bwMode="auto">
          <a:xfrm>
            <a:off x="4713397" y="872837"/>
            <a:ext cx="2733457" cy="1197842"/>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sz="2800">
                <a:latin typeface="+mn-lt"/>
                <a:ea typeface="Times New Roman" charset="0"/>
                <a:cs typeface="Times New Roman" charset="0"/>
              </a:rPr>
              <a:t>Entretiens,</a:t>
            </a:r>
          </a:p>
          <a:p>
            <a:pPr algn="ctr">
              <a:spcBef>
                <a:spcPct val="0"/>
              </a:spcBef>
              <a:buFontTx/>
              <a:buNone/>
            </a:pPr>
            <a:r>
              <a:rPr lang="fr-FR" sz="2800">
                <a:latin typeface="+mn-lt"/>
                <a:ea typeface="Times New Roman" charset="0"/>
                <a:cs typeface="Times New Roman" charset="0"/>
              </a:rPr>
              <a:t>Discussions de groupe</a:t>
            </a:r>
          </a:p>
        </p:txBody>
      </p:sp>
      <p:cxnSp>
        <p:nvCxnSpPr>
          <p:cNvPr id="41991" name="Straight Arrow Connector 12"/>
          <p:cNvCxnSpPr>
            <a:cxnSpLocks noChangeShapeType="1"/>
            <a:stCxn id="41987" idx="0"/>
          </p:cNvCxnSpPr>
          <p:nvPr/>
        </p:nvCxnSpPr>
        <p:spPr bwMode="auto">
          <a:xfrm>
            <a:off x="6080126" y="2276476"/>
            <a:ext cx="15875" cy="18002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92" name="Straight Arrow Connector 14"/>
          <p:cNvCxnSpPr>
            <a:cxnSpLocks noChangeShapeType="1"/>
            <a:stCxn id="41987" idx="2"/>
          </p:cNvCxnSpPr>
          <p:nvPr/>
        </p:nvCxnSpPr>
        <p:spPr bwMode="auto">
          <a:xfrm flipV="1">
            <a:off x="3738564" y="5013326"/>
            <a:ext cx="1330325" cy="817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993" name="Straight Arrow Connector 16"/>
          <p:cNvCxnSpPr>
            <a:cxnSpLocks noChangeShapeType="1"/>
            <a:stCxn id="41987" idx="4"/>
          </p:cNvCxnSpPr>
          <p:nvPr/>
        </p:nvCxnSpPr>
        <p:spPr bwMode="auto">
          <a:xfrm flipH="1" flipV="1">
            <a:off x="7104064" y="5013326"/>
            <a:ext cx="1349375" cy="817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Rectangle 8"/>
          <p:cNvSpPr>
            <a:spLocks noChangeArrowheads="1"/>
          </p:cNvSpPr>
          <p:nvPr/>
        </p:nvSpPr>
        <p:spPr bwMode="auto">
          <a:xfrm rot="18356506">
            <a:off x="3055456" y="3078745"/>
            <a:ext cx="2361630" cy="1222259"/>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sz="2800">
                <a:latin typeface="+mn-lt"/>
                <a:ea typeface="Times New Roman" charset="0"/>
                <a:cs typeface="Times New Roman" charset="0"/>
              </a:rPr>
              <a:t>Photos, films, images satellites, SIG</a:t>
            </a:r>
          </a:p>
        </p:txBody>
      </p:sp>
      <p:sp>
        <p:nvSpPr>
          <p:cNvPr id="11" name="Rectangle 8"/>
          <p:cNvSpPr>
            <a:spLocks noChangeArrowheads="1"/>
          </p:cNvSpPr>
          <p:nvPr/>
        </p:nvSpPr>
        <p:spPr bwMode="auto">
          <a:xfrm rot="3280114">
            <a:off x="6727213" y="3134797"/>
            <a:ext cx="2715923" cy="1265084"/>
          </a:xfrm>
          <a:prstGeom prst="rect">
            <a:avLst/>
          </a:prstGeom>
          <a:solidFill>
            <a:schemeClr val="accent2">
              <a:lumMod val="40000"/>
              <a:lumOff val="60000"/>
            </a:schemeClr>
          </a:solidFill>
          <a:ln w="9525">
            <a:solidFill>
              <a:schemeClr val="tx1"/>
            </a:solidFill>
            <a:round/>
            <a:headEnd/>
            <a:tailEnd/>
          </a:ln>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sz="2800">
                <a:latin typeface="+mn-lt"/>
                <a:ea typeface="Times New Roman" charset="0"/>
                <a:cs typeface="Times New Roman" charset="0"/>
              </a:rPr>
              <a:t>Crowdsourcing, contenus créés par les utilisateurs</a:t>
            </a:r>
          </a:p>
        </p:txBody>
      </p:sp>
      <p:sp>
        <p:nvSpPr>
          <p:cNvPr id="2" name="Slide Number Placeholder 1"/>
          <p:cNvSpPr>
            <a:spLocks noGrp="1"/>
          </p:cNvSpPr>
          <p:nvPr>
            <p:ph type="sldNum" sz="quarter" idx="12"/>
          </p:nvPr>
        </p:nvSpPr>
        <p:spPr/>
        <p:txBody>
          <a:bodyPr/>
          <a:lstStyle/>
          <a:p>
            <a:fld id="{B077871E-C384-5749-ACA0-F605BA7C9783}" type="slidenum">
              <a:rPr lang="en-US" smtClean="0"/>
              <a:t>33</a:t>
            </a:fld>
            <a:endParaRPr lang="en-US"/>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63210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fr-FR">
                <a:solidFill>
                  <a:srgbClr val="FF0000"/>
                </a:solidFill>
              </a:rPr>
            </a:br>
            <a:endParaRPr lang="fr-FR">
              <a:solidFill>
                <a:srgbClr val="FF0000"/>
              </a:solidFill>
            </a:endParaRPr>
          </a:p>
        </p:txBody>
      </p:sp>
      <p:sp>
        <p:nvSpPr>
          <p:cNvPr id="3" name="Content Placeholder 2"/>
          <p:cNvSpPr>
            <a:spLocks noGrp="1"/>
          </p:cNvSpPr>
          <p:nvPr>
            <p:ph idx="1"/>
          </p:nvPr>
        </p:nvSpPr>
        <p:spPr>
          <a:xfrm>
            <a:off x="2133600" y="1582554"/>
            <a:ext cx="8763000" cy="4351338"/>
          </a:xfrm>
        </p:spPr>
        <p:txBody>
          <a:bodyPr/>
          <a:lstStyle/>
          <a:p>
            <a:pPr marL="0" indent="0" algn="ctr">
              <a:buNone/>
            </a:pPr>
            <a:r>
              <a:rPr lang="fr-FR" sz="4400">
                <a:ea typeface="Times New Roman" charset="0"/>
                <a:cs typeface="Times New Roman" charset="0"/>
              </a:rPr>
              <a:t>Comment la qualité des données / des informations peut-elle être évaluée ? </a:t>
            </a:r>
          </a:p>
          <a:p>
            <a:pPr marL="0" indent="0" algn="ctr">
              <a:buNone/>
            </a:pPr>
            <a:endParaRPr lang="fr-FR" sz="4400">
              <a:ea typeface="Times New Roman" charset="0"/>
              <a:cs typeface="Times New Roman" charset="0"/>
            </a:endParaRPr>
          </a:p>
          <a:p>
            <a:pPr marL="0" indent="0" algn="ctr">
              <a:buNone/>
            </a:pPr>
            <a:endParaRPr lang="en-US" sz="4400" dirty="0">
              <a:cs typeface="Times New Roman" charset="0"/>
            </a:endParaRPr>
          </a:p>
          <a:p>
            <a:pPr marL="0" indent="0" algn="ctr">
              <a:buNone/>
            </a:pPr>
            <a:r>
              <a:rPr lang="fr-FR" sz="4400">
                <a:cs typeface="Times New Roman" charset="0"/>
              </a:rPr>
              <a:t>Quelles questions faut-il se poser au sujet des données ?</a:t>
            </a:r>
          </a:p>
        </p:txBody>
      </p:sp>
      <p:sp>
        <p:nvSpPr>
          <p:cNvPr id="4" name="TextBox 3"/>
          <p:cNvSpPr txBox="1"/>
          <p:nvPr/>
        </p:nvSpPr>
        <p:spPr>
          <a:xfrm>
            <a:off x="987225" y="1353543"/>
            <a:ext cx="1136850" cy="1569660"/>
          </a:xfrm>
          <a:prstGeom prst="rect">
            <a:avLst/>
          </a:prstGeom>
          <a:noFill/>
        </p:spPr>
        <p:txBody>
          <a:bodyPr wrap="none" rtlCol="0">
            <a:spAutoFit/>
          </a:bodyPr>
          <a:lstStyle/>
          <a:p>
            <a:r>
              <a:rPr lang="fr-FR" sz="8000" b="1">
                <a:solidFill>
                  <a:srgbClr val="FF0000"/>
                </a:solidFill>
                <a:ea typeface="Times New Roman" charset="0"/>
                <a:cs typeface="Times New Roman" charset="0"/>
              </a:rPr>
              <a:t>??</a:t>
            </a:r>
          </a:p>
          <a:p>
            <a:endParaRPr lang="en-GB" sz="1400" dirty="0"/>
          </a:p>
        </p:txBody>
      </p:sp>
      <p:sp>
        <p:nvSpPr>
          <p:cNvPr id="5" name="Slide Number Placeholder 4"/>
          <p:cNvSpPr>
            <a:spLocks noGrp="1"/>
          </p:cNvSpPr>
          <p:nvPr>
            <p:ph type="sldNum" sz="quarter" idx="12"/>
          </p:nvPr>
        </p:nvSpPr>
        <p:spPr/>
        <p:txBody>
          <a:bodyPr/>
          <a:lstStyle/>
          <a:p>
            <a:fld id="{B077871E-C384-5749-ACA0-F605BA7C9783}" type="slidenum">
              <a:rPr lang="en-US" smtClean="0"/>
              <a:t>34</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9" name="TextBox 8"/>
          <p:cNvSpPr txBox="1"/>
          <p:nvPr/>
        </p:nvSpPr>
        <p:spPr>
          <a:xfrm>
            <a:off x="996750" y="3527852"/>
            <a:ext cx="1136850" cy="1569660"/>
          </a:xfrm>
          <a:prstGeom prst="rect">
            <a:avLst/>
          </a:prstGeom>
          <a:noFill/>
        </p:spPr>
        <p:txBody>
          <a:bodyPr wrap="none" rtlCol="0">
            <a:spAutoFit/>
          </a:bodyPr>
          <a:lstStyle/>
          <a:p>
            <a:r>
              <a:rPr lang="fr-FR" sz="8000" b="1">
                <a:solidFill>
                  <a:srgbClr val="FF0000"/>
                </a:solidFill>
                <a:ea typeface="Times New Roman" charset="0"/>
                <a:cs typeface="Times New Roman" charset="0"/>
              </a:rPr>
              <a:t>??</a:t>
            </a:r>
          </a:p>
          <a:p>
            <a:endParaRPr lang="en-GB" sz="1400" dirty="0"/>
          </a:p>
        </p:txBody>
      </p:sp>
    </p:spTree>
    <p:extLst>
      <p:ext uri="{BB962C8B-B14F-4D97-AF65-F5344CB8AC3E}">
        <p14:creationId xmlns:p14="http://schemas.microsoft.com/office/powerpoint/2010/main" val="1382499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7448550" cy="690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77871E-C384-5749-ACA0-F605BA7C9783}" type="slidenum">
              <a:rPr lang="en-US" smtClean="0"/>
              <a:t>35</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62847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982" y="430729"/>
            <a:ext cx="9354360" cy="1325563"/>
          </a:xfrm>
        </p:spPr>
        <p:txBody>
          <a:bodyPr/>
          <a:lstStyle/>
          <a:p>
            <a:pPr algn="ctr"/>
            <a:r>
              <a:rPr lang="fr-FR" b="1" u="sng">
                <a:latin typeface="+mn-lt"/>
                <a:cs typeface="Times New Roman" panose="02020603050405020304" pitchFamily="18" charset="0"/>
              </a:rPr>
              <a:t>Qui</a:t>
            </a:r>
            <a:r>
              <a:rPr lang="fr-FR" u="sng">
                <a:latin typeface="+mn-lt"/>
                <a:cs typeface="Times New Roman" panose="02020603050405020304" pitchFamily="18" charset="0"/>
              </a:rPr>
              <a:t> a réalisé le comptage et </a:t>
            </a:r>
            <a:r>
              <a:rPr lang="fr-FR" b="1" u="sng">
                <a:latin typeface="+mn-lt"/>
                <a:cs typeface="Times New Roman" panose="02020603050405020304" pitchFamily="18" charset="0"/>
              </a:rPr>
              <a:t>pourquoi</a:t>
            </a:r>
            <a:r>
              <a:rPr lang="fr-FR" u="sng">
                <a:latin typeface="+mn-lt"/>
                <a:cs typeface="Times New Roman" panose="02020603050405020304" pitchFamily="18" charset="0"/>
              </a:rPr>
              <a:t> ?</a:t>
            </a:r>
          </a:p>
        </p:txBody>
      </p:sp>
      <p:sp>
        <p:nvSpPr>
          <p:cNvPr id="3" name="Content Placeholder 2"/>
          <p:cNvSpPr>
            <a:spLocks noGrp="1"/>
          </p:cNvSpPr>
          <p:nvPr>
            <p:ph idx="1"/>
          </p:nvPr>
        </p:nvSpPr>
        <p:spPr>
          <a:xfrm>
            <a:off x="1078249" y="2652919"/>
            <a:ext cx="10515600" cy="2117864"/>
          </a:xfrm>
        </p:spPr>
        <p:txBody>
          <a:bodyPr>
            <a:normAutofit/>
          </a:bodyPr>
          <a:lstStyle/>
          <a:p>
            <a:pPr marL="0" indent="0">
              <a:buNone/>
            </a:pPr>
            <a:r>
              <a:rPr lang="fr-FR" b="1"/>
              <a:t>Daily Mail, 14 septembre 2015</a:t>
            </a:r>
          </a:p>
          <a:p>
            <a:pPr marL="0" indent="0">
              <a:buNone/>
            </a:pPr>
            <a:r>
              <a:rPr lang="fr-FR" i="1"/>
              <a:t>« David Cameron a été averti que deux migrants syriens sur 100 seraient des combattants de l’EI. Un ministre libanais a en effet déclaré au Premier ministre britannique que les jihadistes s’infiltraient sous de fausses identités pour attaquer l’Occident. »</a:t>
            </a:r>
          </a:p>
          <a:p>
            <a:pPr marL="0" indent="0">
              <a:buNone/>
            </a:pPr>
            <a:endParaRPr lang="en-US" i="1" dirty="0"/>
          </a:p>
        </p:txBody>
      </p:sp>
      <p:sp>
        <p:nvSpPr>
          <p:cNvPr id="4" name="Slide Number Placeholder 3"/>
          <p:cNvSpPr>
            <a:spLocks noGrp="1"/>
          </p:cNvSpPr>
          <p:nvPr>
            <p:ph type="sldNum" sz="quarter" idx="12"/>
          </p:nvPr>
        </p:nvSpPr>
        <p:spPr/>
        <p:txBody>
          <a:bodyPr/>
          <a:lstStyle/>
          <a:p>
            <a:fld id="{B077871E-C384-5749-ACA0-F605BA7C9783}" type="slidenum">
              <a:rPr lang="en-US" smtClean="0"/>
              <a:t>36</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263947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4204" y="365125"/>
            <a:ext cx="8680009" cy="1325563"/>
          </a:xfrm>
        </p:spPr>
        <p:txBody>
          <a:bodyPr/>
          <a:lstStyle/>
          <a:p>
            <a:pPr algn="ctr"/>
            <a:r>
              <a:rPr lang="fr-FR" b="1">
                <a:latin typeface="+mn-lt"/>
                <a:cs typeface="Times New Roman" panose="02020603050405020304" pitchFamily="18" charset="0"/>
              </a:rPr>
              <a:t>    </a:t>
            </a:r>
            <a:r>
              <a:rPr lang="fr-FR" b="1" u="sng">
                <a:latin typeface="+mn-lt"/>
                <a:cs typeface="Times New Roman" panose="02020603050405020304" pitchFamily="18" charset="0"/>
              </a:rPr>
              <a:t>Qui</a:t>
            </a:r>
            <a:r>
              <a:rPr lang="fr-FR" u="sng">
                <a:latin typeface="+mn-lt"/>
                <a:cs typeface="Times New Roman" panose="02020603050405020304" pitchFamily="18" charset="0"/>
              </a:rPr>
              <a:t> a réalisé le comptage et </a:t>
            </a:r>
            <a:r>
              <a:rPr lang="fr-FR" b="1" u="sng">
                <a:latin typeface="+mn-lt"/>
                <a:cs typeface="Times New Roman" panose="02020603050405020304" pitchFamily="18" charset="0"/>
              </a:rPr>
              <a:t>pourquoi</a:t>
            </a:r>
            <a:r>
              <a:rPr lang="fr-FR" u="sng">
                <a:latin typeface="+mn-lt"/>
                <a:cs typeface="Times New Roman" panose="02020603050405020304" pitchFamily="18" charset="0"/>
              </a:rPr>
              <a:t> ?</a:t>
            </a:r>
          </a:p>
        </p:txBody>
      </p:sp>
      <p:sp>
        <p:nvSpPr>
          <p:cNvPr id="4" name="Content Placeholder 3"/>
          <p:cNvSpPr>
            <a:spLocks noGrp="1"/>
          </p:cNvSpPr>
          <p:nvPr>
            <p:ph idx="1"/>
          </p:nvPr>
        </p:nvSpPr>
        <p:spPr>
          <a:xfrm>
            <a:off x="838200" y="2081867"/>
            <a:ext cx="10515600" cy="4351338"/>
          </a:xfrm>
        </p:spPr>
        <p:txBody>
          <a:bodyPr/>
          <a:lstStyle/>
          <a:p>
            <a:pPr marL="0" indent="0">
              <a:buNone/>
            </a:pPr>
            <a:r>
              <a:rPr lang="fr-FR" b="1">
                <a:solidFill>
                  <a:srgbClr val="0033CC"/>
                </a:solidFill>
              </a:rPr>
              <a:t>Éléments à garder à l’esprit :</a:t>
            </a:r>
            <a:br>
              <a:rPr lang="fr-FR">
                <a:solidFill>
                  <a:srgbClr val="524BF2"/>
                </a:solidFill>
              </a:rPr>
            </a:br>
            <a:endParaRPr lang="fr-FR">
              <a:solidFill>
                <a:srgbClr val="524BF2"/>
              </a:solidFill>
            </a:endParaRPr>
          </a:p>
          <a:p>
            <a:r>
              <a:rPr lang="fr-FR"/>
              <a:t>Pourquoi les données ont-elles été collectées ? Quelles sont les intentions de la source ? Les données pourraient-elles être biaisées ?</a:t>
            </a:r>
          </a:p>
          <a:p>
            <a:endParaRPr lang="en-GB" dirty="0"/>
          </a:p>
          <a:p>
            <a:r>
              <a:rPr lang="fr-FR"/>
              <a:t>Quelles sont les compétences des personnes qui ont collecté, reproduit et diffusé les données ?</a:t>
            </a:r>
          </a:p>
          <a:p>
            <a:endParaRPr lang="en-GB" dirty="0"/>
          </a:p>
          <a:p>
            <a:r>
              <a:rPr lang="fr-FR"/>
              <a:t>Existe-t-il un historique solide de production d’informations précises ?</a:t>
            </a:r>
          </a:p>
        </p:txBody>
      </p:sp>
      <p:sp>
        <p:nvSpPr>
          <p:cNvPr id="2" name="Slide Number Placeholder 1"/>
          <p:cNvSpPr>
            <a:spLocks noGrp="1"/>
          </p:cNvSpPr>
          <p:nvPr>
            <p:ph type="sldNum" sz="quarter" idx="12"/>
          </p:nvPr>
        </p:nvSpPr>
        <p:spPr/>
        <p:txBody>
          <a:bodyPr/>
          <a:lstStyle/>
          <a:p>
            <a:fld id="{B077871E-C384-5749-ACA0-F605BA7C9783}" type="slidenum">
              <a:rPr lang="en-US" smtClean="0"/>
              <a:t>37</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780051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28938" y="533243"/>
            <a:ext cx="6705599" cy="905189"/>
          </a:xfrm>
        </p:spPr>
        <p:txBody>
          <a:bodyPr>
            <a:normAutofit/>
          </a:bodyPr>
          <a:lstStyle/>
          <a:p>
            <a:pPr algn="ctr"/>
            <a:r>
              <a:rPr lang="fr-FR" sz="4000" u="sng">
                <a:latin typeface="+mn-lt"/>
                <a:cs typeface="Times New Roman" panose="02020603050405020304" pitchFamily="18" charset="0"/>
              </a:rPr>
              <a:t>Sur </a:t>
            </a:r>
            <a:r>
              <a:rPr lang="fr-FR" sz="4000" b="1" u="sng">
                <a:latin typeface="+mn-lt"/>
                <a:cs typeface="Times New Roman" panose="02020603050405020304" pitchFamily="18" charset="0"/>
              </a:rPr>
              <a:t>QUOI</a:t>
            </a:r>
            <a:r>
              <a:rPr lang="fr-FR" sz="4000" u="sng">
                <a:latin typeface="+mn-lt"/>
                <a:cs typeface="Times New Roman" panose="02020603050405020304" pitchFamily="18" charset="0"/>
              </a:rPr>
              <a:t> le comptage portait-il ?</a:t>
            </a:r>
          </a:p>
        </p:txBody>
      </p:sp>
      <p:sp>
        <p:nvSpPr>
          <p:cNvPr id="4" name="Content Placeholder 3"/>
          <p:cNvSpPr>
            <a:spLocks noGrp="1"/>
          </p:cNvSpPr>
          <p:nvPr>
            <p:ph idx="1"/>
          </p:nvPr>
        </p:nvSpPr>
        <p:spPr>
          <a:xfrm>
            <a:off x="1676400" y="2763436"/>
            <a:ext cx="8953500" cy="3423052"/>
          </a:xfrm>
        </p:spPr>
        <p:txBody>
          <a:bodyPr>
            <a:normAutofit fontScale="92500" lnSpcReduction="10000"/>
          </a:bodyPr>
          <a:lstStyle/>
          <a:p>
            <a:r>
              <a:rPr lang="fr-FR" sz="3000">
                <a:cs typeface="Times New Roman" panose="02020603050405020304" pitchFamily="18" charset="0"/>
              </a:rPr>
              <a:t>2014 : 38,2 millions de personnes déplacées internes dans le monde</a:t>
            </a:r>
          </a:p>
          <a:p>
            <a:r>
              <a:rPr lang="fr-FR" sz="3000">
                <a:cs typeface="Times New Roman" panose="02020603050405020304" pitchFamily="18" charset="0"/>
              </a:rPr>
              <a:t>Pays ayant les plus grandes populations de personnes déplacées internes :</a:t>
            </a:r>
            <a:br>
              <a:rPr lang="fr-FR"/>
            </a:br>
            <a:r>
              <a:rPr lang="fr-FR" sz="2600">
                <a:cs typeface="Times New Roman" panose="02020603050405020304" pitchFamily="18" charset="0"/>
              </a:rPr>
              <a:t>Syrie 	7,6 millions</a:t>
            </a:r>
            <a:br>
              <a:rPr lang="fr-FR" sz="2600">
                <a:cs typeface="Times New Roman" panose="02020603050405020304" pitchFamily="18" charset="0"/>
              </a:rPr>
            </a:br>
            <a:r>
              <a:rPr lang="fr-FR" sz="2600">
                <a:cs typeface="Times New Roman" panose="02020603050405020304" pitchFamily="18" charset="0"/>
              </a:rPr>
              <a:t>Colombie 	6    </a:t>
            </a:r>
            <a:br>
              <a:rPr lang="fr-FR" sz="2600">
                <a:cs typeface="Times New Roman" panose="02020603050405020304" pitchFamily="18" charset="0"/>
              </a:rPr>
            </a:br>
            <a:r>
              <a:rPr lang="fr-FR" sz="2600">
                <a:cs typeface="Times New Roman" panose="02020603050405020304" pitchFamily="18" charset="0"/>
              </a:rPr>
              <a:t>Irak 		3,6 </a:t>
            </a:r>
            <a:br>
              <a:rPr lang="fr-FR" sz="2600">
                <a:cs typeface="Times New Roman" panose="02020603050405020304" pitchFamily="18" charset="0"/>
              </a:rPr>
            </a:br>
            <a:r>
              <a:rPr lang="fr-FR" sz="2600">
                <a:cs typeface="Times New Roman" panose="02020603050405020304" pitchFamily="18" charset="0"/>
              </a:rPr>
              <a:t>RDC 		2,8 </a:t>
            </a:r>
            <a:br>
              <a:rPr lang="fr-FR" sz="2600">
                <a:cs typeface="Times New Roman" panose="02020603050405020304" pitchFamily="18" charset="0"/>
              </a:rPr>
            </a:br>
            <a:r>
              <a:rPr lang="fr-FR" sz="2600">
                <a:cs typeface="Times New Roman" panose="02020603050405020304" pitchFamily="18" charset="0"/>
              </a:rPr>
              <a:t>Soudan du Sud   	2,2 </a:t>
            </a:r>
            <a:br>
              <a:rPr lang="fr-FR" sz="2600">
                <a:cs typeface="Times New Roman" panose="02020603050405020304" pitchFamily="18" charset="0"/>
              </a:rPr>
            </a:br>
            <a:endParaRPr lang="fr-FR" sz="2600">
              <a:cs typeface="Times New Roman" panose="02020603050405020304" pitchFamily="18" charset="0"/>
            </a:endParaRPr>
          </a:p>
          <a:p>
            <a:pPr marL="0" indent="0">
              <a:buNone/>
            </a:pPr>
            <a:endParaRPr lang="en-US" baseline="30000" dirty="0">
              <a:cs typeface="Times New Roman" panose="02020603050405020304" pitchFamily="18" charset="0"/>
            </a:endParaRPr>
          </a:p>
          <a:p>
            <a:pPr marL="0" indent="0">
              <a:buNone/>
            </a:pPr>
            <a:r>
              <a:rPr lang="fr-FR" sz="2000" b="1">
                <a:hlinkClick r:id="rId2"/>
              </a:rPr>
              <a:t>4</a:t>
            </a:r>
            <a:r>
              <a:rPr lang="fr-FR" b="1">
                <a:hlinkClick r:id="rId2"/>
              </a:rPr>
              <a:t> </a:t>
            </a:r>
            <a:r>
              <a:rPr lang="fr-FR" sz="2000" i="1">
                <a:cs typeface="Times New Roman" panose="02020603050405020304" pitchFamily="18" charset="0"/>
                <a:hlinkClick r:id="rId2"/>
              </a:rPr>
              <a:t>« HCR, Global Trends : Forced Displacement in 2014 »</a:t>
            </a:r>
            <a:r>
              <a:rPr lang="fr-FR" sz="2000" i="1">
                <a:cs typeface="Times New Roman" panose="02020603050405020304" pitchFamily="18" charset="0"/>
              </a:rPr>
              <a:t>. HCR. 18 juin 2015.</a:t>
            </a:r>
          </a:p>
          <a:p>
            <a:pPr marL="0" indent="0">
              <a:buNone/>
            </a:pPr>
            <a:endParaRPr lang="en-US" sz="2000" i="1" dirty="0">
              <a:cs typeface="Times New Roman" panose="02020603050405020304" pitchFamily="18" charset="0"/>
            </a:endParaRPr>
          </a:p>
          <a:p>
            <a:pPr marL="0" indent="0">
              <a:buNone/>
            </a:pPr>
            <a:endParaRPr lang="en-US" sz="2000" i="1" dirty="0">
              <a:latin typeface="Times New Roman" panose="02020603050405020304" pitchFamily="18" charset="0"/>
              <a:cs typeface="Times New Roman" panose="02020603050405020304" pitchFamily="18" charset="0"/>
            </a:endParaRPr>
          </a:p>
          <a:p>
            <a:pPr marL="0" indent="0">
              <a:buNone/>
            </a:pPr>
            <a:endParaRPr lang="fr-CH" sz="20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38</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9" name="TextBox 8"/>
          <p:cNvSpPr txBox="1"/>
          <p:nvPr/>
        </p:nvSpPr>
        <p:spPr>
          <a:xfrm>
            <a:off x="1571633" y="1941252"/>
            <a:ext cx="7386630" cy="523220"/>
          </a:xfrm>
          <a:prstGeom prst="rect">
            <a:avLst/>
          </a:prstGeom>
          <a:noFill/>
        </p:spPr>
        <p:txBody>
          <a:bodyPr wrap="square" rtlCol="0">
            <a:spAutoFit/>
          </a:bodyPr>
          <a:lstStyle/>
          <a:p>
            <a:r>
              <a:rPr lang="fr-FR" sz="2800">
                <a:cs typeface="Times New Roman" panose="02020603050405020304" pitchFamily="18" charset="0"/>
              </a:rPr>
              <a:t>Exemple : nombre de personnes déplacées internes et classement par pays</a:t>
            </a:r>
          </a:p>
        </p:txBody>
      </p:sp>
    </p:spTree>
    <p:extLst>
      <p:ext uri="{BB962C8B-B14F-4D97-AF65-F5344CB8AC3E}">
        <p14:creationId xmlns:p14="http://schemas.microsoft.com/office/powerpoint/2010/main" val="228674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r-FR" u="sng">
                <a:latin typeface="+mn-lt"/>
                <a:cs typeface="Times New Roman" panose="02020603050405020304" pitchFamily="18" charset="0"/>
              </a:rPr>
              <a:t>Sur </a:t>
            </a:r>
            <a:r>
              <a:rPr lang="fr-FR" b="1" u="sng">
                <a:latin typeface="+mn-lt"/>
                <a:cs typeface="Times New Roman" panose="02020603050405020304" pitchFamily="18" charset="0"/>
              </a:rPr>
              <a:t>quoi</a:t>
            </a:r>
            <a:r>
              <a:rPr lang="fr-FR" u="sng">
                <a:latin typeface="+mn-lt"/>
                <a:cs typeface="Times New Roman" panose="02020603050405020304" pitchFamily="18" charset="0"/>
              </a:rPr>
              <a:t> le comptage portait-il ?</a:t>
            </a:r>
          </a:p>
        </p:txBody>
      </p:sp>
      <p:sp>
        <p:nvSpPr>
          <p:cNvPr id="2" name="Slide Number Placeholder 1"/>
          <p:cNvSpPr>
            <a:spLocks noGrp="1"/>
          </p:cNvSpPr>
          <p:nvPr>
            <p:ph type="sldNum" sz="quarter" idx="12"/>
          </p:nvPr>
        </p:nvSpPr>
        <p:spPr/>
        <p:txBody>
          <a:bodyPr/>
          <a:lstStyle/>
          <a:p>
            <a:fld id="{B077871E-C384-5749-ACA0-F605BA7C9783}" type="slidenum">
              <a:rPr lang="en-US" smtClean="0"/>
              <a:t>39</a:t>
            </a:fld>
            <a:endParaRPr lang="en-US"/>
          </a:p>
        </p:txBody>
      </p:sp>
      <p:sp>
        <p:nvSpPr>
          <p:cNvPr id="7" name="Content Placeholder 3"/>
          <p:cNvSpPr>
            <a:spLocks noGrp="1"/>
          </p:cNvSpPr>
          <p:nvPr>
            <p:ph idx="1"/>
          </p:nvPr>
        </p:nvSpPr>
        <p:spPr>
          <a:xfrm>
            <a:off x="966787" y="1916815"/>
            <a:ext cx="10716491" cy="4351338"/>
          </a:xfrm>
        </p:spPr>
        <p:txBody>
          <a:bodyPr>
            <a:normAutofit lnSpcReduction="10000"/>
          </a:bodyPr>
          <a:lstStyle/>
          <a:p>
            <a:pPr marL="0" indent="0">
              <a:buNone/>
            </a:pPr>
            <a:r>
              <a:rPr lang="fr-FR" b="1" u="sng">
                <a:solidFill>
                  <a:srgbClr val="0033CC"/>
                </a:solidFill>
              </a:rPr>
              <a:t>Éléments à garder à l’esprit :</a:t>
            </a:r>
            <a:br>
              <a:rPr lang="fr-FR" b="1">
                <a:solidFill>
                  <a:srgbClr val="0070C0"/>
                </a:solidFill>
              </a:rPr>
            </a:br>
            <a:endParaRPr lang="fr-FR" b="1">
              <a:solidFill>
                <a:srgbClr val="0070C0"/>
              </a:solidFill>
            </a:endParaRPr>
          </a:p>
          <a:p>
            <a:r>
              <a:rPr lang="fr-FR"/>
              <a:t>Attention aux concepts couramment utilisés dans la communauté humanitaire, mais sans définition commune, p. ex. en situation de besoin, vulnérable, foyer, urbain ou résilience</a:t>
            </a:r>
          </a:p>
          <a:p>
            <a:endParaRPr lang="en-GB" dirty="0"/>
          </a:p>
          <a:p>
            <a:r>
              <a:rPr lang="fr-FR"/>
              <a:t>Les concepts ont-ils fait l’objet d’une définition trop étroite ou trop large ? Est-ce que quelqu’un ou quelque chose a été exclu ?</a:t>
            </a:r>
          </a:p>
          <a:p>
            <a:endParaRPr lang="en-GB" dirty="0"/>
          </a:p>
          <a:p>
            <a:r>
              <a:rPr lang="fr-FR"/>
              <a:t>Les définitions sont-elles restées les mêmes aux différents moments ?</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38899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1980049" y="77891"/>
            <a:ext cx="8231904" cy="1142040"/>
          </a:xfrm>
        </p:spPr>
        <p:txBody>
          <a:bodyPr vert="horz" lIns="91440" tIns="35194" rIns="91440" bIns="45720" rtlCol="0" anchor="ctr">
            <a:normAutofit/>
          </a:bodyPr>
          <a:lstStyle/>
          <a:p>
            <a:pPr algn="ctr">
              <a:tabLst>
                <a:tab pos="655282" algn="l"/>
                <a:tab pos="1312004" algn="l"/>
                <a:tab pos="1968727" algn="l"/>
                <a:tab pos="2625449" algn="l"/>
                <a:tab pos="3282171" algn="l"/>
                <a:tab pos="3938893" algn="l"/>
                <a:tab pos="4595615" algn="l"/>
                <a:tab pos="5250896" algn="l"/>
                <a:tab pos="5907618" algn="l"/>
                <a:tab pos="6564340" algn="l"/>
                <a:tab pos="7221063" algn="l"/>
                <a:tab pos="7877785" algn="l"/>
              </a:tabLst>
            </a:pPr>
            <a:r>
              <a:rPr lang="fr-FR" u="sng">
                <a:latin typeface="+mn-lt"/>
                <a:ea typeface="Times New Roman" charset="0"/>
                <a:cs typeface="Times New Roman" charset="0"/>
              </a:rPr>
              <a:t>Croyances et preuves</a:t>
            </a:r>
          </a:p>
        </p:txBody>
      </p:sp>
      <p:sp>
        <p:nvSpPr>
          <p:cNvPr id="3075" name="Text Placeholder 1"/>
          <p:cNvSpPr>
            <a:spLocks noGrp="1"/>
          </p:cNvSpPr>
          <p:nvPr>
            <p:ph type="body" idx="1"/>
          </p:nvPr>
        </p:nvSpPr>
        <p:spPr>
          <a:xfrm>
            <a:off x="2618366" y="1310802"/>
            <a:ext cx="1830542" cy="639427"/>
          </a:xfrm>
        </p:spPr>
        <p:txBody>
          <a:bodyPr>
            <a:normAutofit/>
          </a:bodyPr>
          <a:lstStyle/>
          <a:p>
            <a:pPr eaLnBrk="1" hangingPunct="1"/>
            <a:r>
              <a:rPr lang="fr-FR" sz="2800" dirty="0">
                <a:solidFill>
                  <a:srgbClr val="0070C0"/>
                </a:solidFill>
              </a:rPr>
              <a:t>Croyances</a:t>
            </a:r>
          </a:p>
        </p:txBody>
      </p:sp>
      <p:sp>
        <p:nvSpPr>
          <p:cNvPr id="3077" name="Text Placeholder 5"/>
          <p:cNvSpPr>
            <a:spLocks noGrp="1"/>
          </p:cNvSpPr>
          <p:nvPr>
            <p:ph type="body" sz="quarter" idx="3"/>
          </p:nvPr>
        </p:nvSpPr>
        <p:spPr>
          <a:xfrm>
            <a:off x="7319531" y="1219931"/>
            <a:ext cx="2131869" cy="639427"/>
          </a:xfrm>
        </p:spPr>
        <p:txBody>
          <a:bodyPr>
            <a:noAutofit/>
          </a:bodyPr>
          <a:lstStyle/>
          <a:p>
            <a:pPr eaLnBrk="1" hangingPunct="1"/>
            <a:r>
              <a:rPr lang="fr-FR" sz="2800">
                <a:solidFill>
                  <a:srgbClr val="0070C0"/>
                </a:solidFill>
              </a:rPr>
              <a:t>Preuves</a:t>
            </a:r>
          </a:p>
        </p:txBody>
      </p:sp>
      <p:sp>
        <p:nvSpPr>
          <p:cNvPr id="7" name="Content Placeholder 6"/>
          <p:cNvSpPr>
            <a:spLocks noGrp="1"/>
          </p:cNvSpPr>
          <p:nvPr>
            <p:ph sz="quarter" idx="4"/>
          </p:nvPr>
        </p:nvSpPr>
        <p:spPr>
          <a:xfrm>
            <a:off x="7319531" y="1950229"/>
            <a:ext cx="3981618" cy="3951775"/>
          </a:xfrm>
        </p:spPr>
        <p:txBody>
          <a:bodyPr>
            <a:normAutofit/>
          </a:bodyPr>
          <a:lstStyle/>
          <a:p>
            <a:pPr eaLnBrk="1" hangingPunct="1">
              <a:buFontTx/>
              <a:buChar char="-"/>
            </a:pPr>
            <a:r>
              <a:rPr lang="fr-FR" sz="2400"/>
              <a:t>Faits</a:t>
            </a:r>
          </a:p>
          <a:p>
            <a:pPr eaLnBrk="1" hangingPunct="1">
              <a:buFontTx/>
              <a:buChar char="-"/>
            </a:pPr>
            <a:r>
              <a:rPr lang="fr-FR" sz="2400"/>
              <a:t>Démonstration</a:t>
            </a:r>
          </a:p>
          <a:p>
            <a:pPr eaLnBrk="1" hangingPunct="1">
              <a:buFontTx/>
              <a:buChar char="-"/>
            </a:pPr>
            <a:r>
              <a:rPr lang="fr-FR" sz="2400"/>
              <a:t>Mesures</a:t>
            </a:r>
          </a:p>
          <a:p>
            <a:pPr eaLnBrk="1" hangingPunct="1">
              <a:buFontTx/>
              <a:buChar char="-"/>
            </a:pPr>
            <a:r>
              <a:rPr lang="fr-FR" sz="2400"/>
              <a:t>Quantification</a:t>
            </a:r>
          </a:p>
          <a:p>
            <a:pPr eaLnBrk="1" hangingPunct="1">
              <a:buFontTx/>
              <a:buChar char="-"/>
            </a:pPr>
            <a:r>
              <a:rPr lang="fr-FR" sz="2400"/>
              <a:t>Éléments scientifiques</a:t>
            </a:r>
          </a:p>
          <a:p>
            <a:pPr eaLnBrk="1" hangingPunct="1">
              <a:buFontTx/>
              <a:buChar char="-"/>
            </a:pPr>
            <a:r>
              <a:rPr lang="fr-FR" sz="2400"/>
              <a:t>Éléments non biaisés</a:t>
            </a:r>
          </a:p>
          <a:p>
            <a:pPr eaLnBrk="1" hangingPunct="1">
              <a:buFontTx/>
              <a:buChar char="-"/>
            </a:pPr>
            <a:r>
              <a:rPr lang="fr-FR" sz="2400"/>
              <a:t>Objectivité</a:t>
            </a:r>
          </a:p>
          <a:p>
            <a:pPr eaLnBrk="1" hangingPunct="1">
              <a:buFont typeface="Arial" charset="0"/>
              <a:buNone/>
            </a:pPr>
            <a:endParaRPr lang="fr-CH" altLang="en-US" dirty="0"/>
          </a:p>
          <a:p>
            <a:pPr eaLnBrk="1" hangingPunct="1">
              <a:buFontTx/>
              <a:buChar char="-"/>
            </a:pPr>
            <a:endParaRPr lang="fr-CH" altLang="en-US" dirty="0"/>
          </a:p>
        </p:txBody>
      </p:sp>
      <p:sp>
        <p:nvSpPr>
          <p:cNvPr id="5" name="TextBox 4"/>
          <p:cNvSpPr txBox="1"/>
          <p:nvPr/>
        </p:nvSpPr>
        <p:spPr>
          <a:xfrm>
            <a:off x="2618366" y="1950229"/>
            <a:ext cx="2798330" cy="4801314"/>
          </a:xfrm>
          <a:prstGeom prst="rect">
            <a:avLst/>
          </a:prstGeom>
          <a:noFill/>
        </p:spPr>
        <p:txBody>
          <a:bodyPr wrap="square" rtlCol="0">
            <a:spAutoFit/>
          </a:bodyPr>
          <a:lstStyle/>
          <a:p>
            <a:pPr marL="342831" indent="-342831" defTabSz="914216">
              <a:buFontTx/>
              <a:buChar char="-"/>
              <a:defRPr/>
            </a:pPr>
            <a:r>
              <a:rPr lang="fr-FR" sz="2400"/>
              <a:t>Opinions </a:t>
            </a:r>
          </a:p>
          <a:p>
            <a:pPr marL="342831" indent="-342831" defTabSz="914216">
              <a:buFontTx/>
              <a:buChar char="-"/>
              <a:defRPr/>
            </a:pPr>
            <a:r>
              <a:rPr lang="fr-FR" sz="2400"/>
              <a:t>Impressions</a:t>
            </a:r>
          </a:p>
          <a:p>
            <a:pPr marL="342831" indent="-342831" defTabSz="914216">
              <a:buFontTx/>
              <a:buChar char="-"/>
              <a:defRPr/>
            </a:pPr>
            <a:r>
              <a:rPr lang="fr-FR" sz="2400"/>
              <a:t>Jugements</a:t>
            </a:r>
          </a:p>
          <a:p>
            <a:pPr marL="342831" indent="-342831" defTabSz="914216">
              <a:buFontTx/>
              <a:buChar char="-"/>
              <a:defRPr/>
            </a:pPr>
            <a:r>
              <a:rPr lang="fr-FR" sz="2400"/>
              <a:t>Subjectivité</a:t>
            </a:r>
          </a:p>
          <a:p>
            <a:pPr marL="342831" indent="-342831" defTabSz="914216">
              <a:buFontTx/>
              <a:buChar char="-"/>
              <a:defRPr/>
            </a:pPr>
            <a:r>
              <a:rPr lang="fr-FR" sz="2400"/>
              <a:t>Émotions</a:t>
            </a:r>
          </a:p>
          <a:p>
            <a:pPr marL="342831" indent="-342831" defTabSz="914216">
              <a:buFontTx/>
              <a:buChar char="-"/>
              <a:defRPr/>
            </a:pPr>
            <a:r>
              <a:rPr lang="fr-FR" sz="2400"/>
              <a:t>Propagande</a:t>
            </a:r>
          </a:p>
          <a:p>
            <a:pPr marL="342831" indent="-342831" defTabSz="914216">
              <a:buFontTx/>
              <a:buChar char="-"/>
              <a:defRPr/>
            </a:pPr>
            <a:r>
              <a:rPr lang="fr-FR" sz="2400"/>
              <a:t>Suppositions</a:t>
            </a:r>
          </a:p>
          <a:p>
            <a:pPr marL="342831" indent="-342831" defTabSz="914216">
              <a:buFontTx/>
              <a:buChar char="-"/>
              <a:defRPr/>
            </a:pPr>
            <a:r>
              <a:rPr lang="fr-FR" sz="2400"/>
              <a:t>Hypothèses</a:t>
            </a:r>
          </a:p>
          <a:p>
            <a:pPr marL="342831" indent="-342831" defTabSz="914216">
              <a:buFontTx/>
              <a:buChar char="-"/>
              <a:defRPr/>
            </a:pPr>
            <a:r>
              <a:rPr lang="fr-FR" sz="2400"/>
              <a:t>Préjugés</a:t>
            </a:r>
          </a:p>
          <a:p>
            <a:pPr marL="342831" indent="-342831" defTabSz="914216">
              <a:buFontTx/>
              <a:buChar char="-"/>
              <a:defRPr/>
            </a:pPr>
            <a:r>
              <a:rPr lang="fr-FR" sz="2400"/>
              <a:t>Biais </a:t>
            </a:r>
          </a:p>
          <a:p>
            <a:pPr marL="342831" indent="-342831" defTabSz="914216">
              <a:buFontTx/>
              <a:buChar char="-"/>
              <a:defRPr/>
            </a:pPr>
            <a:r>
              <a:rPr lang="fr-FR" sz="2400"/>
              <a:t>« Légende urbaine »</a:t>
            </a:r>
          </a:p>
          <a:p>
            <a:pPr marL="342831" indent="-342831" defTabSz="914216">
              <a:buFontTx/>
              <a:buChar char="-"/>
              <a:defRPr/>
            </a:pPr>
            <a:r>
              <a:rPr lang="fr-FR" sz="2400"/>
              <a:t>Anecdotes</a:t>
            </a:r>
          </a:p>
          <a:p>
            <a:endParaRPr lang="en-US" dirty="0"/>
          </a:p>
        </p:txBody>
      </p:sp>
      <p:sp>
        <p:nvSpPr>
          <p:cNvPr id="2" name="Slide Number Placeholder 1"/>
          <p:cNvSpPr>
            <a:spLocks noGrp="1"/>
          </p:cNvSpPr>
          <p:nvPr>
            <p:ph type="sldNum" sz="quarter" idx="12"/>
          </p:nvPr>
        </p:nvSpPr>
        <p:spPr/>
        <p:txBody>
          <a:bodyPr/>
          <a:lstStyle/>
          <a:p>
            <a:fld id="{B077871E-C384-5749-ACA0-F605BA7C9783}" type="slidenum">
              <a:rPr lang="en-US" smtClean="0"/>
              <a:t>4</a:t>
            </a:fld>
            <a:endParaRPr lang="en-US"/>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14038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b="1" u="sng">
                <a:latin typeface="+mn-lt"/>
                <a:cs typeface="Times New Roman" panose="02020603050405020304" pitchFamily="18" charset="0"/>
              </a:rPr>
              <a:t>Comment</a:t>
            </a:r>
            <a:r>
              <a:rPr lang="fr-FR" u="sng">
                <a:latin typeface="+mn-lt"/>
                <a:cs typeface="Times New Roman" panose="02020603050405020304" pitchFamily="18" charset="0"/>
              </a:rPr>
              <a:t> le comptage a-t-il été réalisé ?</a:t>
            </a:r>
          </a:p>
        </p:txBody>
      </p:sp>
      <p:sp>
        <p:nvSpPr>
          <p:cNvPr id="3" name="Content Placeholder 2"/>
          <p:cNvSpPr>
            <a:spLocks noGrp="1"/>
          </p:cNvSpPr>
          <p:nvPr>
            <p:ph idx="1"/>
          </p:nvPr>
        </p:nvSpPr>
        <p:spPr>
          <a:xfrm>
            <a:off x="1215887" y="2978565"/>
            <a:ext cx="10515600" cy="1474166"/>
          </a:xfrm>
        </p:spPr>
        <p:txBody>
          <a:bodyPr>
            <a:normAutofit fontScale="85000" lnSpcReduction="20000"/>
          </a:bodyPr>
          <a:lstStyle/>
          <a:p>
            <a:pPr marL="0" indent="0">
              <a:buNone/>
            </a:pPr>
            <a:r>
              <a:rPr lang="fr-FR" sz="3300" i="1"/>
              <a:t>« 6,5 millions de personnes étaient déplacées à l’intérieur de la Syrie en octobre 2015 »</a:t>
            </a:r>
            <a:br>
              <a:rPr lang="fr-FR" sz="3300"/>
            </a:br>
            <a:r>
              <a:rPr lang="fr-FR" sz="3300"/>
              <a:t>Source :</a:t>
            </a:r>
            <a:r>
              <a:rPr lang="fr-FR" sz="3300" i="1"/>
              <a:t> </a:t>
            </a:r>
            <a:r>
              <a:rPr lang="fr-FR" sz="3300"/>
              <a:t>Nations Unies</a:t>
            </a:r>
          </a:p>
          <a:p>
            <a:pPr marL="0" indent="0">
              <a:buNone/>
            </a:pPr>
            <a:endParaRPr lang="en-GB" dirty="0"/>
          </a:p>
          <a:p>
            <a:pPr marL="0" indent="0">
              <a:buNone/>
            </a:pPr>
            <a:r>
              <a:rPr lang="fr-FR">
                <a:solidFill>
                  <a:srgbClr val="0033CC"/>
                </a:solidFill>
              </a:rPr>
              <a:t> </a:t>
            </a:r>
          </a:p>
        </p:txBody>
      </p:sp>
      <p:sp>
        <p:nvSpPr>
          <p:cNvPr id="4" name="Slide Number Placeholder 3"/>
          <p:cNvSpPr>
            <a:spLocks noGrp="1"/>
          </p:cNvSpPr>
          <p:nvPr>
            <p:ph type="sldNum" sz="quarter" idx="12"/>
          </p:nvPr>
        </p:nvSpPr>
        <p:spPr/>
        <p:txBody>
          <a:bodyPr/>
          <a:lstStyle/>
          <a:p>
            <a:fld id="{B077871E-C384-5749-ACA0-F605BA7C9783}" type="slidenum">
              <a:rPr lang="en-US" smtClean="0"/>
              <a:t>40</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22986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r-FR" b="1" u="sng">
                <a:latin typeface="+mn-lt"/>
                <a:cs typeface="Times New Roman" panose="02020603050405020304" pitchFamily="18" charset="0"/>
              </a:rPr>
              <a:t>Comment</a:t>
            </a:r>
            <a:r>
              <a:rPr lang="fr-FR" u="sng">
                <a:latin typeface="+mn-lt"/>
                <a:cs typeface="Times New Roman" panose="02020603050405020304" pitchFamily="18" charset="0"/>
              </a:rPr>
              <a:t> le comptage a-t-il été réalisé ?</a:t>
            </a:r>
          </a:p>
        </p:txBody>
      </p:sp>
      <p:sp>
        <p:nvSpPr>
          <p:cNvPr id="2" name="Slide Number Placeholder 1"/>
          <p:cNvSpPr>
            <a:spLocks noGrp="1"/>
          </p:cNvSpPr>
          <p:nvPr>
            <p:ph type="sldNum" sz="quarter" idx="12"/>
          </p:nvPr>
        </p:nvSpPr>
        <p:spPr/>
        <p:txBody>
          <a:bodyPr/>
          <a:lstStyle/>
          <a:p>
            <a:fld id="{B077871E-C384-5749-ACA0-F605BA7C9783}" type="slidenum">
              <a:rPr lang="en-US" smtClean="0"/>
              <a:t>41</a:t>
            </a:fld>
            <a:endParaRPr lang="en-US"/>
          </a:p>
        </p:txBody>
      </p:sp>
      <p:sp>
        <p:nvSpPr>
          <p:cNvPr id="5" name="Content Placeholder 3"/>
          <p:cNvSpPr txBox="1">
            <a:spLocks/>
          </p:cNvSpPr>
          <p:nvPr/>
        </p:nvSpPr>
        <p:spPr>
          <a:xfrm>
            <a:off x="990600" y="1903883"/>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FR" b="1" u="sng">
                <a:solidFill>
                  <a:srgbClr val="524BF2"/>
                </a:solidFill>
              </a:rPr>
              <a:t>Éléments à garder à l’esprit :</a:t>
            </a:r>
            <a:br>
              <a:rPr lang="fr-FR">
                <a:solidFill>
                  <a:srgbClr val="524BF2"/>
                </a:solidFill>
              </a:rPr>
            </a:br>
            <a:endParaRPr lang="fr-FR">
              <a:solidFill>
                <a:srgbClr val="524BF2"/>
              </a:solidFill>
            </a:endParaRPr>
          </a:p>
          <a:p>
            <a:r>
              <a:rPr lang="fr-FR"/>
              <a:t>Les données contiennent-elles des chiffres qui semblent difficiles à obtenir ? Comment quelqu’un a-t-il pu compter cela ? </a:t>
            </a:r>
            <a:r>
              <a:rPr lang="fr-FR" b="1"/>
              <a:t>Examiner soigneusement les informations sur des sujets sensibles</a:t>
            </a:r>
          </a:p>
          <a:p>
            <a:endParaRPr lang="en-GB" dirty="0"/>
          </a:p>
          <a:p>
            <a:r>
              <a:rPr lang="fr-FR"/>
              <a:t>Chiffres présentés sans informations suffisantes sur les choix réalisés pour les mesures ou les outils d’évaluation</a:t>
            </a:r>
          </a:p>
          <a:p>
            <a:endParaRPr lang="en-GB" dirty="0"/>
          </a:p>
          <a:p>
            <a:r>
              <a:rPr lang="fr-FR"/>
              <a:t>Unité d’analyse inhabituelle, p. ex. familles élargies au lieu des foyers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4164981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541" y="572721"/>
            <a:ext cx="9132049" cy="1690688"/>
          </a:xfrm>
        </p:spPr>
        <p:txBody>
          <a:bodyPr>
            <a:noAutofit/>
          </a:bodyPr>
          <a:lstStyle/>
          <a:p>
            <a:pPr algn="ctr"/>
            <a:r>
              <a:rPr lang="fr-FR" b="1" u="sng">
                <a:latin typeface="+mn-lt"/>
                <a:cs typeface="Times New Roman" panose="02020603050405020304" pitchFamily="18" charset="0"/>
              </a:rPr>
              <a:t>Comment</a:t>
            </a:r>
            <a:r>
              <a:rPr lang="fr-FR" u="sng">
                <a:latin typeface="+mn-lt"/>
                <a:cs typeface="Times New Roman" panose="02020603050405020304" pitchFamily="18" charset="0"/>
              </a:rPr>
              <a:t> les données ont-elles été traitées ou analysées ?</a:t>
            </a:r>
          </a:p>
        </p:txBody>
      </p:sp>
      <p:sp>
        <p:nvSpPr>
          <p:cNvPr id="4" name="Slide Number Placeholder 3"/>
          <p:cNvSpPr>
            <a:spLocks noGrp="1"/>
          </p:cNvSpPr>
          <p:nvPr>
            <p:ph type="sldNum" sz="quarter" idx="12"/>
          </p:nvPr>
        </p:nvSpPr>
        <p:spPr/>
        <p:txBody>
          <a:bodyPr/>
          <a:lstStyle/>
          <a:p>
            <a:fld id="{B077871E-C384-5749-ACA0-F605BA7C9783}" type="slidenum">
              <a:rPr lang="en-US" smtClean="0"/>
              <a:t>42</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8431" y="5203308"/>
            <a:ext cx="461665" cy="1440394"/>
          </a:xfrm>
          <a:prstGeom prst="rect">
            <a:avLst/>
          </a:prstGeom>
          <a:noFill/>
        </p:spPr>
        <p:txBody>
          <a:bodyPr vert="vert270" wrap="none" rtlCol="0">
            <a:spAutoFit/>
          </a:bodyPr>
          <a:lstStyle/>
          <a:p>
            <a:r>
              <a:rPr lang="fr-FR">
                <a:solidFill>
                  <a:schemeClr val="bg1"/>
                </a:solidFill>
              </a:rPr>
              <a:t>Cours H.E.L.P.</a:t>
            </a:r>
          </a:p>
        </p:txBody>
      </p:sp>
      <p:sp>
        <p:nvSpPr>
          <p:cNvPr id="8" name="Content Placeholder 7"/>
          <p:cNvSpPr>
            <a:spLocks noGrp="1"/>
          </p:cNvSpPr>
          <p:nvPr>
            <p:ph idx="1"/>
          </p:nvPr>
        </p:nvSpPr>
        <p:spPr>
          <a:xfrm>
            <a:off x="1235766" y="3031435"/>
            <a:ext cx="10515600" cy="1242392"/>
          </a:xfrm>
        </p:spPr>
        <p:txBody>
          <a:bodyPr>
            <a:normAutofit fontScale="92500"/>
          </a:bodyPr>
          <a:lstStyle/>
          <a:p>
            <a:pPr marL="0" indent="0">
              <a:buNone/>
            </a:pPr>
            <a:r>
              <a:rPr lang="fr-FR"/>
              <a:t> </a:t>
            </a:r>
            <a:r>
              <a:rPr lang="fr-FR" sz="3200">
                <a:cs typeface="Times New Roman" panose="02020603050405020304" pitchFamily="18" charset="0"/>
              </a:rPr>
              <a:t>Exemple : </a:t>
            </a:r>
            <a:r>
              <a:rPr lang="fr-FR" sz="3200" i="1">
                <a:cs typeface="Times New Roman" panose="02020603050405020304" pitchFamily="18" charset="0"/>
              </a:rPr>
              <a:t>7,4 millions de personnes en situation de besoin en Afghanistan, 2014, </a:t>
            </a:r>
            <a:r>
              <a:rPr lang="fr-FR" sz="3200">
                <a:cs typeface="Times New Roman" panose="02020603050405020304" pitchFamily="18" charset="0"/>
              </a:rPr>
              <a:t>OXFAM</a:t>
            </a:r>
            <a:br>
              <a:rPr lang="fr-FR" sz="3200" i="1">
                <a:cs typeface="Times New Roman" panose="02020603050405020304" pitchFamily="18" charset="0"/>
              </a:rPr>
            </a:br>
            <a:endParaRPr lang="fr-FR" sz="3200" i="1">
              <a:cs typeface="Times New Roman" panose="02020603050405020304" pitchFamily="18" charset="0"/>
            </a:endParaRPr>
          </a:p>
        </p:txBody>
      </p:sp>
    </p:spTree>
    <p:extLst>
      <p:ext uri="{BB962C8B-B14F-4D97-AF65-F5344CB8AC3E}">
        <p14:creationId xmlns:p14="http://schemas.microsoft.com/office/powerpoint/2010/main" val="118807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7859" y="136525"/>
            <a:ext cx="11353800" cy="1325563"/>
          </a:xfrm>
        </p:spPr>
        <p:txBody>
          <a:bodyPr/>
          <a:lstStyle/>
          <a:p>
            <a:pPr algn="ctr"/>
            <a:r>
              <a:rPr lang="fr-FR" b="1" u="sng">
                <a:latin typeface="+mn-lt"/>
                <a:cs typeface="Times New Roman" panose="02020603050405020304" pitchFamily="18" charset="0"/>
              </a:rPr>
              <a:t>Comment</a:t>
            </a:r>
            <a:r>
              <a:rPr lang="fr-FR" u="sng">
                <a:latin typeface="+mn-lt"/>
                <a:cs typeface="Times New Roman" panose="02020603050405020304" pitchFamily="18" charset="0"/>
              </a:rPr>
              <a:t> les données ont-elles été traitées et analysées ?</a:t>
            </a:r>
          </a:p>
        </p:txBody>
      </p:sp>
      <p:sp>
        <p:nvSpPr>
          <p:cNvPr id="2" name="Slide Number Placeholder 1"/>
          <p:cNvSpPr>
            <a:spLocks noGrp="1"/>
          </p:cNvSpPr>
          <p:nvPr>
            <p:ph type="sldNum" sz="quarter" idx="12"/>
          </p:nvPr>
        </p:nvSpPr>
        <p:spPr/>
        <p:txBody>
          <a:bodyPr/>
          <a:lstStyle/>
          <a:p>
            <a:fld id="{B077871E-C384-5749-ACA0-F605BA7C9783}" type="slidenum">
              <a:rPr lang="en-US" smtClean="0"/>
              <a:t>43</a:t>
            </a:fld>
            <a:endParaRPr lang="en-US"/>
          </a:p>
        </p:txBody>
      </p:sp>
      <p:sp>
        <p:nvSpPr>
          <p:cNvPr id="5" name="Content Placeholder 3"/>
          <p:cNvSpPr>
            <a:spLocks noGrp="1"/>
          </p:cNvSpPr>
          <p:nvPr>
            <p:ph idx="1"/>
          </p:nvPr>
        </p:nvSpPr>
        <p:spPr/>
        <p:txBody>
          <a:bodyPr>
            <a:normAutofit lnSpcReduction="10000"/>
          </a:bodyPr>
          <a:lstStyle/>
          <a:p>
            <a:pPr marL="0" indent="0">
              <a:buNone/>
            </a:pPr>
            <a:r>
              <a:rPr lang="fr-FR" b="1" u="sng">
                <a:solidFill>
                  <a:srgbClr val="0033CC"/>
                </a:solidFill>
              </a:rPr>
              <a:t>Éléments à garder à l’esprit :</a:t>
            </a:r>
            <a:br>
              <a:rPr lang="fr-FR"/>
            </a:br>
            <a:endParaRPr lang="fr-FR"/>
          </a:p>
          <a:p>
            <a:r>
              <a:rPr lang="fr-FR"/>
              <a:t>Les calculs pourraient-ils être erronés ? </a:t>
            </a:r>
          </a:p>
          <a:p>
            <a:endParaRPr lang="en-GB" dirty="0"/>
          </a:p>
          <a:p>
            <a:r>
              <a:rPr lang="fr-FR"/>
              <a:t>Des comparaisons ou groupes de comparaison, des normes ou des calendriers trompeurs ont-ils été utilisés ?</a:t>
            </a:r>
          </a:p>
          <a:p>
            <a:endParaRPr lang="en-GB" dirty="0"/>
          </a:p>
          <a:p>
            <a:r>
              <a:rPr lang="fr-FR"/>
              <a:t>Des relations sont-elles établies entre deux variables ? Attention aux rapports affirmant avoir identifié la cause première de problèmes complexes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388990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b="1" u="sng">
                <a:latin typeface="+mn-lt"/>
                <a:cs typeface="Times New Roman" panose="02020603050405020304" pitchFamily="18" charset="0"/>
              </a:rPr>
              <a:t>Comment</a:t>
            </a:r>
            <a:r>
              <a:rPr lang="fr-FR" u="sng">
                <a:latin typeface="+mn-lt"/>
                <a:cs typeface="Times New Roman" panose="02020603050405020304" pitchFamily="18" charset="0"/>
              </a:rPr>
              <a:t> les données sont-elles présentées ?</a:t>
            </a:r>
          </a:p>
        </p:txBody>
      </p:sp>
      <p:sp>
        <p:nvSpPr>
          <p:cNvPr id="3" name="Content Placeholder 2"/>
          <p:cNvSpPr>
            <a:spLocks noGrp="1"/>
          </p:cNvSpPr>
          <p:nvPr>
            <p:ph idx="1"/>
          </p:nvPr>
        </p:nvSpPr>
        <p:spPr>
          <a:xfrm>
            <a:off x="838200" y="2187574"/>
            <a:ext cx="10515600" cy="4351338"/>
          </a:xfrm>
        </p:spPr>
        <p:txBody>
          <a:bodyPr/>
          <a:lstStyle/>
          <a:p>
            <a:pPr marL="0" indent="0">
              <a:buNone/>
            </a:pPr>
            <a:r>
              <a:rPr lang="fr-FR" i="1">
                <a:cs typeface="Times New Roman" panose="02020603050405020304" pitchFamily="18" charset="0"/>
              </a:rPr>
              <a:t>« On estime que plus de 80 millions de personnes ont eu besoin d’une aide humanitaire en 2014, dont 75% de femmes et d’enfants. »</a:t>
            </a:r>
          </a:p>
          <a:p>
            <a:pPr marL="0" indent="0">
              <a:buNone/>
            </a:pPr>
            <a:endParaRPr lang="en-GB" i="1" dirty="0">
              <a:cs typeface="Times New Roman" panose="02020603050405020304" pitchFamily="18" charset="0"/>
            </a:endParaRPr>
          </a:p>
          <a:p>
            <a:pPr marL="0" indent="0">
              <a:buNone/>
            </a:pPr>
            <a:r>
              <a:rPr lang="fr-FR" i="1">
                <a:cs typeface="Times New Roman" panose="02020603050405020304" pitchFamily="18" charset="0"/>
              </a:rPr>
              <a:t>« D’après les Nations Unies, les Syriens qui arrivent en Grèce sont en majorité des étudiants. »</a:t>
            </a:r>
          </a:p>
        </p:txBody>
      </p:sp>
      <p:sp>
        <p:nvSpPr>
          <p:cNvPr id="4" name="Slide Number Placeholder 3"/>
          <p:cNvSpPr>
            <a:spLocks noGrp="1"/>
          </p:cNvSpPr>
          <p:nvPr>
            <p:ph type="sldNum" sz="quarter" idx="12"/>
          </p:nvPr>
        </p:nvSpPr>
        <p:spPr/>
        <p:txBody>
          <a:bodyPr/>
          <a:lstStyle/>
          <a:p>
            <a:fld id="{B077871E-C384-5749-ACA0-F605BA7C9783}" type="slidenum">
              <a:rPr lang="en-US" smtClean="0"/>
              <a:t>44</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2536655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r-FR" b="1" u="sng">
                <a:latin typeface="+mn-lt"/>
                <a:cs typeface="Times New Roman" panose="02020603050405020304" pitchFamily="18" charset="0"/>
              </a:rPr>
              <a:t>Comment</a:t>
            </a:r>
            <a:r>
              <a:rPr lang="fr-FR" u="sng">
                <a:latin typeface="+mn-lt"/>
                <a:cs typeface="Times New Roman" panose="02020603050405020304" pitchFamily="18" charset="0"/>
              </a:rPr>
              <a:t> les données sont-elles présentées ?</a:t>
            </a:r>
          </a:p>
        </p:txBody>
      </p:sp>
      <p:sp>
        <p:nvSpPr>
          <p:cNvPr id="2" name="Slide Number Placeholder 1"/>
          <p:cNvSpPr>
            <a:spLocks noGrp="1"/>
          </p:cNvSpPr>
          <p:nvPr>
            <p:ph type="sldNum" sz="quarter" idx="12"/>
          </p:nvPr>
        </p:nvSpPr>
        <p:spPr/>
        <p:txBody>
          <a:bodyPr/>
          <a:lstStyle/>
          <a:p>
            <a:fld id="{B077871E-C384-5749-ACA0-F605BA7C9783}" type="slidenum">
              <a:rPr lang="en-US" smtClean="0"/>
              <a:t>45</a:t>
            </a:fld>
            <a:endParaRPr lang="en-US"/>
          </a:p>
        </p:txBody>
      </p:sp>
      <p:sp>
        <p:nvSpPr>
          <p:cNvPr id="5" name="Content Placeholder 3"/>
          <p:cNvSpPr>
            <a:spLocks noGrp="1"/>
          </p:cNvSpPr>
          <p:nvPr>
            <p:ph idx="1"/>
          </p:nvPr>
        </p:nvSpPr>
        <p:spPr/>
        <p:txBody>
          <a:bodyPr>
            <a:normAutofit/>
          </a:bodyPr>
          <a:lstStyle/>
          <a:p>
            <a:pPr marL="0" indent="0">
              <a:buNone/>
            </a:pPr>
            <a:r>
              <a:rPr lang="fr-FR" b="1" u="sng">
                <a:solidFill>
                  <a:srgbClr val="0033CC"/>
                </a:solidFill>
              </a:rPr>
              <a:t>Éléments à garder à l’esprit :</a:t>
            </a:r>
            <a:br>
              <a:rPr lang="fr-FR" b="1">
                <a:solidFill>
                  <a:srgbClr val="0070C0"/>
                </a:solidFill>
              </a:rPr>
            </a:br>
            <a:endParaRPr lang="fr-FR" b="1">
              <a:solidFill>
                <a:srgbClr val="0070C0"/>
              </a:solidFill>
            </a:endParaRPr>
          </a:p>
          <a:p>
            <a:r>
              <a:rPr lang="fr-FR"/>
              <a:t> Remettre en question les affirmations sensationnelles qui prennent la forme de constats statistiques, comme « le meilleur », « la plupart » ou « nouvelle découverte »</a:t>
            </a:r>
            <a:br>
              <a:rPr lang="fr-FR"/>
            </a:br>
            <a:endParaRPr lang="fr-FR"/>
          </a:p>
          <a:p>
            <a:r>
              <a:rPr lang="fr-FR"/>
              <a:t>Termes impliquant un lien de cause à effet, comme </a:t>
            </a:r>
            <a:r>
              <a:rPr lang="fr-FR" i="1"/>
              <a:t>« entraîne »</a:t>
            </a:r>
            <a:r>
              <a:rPr lang="fr-FR"/>
              <a:t>, </a:t>
            </a:r>
            <a:r>
              <a:rPr lang="fr-FR" i="1"/>
              <a:t>« dû à »</a:t>
            </a:r>
            <a:r>
              <a:rPr lang="fr-FR"/>
              <a:t>, etc. Difficile d’établir une causalité</a:t>
            </a:r>
          </a:p>
          <a:p>
            <a:pPr marL="0" indent="0">
              <a:buNone/>
            </a:pPr>
            <a:endParaRPr lang="en-GB" dirty="0"/>
          </a:p>
          <a:p>
            <a:r>
              <a:rPr lang="fr-FR"/>
              <a:t>Dénominateurs sans intérêt (x par heure) utilisés pour créer un effet de choc</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388990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31132"/>
            <a:ext cx="10515600" cy="1325563"/>
          </a:xfrm>
        </p:spPr>
        <p:txBody>
          <a:bodyPr>
            <a:normAutofit fontScale="90000"/>
          </a:bodyPr>
          <a:lstStyle/>
          <a:p>
            <a:pPr algn="ctr"/>
            <a:r>
              <a:rPr lang="fr-FR" u="sng">
                <a:latin typeface="+mn-lt"/>
                <a:cs typeface="Times New Roman" panose="02020603050405020304" pitchFamily="18" charset="0"/>
              </a:rPr>
              <a:t>Repérer les données douteuses (ACAPS)</a:t>
            </a:r>
            <a:br>
              <a:rPr lang="fr-FR" u="sng">
                <a:latin typeface="+mn-lt"/>
                <a:cs typeface="Times New Roman" panose="02020603050405020304" pitchFamily="18" charset="0"/>
              </a:rPr>
            </a:br>
            <a:br>
              <a:rPr lang="fr-FR" u="sng">
                <a:latin typeface="+mn-lt"/>
                <a:cs typeface="Times New Roman" panose="02020603050405020304" pitchFamily="18" charset="0"/>
              </a:rPr>
            </a:br>
            <a:r>
              <a:rPr lang="fr-FR" b="1">
                <a:solidFill>
                  <a:srgbClr val="0033CC"/>
                </a:solidFill>
                <a:latin typeface="+mn-lt"/>
                <a:cs typeface="Times New Roman" panose="02020603050405020304" pitchFamily="18" charset="0"/>
              </a:rPr>
              <a:t>5 questions clés à retenir !</a:t>
            </a:r>
            <a:br>
              <a:rPr lang="fr-FR" b="1">
                <a:solidFill>
                  <a:srgbClr val="0033CC"/>
                </a:solidFill>
                <a:latin typeface="+mn-lt"/>
                <a:cs typeface="Times New Roman" panose="02020603050405020304" pitchFamily="18" charset="0"/>
              </a:rPr>
            </a:br>
            <a:endParaRPr lang="fr-FR" b="1">
              <a:solidFill>
                <a:srgbClr val="0033CC"/>
              </a:solidFill>
              <a:latin typeface="+mn-lt"/>
              <a:cs typeface="Times New Roman" panose="02020603050405020304" pitchFamily="18" charset="0"/>
            </a:endParaRPr>
          </a:p>
        </p:txBody>
      </p:sp>
      <p:sp>
        <p:nvSpPr>
          <p:cNvPr id="4" name="Content Placeholder 3"/>
          <p:cNvSpPr>
            <a:spLocks noGrp="1"/>
          </p:cNvSpPr>
          <p:nvPr>
            <p:ph idx="1"/>
          </p:nvPr>
        </p:nvSpPr>
        <p:spPr>
          <a:xfrm>
            <a:off x="838200" y="2281901"/>
            <a:ext cx="10515600" cy="4351338"/>
          </a:xfrm>
        </p:spPr>
        <p:txBody>
          <a:bodyPr>
            <a:normAutofit lnSpcReduction="10000"/>
          </a:bodyPr>
          <a:lstStyle/>
          <a:p>
            <a:pPr marL="0" indent="0">
              <a:buNone/>
            </a:pPr>
            <a:r>
              <a:rPr lang="fr-FR" b="1">
                <a:cs typeface="Times New Roman" panose="02020603050405020304" pitchFamily="18" charset="0"/>
              </a:rPr>
              <a:t>1. Qui</a:t>
            </a:r>
            <a:r>
              <a:rPr lang="fr-FR"/>
              <a:t> a réalisé le comptage et </a:t>
            </a:r>
            <a:r>
              <a:rPr lang="fr-FR" b="1">
                <a:cs typeface="Times New Roman" panose="02020603050405020304" pitchFamily="18" charset="0"/>
              </a:rPr>
              <a:t>pourquoi</a:t>
            </a:r>
            <a:r>
              <a:rPr lang="fr-FR"/>
              <a:t> ?</a:t>
            </a:r>
          </a:p>
          <a:p>
            <a:pPr marL="514350" indent="-514350">
              <a:buAutoNum type="arabicPeriod"/>
            </a:pPr>
            <a:endParaRPr lang="en-GB" dirty="0">
              <a:cs typeface="Times New Roman" panose="02020603050405020304" pitchFamily="18" charset="0"/>
            </a:endParaRPr>
          </a:p>
          <a:p>
            <a:pPr marL="0" indent="0">
              <a:buNone/>
            </a:pPr>
            <a:r>
              <a:rPr lang="fr-FR" b="1">
                <a:cs typeface="Times New Roman" panose="02020603050405020304" pitchFamily="18" charset="0"/>
              </a:rPr>
              <a:t>2. </a:t>
            </a:r>
            <a:r>
              <a:rPr lang="fr-FR"/>
              <a:t>Sur </a:t>
            </a:r>
            <a:r>
              <a:rPr lang="fr-FR" b="1">
                <a:cs typeface="Times New Roman" panose="02020603050405020304" pitchFamily="18" charset="0"/>
              </a:rPr>
              <a:t>quoi</a:t>
            </a:r>
            <a:r>
              <a:rPr lang="fr-FR"/>
              <a:t> le comptage portait-il ?</a:t>
            </a:r>
          </a:p>
          <a:p>
            <a:pPr marL="514350" indent="-514350">
              <a:buAutoNum type="arabicPeriod"/>
            </a:pPr>
            <a:endParaRPr lang="en-GB" dirty="0">
              <a:cs typeface="Times New Roman" panose="02020603050405020304" pitchFamily="18" charset="0"/>
            </a:endParaRPr>
          </a:p>
          <a:p>
            <a:pPr marL="0" indent="0">
              <a:buNone/>
            </a:pPr>
            <a:r>
              <a:rPr lang="fr-FR" b="1">
                <a:cs typeface="Times New Roman" panose="02020603050405020304" pitchFamily="18" charset="0"/>
              </a:rPr>
              <a:t>3. Comment</a:t>
            </a:r>
            <a:r>
              <a:rPr lang="fr-FR"/>
              <a:t> le comptage / la mesure a-t-il/elle été réalisé/e ?</a:t>
            </a:r>
          </a:p>
          <a:p>
            <a:pPr marL="0" indent="0">
              <a:buNone/>
            </a:pPr>
            <a:r>
              <a:rPr lang="fr-FR"/>
              <a:t> </a:t>
            </a:r>
          </a:p>
          <a:p>
            <a:pPr marL="0" indent="0">
              <a:buNone/>
            </a:pPr>
            <a:r>
              <a:rPr lang="fr-FR" b="1">
                <a:cs typeface="Times New Roman" panose="02020603050405020304" pitchFamily="18" charset="0"/>
              </a:rPr>
              <a:t>4. Comment</a:t>
            </a:r>
            <a:r>
              <a:rPr lang="fr-FR"/>
              <a:t> les données ont-elles été traitées et analysées ?</a:t>
            </a:r>
          </a:p>
          <a:p>
            <a:pPr marL="514350" indent="-514350">
              <a:buAutoNum type="arabicPeriod"/>
            </a:pPr>
            <a:endParaRPr lang="en-GB" dirty="0">
              <a:cs typeface="Times New Roman" panose="02020603050405020304" pitchFamily="18" charset="0"/>
            </a:endParaRPr>
          </a:p>
          <a:p>
            <a:pPr marL="0" indent="0">
              <a:buNone/>
            </a:pPr>
            <a:r>
              <a:rPr lang="fr-FR" b="1">
                <a:cs typeface="Times New Roman" panose="02020603050405020304" pitchFamily="18" charset="0"/>
              </a:rPr>
              <a:t>5. Comment</a:t>
            </a:r>
            <a:r>
              <a:rPr lang="fr-FR"/>
              <a:t> les données sont-elles présentées ?</a:t>
            </a:r>
          </a:p>
        </p:txBody>
      </p:sp>
      <p:sp>
        <p:nvSpPr>
          <p:cNvPr id="2" name="Slide Number Placeholder 1"/>
          <p:cNvSpPr>
            <a:spLocks noGrp="1"/>
          </p:cNvSpPr>
          <p:nvPr>
            <p:ph type="sldNum" sz="quarter" idx="12"/>
          </p:nvPr>
        </p:nvSpPr>
        <p:spPr/>
        <p:txBody>
          <a:bodyPr/>
          <a:lstStyle/>
          <a:p>
            <a:fld id="{B077871E-C384-5749-ACA0-F605BA7C9783}" type="slidenum">
              <a:rPr lang="en-US" smtClean="0"/>
              <a:t>46</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01718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u="sng">
                <a:latin typeface="+mn-lt"/>
              </a:rPr>
              <a:t>« Dilemme des données »</a:t>
            </a:r>
          </a:p>
        </p:txBody>
      </p:sp>
      <p:sp>
        <p:nvSpPr>
          <p:cNvPr id="3" name="Content Placeholder 2"/>
          <p:cNvSpPr>
            <a:spLocks noGrp="1"/>
          </p:cNvSpPr>
          <p:nvPr>
            <p:ph idx="1"/>
          </p:nvPr>
        </p:nvSpPr>
        <p:spPr>
          <a:xfrm>
            <a:off x="812514" y="1959189"/>
            <a:ext cx="10515600" cy="4351338"/>
          </a:xfrm>
        </p:spPr>
        <p:txBody>
          <a:bodyPr>
            <a:normAutofit/>
          </a:bodyPr>
          <a:lstStyle/>
          <a:p>
            <a:pPr marL="0" lvl="0" indent="0">
              <a:buNone/>
            </a:pPr>
            <a:r>
              <a:rPr lang="fr-FR"/>
              <a:t>D’une part : la collecte et le partage de données permettent de mieux comprendre une crise et les manières dont les personnes sont touchées et peuvent y faire face. Cette vision est importante pour la gestion des interventions humanitaires. </a:t>
            </a:r>
          </a:p>
          <a:p>
            <a:pPr marL="0" indent="0">
              <a:buNone/>
            </a:pPr>
            <a:endParaRPr lang="en-GB" dirty="0"/>
          </a:p>
          <a:p>
            <a:pPr marL="0" lvl="0" indent="0">
              <a:buNone/>
            </a:pPr>
            <a:r>
              <a:rPr lang="fr-FR"/>
              <a:t>D’autre part : la collecte et le partage de données peuvent attirer l’attention sur les répercussions de situations de crise sur la vie et le bien-être de personnes. Cela peut être néfaste.  </a:t>
            </a:r>
          </a:p>
          <a:p>
            <a:pPr marL="0" lvl="0" indent="0">
              <a:buNone/>
            </a:pPr>
            <a:endParaRPr lang="en-US" dirty="0"/>
          </a:p>
          <a:p>
            <a:pPr marL="0" indent="0">
              <a:buNone/>
            </a:pPr>
            <a:r>
              <a:rPr lang="fr-FR"/>
              <a:t>             </a:t>
            </a:r>
          </a:p>
        </p:txBody>
      </p:sp>
      <p:sp>
        <p:nvSpPr>
          <p:cNvPr id="4" name="Slide Number Placeholder 3"/>
          <p:cNvSpPr>
            <a:spLocks noGrp="1"/>
          </p:cNvSpPr>
          <p:nvPr>
            <p:ph type="sldNum" sz="quarter" idx="12"/>
          </p:nvPr>
        </p:nvSpPr>
        <p:spPr/>
        <p:txBody>
          <a:bodyPr/>
          <a:lstStyle/>
          <a:p>
            <a:fld id="{B077871E-C384-5749-ACA0-F605BA7C9783}" type="slidenum">
              <a:rPr lang="en-US" smtClean="0"/>
              <a:t>47</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4271917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6942" y="1847850"/>
            <a:ext cx="9055991" cy="4351338"/>
          </a:xfrm>
        </p:spPr>
        <p:txBody>
          <a:bodyPr/>
          <a:lstStyle/>
          <a:p>
            <a:pPr marL="0" indent="0" algn="ctr">
              <a:buNone/>
            </a:pPr>
            <a:endParaRPr lang="en-US" dirty="0">
              <a:ea typeface="Times New Roman" charset="0"/>
              <a:cs typeface="Times New Roman" charset="0"/>
            </a:endParaRPr>
          </a:p>
          <a:p>
            <a:pPr marL="0" indent="0" algn="ctr">
              <a:buNone/>
            </a:pPr>
            <a:r>
              <a:rPr lang="fr-FR"/>
              <a:t>Citez des exemples de données / d’informations potentiellement sensibles qui pourraient faire surgir le « dilemme des données », tant pour la collecte que pour le partage des données.</a:t>
            </a:r>
          </a:p>
          <a:p>
            <a:pPr marL="0" indent="0" algn="ctr">
              <a:buNone/>
            </a:pPr>
            <a:endParaRPr lang="en-US" dirty="0">
              <a:ea typeface="Times New Roman" charset="0"/>
              <a:cs typeface="Times New Roman" charset="0"/>
            </a:endParaRPr>
          </a:p>
          <a:p>
            <a:pPr marL="0" indent="0" algn="ctr">
              <a:buNone/>
            </a:pPr>
            <a:r>
              <a:rPr lang="fr-FR"/>
              <a:t>Comment les personnes / les organisations peuvent-elles être touchées si les conséquences de la collecte et du partage de données sensibles ne sont pas prises en considération ?</a:t>
            </a:r>
          </a:p>
          <a:p>
            <a:pPr marL="0" indent="0" algn="ctr">
              <a:buNone/>
            </a:pPr>
            <a:endParaRPr lang="en-US" dirty="0">
              <a:latin typeface="Times New Roman" charset="0"/>
              <a:ea typeface="Times New Roman" charset="0"/>
              <a:cs typeface="Times New Roman" charset="0"/>
            </a:endParaRPr>
          </a:p>
          <a:p>
            <a:pPr marL="0" indent="0" algn="ctr">
              <a:buNone/>
            </a:pPr>
            <a:endParaRPr lang="en-US" dirty="0">
              <a:latin typeface="Times New Roman" charset="0"/>
              <a:ea typeface="Times New Roman" charset="0"/>
              <a:cs typeface="Times New Roman" charset="0"/>
            </a:endParaRPr>
          </a:p>
        </p:txBody>
      </p:sp>
      <p:sp>
        <p:nvSpPr>
          <p:cNvPr id="4" name="Slide Number Placeholder 3"/>
          <p:cNvSpPr>
            <a:spLocks noGrp="1"/>
          </p:cNvSpPr>
          <p:nvPr>
            <p:ph type="sldNum" sz="quarter" idx="12"/>
          </p:nvPr>
        </p:nvSpPr>
        <p:spPr/>
        <p:txBody>
          <a:bodyPr/>
          <a:lstStyle/>
          <a:p>
            <a:fld id="{B077871E-C384-5749-ACA0-F605BA7C9783}" type="slidenum">
              <a:rPr lang="en-US" smtClean="0"/>
              <a:t>48</a:t>
            </a:fld>
            <a:endParaRPr lang="en-US"/>
          </a:p>
        </p:txBody>
      </p:sp>
      <p:sp>
        <p:nvSpPr>
          <p:cNvPr id="5" name="Title 4"/>
          <p:cNvSpPr>
            <a:spLocks noGrp="1"/>
          </p:cNvSpPr>
          <p:nvPr>
            <p:ph type="title"/>
          </p:nvPr>
        </p:nvSpPr>
        <p:spPr/>
        <p:txBody>
          <a:bodyPr/>
          <a:lstStyle/>
          <a:p>
            <a:pPr algn="ctr"/>
            <a:r>
              <a:rPr lang="fr-FR" u="sng">
                <a:latin typeface="+mn-lt"/>
              </a:rPr>
              <a:t>Dilemme des données </a:t>
            </a:r>
          </a:p>
        </p:txBody>
      </p:sp>
      <p:sp>
        <p:nvSpPr>
          <p:cNvPr id="6" name="TextBox 5"/>
          <p:cNvSpPr txBox="1"/>
          <p:nvPr/>
        </p:nvSpPr>
        <p:spPr>
          <a:xfrm>
            <a:off x="838200" y="3108960"/>
            <a:ext cx="1326004" cy="1846659"/>
          </a:xfrm>
          <a:prstGeom prst="rect">
            <a:avLst/>
          </a:prstGeom>
          <a:noFill/>
        </p:spPr>
        <p:txBody>
          <a:bodyPr wrap="none" rtlCol="0">
            <a:spAutoFit/>
          </a:bodyPr>
          <a:lstStyle/>
          <a:p>
            <a:r>
              <a:rPr lang="fr-FR" sz="9600" b="1">
                <a:solidFill>
                  <a:srgbClr val="FF0000"/>
                </a:solidFill>
                <a:ea typeface="Times New Roman" charset="0"/>
                <a:cs typeface="Times New Roman" charset="0"/>
              </a:rPr>
              <a:t>??</a:t>
            </a:r>
          </a:p>
          <a:p>
            <a:endParaRPr lang="en-US" dirty="0"/>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2" name="TextBox 1"/>
          <p:cNvSpPr txBox="1"/>
          <p:nvPr/>
        </p:nvSpPr>
        <p:spPr>
          <a:xfrm>
            <a:off x="2942348" y="5956240"/>
            <a:ext cx="6307304" cy="800219"/>
          </a:xfrm>
          <a:prstGeom prst="rect">
            <a:avLst/>
          </a:prstGeom>
          <a:noFill/>
        </p:spPr>
        <p:txBody>
          <a:bodyPr wrap="none" rtlCol="0">
            <a:spAutoFit/>
          </a:bodyPr>
          <a:lstStyle/>
          <a:p>
            <a:r>
              <a:rPr lang="fr-FR" sz="2800"/>
              <a:t>-&gt; Il faut tenir compte des bénéfices et des risques. </a:t>
            </a:r>
          </a:p>
          <a:p>
            <a:endParaRPr lang="en-GB" dirty="0"/>
          </a:p>
        </p:txBody>
      </p:sp>
    </p:spTree>
    <p:extLst>
      <p:ext uri="{BB962C8B-B14F-4D97-AF65-F5344CB8AC3E}">
        <p14:creationId xmlns:p14="http://schemas.microsoft.com/office/powerpoint/2010/main" val="1812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0389"/>
            <a:ext cx="10515600" cy="2048717"/>
          </a:xfrm>
        </p:spPr>
        <p:txBody>
          <a:bodyPr/>
          <a:lstStyle/>
          <a:p>
            <a:pPr algn="ctr"/>
            <a:r>
              <a:rPr lang="fr-FR" u="sng">
                <a:latin typeface="+mn-lt"/>
              </a:rPr>
              <a:t>Conseils en cas de « dilemme des données » </a:t>
            </a:r>
          </a:p>
        </p:txBody>
      </p:sp>
      <p:sp>
        <p:nvSpPr>
          <p:cNvPr id="3" name="Content Placeholder 2"/>
          <p:cNvSpPr>
            <a:spLocks noGrp="1"/>
          </p:cNvSpPr>
          <p:nvPr>
            <p:ph idx="1"/>
          </p:nvPr>
        </p:nvSpPr>
        <p:spPr>
          <a:xfrm>
            <a:off x="838200" y="1443660"/>
            <a:ext cx="10515600" cy="4351338"/>
          </a:xfrm>
        </p:spPr>
        <p:txBody>
          <a:bodyPr>
            <a:normAutofit lnSpcReduction="10000"/>
          </a:bodyPr>
          <a:lstStyle/>
          <a:p>
            <a:r>
              <a:rPr lang="fr-FR"/>
              <a:t>Ne vous mettez pas en danger et ne mettez pas d’autres personnes en danger. </a:t>
            </a:r>
          </a:p>
          <a:p>
            <a:r>
              <a:rPr lang="fr-FR"/>
              <a:t>Ne parlez pas des données aux médias / sur les réseaux sociaux si vous n’avez pas la certitude absolue qu’il n’y a aucun risque pour vous ou pour une autre personne.</a:t>
            </a:r>
          </a:p>
          <a:p>
            <a:r>
              <a:rPr lang="fr-FR"/>
              <a:t>Veillez à ce que les données soient collectées et partagées conformément aux valeurs, principes et normes applicables.</a:t>
            </a:r>
          </a:p>
          <a:p>
            <a:r>
              <a:rPr lang="fr-FR"/>
              <a:t>Si vous photographiez des personnes ou partagez leurs photos, vous devez obtenir leur consentement éclairé. Il ne doit pas être possible d’identifier des patients ou d’établir leur appartenance.</a:t>
            </a:r>
          </a:p>
          <a:p>
            <a:r>
              <a:rPr lang="fr-FR"/>
              <a:t>Dans les situations les plus difficiles et précaires, il peut être préférable de ne collecter aucune donnée.</a:t>
            </a:r>
          </a:p>
        </p:txBody>
      </p:sp>
      <p:sp>
        <p:nvSpPr>
          <p:cNvPr id="4" name="TextBox 3"/>
          <p:cNvSpPr txBox="1"/>
          <p:nvPr/>
        </p:nvSpPr>
        <p:spPr>
          <a:xfrm>
            <a:off x="1176512" y="6233774"/>
            <a:ext cx="10954794" cy="369332"/>
          </a:xfrm>
          <a:prstGeom prst="rect">
            <a:avLst/>
          </a:prstGeom>
          <a:noFill/>
        </p:spPr>
        <p:txBody>
          <a:bodyPr wrap="none" rtlCol="0">
            <a:spAutoFit/>
          </a:bodyPr>
          <a:lstStyle/>
          <a:p>
            <a:r>
              <a:rPr lang="fr-FR" i="1" dirty="0"/>
              <a:t>Source : Les soins de santé en danger, Les responsabilités des personnels de santé à l’œuvre dans des conflits armés, CICR, 2013 </a:t>
            </a:r>
          </a:p>
        </p:txBody>
      </p:sp>
      <p:sp>
        <p:nvSpPr>
          <p:cNvPr id="5" name="Slide Number Placeholder 4"/>
          <p:cNvSpPr>
            <a:spLocks noGrp="1"/>
          </p:cNvSpPr>
          <p:nvPr>
            <p:ph type="sldNum" sz="quarter" idx="12"/>
          </p:nvPr>
        </p:nvSpPr>
        <p:spPr/>
        <p:txBody>
          <a:bodyPr/>
          <a:lstStyle/>
          <a:p>
            <a:fld id="{B077871E-C384-5749-ACA0-F605BA7C9783}" type="slidenum">
              <a:rPr lang="en-US" smtClean="0"/>
              <a:t>49</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25430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p:txBody>
          <a:bodyPr/>
          <a:lstStyle/>
          <a:p>
            <a:pPr algn="ctr" eaLnBrk="1" hangingPunct="1"/>
            <a:r>
              <a:rPr lang="fr-FR" u="sng">
                <a:latin typeface="+mn-lt"/>
                <a:ea typeface="Times New Roman" charset="0"/>
                <a:cs typeface="Times New Roman" charset="0"/>
              </a:rPr>
              <a:t>Croyances ou preuves ?</a:t>
            </a:r>
          </a:p>
        </p:txBody>
      </p:sp>
      <p:sp>
        <p:nvSpPr>
          <p:cNvPr id="5123" name="Content Placeholder 7"/>
          <p:cNvSpPr>
            <a:spLocks noGrp="1"/>
          </p:cNvSpPr>
          <p:nvPr>
            <p:ph idx="1"/>
          </p:nvPr>
        </p:nvSpPr>
        <p:spPr>
          <a:xfrm>
            <a:off x="2181944" y="2646828"/>
            <a:ext cx="8966200" cy="1474235"/>
          </a:xfrm>
        </p:spPr>
        <p:txBody>
          <a:bodyPr/>
          <a:lstStyle/>
          <a:p>
            <a:pPr algn="ctr" eaLnBrk="1" hangingPunct="1">
              <a:lnSpc>
                <a:spcPct val="90000"/>
              </a:lnSpc>
              <a:buFont typeface="Arial" charset="0"/>
              <a:buNone/>
            </a:pPr>
            <a:r>
              <a:rPr lang="fr-FR"/>
              <a:t>	L’approche sectorielle (ou répartition des tâches par secteurs – « cluster approach ») appliquée par les Nations Unies </a:t>
            </a:r>
            <a:r>
              <a:rPr lang="fr-FR" b="1"/>
              <a:t>ne fonctionne pas</a:t>
            </a:r>
            <a:r>
              <a:rPr lang="fr-FR"/>
              <a:t>. La coordination ne s’est pas améliorée depuis son introduction dans le cadre de la réforme humanitaire des Nations Unies en 2005.</a:t>
            </a:r>
          </a:p>
          <a:p>
            <a:pPr eaLnBrk="1" hangingPunct="1">
              <a:lnSpc>
                <a:spcPct val="90000"/>
              </a:lnSpc>
            </a:pPr>
            <a:endParaRPr lang="fr-CH" altLang="en-US" dirty="0"/>
          </a:p>
          <a:p>
            <a:pPr eaLnBrk="1" hangingPunct="1">
              <a:lnSpc>
                <a:spcPct val="90000"/>
              </a:lnSpc>
            </a:pPr>
            <a:endParaRPr lang="fr-CH" altLang="en-US" dirty="0"/>
          </a:p>
        </p:txBody>
      </p:sp>
      <p:sp>
        <p:nvSpPr>
          <p:cNvPr id="2" name="TextBox 1"/>
          <p:cNvSpPr txBox="1"/>
          <p:nvPr/>
        </p:nvSpPr>
        <p:spPr>
          <a:xfrm>
            <a:off x="963968" y="2274404"/>
            <a:ext cx="1326004" cy="1846659"/>
          </a:xfrm>
          <a:prstGeom prst="rect">
            <a:avLst/>
          </a:prstGeom>
          <a:noFill/>
        </p:spPr>
        <p:txBody>
          <a:bodyPr wrap="none" rtlCol="0">
            <a:spAutoFit/>
          </a:bodyPr>
          <a:lstStyle/>
          <a:p>
            <a:r>
              <a:rPr lang="fr-FR" sz="9600" b="1">
                <a:solidFill>
                  <a:srgbClr val="FF0000"/>
                </a:solidFill>
                <a:ea typeface="Times New Roman" charset="0"/>
                <a:cs typeface="Times New Roman" charset="0"/>
              </a:rPr>
              <a:t>??</a:t>
            </a:r>
          </a:p>
          <a:p>
            <a:endParaRPr lang="en-US" dirty="0"/>
          </a:p>
        </p:txBody>
      </p:sp>
      <p:sp>
        <p:nvSpPr>
          <p:cNvPr id="3" name="Slide Number Placeholder 2"/>
          <p:cNvSpPr>
            <a:spLocks noGrp="1"/>
          </p:cNvSpPr>
          <p:nvPr>
            <p:ph type="sldNum" sz="quarter" idx="12"/>
          </p:nvPr>
        </p:nvSpPr>
        <p:spPr/>
        <p:txBody>
          <a:bodyPr/>
          <a:lstStyle/>
          <a:p>
            <a:fld id="{B077871E-C384-5749-ACA0-F605BA7C9783}" type="slidenum">
              <a:rPr lang="en-US" smtClean="0"/>
              <a:t>5</a:t>
            </a:fld>
            <a:endParaRPr lang="en-US"/>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30233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50" y="-983250"/>
            <a:ext cx="16002000" cy="1000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77871E-C384-5749-ACA0-F605BA7C9783}" type="slidenum">
              <a:rPr lang="en-US" smtClean="0"/>
              <a:t>6</a:t>
            </a:fld>
            <a:endParaRPr lang="en-US"/>
          </a:p>
        </p:txBody>
      </p:sp>
      <p:sp>
        <p:nvSpPr>
          <p:cNvPr id="3" name="TextBox 2"/>
          <p:cNvSpPr txBox="1"/>
          <p:nvPr/>
        </p:nvSpPr>
        <p:spPr>
          <a:xfrm>
            <a:off x="100208" y="388307"/>
            <a:ext cx="184731" cy="369332"/>
          </a:xfrm>
          <a:prstGeom prst="rect">
            <a:avLst/>
          </a:prstGeom>
          <a:noFill/>
        </p:spPr>
        <p:txBody>
          <a:bodyPr wrap="none" rtlCol="0">
            <a:spAutoFit/>
          </a:bodyPr>
          <a:lstStyle/>
          <a:p>
            <a:endParaRPr lang="en-GB" dirty="0"/>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p:cNvSpPr txBox="1"/>
          <p:nvPr/>
        </p:nvSpPr>
        <p:spPr>
          <a:xfrm>
            <a:off x="54106" y="5281081"/>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450179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a:xfrm>
            <a:off x="401638" y="337561"/>
            <a:ext cx="11379200" cy="758825"/>
          </a:xfrm>
        </p:spPr>
        <p:txBody>
          <a:bodyPr rtlCol="0">
            <a:normAutofit fontScale="90000"/>
          </a:bodyPr>
          <a:lstStyle/>
          <a:p>
            <a:pPr algn="ctr" fontAlgn="auto">
              <a:spcAft>
                <a:spcPts val="0"/>
              </a:spcAft>
              <a:defRPr/>
            </a:pPr>
            <a:r>
              <a:rPr lang="fr-FR" sz="2800" b="1">
                <a:latin typeface="+mn-lt"/>
              </a:rPr>
              <a:t>Améliorer la coordination humanitaire :</a:t>
            </a:r>
            <a:br>
              <a:rPr lang="fr-FR" sz="2800" b="1">
                <a:latin typeface="+mn-lt"/>
              </a:rPr>
            </a:br>
            <a:r>
              <a:rPr lang="fr-FR" sz="2800" b="1">
                <a:latin typeface="+mn-lt"/>
              </a:rPr>
              <a:t>défis communs et enseignements tirés de l’approche sectorielle</a:t>
            </a:r>
            <a:r>
              <a:rPr lang="fr-FR" sz="2800" b="1" baseline="30000">
                <a:latin typeface="+mn-lt"/>
              </a:rPr>
              <a:t>1</a:t>
            </a:r>
          </a:p>
        </p:txBody>
      </p:sp>
      <p:sp>
        <p:nvSpPr>
          <p:cNvPr id="33795" name="Rectangle 3"/>
          <p:cNvSpPr>
            <a:spLocks noGrp="1"/>
          </p:cNvSpPr>
          <p:nvPr>
            <p:ph type="body" idx="4294967295"/>
          </p:nvPr>
        </p:nvSpPr>
        <p:spPr>
          <a:xfrm>
            <a:off x="628649" y="1512888"/>
            <a:ext cx="11379200" cy="5145088"/>
          </a:xfrm>
        </p:spPr>
        <p:txBody>
          <a:bodyPr/>
          <a:lstStyle/>
          <a:p>
            <a:r>
              <a:rPr lang="fr-FR" sz="2400" b="1">
                <a:solidFill>
                  <a:srgbClr val="0070C0"/>
                </a:solidFill>
              </a:rPr>
              <a:t>Document :</a:t>
            </a:r>
            <a:r>
              <a:rPr lang="fr-FR" sz="2400"/>
              <a:t> méta-analyse de 18 études de cas existantes, évaluations </a:t>
            </a:r>
          </a:p>
          <a:p>
            <a:pPr marL="0" indent="0">
              <a:buNone/>
            </a:pPr>
            <a:endParaRPr lang="en-GB" altLang="fr-FR" sz="2400" dirty="0"/>
          </a:p>
          <a:p>
            <a:r>
              <a:rPr lang="fr-FR" sz="2400" b="1">
                <a:solidFill>
                  <a:srgbClr val="0070C0"/>
                </a:solidFill>
              </a:rPr>
              <a:t>Résultats :</a:t>
            </a:r>
            <a:r>
              <a:rPr lang="fr-FR" sz="2400"/>
              <a:t> l’approche sectorielle a globalement accru l’efficacité de l’action humanitaire</a:t>
            </a:r>
          </a:p>
          <a:p>
            <a:endParaRPr lang="en-GB" altLang="fr-FR" sz="2400" dirty="0"/>
          </a:p>
          <a:p>
            <a:r>
              <a:rPr lang="fr-FR" sz="2400" b="1">
                <a:solidFill>
                  <a:srgbClr val="0070C0"/>
                </a:solidFill>
              </a:rPr>
              <a:t>Nombreuses difficultés</a:t>
            </a:r>
          </a:p>
          <a:p>
            <a:pPr lvl="1">
              <a:buFont typeface="Wingdings" charset="2"/>
              <a:buChar char="ü"/>
            </a:pPr>
            <a:r>
              <a:rPr lang="fr-FR"/>
              <a:t>Lacunes dans la prévisibilité du leadership (coordonnateur sectoriel national : rotation élevée, formation et expérience insuffisantes)</a:t>
            </a:r>
          </a:p>
          <a:p>
            <a:pPr lvl="1">
              <a:buFont typeface="Wingdings" charset="2"/>
              <a:buChar char="ü"/>
            </a:pPr>
            <a:r>
              <a:rPr lang="fr-FR"/>
              <a:t>Obstacles au partenariat inclusif : impossibilité de susciter l’adhésion et l’appropriation de l’ONG</a:t>
            </a:r>
          </a:p>
          <a:p>
            <a:pPr lvl="1">
              <a:buFont typeface="Wingdings" charset="2"/>
              <a:buChar char="ü"/>
            </a:pPr>
            <a:r>
              <a:rPr lang="fr-FR"/>
              <a:t>Aucun mécanisme favorisant la redevabilité envers les populations affectées</a:t>
            </a:r>
            <a:br>
              <a:rPr lang="fr-FR"/>
            </a:br>
            <a:endParaRPr lang="fr-FR"/>
          </a:p>
          <a:p>
            <a:pPr algn="r">
              <a:buFont typeface="Wingdings 2" pitchFamily="18" charset="2"/>
              <a:buNone/>
            </a:pPr>
            <a:r>
              <a:rPr lang="fr-FR" sz="1800" baseline="30000"/>
              <a:t>1</a:t>
            </a:r>
            <a:r>
              <a:rPr lang="fr-FR" sz="1800"/>
              <a:t> Humphries Vanessa. Journal of Humanitarian Assistance. 30 avril 2013</a:t>
            </a:r>
          </a:p>
        </p:txBody>
      </p:sp>
      <p:sp>
        <p:nvSpPr>
          <p:cNvPr id="2" name="Slide Number Placeholder 1"/>
          <p:cNvSpPr>
            <a:spLocks noGrp="1"/>
          </p:cNvSpPr>
          <p:nvPr>
            <p:ph type="sldNum" sz="quarter" idx="12"/>
          </p:nvPr>
        </p:nvSpPr>
        <p:spPr/>
        <p:txBody>
          <a:bodyPr/>
          <a:lstStyle/>
          <a:p>
            <a:fld id="{B077871E-C384-5749-ACA0-F605BA7C9783}" type="slidenum">
              <a:rPr lang="en-US" smtClean="0"/>
              <a:t>7</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074995"/>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8867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p:cNvSpPr>
          <p:nvPr>
            <p:ph type="body" idx="1"/>
          </p:nvPr>
        </p:nvSpPr>
        <p:spPr>
          <a:xfrm>
            <a:off x="1011819" y="912509"/>
            <a:ext cx="11025851" cy="4219575"/>
          </a:xfrm>
        </p:spPr>
        <p:txBody>
          <a:bodyPr>
            <a:normAutofit/>
          </a:bodyPr>
          <a:lstStyle/>
          <a:p>
            <a:pPr marL="0" indent="0">
              <a:buNone/>
            </a:pPr>
            <a:r>
              <a:rPr lang="fr-FR" sz="3600" b="1">
                <a:solidFill>
                  <a:srgbClr val="0A4FC0"/>
                </a:solidFill>
                <a:ea typeface="Times New Roman" charset="0"/>
                <a:cs typeface="Times New Roman" charset="0"/>
              </a:rPr>
              <a:t>Croyance</a:t>
            </a:r>
          </a:p>
          <a:p>
            <a:r>
              <a:rPr lang="fr-FR"/>
              <a:t>Croyance :  conviction fondée sur la foi, la moralité ou les valeurs culturelles ou personnelles</a:t>
            </a:r>
          </a:p>
          <a:p>
            <a:r>
              <a:rPr lang="fr-FR"/>
              <a:t>Préjugé : opinion fondée sur des preuves insuffisantes ou ignorées</a:t>
            </a:r>
          </a:p>
          <a:p>
            <a:endParaRPr lang="en-GB" altLang="en-US" dirty="0">
              <a:ea typeface="Times New Roman" charset="0"/>
              <a:cs typeface="Times New Roman" charset="0"/>
            </a:endParaRPr>
          </a:p>
          <a:p>
            <a:pPr marL="0" indent="0">
              <a:buNone/>
            </a:pPr>
            <a:r>
              <a:rPr lang="fr-FR" sz="3600" b="1">
                <a:solidFill>
                  <a:srgbClr val="0A4FC0"/>
                </a:solidFill>
                <a:ea typeface="Times New Roman" charset="0"/>
                <a:cs typeface="Times New Roman" charset="0"/>
              </a:rPr>
              <a:t>Preuve</a:t>
            </a:r>
          </a:p>
          <a:p>
            <a:r>
              <a:rPr lang="fr-FR"/>
              <a:t>Démontre un fait</a:t>
            </a:r>
          </a:p>
          <a:p>
            <a:r>
              <a:rPr lang="fr-FR"/>
              <a:t>Une preuve doit franchir le filtre de nos valeurs et de nos sentiments</a:t>
            </a:r>
          </a:p>
          <a:p>
            <a:endParaRPr lang="en-GB" altLang="en-US" dirty="0">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p:txBody>
          <a:bodyPr/>
          <a:lstStyle/>
          <a:p>
            <a:fld id="{B077871E-C384-5749-ACA0-F605BA7C9783}" type="slidenum">
              <a:rPr lang="en-US" smtClean="0"/>
              <a:t>8</a:t>
            </a:fld>
            <a:endParaRPr lang="en-US"/>
          </a:p>
        </p:txBody>
      </p:sp>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3" name="TextBox 2"/>
          <p:cNvSpPr txBox="1"/>
          <p:nvPr/>
        </p:nvSpPr>
        <p:spPr>
          <a:xfrm>
            <a:off x="1011819" y="5390616"/>
            <a:ext cx="10786735" cy="923330"/>
          </a:xfrm>
          <a:prstGeom prst="rect">
            <a:avLst/>
          </a:prstGeom>
          <a:noFill/>
        </p:spPr>
        <p:txBody>
          <a:bodyPr wrap="none" rtlCol="0">
            <a:spAutoFit/>
          </a:bodyPr>
          <a:lstStyle/>
          <a:p>
            <a:r>
              <a:rPr lang="fr-FR" sz="3600" b="1">
                <a:solidFill>
                  <a:srgbClr val="0A4FC0"/>
                </a:solidFill>
                <a:cs typeface="Times New Roman" panose="02020603050405020304" pitchFamily="18" charset="0"/>
              </a:rPr>
              <a:t>Production de preuves :</a:t>
            </a:r>
            <a:r>
              <a:rPr lang="fr-FR"/>
              <a:t> </a:t>
            </a:r>
            <a:r>
              <a:rPr lang="fr-FR" sz="2800">
                <a:cs typeface="Times New Roman" panose="02020603050405020304" pitchFamily="18" charset="0"/>
              </a:rPr>
              <a:t>RECHERCHES !  Études, enquêtes, évaluations, etc.</a:t>
            </a:r>
          </a:p>
          <a:p>
            <a:endParaRPr lang="en-GB" dirty="0"/>
          </a:p>
        </p:txBody>
      </p:sp>
    </p:spTree>
    <p:extLst>
      <p:ext uri="{BB962C8B-B14F-4D97-AF65-F5344CB8AC3E}">
        <p14:creationId xmlns:p14="http://schemas.microsoft.com/office/powerpoint/2010/main" val="160043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036" y="1476312"/>
            <a:ext cx="8499764" cy="1325563"/>
          </a:xfrm>
        </p:spPr>
        <p:txBody>
          <a:bodyPr>
            <a:normAutofit/>
          </a:bodyPr>
          <a:lstStyle/>
          <a:p>
            <a:pPr algn="ctr"/>
            <a:r>
              <a:rPr lang="fr-FR">
                <a:latin typeface="+mn-lt"/>
              </a:rPr>
              <a:t>Données quantitatives ou qualitatives</a:t>
            </a:r>
          </a:p>
        </p:txBody>
      </p:sp>
      <p:sp>
        <p:nvSpPr>
          <p:cNvPr id="3" name="Content Placeholder 2"/>
          <p:cNvSpPr>
            <a:spLocks noGrp="1"/>
          </p:cNvSpPr>
          <p:nvPr>
            <p:ph idx="1"/>
          </p:nvPr>
        </p:nvSpPr>
        <p:spPr>
          <a:xfrm>
            <a:off x="1320214" y="3429000"/>
            <a:ext cx="10515600" cy="2658860"/>
          </a:xfrm>
        </p:spPr>
        <p:txBody>
          <a:bodyPr>
            <a:normAutofit/>
          </a:bodyPr>
          <a:lstStyle/>
          <a:p>
            <a:r>
              <a:rPr lang="fr-FR"/>
              <a:t>Combien de personnes ont passé la frontière ?</a:t>
            </a:r>
          </a:p>
          <a:p>
            <a:r>
              <a:rPr lang="fr-FR"/>
              <a:t>Quels types de complications sont observés après une chirurgie abdominale ?</a:t>
            </a:r>
          </a:p>
          <a:p>
            <a:r>
              <a:rPr lang="fr-FR"/>
              <a:t>Pourquoi existe-t-il une réticence à vacciner les femmes enceintes ?</a:t>
            </a:r>
          </a:p>
          <a:p>
            <a:r>
              <a:rPr lang="fr-FR"/>
              <a:t>Quand la principale saison des récoltes se situe-t-elle en Colombie ? Et en Ukraine ? </a:t>
            </a:r>
          </a:p>
          <a:p>
            <a:r>
              <a:rPr lang="fr-FR"/>
              <a:t>Quelle proportion des enfants fréquente l’école ? Pourquoi tous les enfants n’y vont-ils pas ? </a:t>
            </a:r>
          </a:p>
        </p:txBody>
      </p:sp>
      <p:sp>
        <p:nvSpPr>
          <p:cNvPr id="4" name="Slide Number Placeholder 3"/>
          <p:cNvSpPr>
            <a:spLocks noGrp="1"/>
          </p:cNvSpPr>
          <p:nvPr>
            <p:ph type="sldNum" sz="quarter" idx="12"/>
          </p:nvPr>
        </p:nvSpPr>
        <p:spPr/>
        <p:txBody>
          <a:bodyPr/>
          <a:lstStyle/>
          <a:p>
            <a:fld id="{B077871E-C384-5749-ACA0-F605BA7C9783}" type="slidenum">
              <a:rPr lang="en-US" smtClean="0"/>
              <a:t>9</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7" name="TextBox 6"/>
          <p:cNvSpPr txBox="1"/>
          <p:nvPr/>
        </p:nvSpPr>
        <p:spPr>
          <a:xfrm>
            <a:off x="1320214" y="2162539"/>
            <a:ext cx="1326004" cy="1569660"/>
          </a:xfrm>
          <a:prstGeom prst="rect">
            <a:avLst/>
          </a:prstGeom>
          <a:noFill/>
        </p:spPr>
        <p:txBody>
          <a:bodyPr wrap="none" rtlCol="0">
            <a:spAutoFit/>
          </a:bodyPr>
          <a:lstStyle/>
          <a:p>
            <a:r>
              <a:rPr lang="fr-FR" sz="9600" b="1">
                <a:solidFill>
                  <a:srgbClr val="FF0000"/>
                </a:solidFill>
              </a:rPr>
              <a:t>??</a:t>
            </a:r>
          </a:p>
        </p:txBody>
      </p:sp>
      <p:sp>
        <p:nvSpPr>
          <p:cNvPr id="8" name="TextBox 7"/>
          <p:cNvSpPr txBox="1"/>
          <p:nvPr/>
        </p:nvSpPr>
        <p:spPr>
          <a:xfrm>
            <a:off x="4057104" y="276058"/>
            <a:ext cx="5915915" cy="769441"/>
          </a:xfrm>
          <a:prstGeom prst="rect">
            <a:avLst/>
          </a:prstGeom>
          <a:noFill/>
        </p:spPr>
        <p:txBody>
          <a:bodyPr wrap="none" rtlCol="0">
            <a:spAutoFit/>
          </a:bodyPr>
          <a:lstStyle/>
          <a:p>
            <a:r>
              <a:rPr lang="fr-FR" sz="4400" u="sng"/>
              <a:t>Différents types de données</a:t>
            </a:r>
            <a:r>
              <a:rPr lang="fr-FR" sz="4400"/>
              <a:t> – 1</a:t>
            </a:r>
          </a:p>
        </p:txBody>
      </p:sp>
    </p:spTree>
    <p:extLst>
      <p:ext uri="{BB962C8B-B14F-4D97-AF65-F5344CB8AC3E}">
        <p14:creationId xmlns:p14="http://schemas.microsoft.com/office/powerpoint/2010/main" val="25229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2018-06-12T13:46:12+00:00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TSASSIST-19-3302</_dlc_DocId>
    <_dlc_DocIdUrl xmlns="a8a2af44-4b8d-404b-a8bd-4186350a523c">
      <Url>https://collab.ext.icrc.org/sites/TS_ASSIST/_layouts/15/DocIdRedir.aspx?ID=TSASSIST-19-3302</Url>
      <Description>TSASSIST-19-3302</Description>
    </_dlc_DocIdUrl>
  </documentManagement>
</p:properties>
</file>

<file path=customXml/itemProps1.xml><?xml version="1.0" encoding="utf-8"?>
<ds:datastoreItem xmlns:ds="http://schemas.openxmlformats.org/officeDocument/2006/customXml" ds:itemID="{4B8A601B-4B98-47A0-8E84-4766B04BE690}">
  <ds:schemaRefs>
    <ds:schemaRef ds:uri="Microsoft.SharePoint.Taxonomy.ContentTypeSync"/>
  </ds:schemaRefs>
</ds:datastoreItem>
</file>

<file path=customXml/itemProps2.xml><?xml version="1.0" encoding="utf-8"?>
<ds:datastoreItem xmlns:ds="http://schemas.openxmlformats.org/officeDocument/2006/customXml" ds:itemID="{BA4CF864-AAF0-488A-A8D4-11D3DB1E7564}">
  <ds:schemaRefs>
    <ds:schemaRef ds:uri="http://schemas.microsoft.com/sharepoint/events"/>
  </ds:schemaRefs>
</ds:datastoreItem>
</file>

<file path=customXml/itemProps3.xml><?xml version="1.0" encoding="utf-8"?>
<ds:datastoreItem xmlns:ds="http://schemas.openxmlformats.org/officeDocument/2006/customXml" ds:itemID="{E76C55B0-5065-48BE-B4AF-49A43840264A}">
  <ds:schemaRefs>
    <ds:schemaRef ds:uri="http://schemas.microsoft.com/sharepoint/v3/contenttype/forms"/>
  </ds:schemaRefs>
</ds:datastoreItem>
</file>

<file path=customXml/itemProps4.xml><?xml version="1.0" encoding="utf-8"?>
<ds:datastoreItem xmlns:ds="http://schemas.openxmlformats.org/officeDocument/2006/customXml" ds:itemID="{D2545C1E-C4AE-47B0-8B9B-25B4F490A3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F9325F9-F9CE-4869-B579-09C65A7A934E}">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3</TotalTime>
  <Words>4374</Words>
  <Application>Microsoft Office PowerPoint</Application>
  <PresentationFormat>Widescreen</PresentationFormat>
  <Paragraphs>522</Paragraphs>
  <Slides>49</Slides>
  <Notes>31</Notes>
  <HiddenSlides>4</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9" baseType="lpstr">
      <vt:lpstr>Arial</vt:lpstr>
      <vt:lpstr>Calibri</vt:lpstr>
      <vt:lpstr>Calibri Light</vt:lpstr>
      <vt:lpstr>Times New Roman</vt:lpstr>
      <vt:lpstr>Trebuchet MS</vt:lpstr>
      <vt:lpstr>Tw Cen MT</vt:lpstr>
      <vt:lpstr>Wingdings</vt:lpstr>
      <vt:lpstr>Wingdings 2</vt:lpstr>
      <vt:lpstr>Office Theme</vt:lpstr>
      <vt:lpstr>ClipArt</vt:lpstr>
      <vt:lpstr>Collecte, analyse et partage  de données et d’informations</vt:lpstr>
      <vt:lpstr>PowerPoint Presentation</vt:lpstr>
      <vt:lpstr>PowerPoint Presentation</vt:lpstr>
      <vt:lpstr>Croyances et preuves</vt:lpstr>
      <vt:lpstr>Croyances ou preuves ?</vt:lpstr>
      <vt:lpstr>PowerPoint Presentation</vt:lpstr>
      <vt:lpstr>Améliorer la coordination humanitaire : défis communs et enseignements tirés de l’approche sectorielle1</vt:lpstr>
      <vt:lpstr>PowerPoint Presentation</vt:lpstr>
      <vt:lpstr>Données quantitatives ou qualitatives</vt:lpstr>
      <vt:lpstr>Données quantitatives et qualitatives</vt:lpstr>
      <vt:lpstr>PowerPoint Presentation</vt:lpstr>
      <vt:lpstr>Sources sur Internet</vt:lpstr>
      <vt:lpstr>Exemples de sources sur Internet </vt:lpstr>
      <vt:lpstr>PowerPoint Presentation</vt:lpstr>
      <vt:lpstr>Estimer le nombre de personnes touchées</vt:lpstr>
      <vt:lpstr>Enquêtes exhaustives, échantillonnage, etc.</vt:lpstr>
      <vt:lpstr>Enquêtes exhaustives</vt:lpstr>
      <vt:lpstr>Échantillonnage non aléatoire</vt:lpstr>
      <vt:lpstr>Échantillonnage aléatoire</vt:lpstr>
      <vt:lpstr>PowerPoint Presentation</vt:lpstr>
      <vt:lpstr>PowerPoint Presentation</vt:lpstr>
      <vt:lpstr>PowerPoint Presentation</vt:lpstr>
      <vt:lpstr>PowerPoint Presentation</vt:lpstr>
      <vt:lpstr>Méthodes de collecte des données </vt:lpstr>
      <vt:lpstr>Méthodes de collecte des données</vt:lpstr>
      <vt:lpstr>PowerPoint Presentation</vt:lpstr>
      <vt:lpstr>Problem tree</vt:lpstr>
      <vt:lpstr>Méthodes de collecte de données – Technologies numériques</vt:lpstr>
      <vt:lpstr>PowerPoint Presentation</vt:lpstr>
      <vt:lpstr>« Humanitaires numériques »</vt:lpstr>
      <vt:lpstr>PowerPoint Presentation</vt:lpstr>
      <vt:lpstr>Des données à la prise de décision</vt:lpstr>
      <vt:lpstr>Triangulation</vt:lpstr>
      <vt:lpstr> </vt:lpstr>
      <vt:lpstr>PowerPoint Presentation</vt:lpstr>
      <vt:lpstr>Qui a réalisé le comptage et pourquoi ?</vt:lpstr>
      <vt:lpstr>    Qui a réalisé le comptage et pourquoi ?</vt:lpstr>
      <vt:lpstr>Sur QUOI le comptage portait-il ?</vt:lpstr>
      <vt:lpstr>Sur quoi le comptage portait-il ?</vt:lpstr>
      <vt:lpstr>Comment le comptage a-t-il été réalisé ?</vt:lpstr>
      <vt:lpstr>Comment le comptage a-t-il été réalisé ?</vt:lpstr>
      <vt:lpstr>Comment les données ont-elles été traitées ou analysées ?</vt:lpstr>
      <vt:lpstr>Comment les données ont-elles été traitées et analysées ?</vt:lpstr>
      <vt:lpstr>Comment les données sont-elles présentées ?</vt:lpstr>
      <vt:lpstr>Comment les données sont-elles présentées ?</vt:lpstr>
      <vt:lpstr>Repérer les données douteuses (ACAPS)  5 questions clés à retenir ! </vt:lpstr>
      <vt:lpstr>« Dilemme des données »</vt:lpstr>
      <vt:lpstr>Dilemme des données </vt:lpstr>
      <vt:lpstr>Conseils en cas de « dilemme des données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Aleksandra Kokanovic</cp:lastModifiedBy>
  <cp:revision>314</cp:revision>
  <cp:lastPrinted>2019-06-14T16:48:49Z</cp:lastPrinted>
  <dcterms:created xsi:type="dcterms:W3CDTF">2018-05-22T09:16:01Z</dcterms:created>
  <dcterms:modified xsi:type="dcterms:W3CDTF">2023-05-23T13:05:48Z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_dlc_DocIdItemGuid">
    <vt:lpwstr>50edf9b6-46ba-415e-91e2-7a1a0c9c35b4</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y fmtid="{D5CDD505-2E9C-101B-9397-08002B2CF9AE}" pid="14" name="ICRCIMP_OrganizationalUnit">
    <vt:lpwstr/>
  </property>
  <property fmtid="{D5CDD505-2E9C-101B-9397-08002B2CF9AE}" pid="15" name="ICRCIMP_Site_H">
    <vt:lpwstr/>
  </property>
  <property fmtid="{D5CDD505-2E9C-101B-9397-08002B2CF9AE}" pid="16" name="ICRCIMP_Site">
    <vt:lpwstr/>
  </property>
  <property fmtid="{D5CDD505-2E9C-101B-9397-08002B2CF9AE}" pid="17" name="ICRCIMP_OrganizationalUnit_H">
    <vt:lpwstr/>
  </property>
</Properties>
</file>