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59"/>
  </p:notesMasterIdLst>
  <p:sldIdLst>
    <p:sldId id="258" r:id="rId7"/>
    <p:sldId id="359" r:id="rId8"/>
    <p:sldId id="259" r:id="rId9"/>
    <p:sldId id="260" r:id="rId10"/>
    <p:sldId id="350" r:id="rId11"/>
    <p:sldId id="334" r:id="rId12"/>
    <p:sldId id="336" r:id="rId13"/>
    <p:sldId id="349" r:id="rId14"/>
    <p:sldId id="362" r:id="rId15"/>
    <p:sldId id="262" r:id="rId16"/>
    <p:sldId id="263" r:id="rId17"/>
    <p:sldId id="264" r:id="rId18"/>
    <p:sldId id="265" r:id="rId19"/>
    <p:sldId id="266" r:id="rId20"/>
    <p:sldId id="267" r:id="rId21"/>
    <p:sldId id="268" r:id="rId22"/>
    <p:sldId id="269" r:id="rId23"/>
    <p:sldId id="360" r:id="rId24"/>
    <p:sldId id="361" r:id="rId25"/>
    <p:sldId id="317" r:id="rId26"/>
    <p:sldId id="272" r:id="rId27"/>
    <p:sldId id="273" r:id="rId28"/>
    <p:sldId id="274" r:id="rId29"/>
    <p:sldId id="275" r:id="rId30"/>
    <p:sldId id="276" r:id="rId31"/>
    <p:sldId id="356" r:id="rId32"/>
    <p:sldId id="278" r:id="rId33"/>
    <p:sldId id="279" r:id="rId34"/>
    <p:sldId id="280" r:id="rId35"/>
    <p:sldId id="281" r:id="rId36"/>
    <p:sldId id="282" r:id="rId37"/>
    <p:sldId id="283" r:id="rId38"/>
    <p:sldId id="284" r:id="rId39"/>
    <p:sldId id="286" r:id="rId40"/>
    <p:sldId id="287" r:id="rId41"/>
    <p:sldId id="288" r:id="rId42"/>
    <p:sldId id="289" r:id="rId43"/>
    <p:sldId id="290" r:id="rId44"/>
    <p:sldId id="291" r:id="rId45"/>
    <p:sldId id="292" r:id="rId46"/>
    <p:sldId id="293" r:id="rId47"/>
    <p:sldId id="294" r:id="rId48"/>
    <p:sldId id="295" r:id="rId49"/>
    <p:sldId id="296" r:id="rId50"/>
    <p:sldId id="357" r:id="rId51"/>
    <p:sldId id="298" r:id="rId52"/>
    <p:sldId id="300" r:id="rId53"/>
    <p:sldId id="301" r:id="rId54"/>
    <p:sldId id="354" r:id="rId55"/>
    <p:sldId id="303" r:id="rId56"/>
    <p:sldId id="256" r:id="rId57"/>
    <p:sldId id="541" r:id="rId58"/>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8D03C"/>
    <a:srgbClr val="FF0000"/>
    <a:srgbClr val="FF896D"/>
    <a:srgbClr val="FF856D"/>
    <a:srgbClr val="FE976E"/>
    <a:srgbClr val="FFF5CD"/>
    <a:srgbClr val="FFFFCC"/>
    <a:srgbClr val="FF2602"/>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718" autoAdjust="0"/>
    <p:restoredTop sz="71307" autoAdjust="0"/>
  </p:normalViewPr>
  <p:slideViewPr>
    <p:cSldViewPr snapToGrid="0" showGuides="1">
      <p:cViewPr varScale="1">
        <p:scale>
          <a:sx n="81" d="100"/>
          <a:sy n="81" d="100"/>
        </p:scale>
        <p:origin x="954" y="90"/>
      </p:cViewPr>
      <p:guideLst>
        <p:guide orient="horz" pos="2160"/>
        <p:guide pos="3840"/>
      </p:guideLst>
    </p:cSldViewPr>
  </p:slideViewPr>
  <p:notesTextViewPr>
    <p:cViewPr>
      <p:scale>
        <a:sx n="1" d="1"/>
        <a:sy n="1" d="1"/>
      </p:scale>
      <p:origin x="0" y="0"/>
    </p:cViewPr>
  </p:notesTextViewPr>
  <p:sorterViewPr>
    <p:cViewPr varScale="1">
      <p:scale>
        <a:sx n="1" d="1"/>
        <a:sy n="1" d="1"/>
      </p:scale>
      <p:origin x="0" y="-27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A823782C-1F01-4F13-B406-2022EBE1D195}" type="datetimeFigureOut">
              <a:rPr lang="fr-CH" smtClean="0"/>
              <a:t>22.05.2023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1" y="8842031"/>
            <a:ext cx="3043343" cy="467071"/>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1440" tIns="45720" rIns="91440" bIns="45720" rtlCol="0" anchor="b"/>
          <a:lstStyle>
            <a:lvl1pPr algn="r">
              <a:defRPr sz="1200"/>
            </a:lvl1pPr>
          </a:lstStyle>
          <a:p>
            <a:fld id="{A8AB35CB-E3B8-47F7-B67B-7846C6AC651F}" type="slidenum">
              <a:rPr lang="fr-CH" smtClean="0"/>
              <a:t>‹#›</a:t>
            </a:fld>
            <a:endParaRPr lang="fr-CH"/>
          </a:p>
        </p:txBody>
      </p:sp>
    </p:spTree>
    <p:extLst>
      <p:ext uri="{BB962C8B-B14F-4D97-AF65-F5344CB8AC3E}">
        <p14:creationId xmlns:p14="http://schemas.microsoft.com/office/powerpoint/2010/main" val="355180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250253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400" b="1" dirty="0"/>
              <a:t>Questions you seek to answer.</a:t>
            </a:r>
            <a:r>
              <a:rPr lang="en-GB" altLang="en-US" sz="1400" b="1" baseline="0" dirty="0"/>
              <a:t> </a:t>
            </a:r>
          </a:p>
          <a:p>
            <a:r>
              <a:rPr lang="en-GB" altLang="en-US" sz="1400" b="1" dirty="0"/>
              <a:t>Decide about information needed</a:t>
            </a:r>
            <a:r>
              <a:rPr lang="en-GB" altLang="en-US" sz="1400" dirty="0"/>
              <a:t>:</a:t>
            </a:r>
            <a:r>
              <a:rPr lang="en-GB" altLang="en-US" sz="1400" baseline="0" dirty="0"/>
              <a:t> Gather/analyse </a:t>
            </a:r>
            <a:r>
              <a:rPr lang="en-GB" altLang="en-US" sz="1200" baseline="0" dirty="0"/>
              <a:t>s</a:t>
            </a:r>
            <a:r>
              <a:rPr lang="en-GB" altLang="en-US" sz="1200" dirty="0"/>
              <a:t>econdary data -&gt; gap analysis;</a:t>
            </a:r>
            <a:r>
              <a:rPr lang="en-GB" altLang="en-US" sz="1200" baseline="0" dirty="0"/>
              <a:t> </a:t>
            </a:r>
            <a:r>
              <a:rPr lang="en-GB" altLang="en-US" sz="1200" dirty="0"/>
              <a:t>Primary data to be collected;</a:t>
            </a:r>
            <a:r>
              <a:rPr lang="en-GB" altLang="en-US" sz="1200" baseline="0" dirty="0"/>
              <a:t> </a:t>
            </a:r>
            <a:r>
              <a:rPr lang="en-GB" altLang="en-US" sz="1200" dirty="0"/>
              <a:t>Often need for a multidisciplinary team </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12</a:t>
            </a:fld>
            <a:endParaRPr lang="fr-CH"/>
          </a:p>
        </p:txBody>
      </p:sp>
    </p:spTree>
    <p:extLst>
      <p:ext uri="{BB962C8B-B14F-4D97-AF65-F5344CB8AC3E}">
        <p14:creationId xmlns:p14="http://schemas.microsoft.com/office/powerpoint/2010/main" val="95348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Follow-up from</a:t>
            </a:r>
            <a:r>
              <a:rPr lang="en-GB" baseline="0" noProof="0" dirty="0"/>
              <a:t> session Setting the Scene (choice of context for the first movies) +</a:t>
            </a:r>
            <a:endParaRPr lang="en-GB" noProof="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13</a:t>
            </a:fld>
            <a:endParaRPr lang="fr-CH"/>
          </a:p>
        </p:txBody>
      </p:sp>
    </p:spTree>
    <p:extLst>
      <p:ext uri="{BB962C8B-B14F-4D97-AF65-F5344CB8AC3E}">
        <p14:creationId xmlns:p14="http://schemas.microsoft.com/office/powerpoint/2010/main" val="126942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 definition of 'assessment' in mind</a:t>
            </a:r>
          </a:p>
          <a:p>
            <a:r>
              <a:rPr lang="en-US" dirty="0"/>
              <a:t>Situation analysis:</a:t>
            </a:r>
            <a:r>
              <a:rPr lang="en-US" baseline="0" dirty="0"/>
              <a:t> </a:t>
            </a:r>
          </a:p>
          <a:p>
            <a:pPr lvl="1"/>
            <a:r>
              <a:rPr lang="en-US" baseline="0" dirty="0"/>
              <a:t>Where are we -overall context -socio-economic, political, military, geographic, environmental....; what is happening (type, scale and duration of crisis); population structure, population health status; water and sanitation services, food availability, availability of health facilities and services, access; disease pattern in the area, ….. </a:t>
            </a:r>
            <a:endParaRPr lang="en-US"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14</a:t>
            </a:fld>
            <a:endParaRPr lang="fr-CH"/>
          </a:p>
        </p:txBody>
      </p:sp>
    </p:spTree>
    <p:extLst>
      <p:ext uri="{BB962C8B-B14F-4D97-AF65-F5344CB8AC3E}">
        <p14:creationId xmlns:p14="http://schemas.microsoft.com/office/powerpoint/2010/main" val="38705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15</a:t>
            </a:fld>
            <a:endParaRPr lang="fr-CH"/>
          </a:p>
        </p:txBody>
      </p:sp>
    </p:spTree>
    <p:extLst>
      <p:ext uri="{BB962C8B-B14F-4D97-AF65-F5344CB8AC3E}">
        <p14:creationId xmlns:p14="http://schemas.microsoft.com/office/powerpoint/2010/main" val="150738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16</a:t>
            </a:fld>
            <a:endParaRPr lang="fr-CH"/>
          </a:p>
        </p:txBody>
      </p:sp>
    </p:spTree>
    <p:extLst>
      <p:ext uri="{BB962C8B-B14F-4D97-AF65-F5344CB8AC3E}">
        <p14:creationId xmlns:p14="http://schemas.microsoft.com/office/powerpoint/2010/main" val="126302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During the module ‘’setting the scene’’ we have listed different types /groups of stakeholders -&gt; refer to this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look later during the module about actors in humanitarian crisis /coordination in more detail two frameworks that can be used to carry out a stakeholder analysis </a:t>
            </a:r>
            <a:r>
              <a:rPr lang="en-GB" i="1" dirty="0"/>
              <a:t>(= the next two slides -&gt; are kept here as hidden slide / as information for the facilitator –in case of a panel discussion, these slides are discussed during the 45 minutes at the end of the day two days before the panel -&gt; </a:t>
            </a:r>
            <a:r>
              <a:rPr lang="en-GB" i="1" dirty="0" err="1"/>
              <a:t>taks</a:t>
            </a:r>
            <a:r>
              <a:rPr lang="en-GB" i="1" dirty="0"/>
              <a:t> for the groups to look up certain organizations/institutions)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17</a:t>
            </a:fld>
            <a:endParaRPr lang="fr-CH"/>
          </a:p>
        </p:txBody>
      </p:sp>
    </p:spTree>
    <p:extLst>
      <p:ext uri="{BB962C8B-B14F-4D97-AF65-F5344CB8AC3E}">
        <p14:creationId xmlns:p14="http://schemas.microsoft.com/office/powerpoint/2010/main" val="286556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framework is useful when you look at governmental institutions, organizations but also for instance arms carriers, the private sector and communities, etc. </a:t>
            </a:r>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18</a:t>
            </a:fld>
            <a:endParaRPr lang="fr-CH"/>
          </a:p>
        </p:txBody>
      </p:sp>
    </p:spTree>
    <p:extLst>
      <p:ext uri="{BB962C8B-B14F-4D97-AF65-F5344CB8AC3E}">
        <p14:creationId xmlns:p14="http://schemas.microsoft.com/office/powerpoint/2010/main" val="2449388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way of mapping stakeholders / people you work with and will help you to get a more in-depth understanding.  </a:t>
            </a:r>
          </a:p>
        </p:txBody>
      </p:sp>
      <p:sp>
        <p:nvSpPr>
          <p:cNvPr id="4" name="Slide Number Placeholder 3"/>
          <p:cNvSpPr>
            <a:spLocks noGrp="1"/>
          </p:cNvSpPr>
          <p:nvPr>
            <p:ph type="sldNum" sz="quarter" idx="10"/>
          </p:nvPr>
        </p:nvSpPr>
        <p:spPr/>
        <p:txBody>
          <a:bodyPr/>
          <a:lstStyle/>
          <a:p>
            <a:fld id="{A8AB35CB-E3B8-47F7-B67B-7846C6AC651F}" type="slidenum">
              <a:rPr lang="fr-CH" smtClean="0"/>
              <a:t>19</a:t>
            </a:fld>
            <a:endParaRPr lang="fr-CH"/>
          </a:p>
        </p:txBody>
      </p:sp>
    </p:spTree>
    <p:extLst>
      <p:ext uri="{BB962C8B-B14F-4D97-AF65-F5344CB8AC3E}">
        <p14:creationId xmlns:p14="http://schemas.microsoft.com/office/powerpoint/2010/main" val="1972860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a:t>
            </a:r>
            <a:r>
              <a:rPr lang="en-GB" baseline="0" dirty="0"/>
              <a:t>Which location(s) will be visited, checklist of main info needed, how information will be collected, who will do what</a:t>
            </a:r>
          </a:p>
          <a:p>
            <a:r>
              <a:rPr lang="en-GB" baseline="0" dirty="0"/>
              <a:t>Step 2: Explain who you are, reason for your visit, how you are going about collecting information</a:t>
            </a:r>
            <a:endParaRPr lang="en-GB" dirty="0"/>
          </a:p>
          <a:p>
            <a:r>
              <a:rPr lang="en-GB" dirty="0"/>
              <a:t>Step 3</a:t>
            </a:r>
            <a:r>
              <a:rPr lang="en-GB" baseline="0" dirty="0"/>
              <a:t>: (informal) walk around the area accompanied by local people. Continue to observe everything around you. </a:t>
            </a:r>
          </a:p>
          <a:p>
            <a:r>
              <a:rPr lang="en-GB" baseline="0" dirty="0"/>
              <a:t>Step 4 Identify groups or individuals to talk to in order to gather the required information</a:t>
            </a:r>
          </a:p>
          <a:p>
            <a:r>
              <a:rPr lang="en-GB" baseline="0" dirty="0"/>
              <a:t>Step 5 All team members to meet at given moments during the day: sharing ideas, amendments of the schedule</a:t>
            </a:r>
          </a:p>
          <a:p>
            <a:r>
              <a:rPr lang="en-GB" baseline="0" dirty="0"/>
              <a:t>Step 6: Whenever possible, meeting with ‘community’ representatives when field assessment has been completed: Explain what you’ve done, do not make commitments regarding assistance  </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20</a:t>
            </a:fld>
            <a:endParaRPr lang="fr-CH"/>
          </a:p>
        </p:txBody>
      </p:sp>
    </p:spTree>
    <p:extLst>
      <p:ext uri="{BB962C8B-B14F-4D97-AF65-F5344CB8AC3E}">
        <p14:creationId xmlns:p14="http://schemas.microsoft.com/office/powerpoint/2010/main" val="193430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crisis situations the reality is that you will be able to identify many different problems</a:t>
            </a:r>
          </a:p>
        </p:txBody>
      </p:sp>
      <p:sp>
        <p:nvSpPr>
          <p:cNvPr id="4" name="Slide Number Placeholder 3"/>
          <p:cNvSpPr>
            <a:spLocks noGrp="1"/>
          </p:cNvSpPr>
          <p:nvPr>
            <p:ph type="sldNum" sz="quarter" idx="10"/>
          </p:nvPr>
        </p:nvSpPr>
        <p:spPr/>
        <p:txBody>
          <a:bodyPr/>
          <a:lstStyle/>
          <a:p>
            <a:fld id="{A8AB35CB-E3B8-47F7-B67B-7846C6AC651F}" type="slidenum">
              <a:rPr lang="fr-CH" smtClean="0"/>
              <a:t>21</a:t>
            </a:fld>
            <a:endParaRPr lang="fr-CH"/>
          </a:p>
        </p:txBody>
      </p:sp>
    </p:spTree>
    <p:extLst>
      <p:ext uri="{BB962C8B-B14F-4D97-AF65-F5344CB8AC3E}">
        <p14:creationId xmlns:p14="http://schemas.microsoft.com/office/powerpoint/2010/main" val="369475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noProof="0" dirty="0">
                <a:latin typeface="Arial" charset="0"/>
                <a:ea typeface="ＭＳ Ｐゴシック" charset="-128"/>
              </a:rPr>
              <a:t>Keep the affected people / population at the centre</a:t>
            </a:r>
          </a:p>
          <a:p>
            <a:pPr eaLnBrk="1" hangingPunct="1"/>
            <a:r>
              <a:rPr lang="en-GB" altLang="en-US" noProof="0" dirty="0">
                <a:latin typeface="Arial" charset="0"/>
                <a:ea typeface="ＭＳ Ｐゴシック" charset="-128"/>
              </a:rPr>
              <a:t>The cycle</a:t>
            </a:r>
            <a:r>
              <a:rPr lang="en-GB" altLang="en-US" baseline="0" noProof="0" dirty="0">
                <a:latin typeface="Arial" charset="0"/>
                <a:ea typeface="ＭＳ Ｐゴシック" charset="-128"/>
              </a:rPr>
              <a:t> is not completed until findings / results are </a:t>
            </a:r>
            <a:r>
              <a:rPr lang="en-GB" altLang="en-US" b="1" baseline="0" noProof="0" dirty="0">
                <a:latin typeface="Arial" charset="0"/>
                <a:ea typeface="ＭＳ Ｐゴシック" charset="-128"/>
              </a:rPr>
              <a:t>shared</a:t>
            </a:r>
            <a:r>
              <a:rPr lang="en-GB" altLang="en-US" b="0" baseline="0" noProof="0" dirty="0">
                <a:latin typeface="Arial" charset="0"/>
                <a:ea typeface="ＭＳ Ｐゴシック" charset="-128"/>
              </a:rPr>
              <a:t> with those responsible for follow-up and others ‘’who need to know’’</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3</a:t>
            </a:fld>
            <a:endParaRPr lang="fr-CH"/>
          </a:p>
        </p:txBody>
      </p:sp>
    </p:spTree>
    <p:extLst>
      <p:ext uri="{BB962C8B-B14F-4D97-AF65-F5344CB8AC3E}">
        <p14:creationId xmlns:p14="http://schemas.microsoft.com/office/powerpoint/2010/main" val="40427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Setting priorities is essential and at the same time one of the most difficult things to do. Therefore, let’s look more in detail at how you can go about it. </a:t>
            </a:r>
          </a:p>
        </p:txBody>
      </p:sp>
      <p:sp>
        <p:nvSpPr>
          <p:cNvPr id="4" name="Slide Number Placeholder 3"/>
          <p:cNvSpPr>
            <a:spLocks noGrp="1"/>
          </p:cNvSpPr>
          <p:nvPr>
            <p:ph type="sldNum" sz="quarter" idx="10"/>
          </p:nvPr>
        </p:nvSpPr>
        <p:spPr/>
        <p:txBody>
          <a:bodyPr/>
          <a:lstStyle/>
          <a:p>
            <a:fld id="{A8AB35CB-E3B8-47F7-B67B-7846C6AC651F}" type="slidenum">
              <a:rPr lang="fr-CH" smtClean="0"/>
              <a:t>22</a:t>
            </a:fld>
            <a:endParaRPr lang="fr-CH"/>
          </a:p>
        </p:txBody>
      </p:sp>
    </p:spTree>
    <p:extLst>
      <p:ext uri="{BB962C8B-B14F-4D97-AF65-F5344CB8AC3E}">
        <p14:creationId xmlns:p14="http://schemas.microsoft.com/office/powerpoint/2010/main" val="354517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en-US" sz="900" b="1" i="0" dirty="0">
                <a:solidFill>
                  <a:srgbClr val="000000"/>
                </a:solidFill>
              </a:rPr>
              <a:t>Obligation/</a:t>
            </a:r>
            <a:r>
              <a:rPr lang="en-US" altLang="en-US" sz="900" b="0" i="0" dirty="0">
                <a:solidFill>
                  <a:srgbClr val="000000"/>
                </a:solidFill>
              </a:rPr>
              <a:t>acceptability to intervene</a:t>
            </a:r>
            <a:r>
              <a:rPr lang="en-US" altLang="en-US" sz="900" b="0" i="1" dirty="0">
                <a:solidFill>
                  <a:srgbClr val="000000"/>
                </a:solidFill>
              </a:rPr>
              <a:t>, </a:t>
            </a:r>
            <a:r>
              <a:rPr lang="en-US" altLang="en-US" sz="900" b="0" i="0" dirty="0">
                <a:solidFill>
                  <a:srgbClr val="000000"/>
                </a:solidFill>
              </a:rPr>
              <a:t>e.g. mandate, values, principles, policies -&gt; will be looked into further during the session Practical Ethics </a:t>
            </a:r>
            <a:endParaRPr lang="en-US" altLang="en-US" sz="900" b="1" i="0" dirty="0">
              <a:solidFill>
                <a:srgbClr val="000000"/>
              </a:solidFill>
            </a:endParaRPr>
          </a:p>
          <a:p>
            <a:pPr marL="0" indent="0" eaLnBrk="1" hangingPunct="1">
              <a:buClr>
                <a:srgbClr val="808080"/>
              </a:buClr>
              <a:buSzPct val="90000"/>
              <a:buNone/>
              <a:defRPr/>
            </a:pPr>
            <a:r>
              <a:rPr lang="en-US" altLang="en-US" sz="900" b="1" i="0" dirty="0">
                <a:solidFill>
                  <a:srgbClr val="000000"/>
                </a:solidFill>
              </a:rPr>
              <a:t>Benefits &amp; Risks:</a:t>
            </a:r>
            <a:r>
              <a:rPr lang="en-US" altLang="en-US" sz="900" b="1" i="0" baseline="0" dirty="0">
                <a:solidFill>
                  <a:srgbClr val="000000"/>
                </a:solidFill>
              </a:rPr>
              <a:t> </a:t>
            </a:r>
            <a:r>
              <a:rPr lang="en-US" altLang="en-US" sz="900" b="1" i="0" dirty="0">
                <a:solidFill>
                  <a:srgbClr val="000000"/>
                </a:solidFill>
              </a:rPr>
              <a:t>Expected outcomes/impact</a:t>
            </a:r>
            <a:r>
              <a:rPr lang="en-US" altLang="en-US" sz="900" b="1" i="0" baseline="0" dirty="0">
                <a:solidFill>
                  <a:srgbClr val="000000"/>
                </a:solidFill>
              </a:rPr>
              <a:t> </a:t>
            </a:r>
            <a:r>
              <a:rPr lang="en-US" altLang="en-US" sz="900" b="0" i="0" baseline="0" dirty="0">
                <a:solidFill>
                  <a:srgbClr val="000000"/>
                </a:solidFill>
              </a:rPr>
              <a:t>f</a:t>
            </a:r>
            <a:r>
              <a:rPr lang="en-US" altLang="en-US" sz="900" i="0" dirty="0">
                <a:solidFill>
                  <a:srgbClr val="000000"/>
                </a:solidFill>
              </a:rPr>
              <a:t>or affected population, those who intervene, environment, …</a:t>
            </a:r>
          </a:p>
          <a:p>
            <a:pPr marL="0" indent="0" eaLnBrk="1" hangingPunct="1">
              <a:buClr>
                <a:srgbClr val="808080"/>
              </a:buClr>
              <a:buSzPct val="90000"/>
              <a:buNone/>
              <a:defRPr/>
            </a:pPr>
            <a:r>
              <a:rPr lang="en-US" altLang="en-US" sz="900" i="0" dirty="0">
                <a:solidFill>
                  <a:srgbClr val="000000"/>
                </a:solidFill>
              </a:rPr>
              <a:t>Constraints –internal + external -&gt; examples (NB internal constraints may be big but are not always </a:t>
            </a:r>
            <a:r>
              <a:rPr lang="en-US" altLang="en-US" sz="900" i="0" dirty="0" err="1">
                <a:solidFill>
                  <a:srgbClr val="000000"/>
                </a:solidFill>
              </a:rPr>
              <a:t>acknowleged</a:t>
            </a:r>
            <a:r>
              <a:rPr lang="en-US" altLang="en-US" sz="900" i="0" dirty="0">
                <a:solidFill>
                  <a:srgbClr val="000000"/>
                </a:solidFill>
              </a:rPr>
              <a: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en-US" i="1" dirty="0">
              <a:solidFill>
                <a:srgbClr val="000000"/>
              </a:solidFill>
            </a:endParaRP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24</a:t>
            </a:fld>
            <a:endParaRPr lang="fr-CH"/>
          </a:p>
        </p:txBody>
      </p:sp>
    </p:spTree>
    <p:extLst>
      <p:ext uri="{BB962C8B-B14F-4D97-AF65-F5344CB8AC3E}">
        <p14:creationId xmlns:p14="http://schemas.microsoft.com/office/powerpoint/2010/main" val="357235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severity ranking table is a tool that is often used for setting priorities in crisis situations.</a:t>
            </a:r>
          </a:p>
          <a:p>
            <a:r>
              <a:rPr lang="en-GB" dirty="0"/>
              <a:t>The mandate and mission of the organization that you work for will also influence whether you will intervene </a:t>
            </a:r>
          </a:p>
        </p:txBody>
      </p:sp>
      <p:sp>
        <p:nvSpPr>
          <p:cNvPr id="4" name="Slide Number Placeholder 3"/>
          <p:cNvSpPr>
            <a:spLocks noGrp="1"/>
          </p:cNvSpPr>
          <p:nvPr>
            <p:ph type="sldNum" sz="quarter" idx="10"/>
          </p:nvPr>
        </p:nvSpPr>
        <p:spPr/>
        <p:txBody>
          <a:bodyPr/>
          <a:lstStyle/>
          <a:p>
            <a:fld id="{A8AB35CB-E3B8-47F7-B67B-7846C6AC651F}" type="slidenum">
              <a:rPr lang="fr-CH" smtClean="0"/>
              <a:t>25</a:t>
            </a:fld>
            <a:endParaRPr lang="fr-CH"/>
          </a:p>
        </p:txBody>
      </p:sp>
    </p:spTree>
    <p:extLst>
      <p:ext uri="{BB962C8B-B14F-4D97-AF65-F5344CB8AC3E}">
        <p14:creationId xmlns:p14="http://schemas.microsoft.com/office/powerpoint/2010/main" val="1929172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Constraints can for instance be due to Geography, Politics, Resources (human/expertise, financial), Logistics (formalities, availability of supplies, delays in shipping supplies, warehousing, communication), </a:t>
            </a:r>
          </a:p>
          <a:p>
            <a:r>
              <a:rPr lang="en-GB" baseline="0" dirty="0"/>
              <a:t>Constraints can be internal and external</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26</a:t>
            </a:fld>
            <a:endParaRPr lang="fr-CH"/>
          </a:p>
        </p:txBody>
      </p:sp>
    </p:spTree>
    <p:extLst>
      <p:ext uri="{BB962C8B-B14F-4D97-AF65-F5344CB8AC3E}">
        <p14:creationId xmlns:p14="http://schemas.microsoft.com/office/powerpoint/2010/main" val="1706571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you have decided to intervene….. Which brings us to the next step in the programme management cycle, i.e. formulate and plan (see next slide)</a:t>
            </a:r>
          </a:p>
        </p:txBody>
      </p:sp>
      <p:sp>
        <p:nvSpPr>
          <p:cNvPr id="4" name="Slide Number Placeholder 3"/>
          <p:cNvSpPr>
            <a:spLocks noGrp="1"/>
          </p:cNvSpPr>
          <p:nvPr>
            <p:ph type="sldNum" sz="quarter" idx="10"/>
          </p:nvPr>
        </p:nvSpPr>
        <p:spPr/>
        <p:txBody>
          <a:bodyPr/>
          <a:lstStyle/>
          <a:p>
            <a:fld id="{A8AB35CB-E3B8-47F7-B67B-7846C6AC651F}" type="slidenum">
              <a:rPr lang="fr-CH" smtClean="0"/>
              <a:t>27</a:t>
            </a:fld>
            <a:endParaRPr lang="fr-CH"/>
          </a:p>
        </p:txBody>
      </p:sp>
    </p:spTree>
    <p:extLst>
      <p:ext uri="{BB962C8B-B14F-4D97-AF65-F5344CB8AC3E}">
        <p14:creationId xmlns:p14="http://schemas.microsoft.com/office/powerpoint/2010/main" val="119016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8024D85F-2425-6547-94D3-C0E194DD8C41}" type="slidenum">
              <a:rPr lang="en-US" altLang="en-US" sz="1200"/>
              <a:pPr/>
              <a:t>28</a:t>
            </a:fld>
            <a:endParaRPr lang="en-US" altLang="en-US" sz="1200"/>
          </a:p>
        </p:txBody>
      </p:sp>
      <p:sp>
        <p:nvSpPr>
          <p:cNvPr id="10243"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noProof="0" dirty="0">
              <a:latin typeface="Arial" charset="0"/>
              <a:ea typeface="ＭＳ Ｐゴシック" charset="-128"/>
            </a:endParaRPr>
          </a:p>
        </p:txBody>
      </p:sp>
    </p:spTree>
    <p:extLst>
      <p:ext uri="{BB962C8B-B14F-4D97-AF65-F5344CB8AC3E}">
        <p14:creationId xmlns:p14="http://schemas.microsoft.com/office/powerpoint/2010/main" val="2325842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2240BCB5-70D8-774D-8637-8836036D42B2}" type="slidenum">
              <a:rPr lang="en-US" altLang="en-US" sz="1200"/>
              <a:pPr/>
              <a:t>29</a:t>
            </a:fld>
            <a:endParaRPr lang="en-US" altLang="en-US" sz="1200"/>
          </a:p>
        </p:txBody>
      </p:sp>
      <p:sp>
        <p:nvSpPr>
          <p:cNvPr id="59395" name="Rectangle 2"/>
          <p:cNvSpPr>
            <a:spLocks noGrp="1" noRot="1" noChangeAspect="1" noChangeArrowheads="1" noTextEdit="1"/>
          </p:cNvSpPr>
          <p:nvPr>
            <p:ph type="sldImg"/>
          </p:nvPr>
        </p:nvSpPr>
        <p:spPr>
          <a:xfrm>
            <a:off x="436563" y="711200"/>
            <a:ext cx="6318250" cy="3554413"/>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mn-lt"/>
                <a:ea typeface="ＭＳ Ｐゴシック" charset="-128"/>
              </a:rPr>
              <a:t>It </a:t>
            </a:r>
            <a:r>
              <a:rPr lang="en-US" altLang="en-US" noProof="0" dirty="0" err="1">
                <a:latin typeface="+mn-lt"/>
                <a:ea typeface="ＭＳ Ｐゴシック" charset="-128"/>
              </a:rPr>
              <a:t>it</a:t>
            </a:r>
            <a:r>
              <a:rPr lang="en-US" altLang="en-US" noProof="0" dirty="0">
                <a:latin typeface="+mn-lt"/>
                <a:ea typeface="ＭＳ Ｐゴシック" charset="-128"/>
              </a:rPr>
              <a:t> important at this stage to also formulate how you will go about monitoring and evaluation. </a:t>
            </a:r>
          </a:p>
        </p:txBody>
      </p:sp>
    </p:spTree>
    <p:extLst>
      <p:ext uri="{BB962C8B-B14F-4D97-AF65-F5344CB8AC3E}">
        <p14:creationId xmlns:p14="http://schemas.microsoft.com/office/powerpoint/2010/main" val="2848629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481A88A-0C9F-3746-8762-766449FC4082}" type="slidenum">
              <a:rPr lang="en-US" altLang="en-US" sz="1200"/>
              <a:pPr/>
              <a:t>30</a:t>
            </a:fld>
            <a:endParaRPr lang="en-US" altLang="en-US" sz="1200" dirty="0"/>
          </a:p>
        </p:txBody>
      </p:sp>
      <p:sp>
        <p:nvSpPr>
          <p:cNvPr id="71683" name="Rectangle 2"/>
          <p:cNvSpPr>
            <a:spLocks noGrp="1" noRot="1" noChangeAspect="1" noChangeArrowheads="1" noTextEdit="1"/>
          </p:cNvSpPr>
          <p:nvPr>
            <p:ph type="sldImg"/>
          </p:nvPr>
        </p:nvSpPr>
        <p:spPr>
          <a:xfrm>
            <a:off x="436563" y="711200"/>
            <a:ext cx="6318250" cy="3554413"/>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The results chain is commonly used for interventions in crisis situations and goes from inputs to activities, output and than outcome and impact, where in most cases you will carry out a whole lot of activities to reach a certain outcome, while all of the different outcomes contribute to the final impact. It is at the level of outcomes and impact that we speak about results, i.e. changes that happen in the lives of the people that we work with and for. </a:t>
            </a:r>
          </a:p>
          <a:p>
            <a:pPr eaLnBrk="1" hangingPunct="1"/>
            <a:r>
              <a:rPr lang="en-US" altLang="en-US" noProof="0" dirty="0">
                <a:latin typeface="Arial" charset="0"/>
                <a:ea typeface="ＭＳ Ｐゴシック" charset="-128"/>
              </a:rPr>
              <a:t>This may sound all very theoretical and let’s therefore look at what the results chain means in reality -&gt; the chicken in the next slide explains this well</a:t>
            </a:r>
          </a:p>
        </p:txBody>
      </p:sp>
    </p:spTree>
    <p:extLst>
      <p:ext uri="{BB962C8B-B14F-4D97-AF65-F5344CB8AC3E}">
        <p14:creationId xmlns:p14="http://schemas.microsoft.com/office/powerpoint/2010/main" val="302902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FE81EA3-D803-A646-86D3-C5CBDD079F20}" type="slidenum">
              <a:rPr lang="en-US" altLang="en-US" sz="1200"/>
              <a:pPr/>
              <a:t>31</a:t>
            </a:fld>
            <a:endParaRPr lang="en-US" altLang="en-US" sz="1200"/>
          </a:p>
        </p:txBody>
      </p:sp>
      <p:sp>
        <p:nvSpPr>
          <p:cNvPr id="66563" name="Rectangle 2"/>
          <p:cNvSpPr>
            <a:spLocks noGrp="1" noRot="1" noChangeAspect="1" noChangeArrowheads="1" noTextEdit="1"/>
          </p:cNvSpPr>
          <p:nvPr>
            <p:ph type="sldImg"/>
          </p:nvPr>
        </p:nvSpPr>
        <p:spPr>
          <a:xfrm>
            <a:off x="436563" y="711200"/>
            <a:ext cx="6318250" cy="3554413"/>
          </a:xfrm>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The chicken eats (input) after which there will be a lot of activity going on in its belly (</a:t>
            </a:r>
            <a:r>
              <a:rPr lang="en-US" altLang="en-US" noProof="0" dirty="0" err="1">
                <a:latin typeface="Arial" charset="0"/>
                <a:ea typeface="ＭＳ Ｐゴシック" charset="-128"/>
              </a:rPr>
              <a:t>putput</a:t>
            </a:r>
            <a:r>
              <a:rPr lang="en-US" altLang="en-US" noProof="0" dirty="0">
                <a:latin typeface="Arial" charset="0"/>
                <a:ea typeface="ＭＳ Ｐゴシック" charset="-128"/>
              </a:rPr>
              <a:t> /activity) and look, the chicken lays an egg. Is this a result? </a:t>
            </a:r>
            <a:r>
              <a:rPr lang="en-US" altLang="en-US" i="1" noProof="0" dirty="0">
                <a:latin typeface="Arial" charset="0"/>
                <a:ea typeface="ＭＳ Ｐゴシック" charset="-128"/>
              </a:rPr>
              <a:t>…….-&gt; Get for answers from the group</a:t>
            </a:r>
            <a:r>
              <a:rPr lang="en-US" altLang="en-US" noProof="0" dirty="0">
                <a:latin typeface="Arial" charset="0"/>
                <a:ea typeface="ＭＳ Ｐゴシック" charset="-128"/>
              </a:rPr>
              <a:t>. </a:t>
            </a:r>
          </a:p>
          <a:p>
            <a:pPr eaLnBrk="1" hangingPunct="1"/>
            <a:r>
              <a:rPr lang="en-US" altLang="en-US" noProof="0" dirty="0">
                <a:latin typeface="Arial" charset="0"/>
                <a:ea typeface="ＭＳ Ｐゴシック" charset="-128"/>
              </a:rPr>
              <a:t>It certainly is a major achievement, but it is not yet a result in the sense of an outcome/impact). The result depends on what happens with the egg: Will it be a new little chicken, your omelet tomorrow morning or does it go to waste as it looks in this picture.</a:t>
            </a:r>
          </a:p>
          <a:p>
            <a:pPr eaLnBrk="1" hangingPunct="1"/>
            <a:r>
              <a:rPr lang="en-US" altLang="en-US" noProof="0" dirty="0">
                <a:latin typeface="Arial" charset="0"/>
                <a:ea typeface="ＭＳ Ｐゴシック" charset="-128"/>
              </a:rPr>
              <a:t>Let’s now look at some examples of activities and results linked to health interventions -&gt; next slide</a:t>
            </a:r>
          </a:p>
          <a:p>
            <a:pPr eaLnBrk="1" hangingPunct="1"/>
            <a:endParaRPr lang="en-US" altLang="en-US" noProof="0" dirty="0">
              <a:latin typeface="Arial" charset="0"/>
              <a:ea typeface="ＭＳ Ｐゴシック" charset="-128"/>
            </a:endParaRPr>
          </a:p>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331361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just discussed, results are the effects at the outcome and impact level and these can be: </a:t>
            </a:r>
          </a:p>
          <a:p>
            <a:pPr marL="628650" lvl="1" indent="-171450">
              <a:buFont typeface="Arial" panose="020B0604020202020204" pitchFamily="34" charset="0"/>
              <a:buChar char="•"/>
            </a:pPr>
            <a:r>
              <a:rPr lang="en-GB" dirty="0"/>
              <a:t>Planned or unplanned </a:t>
            </a:r>
          </a:p>
          <a:p>
            <a:pPr marL="628650" lvl="1" indent="-171450">
              <a:buFont typeface="Arial" panose="020B0604020202020204" pitchFamily="34" charset="0"/>
              <a:buChar char="•"/>
            </a:pPr>
            <a:r>
              <a:rPr lang="en-GB" dirty="0"/>
              <a:t>Direct or indirect</a:t>
            </a:r>
          </a:p>
          <a:p>
            <a:pPr marL="628650" lvl="1" indent="-171450">
              <a:buFont typeface="Arial" panose="020B0604020202020204" pitchFamily="34" charset="0"/>
              <a:buChar char="•"/>
            </a:pPr>
            <a:r>
              <a:rPr lang="en-GB" dirty="0"/>
              <a:t>Positive are negative</a:t>
            </a:r>
          </a:p>
          <a:p>
            <a:pPr marL="0" lvl="0" indent="0">
              <a:buFont typeface="Arial" panose="020B0604020202020204" pitchFamily="34" charset="0"/>
              <a:buNone/>
            </a:pPr>
            <a:r>
              <a:rPr lang="en-GB" dirty="0"/>
              <a:t>-&gt; Give some examples</a:t>
            </a:r>
          </a:p>
        </p:txBody>
      </p:sp>
      <p:sp>
        <p:nvSpPr>
          <p:cNvPr id="4" name="Slide Number Placeholder 3"/>
          <p:cNvSpPr>
            <a:spLocks noGrp="1"/>
          </p:cNvSpPr>
          <p:nvPr>
            <p:ph type="sldNum" sz="quarter" idx="10"/>
          </p:nvPr>
        </p:nvSpPr>
        <p:spPr/>
        <p:txBody>
          <a:bodyPr/>
          <a:lstStyle/>
          <a:p>
            <a:fld id="{A8AB35CB-E3B8-47F7-B67B-7846C6AC651F}" type="slidenum">
              <a:rPr lang="fr-CH" smtClean="0"/>
              <a:t>33</a:t>
            </a:fld>
            <a:endParaRPr lang="fr-CH"/>
          </a:p>
        </p:txBody>
      </p:sp>
    </p:spTree>
    <p:extLst>
      <p:ext uri="{BB962C8B-B14F-4D97-AF65-F5344CB8AC3E}">
        <p14:creationId xmlns:p14="http://schemas.microsoft.com/office/powerpoint/2010/main" val="51548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thinking behind it is that you do an assessment and from there on decision about interventions are taken rather than coming with a pre-set idea of what you are going to do. </a:t>
            </a:r>
          </a:p>
          <a:p>
            <a:endParaRPr lang="en-GB" dirty="0"/>
          </a:p>
          <a:p>
            <a:r>
              <a:rPr lang="en-GB" dirty="0"/>
              <a:t>There may also be reasons not to carry out an assessment, e.g. </a:t>
            </a:r>
          </a:p>
          <a:p>
            <a:pPr marL="171450" indent="-171450">
              <a:buFont typeface="Arial" panose="020B0604020202020204" pitchFamily="34" charset="0"/>
              <a:buChar char="•"/>
            </a:pPr>
            <a:r>
              <a:rPr lang="en-GB" dirty="0"/>
              <a:t>Access to the affected area is impossible</a:t>
            </a:r>
          </a:p>
          <a:p>
            <a:pPr marL="171450" indent="-171450">
              <a:buFont typeface="Arial" panose="020B0604020202020204" pitchFamily="34" charset="0"/>
              <a:buChar char="•"/>
            </a:pPr>
            <a:r>
              <a:rPr lang="en-GB" dirty="0"/>
              <a:t>Existing information is adequate for decision making</a:t>
            </a:r>
          </a:p>
          <a:p>
            <a:pPr marL="171450" indent="-171450">
              <a:buFont typeface="Arial" panose="020B0604020202020204" pitchFamily="34" charset="0"/>
              <a:buChar char="•"/>
            </a:pPr>
            <a:r>
              <a:rPr lang="en-GB" dirty="0"/>
              <a:t>Many agencies are already doing an assessment in the affected area, and you are confident that they will cover the needs adequately and in a timely manner  (NB. assessment fatigue)</a:t>
            </a:r>
          </a:p>
          <a:p>
            <a:pPr marL="171450" indent="-171450">
              <a:buFont typeface="Arial" panose="020B0604020202020204" pitchFamily="34" charset="0"/>
              <a:buChar char="•"/>
            </a:pPr>
            <a:r>
              <a:rPr lang="en-GB" dirty="0"/>
              <a:t>A decision not to intervene has already been taken</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4</a:t>
            </a:fld>
            <a:endParaRPr lang="fr-CH"/>
          </a:p>
        </p:txBody>
      </p:sp>
    </p:spTree>
    <p:extLst>
      <p:ext uri="{BB962C8B-B14F-4D97-AF65-F5344CB8AC3E}">
        <p14:creationId xmlns:p14="http://schemas.microsoft.com/office/powerpoint/2010/main" val="3044702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FD83B443-FC48-7547-B040-14D49953F07E}" type="slidenum">
              <a:rPr lang="en-US" altLang="en-US" sz="1200"/>
              <a:pPr/>
              <a:t>34</a:t>
            </a:fld>
            <a:endParaRPr lang="en-US" altLang="en-US" sz="1200" dirty="0"/>
          </a:p>
        </p:txBody>
      </p:sp>
      <p:sp>
        <p:nvSpPr>
          <p:cNvPr id="75779"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r-CH" altLang="en-US" dirty="0">
              <a:latin typeface="Arial" charset="0"/>
              <a:ea typeface="ＭＳ Ｐゴシック" charset="-128"/>
            </a:endParaRPr>
          </a:p>
        </p:txBody>
      </p:sp>
    </p:spTree>
    <p:extLst>
      <p:ext uri="{BB962C8B-B14F-4D97-AF65-F5344CB8AC3E}">
        <p14:creationId xmlns:p14="http://schemas.microsoft.com/office/powerpoint/2010/main" val="88999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E92E260C-EFCC-AF4B-B142-CB215FC93863}" type="slidenum">
              <a:rPr lang="fr-CH" altLang="en-US"/>
              <a:pPr eaLnBrk="1" hangingPunct="1">
                <a:spcBef>
                  <a:spcPct val="0"/>
                </a:spcBef>
              </a:pPr>
              <a:t>35</a:t>
            </a:fld>
            <a:endParaRPr lang="fr-CH" altLang="en-US" dirty="0"/>
          </a:p>
        </p:txBody>
      </p:sp>
      <p:sp>
        <p:nvSpPr>
          <p:cNvPr id="77827" name="Rectangle 2"/>
          <p:cNvSpPr>
            <a:spLocks noGrp="1" noRot="1" noChangeAspect="1" noChangeArrowheads="1" noTextEdit="1"/>
          </p:cNvSpPr>
          <p:nvPr>
            <p:ph type="sldImg"/>
          </p:nvPr>
        </p:nvSpPr>
        <p:spPr>
          <a:xfrm>
            <a:off x="436563" y="711200"/>
            <a:ext cx="6318250" cy="3554413"/>
          </a:xfrm>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This slide shows an example of a SMART 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Formulating SMART objectives leads</a:t>
            </a:r>
            <a:r>
              <a:rPr lang="en-US" baseline="0" dirty="0"/>
              <a:t> to the defining a strategy and concrete activities to carry out to reach the objectives </a:t>
            </a:r>
            <a:endParaRPr lang="en-US" dirty="0"/>
          </a:p>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410219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Formulating SMART objectives leads</a:t>
            </a:r>
            <a:r>
              <a:rPr lang="en-US" baseline="0" dirty="0"/>
              <a:t> to the formulation of concrete activities that have to be carried out to attain these objectives </a:t>
            </a:r>
            <a:endParaRPr lang="en-US"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36</a:t>
            </a:fld>
            <a:endParaRPr lang="en-US" altLang="en-US" dirty="0"/>
          </a:p>
        </p:txBody>
      </p:sp>
    </p:spTree>
    <p:extLst>
      <p:ext uri="{BB962C8B-B14F-4D97-AF65-F5344CB8AC3E}">
        <p14:creationId xmlns:p14="http://schemas.microsoft.com/office/powerpoint/2010/main" val="2855658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r>
              <a:rPr lang="en-US" dirty="0"/>
              <a:t>Explore alternative response options. Focus on what is feasible and appropriate.</a:t>
            </a:r>
            <a:r>
              <a:rPr lang="en-US" baseline="0" dirty="0"/>
              <a:t> Consider the longer-term. Review and revise over time. Suitability may be very short lived during acute crisis situations</a:t>
            </a:r>
            <a:endParaRPr lang="en-US" dirty="0"/>
          </a:p>
          <a:p>
            <a:endParaRPr lang="en-US" dirty="0"/>
          </a:p>
          <a:p>
            <a:r>
              <a:rPr lang="en-US" dirty="0"/>
              <a:t>Substitution/direct</a:t>
            </a:r>
            <a:r>
              <a:rPr lang="en-US" baseline="0" dirty="0"/>
              <a:t> provision of services (decision depends on the urgency and gravity (i.e. severity, scale + risk of aggravation) of the problem. May be considered when </a:t>
            </a:r>
          </a:p>
          <a:p>
            <a:pPr marL="228600" indent="-228600">
              <a:buAutoNum type="arabicPeriod"/>
            </a:pPr>
            <a:r>
              <a:rPr lang="en-US" baseline="0" dirty="0"/>
              <a:t>Needs are great and the responsible authorities are unable or unwilling to meet them or no such authorities exist; </a:t>
            </a:r>
          </a:p>
          <a:p>
            <a:pPr marL="228600" indent="-228600">
              <a:buAutoNum type="arabicPeriod"/>
            </a:pPr>
            <a:r>
              <a:rPr lang="en-US" baseline="0" dirty="0"/>
              <a:t>Security conditions and/or risk that in-direct assistance misused or ill received; </a:t>
            </a:r>
          </a:p>
          <a:p>
            <a:pPr marL="228600" indent="-228600">
              <a:buAutoNum type="arabicPeriod"/>
            </a:pPr>
            <a:r>
              <a:rPr lang="en-US" baseline="0" dirty="0"/>
              <a:t>The assistance will help protect affected people </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37</a:t>
            </a:fld>
            <a:endParaRPr lang="en-US" altLang="en-US" dirty="0"/>
          </a:p>
        </p:txBody>
      </p:sp>
    </p:spTree>
    <p:extLst>
      <p:ext uri="{BB962C8B-B14F-4D97-AF65-F5344CB8AC3E}">
        <p14:creationId xmlns:p14="http://schemas.microsoft.com/office/powerpoint/2010/main" val="129164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organization will be able to meet all the needs on its own and there is a need for sharing tasks and responsibilities. Good coordination is key for this </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38</a:t>
            </a:fld>
            <a:endParaRPr lang="en-US" altLang="en-US" dirty="0"/>
          </a:p>
        </p:txBody>
      </p:sp>
    </p:spTree>
    <p:extLst>
      <p:ext uri="{BB962C8B-B14F-4D97-AF65-F5344CB8AC3E}">
        <p14:creationId xmlns:p14="http://schemas.microsoft.com/office/powerpoint/2010/main" val="1567253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39F38034-604C-E249-A520-5444C6F4D9D3}" type="slidenum">
              <a:rPr lang="fr-CH" altLang="en-US" sz="1200"/>
              <a:pPr/>
              <a:t>39</a:t>
            </a:fld>
            <a:endParaRPr lang="fr-CH" altLang="en-US" sz="1200" dirty="0"/>
          </a:p>
        </p:txBody>
      </p:sp>
      <p:sp>
        <p:nvSpPr>
          <p:cNvPr id="82947" name="Rectangle 2"/>
          <p:cNvSpPr>
            <a:spLocks noGrp="1" noRot="1" noChangeAspect="1" noChangeArrowheads="1" noTextEdit="1"/>
          </p:cNvSpPr>
          <p:nvPr>
            <p:ph type="sldImg"/>
          </p:nvPr>
        </p:nvSpPr>
        <p:spPr>
          <a:xfrm>
            <a:off x="452438" y="717550"/>
            <a:ext cx="6375400" cy="3586163"/>
          </a:xfrm>
          <a:ln/>
        </p:spPr>
      </p:sp>
      <p:sp>
        <p:nvSpPr>
          <p:cNvPr id="111620" name="Rectangle 3"/>
          <p:cNvSpPr>
            <a:spLocks noGrp="1" noChangeArrowheads="1"/>
          </p:cNvSpPr>
          <p:nvPr>
            <p:ph type="body" idx="1"/>
          </p:nvPr>
        </p:nvSpPr>
        <p:spPr>
          <a:xfrm>
            <a:off x="726434" y="4541905"/>
            <a:ext cx="5826549"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GB" altLang="en-US" b="0" noProof="0" dirty="0">
                <a:latin typeface="Arial" charset="0"/>
                <a:ea typeface="ＭＳ Ｐゴシック" charset="-128"/>
              </a:rPr>
              <a:t>After the strategy about how to achieve the intended results has been defined, it is the moment to look at what activities will be carried out linked to this and what resources are needed to do so. </a:t>
            </a:r>
          </a:p>
          <a:p>
            <a:pPr eaLnBrk="1" hangingPunct="1"/>
            <a:endParaRPr lang="en-GB" altLang="en-US" b="0" noProof="0" dirty="0">
              <a:latin typeface="Arial" charset="0"/>
              <a:ea typeface="ＭＳ Ｐゴシック" charset="-128"/>
            </a:endParaRPr>
          </a:p>
          <a:p>
            <a:pPr eaLnBrk="1" hangingPunct="1"/>
            <a:r>
              <a:rPr lang="en-GB" altLang="en-US" b="0" noProof="0" dirty="0">
                <a:latin typeface="Arial" charset="0"/>
                <a:ea typeface="ＭＳ Ｐゴシック" charset="-128"/>
              </a:rPr>
              <a:t>Resources are directly linked to activities and tasks.</a:t>
            </a:r>
            <a:r>
              <a:rPr lang="en-GB" altLang="en-US" b="0" baseline="0" noProof="0" dirty="0">
                <a:latin typeface="Arial" charset="0"/>
                <a:ea typeface="ＭＳ Ｐゴシック" charset="-128"/>
              </a:rPr>
              <a:t> Examples of resources included staff (type, number, quality), infra-structure (buildings –health posts, hospitals, offices, warehouse,…., essential services such as water &amp; sanitation, energy), equipment/ materials (water pumps, lab equipment, drugs, food, blankets, chlorine, fuel….), transport (land-cruisers, trucks, planes,…), money</a:t>
            </a:r>
            <a:endParaRPr lang="en-GB" altLang="en-US" b="0" noProof="0" dirty="0">
              <a:latin typeface="Arial" charset="0"/>
              <a:ea typeface="ＭＳ Ｐゴシック" charset="-128"/>
            </a:endParaRPr>
          </a:p>
        </p:txBody>
      </p:sp>
    </p:spTree>
    <p:extLst>
      <p:ext uri="{BB962C8B-B14F-4D97-AF65-F5344CB8AC3E}">
        <p14:creationId xmlns:p14="http://schemas.microsoft.com/office/powerpoint/2010/main" val="3627618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t>Why this photo?  This swan carefully monitors what is happening with her little one.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t>Monitoring is a continuous and systematic process of collecting, measuring, recording, analysing and communicating information intended to aid management</a:t>
            </a:r>
            <a:r>
              <a:rPr lang="fr-CH" altLang="en-US" dirty="0"/>
              <a:t> </a:t>
            </a:r>
          </a:p>
          <a:p>
            <a:endParaRPr lang="en-US" dirty="0"/>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41</a:t>
            </a:fld>
            <a:endParaRPr lang="en-US" altLang="en-US" dirty="0"/>
          </a:p>
        </p:txBody>
      </p:sp>
    </p:spTree>
    <p:extLst>
      <p:ext uri="{BB962C8B-B14F-4D97-AF65-F5344CB8AC3E}">
        <p14:creationId xmlns:p14="http://schemas.microsoft.com/office/powerpoint/2010/main" val="2094490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CF576399-B35D-2B46-A937-8781D5940470}" type="slidenum">
              <a:rPr lang="fr-CH" altLang="en-US"/>
              <a:pPr eaLnBrk="1" hangingPunct="1">
                <a:spcBef>
                  <a:spcPct val="0"/>
                </a:spcBef>
              </a:pPr>
              <a:t>42</a:t>
            </a:fld>
            <a:endParaRPr lang="fr-CH" altLang="en-US" dirty="0"/>
          </a:p>
        </p:txBody>
      </p:sp>
      <p:sp>
        <p:nvSpPr>
          <p:cNvPr id="86019" name="Rectangle 2"/>
          <p:cNvSpPr>
            <a:spLocks noGrp="1" noRot="1" noChangeAspect="1" noChangeArrowheads="1" noTextEdit="1"/>
          </p:cNvSpPr>
          <p:nvPr>
            <p:ph type="sldImg"/>
          </p:nvPr>
        </p:nvSpPr>
        <p:spPr>
          <a:xfrm>
            <a:off x="436563" y="711200"/>
            <a:ext cx="6318250" cy="3554413"/>
          </a:xfrm>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3760740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42F2DAD7-CE42-4D40-A829-63B58B0C17F3}" type="slidenum">
              <a:rPr lang="fr-CH" altLang="en-US" sz="1200"/>
              <a:pPr/>
              <a:t>43</a:t>
            </a:fld>
            <a:endParaRPr lang="fr-CH" altLang="en-US" sz="1200" dirty="0"/>
          </a:p>
        </p:txBody>
      </p:sp>
      <p:sp>
        <p:nvSpPr>
          <p:cNvPr id="103427" name="Rectangle 2"/>
          <p:cNvSpPr>
            <a:spLocks noGrp="1" noRot="1" noChangeAspect="1" noChangeArrowheads="1" noTextEdit="1"/>
          </p:cNvSpPr>
          <p:nvPr>
            <p:ph type="sldImg"/>
          </p:nvPr>
        </p:nvSpPr>
        <p:spPr>
          <a:xfrm>
            <a:off x="436563" y="711200"/>
            <a:ext cx="6318250" cy="3554413"/>
          </a:xfrm>
          <a:ln/>
        </p:spPr>
      </p:sp>
      <p:sp>
        <p:nvSpPr>
          <p:cNvPr id="74756"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dirty="0">
              <a:latin typeface="Arial" charset="0"/>
              <a:ea typeface="ＭＳ Ｐゴシック" charset="-128"/>
            </a:endParaRPr>
          </a:p>
        </p:txBody>
      </p:sp>
    </p:spTree>
    <p:extLst>
      <p:ext uri="{BB962C8B-B14F-4D97-AF65-F5344CB8AC3E}">
        <p14:creationId xmlns:p14="http://schemas.microsoft.com/office/powerpoint/2010/main" val="800186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explore what the difference is between monitoring and evaluation</a:t>
            </a:r>
          </a:p>
          <a:p>
            <a:endParaRPr lang="en-US" dirty="0"/>
          </a:p>
          <a:p>
            <a:r>
              <a:rPr lang="en-US" dirty="0"/>
              <a:t>Evaluation: the independent, objective and systematic</a:t>
            </a:r>
            <a:r>
              <a:rPr lang="en-US" baseline="0" dirty="0"/>
              <a:t> examination of the design, implementation and results of a </a:t>
            </a:r>
            <a:r>
              <a:rPr lang="en-US" baseline="0" dirty="0" err="1"/>
              <a:t>programme</a:t>
            </a:r>
            <a:r>
              <a:rPr lang="en-US" baseline="0" dirty="0"/>
              <a:t> /operation /policy intended to draw lessons to improve policy and practice and enhance accountability. An evaluation assesses the </a:t>
            </a:r>
            <a:r>
              <a:rPr lang="en-US" baseline="0" dirty="0" err="1"/>
              <a:t>programme</a:t>
            </a:r>
            <a:r>
              <a:rPr lang="en-US" baseline="0" dirty="0"/>
              <a:t> /…. Against </a:t>
            </a:r>
            <a:r>
              <a:rPr lang="en-US" baseline="0" dirty="0" err="1"/>
              <a:t>recognised</a:t>
            </a:r>
            <a:r>
              <a:rPr lang="en-US" baseline="0" dirty="0"/>
              <a:t> criteria and articulates findings, draws conclusion and makes recommendations. </a:t>
            </a:r>
          </a:p>
          <a:p>
            <a:r>
              <a:rPr lang="en-US" baseline="0" dirty="0"/>
              <a:t>M&amp;E is used for management of operation (inform decision making), to support learning and to support internal and external reporting (e.g. for accountability, mobilizing other stakeholder, funding)</a:t>
            </a:r>
          </a:p>
          <a:p>
            <a:endParaRPr lang="en-US" baseline="0" dirty="0"/>
          </a:p>
          <a:p>
            <a:r>
              <a:rPr lang="en-US" baseline="0" dirty="0"/>
              <a:t>A baseline and target are need to be able to monitor / evaluate whether you interventions progress towards the intended result</a:t>
            </a:r>
          </a:p>
        </p:txBody>
      </p:sp>
      <p:sp>
        <p:nvSpPr>
          <p:cNvPr id="4" name="Slide Number Placeholder 3"/>
          <p:cNvSpPr>
            <a:spLocks noGrp="1"/>
          </p:cNvSpPr>
          <p:nvPr>
            <p:ph type="sldNum" sz="quarter" idx="10"/>
          </p:nvPr>
        </p:nvSpPr>
        <p:spPr/>
        <p:txBody>
          <a:bodyPr/>
          <a:lstStyle/>
          <a:p>
            <a:pPr>
              <a:defRPr/>
            </a:pPr>
            <a:fld id="{C028AC44-87CA-804D-8FF1-551C2AF4DCBC}" type="slidenum">
              <a:rPr lang="en-US" altLang="en-US" smtClean="0"/>
              <a:pPr>
                <a:defRPr/>
              </a:pPr>
              <a:t>44</a:t>
            </a:fld>
            <a:endParaRPr lang="en-US" altLang="en-US" dirty="0"/>
          </a:p>
        </p:txBody>
      </p:sp>
    </p:spTree>
    <p:extLst>
      <p:ext uri="{BB962C8B-B14F-4D97-AF65-F5344CB8AC3E}">
        <p14:creationId xmlns:p14="http://schemas.microsoft.com/office/powerpoint/2010/main" val="303633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Rapid assessment formats</a:t>
            </a:r>
            <a:r>
              <a:rPr lang="en-US" b="0" dirty="0"/>
              <a:t>, </a:t>
            </a:r>
            <a:r>
              <a:rPr lang="en-US" dirty="0"/>
              <a:t>e.g.</a:t>
            </a:r>
            <a:r>
              <a:rPr lang="en-US" baseline="0" dirty="0"/>
              <a:t> Country/organization specific ones, Multi-cluster/Sector Initial Rapid Assessment (MIRA); NB </a:t>
            </a:r>
            <a:r>
              <a:rPr lang="en-US" i="1" baseline="0" dirty="0"/>
              <a:t>MIRA is controversial in certain contexts, </a:t>
            </a:r>
            <a:r>
              <a:rPr lang="en-US" i="0" baseline="0" dirty="0"/>
              <a:t>ACAPS initial rapid assessment template</a:t>
            </a:r>
          </a:p>
          <a:p>
            <a:r>
              <a:rPr lang="en-US" b="1" i="0" baseline="0" dirty="0"/>
              <a:t>Ongoing Assessment </a:t>
            </a:r>
            <a:r>
              <a:rPr lang="en-US" i="0" baseline="0" dirty="0"/>
              <a:t>= Situation monitoring / Surveillance, e.g. WHO's Health Resources Availability Monitoring System = </a:t>
            </a:r>
            <a:r>
              <a:rPr lang="en-US" i="0" baseline="0" dirty="0" err="1"/>
              <a:t>HeRAMS</a:t>
            </a:r>
            <a:r>
              <a:rPr lang="en-US" i="0" baseline="0" dirty="0"/>
              <a:t>, market prices, epidemic prone diseases present in the area</a:t>
            </a:r>
            <a:endParaRPr lang="en-US" i="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5</a:t>
            </a:fld>
            <a:endParaRPr lang="fr-CH"/>
          </a:p>
        </p:txBody>
      </p:sp>
    </p:spTree>
    <p:extLst>
      <p:ext uri="{BB962C8B-B14F-4D97-AF65-F5344CB8AC3E}">
        <p14:creationId xmlns:p14="http://schemas.microsoft.com/office/powerpoint/2010/main" val="12293554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a:p>
            <a:endParaRPr lang="en-US" b="1" dirty="0">
              <a:solidFill>
                <a:srgbClr val="FF0000"/>
              </a:solidFill>
            </a:endParaRPr>
          </a:p>
          <a:p>
            <a:r>
              <a:rPr lang="en-US" b="1" dirty="0">
                <a:solidFill>
                  <a:srgbClr val="FF0000"/>
                </a:solidFill>
              </a:rPr>
              <a:t>Rapid assessment formats</a:t>
            </a:r>
            <a:r>
              <a:rPr lang="en-US" b="0" dirty="0"/>
              <a:t>, </a:t>
            </a:r>
            <a:r>
              <a:rPr lang="en-US" dirty="0"/>
              <a:t>e.g.</a:t>
            </a:r>
            <a:r>
              <a:rPr lang="en-US" baseline="0" dirty="0"/>
              <a:t> Country/organization specific ones, Multi-cluster/Sector Initial Rapid Assessment (MIRA); NB </a:t>
            </a:r>
            <a:r>
              <a:rPr lang="en-US" i="1" baseline="0" dirty="0"/>
              <a:t>MIRA is controversial in certain contexts, </a:t>
            </a:r>
            <a:r>
              <a:rPr lang="en-US" i="0" baseline="0" dirty="0"/>
              <a:t>ACAPS initial rapid assessment template</a:t>
            </a:r>
          </a:p>
          <a:p>
            <a:r>
              <a:rPr lang="en-US" b="1" i="0" baseline="0" dirty="0"/>
              <a:t>Ongoing Assessment </a:t>
            </a:r>
            <a:r>
              <a:rPr lang="en-US" i="0" baseline="0" dirty="0"/>
              <a:t>= Situation monitoring / Surveillance, e.g. WHO's Health Resources Availability Monitoring System = </a:t>
            </a:r>
            <a:r>
              <a:rPr lang="en-US" i="0" baseline="0" dirty="0" err="1"/>
              <a:t>HeRAMS</a:t>
            </a:r>
            <a:r>
              <a:rPr lang="en-US" i="0" baseline="0" dirty="0"/>
              <a:t>, market prices, epidemic prone diseases present in the area</a:t>
            </a:r>
            <a:endParaRPr lang="en-US" i="0" dirty="0"/>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45</a:t>
            </a:fld>
            <a:endParaRPr lang="fr-CH"/>
          </a:p>
        </p:txBody>
      </p:sp>
    </p:spTree>
    <p:extLst>
      <p:ext uri="{BB962C8B-B14F-4D97-AF65-F5344CB8AC3E}">
        <p14:creationId xmlns:p14="http://schemas.microsoft.com/office/powerpoint/2010/main" val="33339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950EFC79-331D-BD4C-8AF2-0EB1847099AD}" type="slidenum">
              <a:rPr lang="fr-CH" altLang="en-US" sz="1200"/>
              <a:pPr/>
              <a:t>46</a:t>
            </a:fld>
            <a:endParaRPr lang="fr-CH" altLang="en-US" sz="1200" dirty="0"/>
          </a:p>
        </p:txBody>
      </p:sp>
      <p:sp>
        <p:nvSpPr>
          <p:cNvPr id="105475" name="Rectangle 2"/>
          <p:cNvSpPr>
            <a:spLocks noGrp="1" noRot="1" noChangeAspect="1" noChangeArrowheads="1" noTextEdit="1"/>
          </p:cNvSpPr>
          <p:nvPr>
            <p:ph type="sldImg"/>
          </p:nvPr>
        </p:nvSpPr>
        <p:spPr>
          <a:xfrm>
            <a:off x="436563" y="711200"/>
            <a:ext cx="6318250" cy="3554413"/>
          </a:xfrm>
          <a:ln/>
        </p:spPr>
      </p:sp>
      <p:sp>
        <p:nvSpPr>
          <p:cNvPr id="74756"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The commonly used evaluation criteria for humanitarian</a:t>
            </a:r>
            <a:r>
              <a:rPr lang="en-US" altLang="en-US" baseline="0" dirty="0">
                <a:latin typeface="Arial" charset="0"/>
                <a:ea typeface="ＭＳ Ｐゴシック" charset="-128"/>
              </a:rPr>
              <a:t> action are based on the OECD/DAC evaluation criteria. For more details about these, you can look at the ALNAP website where you find guidelines on how to use these criteria, a library of evaluations and lots of other useful materials</a:t>
            </a:r>
          </a:p>
          <a:p>
            <a:pPr eaLnBrk="1" hangingPunct="1"/>
            <a:r>
              <a:rPr lang="en-US" altLang="en-US" i="1" baseline="0" dirty="0">
                <a:latin typeface="Arial" charset="0"/>
                <a:ea typeface="ＭＳ Ｐゴシック" charset="-128"/>
              </a:rPr>
              <a:t>(ALNAP: Active learning network for accountability and performance in humanitarian action)</a:t>
            </a:r>
            <a:endParaRPr lang="en-US" altLang="en-US" i="1" dirty="0">
              <a:latin typeface="Arial" charset="0"/>
              <a:ea typeface="ＭＳ Ｐゴシック" charset="-128"/>
            </a:endParaRPr>
          </a:p>
        </p:txBody>
      </p:sp>
    </p:spTree>
    <p:extLst>
      <p:ext uri="{BB962C8B-B14F-4D97-AF65-F5344CB8AC3E}">
        <p14:creationId xmlns:p14="http://schemas.microsoft.com/office/powerpoint/2010/main" val="2411693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96974A95-3E6F-AD4C-8A48-E7FF29BA8A4E}" type="slidenum">
              <a:rPr lang="en-US" altLang="en-US" sz="1200"/>
              <a:pPr/>
              <a:t>47</a:t>
            </a:fld>
            <a:endParaRPr lang="en-US" altLang="en-US" sz="1200" dirty="0"/>
          </a:p>
        </p:txBody>
      </p:sp>
      <p:sp>
        <p:nvSpPr>
          <p:cNvPr id="91139" name="Rectangle 2"/>
          <p:cNvSpPr>
            <a:spLocks noGrp="1" noRot="1" noChangeAspect="1" noChangeArrowheads="1" noTextEdit="1"/>
          </p:cNvSpPr>
          <p:nvPr>
            <p:ph type="sldImg"/>
          </p:nvPr>
        </p:nvSpPr>
        <p:spPr>
          <a:xfrm>
            <a:off x="436563" y="711200"/>
            <a:ext cx="6318250" cy="3554413"/>
          </a:xfrm>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en-US" noProof="0" dirty="0">
                <a:latin typeface="Arial" charset="0"/>
                <a:ea typeface="ＭＳ Ｐゴシック" charset="-128"/>
              </a:rPr>
              <a:t>Remember that it is necessary </a:t>
            </a:r>
            <a:r>
              <a:rPr lang="en-US" altLang="en-US" noProof="0" dirty="0" err="1">
                <a:latin typeface="Arial" charset="0"/>
                <a:ea typeface="ＭＳ Ｐゴシック" charset="-128"/>
              </a:rPr>
              <a:t>tp</a:t>
            </a:r>
            <a:r>
              <a:rPr lang="en-US" altLang="en-US" noProof="0" dirty="0">
                <a:latin typeface="Arial" charset="0"/>
                <a:ea typeface="ＭＳ Ｐゴシック" charset="-128"/>
              </a:rPr>
              <a:t> formulate and plan how you will monitor and evaluate your interventions. When this is not done, </a:t>
            </a:r>
          </a:p>
        </p:txBody>
      </p:sp>
    </p:spTree>
    <p:extLst>
      <p:ext uri="{BB962C8B-B14F-4D97-AF65-F5344CB8AC3E}">
        <p14:creationId xmlns:p14="http://schemas.microsoft.com/office/powerpoint/2010/main" val="3494901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E5EF20ED-2426-1747-B4D3-B45FB2A229F9}" type="slidenum">
              <a:rPr lang="fr-CH" altLang="en-US" sz="1200"/>
              <a:pPr/>
              <a:t>48</a:t>
            </a:fld>
            <a:endParaRPr lang="fr-CH" altLang="en-US" sz="1200" dirty="0"/>
          </a:p>
        </p:txBody>
      </p:sp>
      <p:sp>
        <p:nvSpPr>
          <p:cNvPr id="93187" name="Rectangle 2"/>
          <p:cNvSpPr>
            <a:spLocks noGrp="1" noRot="1" noChangeAspect="1" noChangeArrowheads="1" noTextEdit="1"/>
          </p:cNvSpPr>
          <p:nvPr>
            <p:ph type="sldImg"/>
          </p:nvPr>
        </p:nvSpPr>
        <p:spPr>
          <a:xfrm>
            <a:off x="436563" y="711200"/>
            <a:ext cx="6318250" cy="3554413"/>
          </a:xfrm>
          <a:ln/>
        </p:spPr>
      </p:sp>
      <p:sp>
        <p:nvSpPr>
          <p:cNvPr id="60420" name="Rectangle 3"/>
          <p:cNvSpPr>
            <a:spLocks noGrp="1" noChangeArrowheads="1"/>
          </p:cNvSpPr>
          <p:nvPr>
            <p:ph type="body" idx="1"/>
          </p:nvPr>
        </p:nvSpPr>
        <p:spPr>
          <a:xfrm>
            <a:off x="971373" y="4541905"/>
            <a:ext cx="5338348" cy="4304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en-US" dirty="0">
                <a:latin typeface="Arial" charset="0"/>
                <a:ea typeface="ＭＳ Ｐゴシック" charset="-128"/>
              </a:rPr>
              <a:t>Example: During the war in Former Yugoslavia in the 1990s one of the proxy indicators was whether people in a household smoked. It was a situation where most people smoked -&gt; not smoking anymore meant that the financial situation of the family was bad. </a:t>
            </a:r>
          </a:p>
        </p:txBody>
      </p:sp>
    </p:spTree>
    <p:extLst>
      <p:ext uri="{BB962C8B-B14F-4D97-AF65-F5344CB8AC3E}">
        <p14:creationId xmlns:p14="http://schemas.microsoft.com/office/powerpoint/2010/main" val="1757722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large variety of indicators that can be used, both where it comes to different areas of interest and at different levels of the results chain. This slide gives some examples of this.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noProof="0" dirty="0">
                <a:latin typeface="Arial" charset="0"/>
                <a:ea typeface="ＭＳ Ｐゴシック" charset="-128"/>
              </a:rPr>
              <a:t>Examples: incidence and prevalence, coverage indicators (e.g. measles vaccination coverage), access rates (e.g. % of people with access to sufficient water)</a:t>
            </a:r>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49</a:t>
            </a:fld>
            <a:endParaRPr lang="fr-CH"/>
          </a:p>
        </p:txBody>
      </p:sp>
    </p:spTree>
    <p:extLst>
      <p:ext uri="{BB962C8B-B14F-4D97-AF65-F5344CB8AC3E}">
        <p14:creationId xmlns:p14="http://schemas.microsoft.com/office/powerpoint/2010/main" val="2799433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128"/>
              </a:defRPr>
            </a:lvl1pPr>
            <a:lvl2pPr marL="749300" indent="-287338">
              <a:defRPr sz="2400">
                <a:solidFill>
                  <a:schemeClr val="tx1"/>
                </a:solidFill>
                <a:latin typeface="Arial" charset="0"/>
                <a:ea typeface="ＭＳ Ｐゴシック" charset="-128"/>
              </a:defRPr>
            </a:lvl2pPr>
            <a:lvl3pPr marL="1154113" indent="-230188">
              <a:defRPr sz="2400">
                <a:solidFill>
                  <a:schemeClr val="tx1"/>
                </a:solidFill>
                <a:latin typeface="Arial" charset="0"/>
                <a:ea typeface="ＭＳ Ｐゴシック" charset="-128"/>
              </a:defRPr>
            </a:lvl3pPr>
            <a:lvl4pPr marL="1616075" indent="-230188">
              <a:defRPr sz="2400">
                <a:solidFill>
                  <a:schemeClr val="tx1"/>
                </a:solidFill>
                <a:latin typeface="Arial" charset="0"/>
                <a:ea typeface="ＭＳ Ｐゴシック" charset="-128"/>
              </a:defRPr>
            </a:lvl4pPr>
            <a:lvl5pPr marL="2078038" indent="-230188">
              <a:defRPr sz="2400">
                <a:solidFill>
                  <a:schemeClr val="tx1"/>
                </a:solidFill>
                <a:latin typeface="Arial" charset="0"/>
                <a:ea typeface="ＭＳ Ｐゴシック" charset="-128"/>
              </a:defRPr>
            </a:lvl5pPr>
            <a:lvl6pPr marL="2535238" indent="-230188" eaLnBrk="0" fontAlgn="base" hangingPunct="0">
              <a:spcBef>
                <a:spcPct val="0"/>
              </a:spcBef>
              <a:spcAft>
                <a:spcPct val="0"/>
              </a:spcAft>
              <a:defRPr sz="2400">
                <a:solidFill>
                  <a:schemeClr val="tx1"/>
                </a:solidFill>
                <a:latin typeface="Arial" charset="0"/>
                <a:ea typeface="ＭＳ Ｐゴシック" charset="-128"/>
              </a:defRPr>
            </a:lvl6pPr>
            <a:lvl7pPr marL="2992438" indent="-230188" eaLnBrk="0" fontAlgn="base" hangingPunct="0">
              <a:spcBef>
                <a:spcPct val="0"/>
              </a:spcBef>
              <a:spcAft>
                <a:spcPct val="0"/>
              </a:spcAft>
              <a:defRPr sz="2400">
                <a:solidFill>
                  <a:schemeClr val="tx1"/>
                </a:solidFill>
                <a:latin typeface="Arial" charset="0"/>
                <a:ea typeface="ＭＳ Ｐゴシック" charset="-128"/>
              </a:defRPr>
            </a:lvl7pPr>
            <a:lvl8pPr marL="3449638" indent="-230188" eaLnBrk="0" fontAlgn="base" hangingPunct="0">
              <a:spcBef>
                <a:spcPct val="0"/>
              </a:spcBef>
              <a:spcAft>
                <a:spcPct val="0"/>
              </a:spcAft>
              <a:defRPr sz="2400">
                <a:solidFill>
                  <a:schemeClr val="tx1"/>
                </a:solidFill>
                <a:latin typeface="Arial" charset="0"/>
                <a:ea typeface="ＭＳ Ｐゴシック" charset="-128"/>
              </a:defRPr>
            </a:lvl8pPr>
            <a:lvl9pPr marL="3906838" indent="-230188" eaLnBrk="0" fontAlgn="base" hangingPunct="0">
              <a:spcBef>
                <a:spcPct val="0"/>
              </a:spcBef>
              <a:spcAft>
                <a:spcPct val="0"/>
              </a:spcAft>
              <a:defRPr sz="2400">
                <a:solidFill>
                  <a:schemeClr val="tx1"/>
                </a:solidFill>
                <a:latin typeface="Arial" charset="0"/>
                <a:ea typeface="ＭＳ Ｐゴシック" charset="-128"/>
              </a:defRPr>
            </a:lvl9pPr>
          </a:lstStyle>
          <a:p>
            <a:fld id="{A268EC62-5ED6-0B45-9E5C-62E65C1EB0F9}" type="slidenum">
              <a:rPr lang="en-US" altLang="en-US" sz="1200"/>
              <a:pPr/>
              <a:t>50</a:t>
            </a:fld>
            <a:endParaRPr lang="en-US" altLang="en-US" sz="1200" dirty="0"/>
          </a:p>
        </p:txBody>
      </p:sp>
      <p:sp>
        <p:nvSpPr>
          <p:cNvPr id="95235" name="Rectangle 2"/>
          <p:cNvSpPr>
            <a:spLocks noGrp="1" noRot="1" noChangeAspect="1" noChangeArrowheads="1" noTextEdit="1"/>
          </p:cNvSpPr>
          <p:nvPr>
            <p:ph type="sldImg"/>
          </p:nvPr>
        </p:nvSpPr>
        <p:spPr>
          <a:xfrm>
            <a:off x="436563" y="711200"/>
            <a:ext cx="6318250" cy="3554413"/>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noProof="0" dirty="0">
              <a:latin typeface="Arial" charset="0"/>
              <a:ea typeface="ＭＳ Ｐゴシック" charset="-128"/>
            </a:endParaRPr>
          </a:p>
        </p:txBody>
      </p:sp>
    </p:spTree>
    <p:extLst>
      <p:ext uri="{BB962C8B-B14F-4D97-AF65-F5344CB8AC3E}">
        <p14:creationId xmlns:p14="http://schemas.microsoft.com/office/powerpoint/2010/main" val="2945918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And a last example, i.e. the IASC /Health Cluster list with proposed indicators and bench marks for a number of categories, i.e. health resources availability, health services coverage, risk factors and health outcomes </a:t>
            </a:r>
          </a:p>
        </p:txBody>
      </p:sp>
      <p:sp>
        <p:nvSpPr>
          <p:cNvPr id="4" name="Slide Number Placeholder 3"/>
          <p:cNvSpPr>
            <a:spLocks noGrp="1"/>
          </p:cNvSpPr>
          <p:nvPr>
            <p:ph type="sldNum" sz="quarter" idx="10"/>
          </p:nvPr>
        </p:nvSpPr>
        <p:spPr/>
        <p:txBody>
          <a:bodyPr/>
          <a:lstStyle/>
          <a:p>
            <a:fld id="{A8AB35CB-E3B8-47F7-B67B-7846C6AC651F}" type="slidenum">
              <a:rPr lang="fr-CH" smtClean="0"/>
              <a:t>51</a:t>
            </a:fld>
            <a:endParaRPr lang="fr-CH"/>
          </a:p>
        </p:txBody>
      </p:sp>
    </p:spTree>
    <p:extLst>
      <p:ext uri="{BB962C8B-B14F-4D97-AF65-F5344CB8AC3E}">
        <p14:creationId xmlns:p14="http://schemas.microsoft.com/office/powerpoint/2010/main" val="3040093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3F81C-C596-4BEB-B3D1-D34A46E2E073}" type="slidenum">
              <a:rPr lang="fr-CH" smtClean="0"/>
              <a:t>52</a:t>
            </a:fld>
            <a:endParaRPr lang="fr-CH"/>
          </a:p>
        </p:txBody>
      </p:sp>
    </p:spTree>
    <p:extLst>
      <p:ext uri="{BB962C8B-B14F-4D97-AF65-F5344CB8AC3E}">
        <p14:creationId xmlns:p14="http://schemas.microsoft.com/office/powerpoint/2010/main" val="415864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some more information about the </a:t>
            </a:r>
            <a:r>
              <a:rPr lang="en-GB" dirty="0" err="1"/>
              <a:t>HeRAMS</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6</a:t>
            </a:fld>
            <a:endParaRPr lang="fr-CH"/>
          </a:p>
        </p:txBody>
      </p:sp>
    </p:spTree>
    <p:extLst>
      <p:ext uri="{BB962C8B-B14F-4D97-AF65-F5344CB8AC3E}">
        <p14:creationId xmlns:p14="http://schemas.microsoft.com/office/powerpoint/2010/main" val="65671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information about the </a:t>
            </a:r>
            <a:r>
              <a:rPr lang="en-GB" dirty="0" err="1"/>
              <a:t>HeRAMS</a:t>
            </a:r>
            <a:r>
              <a:rPr lang="en-GB" dirty="0"/>
              <a:t> (Hidden slide)</a:t>
            </a:r>
          </a:p>
        </p:txBody>
      </p:sp>
      <p:sp>
        <p:nvSpPr>
          <p:cNvPr id="4" name="Slide Number Placeholder 3"/>
          <p:cNvSpPr>
            <a:spLocks noGrp="1"/>
          </p:cNvSpPr>
          <p:nvPr>
            <p:ph type="sldNum" sz="quarter" idx="10"/>
          </p:nvPr>
        </p:nvSpPr>
        <p:spPr/>
        <p:txBody>
          <a:bodyPr/>
          <a:lstStyle/>
          <a:p>
            <a:fld id="{A8AB35CB-E3B8-47F7-B67B-7846C6AC651F}" type="slidenum">
              <a:rPr lang="fr-CH" smtClean="0"/>
              <a:t>7</a:t>
            </a:fld>
            <a:endParaRPr lang="fr-CH"/>
          </a:p>
        </p:txBody>
      </p:sp>
    </p:spTree>
    <p:extLst>
      <p:ext uri="{BB962C8B-B14F-4D97-AF65-F5344CB8AC3E}">
        <p14:creationId xmlns:p14="http://schemas.microsoft.com/office/powerpoint/2010/main" val="33240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for instance the case during the acute phase after an earthquake. </a:t>
            </a:r>
          </a:p>
          <a:p>
            <a:r>
              <a:rPr lang="en-GB" dirty="0"/>
              <a:t>Good information</a:t>
            </a:r>
            <a:r>
              <a:rPr lang="en-GB" baseline="0" dirty="0"/>
              <a:t> is needed to act on now while time and options to do so may be very limited.  </a:t>
            </a:r>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8</a:t>
            </a:fld>
            <a:endParaRPr lang="fr-CH"/>
          </a:p>
        </p:txBody>
      </p:sp>
    </p:spTree>
    <p:extLst>
      <p:ext uri="{BB962C8B-B14F-4D97-AF65-F5344CB8AC3E}">
        <p14:creationId xmlns:p14="http://schemas.microsoft.com/office/powerpoint/2010/main" val="326123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information</a:t>
            </a:r>
            <a:r>
              <a:rPr lang="en-GB" baseline="0" dirty="0"/>
              <a:t> is needed to act on …as soon as possible </a:t>
            </a:r>
            <a:endParaRPr lang="en-GB" dirty="0"/>
          </a:p>
          <a:p>
            <a:endParaRPr lang="en-GB" dirty="0"/>
          </a:p>
        </p:txBody>
      </p:sp>
      <p:sp>
        <p:nvSpPr>
          <p:cNvPr id="4" name="Slide Number Placeholder 3"/>
          <p:cNvSpPr>
            <a:spLocks noGrp="1"/>
          </p:cNvSpPr>
          <p:nvPr>
            <p:ph type="sldNum" sz="quarter" idx="10"/>
          </p:nvPr>
        </p:nvSpPr>
        <p:spPr/>
        <p:txBody>
          <a:bodyPr/>
          <a:lstStyle/>
          <a:p>
            <a:fld id="{A8AB35CB-E3B8-47F7-B67B-7846C6AC651F}" type="slidenum">
              <a:rPr lang="fr-CH" smtClean="0"/>
              <a:t>9</a:t>
            </a:fld>
            <a:endParaRPr lang="fr-CH"/>
          </a:p>
        </p:txBody>
      </p:sp>
    </p:spTree>
    <p:extLst>
      <p:ext uri="{BB962C8B-B14F-4D97-AF65-F5344CB8AC3E}">
        <p14:creationId xmlns:p14="http://schemas.microsoft.com/office/powerpoint/2010/main" val="287450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Discussion in plenary</a:t>
            </a:r>
          </a:p>
          <a:p>
            <a:endParaRPr lang="fr-CH" dirty="0"/>
          </a:p>
        </p:txBody>
      </p:sp>
      <p:sp>
        <p:nvSpPr>
          <p:cNvPr id="4" name="Slide Number Placeholder 3"/>
          <p:cNvSpPr>
            <a:spLocks noGrp="1"/>
          </p:cNvSpPr>
          <p:nvPr>
            <p:ph type="sldNum" sz="quarter" idx="10"/>
          </p:nvPr>
        </p:nvSpPr>
        <p:spPr/>
        <p:txBody>
          <a:bodyPr/>
          <a:lstStyle/>
          <a:p>
            <a:fld id="{A8AB35CB-E3B8-47F7-B67B-7846C6AC651F}" type="slidenum">
              <a:rPr lang="fr-CH" smtClean="0"/>
              <a:t>11</a:t>
            </a:fld>
            <a:endParaRPr lang="fr-CH"/>
          </a:p>
        </p:txBody>
      </p:sp>
    </p:spTree>
    <p:extLst>
      <p:ext uri="{BB962C8B-B14F-4D97-AF65-F5344CB8AC3E}">
        <p14:creationId xmlns:p14="http://schemas.microsoft.com/office/powerpoint/2010/main" val="302881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BE040AA6-054C-45E3-ABDB-480BBD43E9F6}" type="datetime1">
              <a:rPr lang="fr-CH" smtClean="0"/>
              <a:t>22.05.2023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138117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DD1EE30-501E-455B-9E86-A7BC63BE743B}" type="datetime1">
              <a:rPr lang="fr-CH" smtClean="0"/>
              <a:t>22.05.2023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98619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00A7B04-2D6E-4313-82ED-D957314C11D7}" type="datetime1">
              <a:rPr lang="fr-CH" smtClean="0"/>
              <a:t>22.05.2023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05939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52C1CA1D-E306-41E7-BE0D-9773DB39E970}" type="datetime1">
              <a:rPr lang="fr-CH" altLang="en-US" smtClean="0"/>
              <a:t>22.05.2023</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6B180A-5192-BF41-A24B-9B7088144368}" type="slidenum">
              <a:rPr lang="en-US" altLang="en-US"/>
              <a:pPr>
                <a:defRPr/>
              </a:pPr>
              <a:t>‹#›</a:t>
            </a:fld>
            <a:endParaRPr lang="en-US" altLang="en-US" dirty="0"/>
          </a:p>
        </p:txBody>
      </p:sp>
    </p:spTree>
    <p:extLst>
      <p:ext uri="{BB962C8B-B14F-4D97-AF65-F5344CB8AC3E}">
        <p14:creationId xmlns:p14="http://schemas.microsoft.com/office/powerpoint/2010/main" val="184611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CE54C92-0C2C-41E0-92DF-6C6597AB7640}" type="datetime1">
              <a:rPr lang="fr-CH" altLang="en-US" smtClean="0"/>
              <a:t>22.05.2023</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3EA954-EBC2-3048-978C-0827888BD0F8}" type="slidenum">
              <a:rPr lang="en-US" altLang="en-US"/>
              <a:pPr>
                <a:defRPr/>
              </a:pPr>
              <a:t>‹#›</a:t>
            </a:fld>
            <a:endParaRPr lang="en-US" altLang="en-US" dirty="0"/>
          </a:p>
        </p:txBody>
      </p:sp>
    </p:spTree>
    <p:extLst>
      <p:ext uri="{BB962C8B-B14F-4D97-AF65-F5344CB8AC3E}">
        <p14:creationId xmlns:p14="http://schemas.microsoft.com/office/powerpoint/2010/main" val="275900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C3431E7-C7F0-46E8-87B7-C279F3470FCB}" type="datetime1">
              <a:rPr lang="fr-CH" smtClean="0"/>
              <a:t>22.05.2023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8839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11F12C-E6CF-4881-B3C2-B15AC4D68CBE}" type="datetime1">
              <a:rPr lang="fr-CH" smtClean="0"/>
              <a:t>22.05.2023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6387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89E5621-CB69-4589-A2C1-BC4C963E4410}" type="datetime1">
              <a:rPr lang="fr-CH" smtClean="0"/>
              <a:t>22.05.2023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28913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2154F7B2-26DD-46E4-97D3-5E56F90543A6}" type="datetime1">
              <a:rPr lang="fr-CH" smtClean="0"/>
              <a:t>22.05.2023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40988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BC75E0EC-FD33-47FB-9648-CA0EE2E2502C}" type="datetime1">
              <a:rPr lang="fr-CH" smtClean="0"/>
              <a:t>22.05.2023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1427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CE7E-892F-4939-88C2-1568892FFE81}" type="datetime1">
              <a:rPr lang="fr-CH" smtClean="0"/>
              <a:t>22.05.2023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74781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ECE0BA-8662-43A2-8927-274B7B25987F}" type="datetime1">
              <a:rPr lang="fr-CH" smtClean="0"/>
              <a:t>22.05.2023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375043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2C420-77D8-4051-9AAE-FB216F1AB6D3}" type="datetime1">
              <a:rPr lang="fr-CH" smtClean="0"/>
              <a:t>22.05.2023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5C408E3-1C0B-45E5-B572-56F424382D1E}" type="slidenum">
              <a:rPr lang="fr-CH" smtClean="0"/>
              <a:t>‹#›</a:t>
            </a:fld>
            <a:endParaRPr lang="fr-CH"/>
          </a:p>
        </p:txBody>
      </p:sp>
    </p:spTree>
    <p:extLst>
      <p:ext uri="{BB962C8B-B14F-4D97-AF65-F5344CB8AC3E}">
        <p14:creationId xmlns:p14="http://schemas.microsoft.com/office/powerpoint/2010/main" val="61369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34ECB-C799-4F6A-A113-A719653015E4}" type="datetime1">
              <a:rPr lang="fr-CH" smtClean="0"/>
              <a:t>22.05.2023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408E3-1C0B-45E5-B572-56F424382D1E}" type="slidenum">
              <a:rPr lang="fr-CH" smtClean="0"/>
              <a:t>‹#›</a:t>
            </a:fld>
            <a:endParaRPr lang="fr-CH"/>
          </a:p>
        </p:txBody>
      </p:sp>
    </p:spTree>
    <p:extLst>
      <p:ext uri="{BB962C8B-B14F-4D97-AF65-F5344CB8AC3E}">
        <p14:creationId xmlns:p14="http://schemas.microsoft.com/office/powerpoint/2010/main" val="250988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learn-line.nrw.de/angebote/selma/foyer/projekte/hammproj3/in_out/vgrgra.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804966" y="2369358"/>
            <a:ext cx="9144000" cy="1655762"/>
          </a:xfrm>
        </p:spPr>
        <p:txBody>
          <a:bodyPr>
            <a:normAutofit/>
          </a:bodyPr>
          <a:lstStyle/>
          <a:p>
            <a:r>
              <a:rPr lang="fr-FR" sz="5400" dirty="0"/>
              <a:t>Gestion du cycle de programme</a:t>
            </a:r>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8" name="TextBox 7"/>
          <p:cNvSpPr txBox="1"/>
          <p:nvPr/>
        </p:nvSpPr>
        <p:spPr>
          <a:xfrm>
            <a:off x="6670451" y="5321763"/>
            <a:ext cx="5620449" cy="461665"/>
          </a:xfrm>
          <a:prstGeom prst="rect">
            <a:avLst/>
          </a:prstGeom>
          <a:noFill/>
        </p:spPr>
        <p:txBody>
          <a:bodyPr wrap="none" rtlCol="0">
            <a:spAutoFit/>
          </a:bodyPr>
          <a:lstStyle/>
          <a:p>
            <a:r>
              <a:rPr lang="fr-FR" sz="2400" dirty="0">
                <a:highlight>
                  <a:srgbClr val="FFFF00"/>
                </a:highlight>
              </a:rPr>
              <a:t>Nom(s) de l’</a:t>
            </a:r>
            <a:r>
              <a:rPr lang="fr-FR" sz="2400" dirty="0" err="1">
                <a:highlight>
                  <a:srgbClr val="FFFF00"/>
                </a:highlight>
              </a:rPr>
              <a:t>intervenant·e</a:t>
            </a:r>
            <a:r>
              <a:rPr lang="fr-FR" sz="2400" dirty="0">
                <a:highlight>
                  <a:srgbClr val="FFFF00"/>
                </a:highlight>
              </a:rPr>
              <a:t> + organisation(s)</a:t>
            </a:r>
          </a:p>
        </p:txBody>
      </p:sp>
      <p:sp>
        <p:nvSpPr>
          <p:cNvPr id="5" name="Slide Number Placeholder 4"/>
          <p:cNvSpPr>
            <a:spLocks noGrp="1"/>
          </p:cNvSpPr>
          <p:nvPr>
            <p:ph type="sldNum" sz="quarter" idx="12"/>
          </p:nvPr>
        </p:nvSpPr>
        <p:spPr/>
        <p:txBody>
          <a:bodyPr/>
          <a:lstStyle/>
          <a:p>
            <a:fld id="{05C408E3-1C0B-45E5-B572-56F424382D1E}" type="slidenum">
              <a:rPr lang="fr-CH" smtClean="0"/>
              <a:t>1</a:t>
            </a:fld>
            <a:endParaRPr lang="fr-CH"/>
          </a:p>
        </p:txBody>
      </p:sp>
      <p:sp>
        <p:nvSpPr>
          <p:cNvPr id="6" name="TextBox 5">
            <a:extLst>
              <a:ext uri="{FF2B5EF4-FFF2-40B4-BE49-F238E27FC236}">
                <a16:creationId xmlns:a16="http://schemas.microsoft.com/office/drawing/2014/main" id="{F58F2B7B-BAF4-48BF-9522-686776AE3F16}"/>
              </a:ext>
            </a:extLst>
          </p:cNvPr>
          <p:cNvSpPr txBox="1"/>
          <p:nvPr/>
        </p:nvSpPr>
        <p:spPr>
          <a:xfrm>
            <a:off x="648533" y="5926147"/>
            <a:ext cx="3301994" cy="461665"/>
          </a:xfrm>
          <a:prstGeom prst="rect">
            <a:avLst/>
          </a:prstGeom>
          <a:noFill/>
        </p:spPr>
        <p:txBody>
          <a:bodyPr wrap="none" rtlCol="0">
            <a:spAutoFit/>
          </a:bodyPr>
          <a:lstStyle/>
          <a:p>
            <a:pPr algn="r"/>
            <a:r>
              <a:rPr lang="fr-FR" sz="1200">
                <a:solidFill>
                  <a:srgbClr val="0000FF"/>
                </a:solidFill>
              </a:rPr>
              <a:t>Ces supports pédagogiques ont été créés par </a:t>
            </a:r>
          </a:p>
          <a:p>
            <a:pPr algn="r"/>
            <a:r>
              <a:rPr lang="fr-FR" sz="1200">
                <a:solidFill>
                  <a:srgbClr val="0000FF"/>
                </a:solidFill>
              </a:rPr>
              <a:t>Antje van Roeden (CICR) et Eirini Karanisa (CICR)</a:t>
            </a:r>
          </a:p>
        </p:txBody>
      </p:sp>
      <p:sp>
        <p:nvSpPr>
          <p:cNvPr id="10" name="TextBox 9">
            <a:extLst>
              <a:ext uri="{FF2B5EF4-FFF2-40B4-BE49-F238E27FC236}">
                <a16:creationId xmlns:a16="http://schemas.microsoft.com/office/drawing/2014/main" id="{1F71E8B2-E093-4325-88EB-E4B15776A649}"/>
              </a:ext>
            </a:extLst>
          </p:cNvPr>
          <p:cNvSpPr txBox="1"/>
          <p:nvPr/>
        </p:nvSpPr>
        <p:spPr>
          <a:xfrm>
            <a:off x="7909380" y="468331"/>
            <a:ext cx="4441601" cy="400110"/>
          </a:xfrm>
          <a:prstGeom prst="rect">
            <a:avLst/>
          </a:prstGeom>
          <a:noFill/>
        </p:spPr>
        <p:txBody>
          <a:bodyPr wrap="none" rtlCol="0">
            <a:spAutoFit/>
          </a:bodyPr>
          <a:lstStyle/>
          <a:p>
            <a:r>
              <a:rPr lang="fr-FR" sz="2000" dirty="0">
                <a:highlight>
                  <a:srgbClr val="FFFF00"/>
                </a:highlight>
              </a:rPr>
              <a:t>Logo de l’organisation de l’</a:t>
            </a:r>
            <a:r>
              <a:rPr lang="fr-FR" sz="2000" dirty="0" err="1">
                <a:highlight>
                  <a:srgbClr val="FFFF00"/>
                </a:highlight>
              </a:rPr>
              <a:t>intervenant·e</a:t>
            </a:r>
            <a:endParaRPr lang="fr-FR" sz="2000" dirty="0">
              <a:highlight>
                <a:srgbClr val="FFFF00"/>
              </a:highlight>
            </a:endParaRPr>
          </a:p>
        </p:txBody>
      </p:sp>
    </p:spTree>
    <p:extLst>
      <p:ext uri="{BB962C8B-B14F-4D97-AF65-F5344CB8AC3E}">
        <p14:creationId xmlns:p14="http://schemas.microsoft.com/office/powerpoint/2010/main" val="151165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4" name="TextBox 3"/>
          <p:cNvSpPr txBox="1"/>
          <p:nvPr/>
        </p:nvSpPr>
        <p:spPr>
          <a:xfrm>
            <a:off x="1127448" y="1587890"/>
            <a:ext cx="9937104" cy="4401205"/>
          </a:xfrm>
          <a:prstGeom prst="rect">
            <a:avLst/>
          </a:prstGeom>
          <a:noFill/>
        </p:spPr>
        <p:txBody>
          <a:bodyPr wrap="square" rtlCol="0">
            <a:spAutoFit/>
          </a:bodyPr>
          <a:lstStyle/>
          <a:p>
            <a:pPr algn="ctr"/>
            <a:r>
              <a:rPr lang="fr-FR" sz="2800"/>
              <a:t>Vous travaillez au siège d’une ONG internationale qui opère dans le domaine des soins de santé et vous devez diriger une équipe chargée de réaliser une évaluation au Soudan du Sud / en Syrie. </a:t>
            </a:r>
          </a:p>
          <a:p>
            <a:pPr algn="ctr"/>
            <a:endParaRPr lang="en-GB" sz="2800" dirty="0"/>
          </a:p>
          <a:p>
            <a:pPr algn="ctr"/>
            <a:r>
              <a:rPr lang="fr-FR" sz="2800"/>
              <a:t>Cette demande émane du conseil d’administration, qui souhaite savoir s’il serait opportun de mettre en place un programme de santé.</a:t>
            </a:r>
          </a:p>
          <a:p>
            <a:pPr algn="ctr"/>
            <a:r>
              <a:rPr lang="fr-FR" sz="2800"/>
              <a:t> </a:t>
            </a:r>
          </a:p>
          <a:p>
            <a:pPr algn="ctr"/>
            <a:r>
              <a:rPr lang="fr-FR" sz="2800"/>
              <a:t>Vous disposez d’un délai de 15 jours pour réaliser cette évaluation et vous préparez la première réunion avec l’équipe.</a:t>
            </a:r>
          </a:p>
          <a:p>
            <a:pPr algn="ctr"/>
            <a:r>
              <a:rPr lang="fr-FR" sz="2800"/>
              <a:t> </a:t>
            </a:r>
          </a:p>
        </p:txBody>
      </p:sp>
      <p:sp>
        <p:nvSpPr>
          <p:cNvPr id="5" name="Title 4"/>
          <p:cNvSpPr txBox="1">
            <a:spLocks/>
          </p:cNvSpPr>
          <p:nvPr/>
        </p:nvSpPr>
        <p:spPr>
          <a:xfrm>
            <a:off x="838200" y="2623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Réaliser une évaluation </a:t>
            </a:r>
          </a:p>
        </p:txBody>
      </p:sp>
      <p:sp>
        <p:nvSpPr>
          <p:cNvPr id="6" name="Slide Number Placeholder 5"/>
          <p:cNvSpPr>
            <a:spLocks noGrp="1"/>
          </p:cNvSpPr>
          <p:nvPr>
            <p:ph type="sldNum" sz="quarter" idx="12"/>
          </p:nvPr>
        </p:nvSpPr>
        <p:spPr/>
        <p:txBody>
          <a:bodyPr/>
          <a:lstStyle/>
          <a:p>
            <a:fld id="{05C408E3-1C0B-45E5-B572-56F424382D1E}" type="slidenum">
              <a:rPr lang="fr-CH" smtClean="0"/>
              <a:t>10</a:t>
            </a:fld>
            <a:endParaRPr lang="fr-CH"/>
          </a:p>
        </p:txBody>
      </p:sp>
    </p:spTree>
    <p:extLst>
      <p:ext uri="{BB962C8B-B14F-4D97-AF65-F5344CB8AC3E}">
        <p14:creationId xmlns:p14="http://schemas.microsoft.com/office/powerpoint/2010/main" val="419155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3"/>
          <p:cNvSpPr txBox="1">
            <a:spLocks/>
          </p:cNvSpPr>
          <p:nvPr/>
        </p:nvSpPr>
        <p:spPr>
          <a:xfrm>
            <a:off x="901574" y="1659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cs typeface="Times New Roman" panose="02020603050405020304" pitchFamily="18" charset="0"/>
              </a:rPr>
              <a:t>Réaliser une évaluation</a:t>
            </a:r>
          </a:p>
        </p:txBody>
      </p:sp>
      <p:sp>
        <p:nvSpPr>
          <p:cNvPr id="5" name="Content Placeholder 2"/>
          <p:cNvSpPr txBox="1">
            <a:spLocks/>
          </p:cNvSpPr>
          <p:nvPr/>
        </p:nvSpPr>
        <p:spPr>
          <a:xfrm>
            <a:off x="974002" y="104116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fr-FR" sz="4400">
                <a:ea typeface="Times New Roman" charset="0"/>
                <a:cs typeface="Times New Roman" charset="0"/>
              </a:rPr>
              <a:t>Comment faire ? </a:t>
            </a:r>
          </a:p>
          <a:p>
            <a:pPr marL="0" indent="0" algn="ctr">
              <a:buFont typeface="Arial" panose="020B0604020202020204" pitchFamily="34" charset="0"/>
              <a:buNone/>
            </a:pPr>
            <a:r>
              <a:rPr lang="fr-FR" sz="4400">
                <a:ea typeface="Times New Roman" charset="0"/>
                <a:cs typeface="Times New Roman" charset="0"/>
              </a:rPr>
              <a:t>Quelles sont les étapes à suivre ? </a:t>
            </a:r>
          </a:p>
        </p:txBody>
      </p:sp>
      <p:sp>
        <p:nvSpPr>
          <p:cNvPr id="6" name="TextBox 5"/>
          <p:cNvSpPr txBox="1"/>
          <p:nvPr/>
        </p:nvSpPr>
        <p:spPr>
          <a:xfrm>
            <a:off x="1444783" y="1491512"/>
            <a:ext cx="1326004" cy="1846659"/>
          </a:xfrm>
          <a:prstGeom prst="rect">
            <a:avLst/>
          </a:prstGeom>
          <a:noFill/>
        </p:spPr>
        <p:txBody>
          <a:bodyPr wrap="none" rtlCol="0">
            <a:spAutoFit/>
          </a:bodyPr>
          <a:lstStyle/>
          <a:p>
            <a:r>
              <a:rPr lang="fr-FR" sz="9600" b="1">
                <a:solidFill>
                  <a:srgbClr val="FF0000"/>
                </a:solidFill>
                <a:ea typeface="Times New Roman" charset="0"/>
                <a:cs typeface="Times New Roman" charset="0"/>
              </a:rPr>
              <a:t>??</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3438" y="3629292"/>
            <a:ext cx="425854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05C408E3-1C0B-45E5-B572-56F424382D1E}" type="slidenum">
              <a:rPr lang="fr-CH" smtClean="0"/>
              <a:t>11</a:t>
            </a:fld>
            <a:endParaRPr lang="fr-CH"/>
          </a:p>
        </p:txBody>
      </p:sp>
      <p:sp>
        <p:nvSpPr>
          <p:cNvPr id="10" name="TextBox 9"/>
          <p:cNvSpPr txBox="1"/>
          <p:nvPr/>
        </p:nvSpPr>
        <p:spPr>
          <a:xfrm>
            <a:off x="9656064" y="1041164"/>
            <a:ext cx="184731" cy="369332"/>
          </a:xfrm>
          <a:prstGeom prst="rect">
            <a:avLst/>
          </a:prstGeom>
          <a:noFill/>
        </p:spPr>
        <p:txBody>
          <a:bodyPr wrap="none" rtlCol="0">
            <a:spAutoFit/>
          </a:bodyPr>
          <a:lstStyle/>
          <a:p>
            <a:endParaRPr lang="en-GB" dirty="0"/>
          </a:p>
        </p:txBody>
      </p:sp>
      <p:pic>
        <p:nvPicPr>
          <p:cNvPr id="11" name="Picture 10"/>
          <p:cNvPicPr>
            <a:picLocks noChangeAspect="1"/>
          </p:cNvPicPr>
          <p:nvPr/>
        </p:nvPicPr>
        <p:blipFill>
          <a:blip r:embed="rId4"/>
          <a:stretch>
            <a:fillRect/>
          </a:stretch>
        </p:blipFill>
        <p:spPr>
          <a:xfrm>
            <a:off x="6591422" y="3629292"/>
            <a:ext cx="4258548" cy="2704099"/>
          </a:xfrm>
          <a:prstGeom prst="rect">
            <a:avLst/>
          </a:prstGeom>
        </p:spPr>
      </p:pic>
    </p:spTree>
    <p:extLst>
      <p:ext uri="{BB962C8B-B14F-4D97-AF65-F5344CB8AC3E}">
        <p14:creationId xmlns:p14="http://schemas.microsoft.com/office/powerpoint/2010/main" val="198661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2187561" y="188640"/>
            <a:ext cx="7772400" cy="11430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Étapes d’une évaluation</a:t>
            </a:r>
          </a:p>
        </p:txBody>
      </p:sp>
      <p:sp>
        <p:nvSpPr>
          <p:cNvPr id="5" name="Content Placeholder 2"/>
          <p:cNvSpPr txBox="1">
            <a:spLocks/>
          </p:cNvSpPr>
          <p:nvPr/>
        </p:nvSpPr>
        <p:spPr>
          <a:xfrm>
            <a:off x="2241848" y="1872307"/>
            <a:ext cx="9398768" cy="4581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a:t>Clarifier le but, le public et l’utilisation prévue de l’évaluation</a:t>
            </a:r>
          </a:p>
          <a:p>
            <a:r>
              <a:rPr lang="fr-FR" sz="2400"/>
              <a:t>Formuler la portée et le sujet principal </a:t>
            </a:r>
            <a:r>
              <a:rPr lang="fr-FR" sz="2400" i="1"/>
              <a:t>(questions auxquelles vous cherchez à répondre) </a:t>
            </a:r>
          </a:p>
          <a:p>
            <a:r>
              <a:rPr lang="fr-FR" sz="2400"/>
              <a:t>Déterminer les informations requises</a:t>
            </a:r>
          </a:p>
          <a:p>
            <a:r>
              <a:rPr lang="fr-FR" sz="2400"/>
              <a:t>Attribuer les tâches et les responsabilités</a:t>
            </a:r>
          </a:p>
          <a:p>
            <a:r>
              <a:rPr lang="fr-FR" sz="2400"/>
              <a:t>Préparer la collecte de données </a:t>
            </a:r>
          </a:p>
          <a:p>
            <a:r>
              <a:rPr lang="fr-FR" sz="2400"/>
              <a:t>Réaliser la collecte de données</a:t>
            </a:r>
          </a:p>
          <a:p>
            <a:r>
              <a:rPr lang="fr-FR" sz="2400"/>
              <a:t>Traiter, analyser et interpréter les données</a:t>
            </a:r>
          </a:p>
          <a:p>
            <a:r>
              <a:rPr lang="fr-FR" sz="2400"/>
              <a:t>Présenter les résultats, les conclusions et les recommandations de l’évaluation dans un rapport </a:t>
            </a:r>
          </a:p>
        </p:txBody>
      </p:sp>
      <p:sp>
        <p:nvSpPr>
          <p:cNvPr id="6" name="Triangle 4"/>
          <p:cNvSpPr/>
          <p:nvPr/>
        </p:nvSpPr>
        <p:spPr>
          <a:xfrm rot="10800000">
            <a:off x="1251979" y="1988840"/>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6"/>
          <p:cNvSpPr/>
          <p:nvPr/>
        </p:nvSpPr>
        <p:spPr>
          <a:xfrm rot="10800000">
            <a:off x="1116843" y="4721430"/>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Slide Number Placeholder 7"/>
          <p:cNvSpPr>
            <a:spLocks noGrp="1"/>
          </p:cNvSpPr>
          <p:nvPr>
            <p:ph type="sldNum" sz="quarter" idx="12"/>
          </p:nvPr>
        </p:nvSpPr>
        <p:spPr/>
        <p:txBody>
          <a:bodyPr/>
          <a:lstStyle/>
          <a:p>
            <a:fld id="{05C408E3-1C0B-45E5-B572-56F424382D1E}" type="slidenum">
              <a:rPr lang="fr-CH" smtClean="0"/>
              <a:t>12</a:t>
            </a:fld>
            <a:endParaRPr lang="fr-CH"/>
          </a:p>
        </p:txBody>
      </p:sp>
    </p:spTree>
    <p:extLst>
      <p:ext uri="{BB962C8B-B14F-4D97-AF65-F5344CB8AC3E}">
        <p14:creationId xmlns:p14="http://schemas.microsoft.com/office/powerpoint/2010/main" val="199001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CD">
            <a:alpha val="49804"/>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2"/>
          <p:cNvSpPr txBox="1">
            <a:spLocks/>
          </p:cNvSpPr>
          <p:nvPr/>
        </p:nvSpPr>
        <p:spPr>
          <a:xfrm>
            <a:off x="12446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ea typeface="Times New Roman" charset="0"/>
                <a:cs typeface="Times New Roman" charset="0"/>
              </a:rPr>
              <a:t>Quel genre d’informations recherchez-vous ? </a:t>
            </a:r>
          </a:p>
        </p:txBody>
      </p:sp>
      <p:sp>
        <p:nvSpPr>
          <p:cNvPr id="5" name="Content Placeholder 3"/>
          <p:cNvSpPr txBox="1">
            <a:spLocks/>
          </p:cNvSpPr>
          <p:nvPr/>
        </p:nvSpPr>
        <p:spPr>
          <a:xfrm>
            <a:off x="1487488" y="1589648"/>
            <a:ext cx="9866312" cy="472514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3300" b="1" dirty="0">
                <a:solidFill>
                  <a:srgbClr val="0000FF"/>
                </a:solidFill>
                <a:ea typeface="Times New Roman" charset="0"/>
                <a:cs typeface="Times New Roman" charset="0"/>
              </a:rPr>
              <a:t>Travail de groupe</a:t>
            </a: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fr-FR" sz="3300" dirty="0">
                <a:ea typeface="Times New Roman" charset="0"/>
                <a:cs typeface="Times New Roman" charset="0"/>
              </a:rPr>
              <a:t>Vous rencontrez l’équipe d’évaluation pour préparer votre évaluation au Soudan du Sud / en Syrie.</a:t>
            </a: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endParaRPr lang="en-US" sz="3300" dirty="0">
              <a:ea typeface="Times New Roman" charset="0"/>
              <a:cs typeface="Times New Roman" charset="0"/>
            </a:endParaRPr>
          </a:p>
          <a:p>
            <a:pPr marL="0" indent="0" algn="ctr">
              <a:spcBef>
                <a:spcPts val="0"/>
              </a:spcBef>
              <a:buFont typeface="Arial" panose="020B0604020202020204" pitchFamily="34" charset="0"/>
              <a:buNone/>
            </a:pPr>
            <a:r>
              <a:rPr lang="fr-FR" sz="3300" dirty="0">
                <a:ea typeface="Times New Roman" charset="0"/>
                <a:cs typeface="Times New Roman" charset="0"/>
              </a:rPr>
              <a:t>De quel type d’informations aurez-vous besoin pour cette évaluation ? </a:t>
            </a:r>
          </a:p>
          <a:p>
            <a:pPr marL="0" indent="0" algn="ctr">
              <a:buFont typeface="Arial" panose="020B0604020202020204" pitchFamily="34" charset="0"/>
              <a:buNone/>
            </a:pPr>
            <a:r>
              <a:rPr lang="fr-FR" sz="3300" dirty="0">
                <a:ea typeface="Times New Roman" charset="0"/>
                <a:cs typeface="Times New Roman" charset="0"/>
              </a:rPr>
              <a:t>Pouvez-vous distinguer différentes catégories d’informations ?</a:t>
            </a:r>
          </a:p>
          <a:p>
            <a:pPr marL="0" indent="0" algn="ctr">
              <a:buFont typeface="Arial" panose="020B0604020202020204" pitchFamily="34" charset="0"/>
              <a:buNone/>
            </a:pPr>
            <a:endParaRPr lang="en-GB" sz="3300" dirty="0">
              <a:ea typeface="Times New Roman" charset="0"/>
              <a:cs typeface="Times New Roman" charset="0"/>
            </a:endParaRPr>
          </a:p>
          <a:p>
            <a:pPr marL="0" indent="0" algn="ctr">
              <a:buFont typeface="Arial" panose="020B0604020202020204" pitchFamily="34" charset="0"/>
              <a:buNone/>
            </a:pPr>
            <a:r>
              <a:rPr lang="fr-FR" sz="3300" b="1" dirty="0">
                <a:solidFill>
                  <a:srgbClr val="FF0000"/>
                </a:solidFill>
                <a:ea typeface="Times New Roman" charset="0"/>
                <a:cs typeface="Times New Roman" charset="0"/>
              </a:rPr>
              <a:t>10 minutes</a:t>
            </a:r>
          </a:p>
          <a:p>
            <a:pPr marL="0" indent="0" algn="ctr">
              <a:buFont typeface="Arial" panose="020B0604020202020204" pitchFamily="34" charset="0"/>
              <a:buNone/>
            </a:pPr>
            <a:endParaRPr lang="en-US" dirty="0"/>
          </a:p>
          <a:p>
            <a:pPr marL="0" indent="0" algn="ctr">
              <a:buFont typeface="Arial" panose="020B0604020202020204" pitchFamily="34" charset="0"/>
              <a:buNone/>
            </a:pPr>
            <a:r>
              <a:rPr lang="fr-FR" dirty="0"/>
              <a:t> </a:t>
            </a:r>
          </a:p>
        </p:txBody>
      </p:sp>
      <p:sp>
        <p:nvSpPr>
          <p:cNvPr id="6" name="Slide Number Placeholder 5"/>
          <p:cNvSpPr>
            <a:spLocks noGrp="1"/>
          </p:cNvSpPr>
          <p:nvPr>
            <p:ph type="sldNum" sz="quarter" idx="12"/>
          </p:nvPr>
        </p:nvSpPr>
        <p:spPr/>
        <p:txBody>
          <a:bodyPr/>
          <a:lstStyle/>
          <a:p>
            <a:fld id="{05C408E3-1C0B-45E5-B572-56F424382D1E}" type="slidenum">
              <a:rPr lang="fr-CH" smtClean="0"/>
              <a:t>13</a:t>
            </a:fld>
            <a:endParaRPr lang="fr-CH"/>
          </a:p>
        </p:txBody>
      </p:sp>
    </p:spTree>
    <p:extLst>
      <p:ext uri="{BB962C8B-B14F-4D97-AF65-F5344CB8AC3E}">
        <p14:creationId xmlns:p14="http://schemas.microsoft.com/office/powerpoint/2010/main" val="53110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Classer les informations</a:t>
            </a:r>
          </a:p>
        </p:txBody>
      </p:sp>
      <p:sp>
        <p:nvSpPr>
          <p:cNvPr id="5" name="Content Placeholder 2"/>
          <p:cNvSpPr txBox="1">
            <a:spLocks/>
          </p:cNvSpPr>
          <p:nvPr/>
        </p:nvSpPr>
        <p:spPr>
          <a:xfrm>
            <a:off x="2567608" y="2331331"/>
            <a:ext cx="6696744" cy="33843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Analyse de la situation  			</a:t>
            </a:r>
          </a:p>
          <a:p>
            <a:r>
              <a:rPr lang="fr-FR"/>
              <a:t>Analyse des problèmes 				</a:t>
            </a:r>
          </a:p>
          <a:p>
            <a:pPr lvl="1">
              <a:buFont typeface="Wingdings" charset="2"/>
              <a:buChar char="ü"/>
            </a:pPr>
            <a:r>
              <a:rPr lang="fr-FR" sz="2800"/>
              <a:t>+ causes et conséquences	</a:t>
            </a:r>
          </a:p>
          <a:p>
            <a:pPr lvl="1">
              <a:buFont typeface="Wingdings" charset="2"/>
              <a:buChar char="ü"/>
            </a:pPr>
            <a:r>
              <a:rPr lang="fr-FR" sz="2800"/>
              <a:t>Attentes dans le temps	</a:t>
            </a:r>
          </a:p>
          <a:p>
            <a:r>
              <a:rPr lang="fr-FR"/>
              <a:t>Déséquilibre entre besoins et capacités / services</a:t>
            </a:r>
          </a:p>
          <a:p>
            <a:r>
              <a:rPr lang="fr-FR"/>
              <a:t>Analyse des parties prenantes			</a:t>
            </a:r>
          </a:p>
          <a:p>
            <a:r>
              <a:rPr lang="fr-FR"/>
              <a:t>Potentiel et contraintes d’une intervention</a:t>
            </a:r>
          </a:p>
          <a:p>
            <a:endParaRPr lang="en-US" dirty="0"/>
          </a:p>
          <a:p>
            <a:endParaRPr lang="en-US" dirty="0"/>
          </a:p>
        </p:txBody>
      </p:sp>
      <p:sp>
        <p:nvSpPr>
          <p:cNvPr id="6" name="Triangle 7"/>
          <p:cNvSpPr/>
          <p:nvPr/>
        </p:nvSpPr>
        <p:spPr>
          <a:xfrm rot="10800000">
            <a:off x="1196202" y="4653136"/>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9"/>
          <p:cNvSpPr/>
          <p:nvPr/>
        </p:nvSpPr>
        <p:spPr>
          <a:xfrm rot="10800000">
            <a:off x="1331338" y="2286000"/>
            <a:ext cx="647700" cy="2921130"/>
          </a:xfrm>
          <a:prstGeom prst="triangle">
            <a:avLst>
              <a:gd name="adj" fmla="val 51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Slide Number Placeholder 7"/>
          <p:cNvSpPr>
            <a:spLocks noGrp="1"/>
          </p:cNvSpPr>
          <p:nvPr>
            <p:ph type="sldNum" sz="quarter" idx="12"/>
          </p:nvPr>
        </p:nvSpPr>
        <p:spPr/>
        <p:txBody>
          <a:bodyPr/>
          <a:lstStyle/>
          <a:p>
            <a:fld id="{05C408E3-1C0B-45E5-B572-56F424382D1E}" type="slidenum">
              <a:rPr lang="fr-CH" smtClean="0"/>
              <a:t>14</a:t>
            </a:fld>
            <a:endParaRPr lang="fr-CH"/>
          </a:p>
        </p:txBody>
      </p:sp>
    </p:spTree>
    <p:extLst>
      <p:ext uri="{BB962C8B-B14F-4D97-AF65-F5344CB8AC3E}">
        <p14:creationId xmlns:p14="http://schemas.microsoft.com/office/powerpoint/2010/main" val="239564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extBox 3"/>
          <p:cNvSpPr txBox="1"/>
          <p:nvPr/>
        </p:nvSpPr>
        <p:spPr>
          <a:xfrm>
            <a:off x="2630533" y="1558500"/>
            <a:ext cx="9216027" cy="5016758"/>
          </a:xfrm>
          <a:prstGeom prst="rect">
            <a:avLst/>
          </a:prstGeom>
          <a:noFill/>
        </p:spPr>
        <p:txBody>
          <a:bodyPr wrap="square" rtlCol="0">
            <a:spAutoFit/>
          </a:bodyPr>
          <a:lstStyle/>
          <a:p>
            <a:pPr algn="ctr"/>
            <a:r>
              <a:rPr lang="fr-FR" sz="4000" dirty="0">
                <a:ea typeface="Times New Roman" charset="0"/>
                <a:cs typeface="Times New Roman" charset="0"/>
              </a:rPr>
              <a:t>Qui pourraient être ces personnes dans votre contexte ?  </a:t>
            </a:r>
          </a:p>
          <a:p>
            <a:pPr algn="ctr"/>
            <a:endParaRPr lang="en-US" sz="4000" dirty="0">
              <a:latin typeface="+mn-lt"/>
              <a:ea typeface="Times New Roman" charset="0"/>
              <a:cs typeface="Times New Roman" charset="0"/>
            </a:endParaRPr>
          </a:p>
          <a:p>
            <a:pPr algn="ctr"/>
            <a:r>
              <a:rPr lang="fr-FR" sz="4000" dirty="0">
                <a:latin typeface="+mn-lt"/>
                <a:ea typeface="Times New Roman" charset="0"/>
                <a:cs typeface="Times New Roman" charset="0"/>
              </a:rPr>
              <a:t>Comment faire en sorte que les personnes ou les catégories de la population qui ne sont pas immédiatement visibles deviennent visibles ? </a:t>
            </a:r>
          </a:p>
          <a:p>
            <a:pPr algn="ctr"/>
            <a:endParaRPr lang="en-US" sz="4000" dirty="0">
              <a:latin typeface="+mn-lt"/>
              <a:ea typeface="Times New Roman" charset="0"/>
              <a:cs typeface="Times New Roman" charset="0"/>
            </a:endParaRPr>
          </a:p>
        </p:txBody>
      </p:sp>
      <p:sp>
        <p:nvSpPr>
          <p:cNvPr id="5" name="TextBox 4"/>
          <p:cNvSpPr txBox="1"/>
          <p:nvPr/>
        </p:nvSpPr>
        <p:spPr>
          <a:xfrm>
            <a:off x="1304529" y="2225863"/>
            <a:ext cx="1326004" cy="1569660"/>
          </a:xfrm>
          <a:prstGeom prst="rect">
            <a:avLst/>
          </a:prstGeom>
          <a:noFill/>
        </p:spPr>
        <p:txBody>
          <a:bodyPr wrap="none" rtlCol="0">
            <a:spAutoFit/>
          </a:bodyPr>
          <a:lstStyle/>
          <a:p>
            <a:r>
              <a:rPr lang="fr-FR" sz="9600" b="1">
                <a:solidFill>
                  <a:srgbClr val="FF0000"/>
                </a:solidFill>
                <a:ea typeface="Times New Roman" charset="0"/>
                <a:cs typeface="Times New Roman" charset="0"/>
              </a:rPr>
              <a:t>??</a:t>
            </a:r>
          </a:p>
        </p:txBody>
      </p:sp>
      <p:sp>
        <p:nvSpPr>
          <p:cNvPr id="6" name="Title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ea typeface="Times New Roman" charset="0"/>
                <a:cs typeface="Times New Roman" charset="0"/>
              </a:rPr>
              <a:t>Rendre les personnes invisibles visibles</a:t>
            </a:r>
          </a:p>
        </p:txBody>
      </p:sp>
      <p:sp>
        <p:nvSpPr>
          <p:cNvPr id="7" name="Slide Number Placeholder 6"/>
          <p:cNvSpPr>
            <a:spLocks noGrp="1"/>
          </p:cNvSpPr>
          <p:nvPr>
            <p:ph type="sldNum" sz="quarter" idx="12"/>
          </p:nvPr>
        </p:nvSpPr>
        <p:spPr/>
        <p:txBody>
          <a:bodyPr/>
          <a:lstStyle/>
          <a:p>
            <a:fld id="{05C408E3-1C0B-45E5-B572-56F424382D1E}" type="slidenum">
              <a:rPr lang="fr-CH" smtClean="0"/>
              <a:t>15</a:t>
            </a:fld>
            <a:endParaRPr lang="fr-CH"/>
          </a:p>
        </p:txBody>
      </p:sp>
    </p:spTree>
    <p:extLst>
      <p:ext uri="{BB962C8B-B14F-4D97-AF65-F5344CB8AC3E}">
        <p14:creationId xmlns:p14="http://schemas.microsoft.com/office/powerpoint/2010/main" val="93425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934720" y="346263"/>
            <a:ext cx="10788575" cy="7693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dirty="0">
                <a:latin typeface="+mn-lt"/>
              </a:rPr>
              <a:t>Prendre différents groupes en considération</a:t>
            </a:r>
          </a:p>
        </p:txBody>
      </p:sp>
      <p:sp>
        <p:nvSpPr>
          <p:cNvPr id="5" name="TextBox 4"/>
          <p:cNvSpPr txBox="1"/>
          <p:nvPr/>
        </p:nvSpPr>
        <p:spPr>
          <a:xfrm>
            <a:off x="1849121" y="1831400"/>
            <a:ext cx="9874174" cy="4893647"/>
          </a:xfrm>
          <a:prstGeom prst="rect">
            <a:avLst/>
          </a:prstGeom>
          <a:noFill/>
        </p:spPr>
        <p:txBody>
          <a:bodyPr wrap="square" rtlCol="0">
            <a:spAutoFit/>
          </a:bodyPr>
          <a:lstStyle/>
          <a:p>
            <a:pPr marL="342900" indent="-342900">
              <a:buFont typeface="Arial" charset="0"/>
              <a:buChar char="•"/>
            </a:pPr>
            <a:r>
              <a:rPr lang="fr-FR" sz="2400" dirty="0"/>
              <a:t>Âge et sexe</a:t>
            </a:r>
            <a:r>
              <a:rPr lang="fr-FR" sz="2400" dirty="0">
                <a:latin typeface="+mn-lt"/>
              </a:rPr>
              <a:t> </a:t>
            </a:r>
          </a:p>
          <a:p>
            <a:pPr marL="800100" lvl="1" indent="-342900">
              <a:buFont typeface="Wingdings" charset="2"/>
              <a:buChar char="ü"/>
            </a:pPr>
            <a:r>
              <a:rPr lang="fr-FR" sz="2400" dirty="0">
                <a:latin typeface="+mn-lt"/>
              </a:rPr>
              <a:t>Hommes, femmes, garçons, filles, personnes âgées</a:t>
            </a:r>
          </a:p>
          <a:p>
            <a:pPr marL="342900" indent="-342900">
              <a:buFont typeface="Arial" charset="0"/>
              <a:buChar char="•"/>
            </a:pPr>
            <a:r>
              <a:rPr lang="fr-FR" sz="2400" dirty="0">
                <a:latin typeface="+mn-lt"/>
              </a:rPr>
              <a:t>Différents groupes de population </a:t>
            </a:r>
          </a:p>
          <a:p>
            <a:pPr marL="800100" lvl="1" indent="-342900">
              <a:buFont typeface="Wingdings" charset="2"/>
              <a:buChar char="ü"/>
            </a:pPr>
            <a:r>
              <a:rPr lang="fr-FR" sz="2400" dirty="0">
                <a:latin typeface="+mn-lt"/>
              </a:rPr>
              <a:t>Résidents, personnes déplacées, etc.</a:t>
            </a:r>
          </a:p>
          <a:p>
            <a:pPr marL="800100" lvl="1" indent="-342900">
              <a:buFont typeface="Wingdings" charset="2"/>
              <a:buChar char="ü"/>
            </a:pPr>
            <a:r>
              <a:rPr lang="fr-FR" sz="2400" dirty="0">
                <a:latin typeface="+mn-lt"/>
              </a:rPr>
              <a:t>Race, tribu, caste, religion</a:t>
            </a:r>
          </a:p>
          <a:p>
            <a:pPr marL="800100" lvl="1" indent="-342900">
              <a:buFont typeface="Wingdings" charset="2"/>
              <a:buChar char="ü"/>
            </a:pPr>
            <a:r>
              <a:rPr lang="fr-FR" sz="2400" dirty="0">
                <a:latin typeface="+mn-lt"/>
              </a:rPr>
              <a:t>Zones géographiques rurales et urbaines</a:t>
            </a:r>
          </a:p>
          <a:p>
            <a:pPr marL="800100" lvl="1" indent="-342900">
              <a:buFont typeface="Wingdings" charset="2"/>
              <a:buChar char="ü"/>
            </a:pPr>
            <a:r>
              <a:rPr lang="fr-FR" sz="2400" dirty="0">
                <a:latin typeface="+mn-lt"/>
              </a:rPr>
              <a:t>Niveau de revenus, pauvreté / richesse</a:t>
            </a:r>
          </a:p>
          <a:p>
            <a:pPr marL="800100" lvl="1" indent="-342900">
              <a:buFont typeface="Wingdings" charset="2"/>
              <a:buChar char="ü"/>
            </a:pPr>
            <a:r>
              <a:rPr lang="fr-FR" sz="2400" dirty="0">
                <a:latin typeface="+mn-lt"/>
              </a:rPr>
              <a:t>Personnes atteintes d’un handicap physique ou mental  </a:t>
            </a:r>
          </a:p>
          <a:p>
            <a:pPr marL="800100" lvl="1" indent="-342900">
              <a:buFont typeface="Wingdings" charset="2"/>
              <a:buChar char="ü"/>
            </a:pPr>
            <a:r>
              <a:rPr lang="fr-FR" sz="2400" dirty="0">
                <a:latin typeface="+mn-lt"/>
              </a:rPr>
              <a:t>Personnes détenues</a:t>
            </a:r>
          </a:p>
          <a:p>
            <a:pPr marL="800100" lvl="1" indent="-342900">
              <a:buFont typeface="Wingdings" charset="2"/>
              <a:buChar char="ü"/>
            </a:pPr>
            <a:r>
              <a:rPr lang="fr-FR" sz="2400" dirty="0">
                <a:latin typeface="+mn-lt"/>
              </a:rPr>
              <a:t>...</a:t>
            </a:r>
          </a:p>
          <a:p>
            <a:endParaRPr lang="en-US" sz="2400" dirty="0">
              <a:latin typeface="+mn-lt"/>
            </a:endParaRPr>
          </a:p>
          <a:p>
            <a:r>
              <a:rPr lang="fr-FR" sz="2400" dirty="0">
                <a:latin typeface="+mn-lt"/>
              </a:rPr>
              <a:t>Assurez-vous que votre évaluation inclue les personnes qui ne sont pas immédiatement visibles.</a:t>
            </a:r>
          </a:p>
        </p:txBody>
      </p:sp>
      <p:sp>
        <p:nvSpPr>
          <p:cNvPr id="6" name="Slide Number Placeholder 5"/>
          <p:cNvSpPr>
            <a:spLocks noGrp="1"/>
          </p:cNvSpPr>
          <p:nvPr>
            <p:ph type="sldNum" sz="quarter" idx="12"/>
          </p:nvPr>
        </p:nvSpPr>
        <p:spPr/>
        <p:txBody>
          <a:bodyPr/>
          <a:lstStyle/>
          <a:p>
            <a:fld id="{05C408E3-1C0B-45E5-B572-56F424382D1E}" type="slidenum">
              <a:rPr lang="fr-CH" smtClean="0"/>
              <a:t>16</a:t>
            </a:fld>
            <a:endParaRPr lang="fr-CH"/>
          </a:p>
        </p:txBody>
      </p:sp>
      <p:sp>
        <p:nvSpPr>
          <p:cNvPr id="8" name="TextBox 7"/>
          <p:cNvSpPr txBox="1"/>
          <p:nvPr/>
        </p:nvSpPr>
        <p:spPr>
          <a:xfrm>
            <a:off x="1552067" y="1185069"/>
            <a:ext cx="3340210" cy="861774"/>
          </a:xfrm>
          <a:prstGeom prst="rect">
            <a:avLst/>
          </a:prstGeom>
          <a:noFill/>
        </p:spPr>
        <p:txBody>
          <a:bodyPr wrap="none" rtlCol="0">
            <a:spAutoFit/>
          </a:bodyPr>
          <a:lstStyle/>
          <a:p>
            <a:r>
              <a:rPr lang="fr-FR" sz="3200" b="1" dirty="0">
                <a:solidFill>
                  <a:srgbClr val="0000FF"/>
                </a:solidFill>
              </a:rPr>
              <a:t>Ventiler les données :</a:t>
            </a:r>
          </a:p>
          <a:p>
            <a:endParaRPr lang="en-GB" dirty="0"/>
          </a:p>
        </p:txBody>
      </p:sp>
    </p:spTree>
    <p:extLst>
      <p:ext uri="{BB962C8B-B14F-4D97-AF65-F5344CB8AC3E}">
        <p14:creationId xmlns:p14="http://schemas.microsoft.com/office/powerpoint/2010/main" val="243030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3"/>
          <p:cNvSpPr txBox="1">
            <a:spLocks/>
          </p:cNvSpPr>
          <p:nvPr/>
        </p:nvSpPr>
        <p:spPr>
          <a:xfrm>
            <a:off x="838200" y="561889"/>
            <a:ext cx="10515600" cy="1325563"/>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cs typeface="Times New Roman" panose="02020603050405020304" pitchFamily="18" charset="0"/>
              </a:rPr>
              <a:t>Analyse des parties prenantes </a:t>
            </a:r>
          </a:p>
        </p:txBody>
      </p:sp>
      <p:sp>
        <p:nvSpPr>
          <p:cNvPr id="5" name="Content Placeholder 2"/>
          <p:cNvSpPr txBox="1">
            <a:spLocks/>
          </p:cNvSpPr>
          <p:nvPr/>
        </p:nvSpPr>
        <p:spPr>
          <a:xfrm>
            <a:off x="1328057" y="188745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r>
              <a:rPr lang="fr-FR" sz="4400">
                <a:ea typeface="Times New Roman" charset="0"/>
                <a:cs typeface="Times New Roman" charset="0"/>
              </a:rPr>
              <a:t>Partie intégrante d’une évaluation </a:t>
            </a:r>
          </a:p>
          <a:p>
            <a:pPr marL="0" indent="0" algn="ctr">
              <a:buFont typeface="Arial" panose="020B0604020202020204" pitchFamily="34" charset="0"/>
              <a:buNone/>
            </a:pPr>
            <a:endParaRPr lang="en-US" sz="4400" dirty="0">
              <a:ea typeface="Times New Roman" charset="0"/>
              <a:cs typeface="Times New Roman" charset="0"/>
            </a:endParaRPr>
          </a:p>
          <a:p>
            <a:pPr marL="0" indent="0" algn="ctr">
              <a:buFont typeface="Arial" panose="020B0604020202020204" pitchFamily="34" charset="0"/>
              <a:buNone/>
            </a:pPr>
            <a:endParaRPr lang="en-US" sz="4400" dirty="0">
              <a:ea typeface="Times New Roman" charset="0"/>
              <a:cs typeface="Times New Roman" charset="0"/>
            </a:endParaRPr>
          </a:p>
        </p:txBody>
      </p:sp>
      <p:sp>
        <p:nvSpPr>
          <p:cNvPr id="7" name="Slide Number Placeholder 6"/>
          <p:cNvSpPr>
            <a:spLocks noGrp="1"/>
          </p:cNvSpPr>
          <p:nvPr>
            <p:ph type="sldNum" sz="quarter" idx="12"/>
          </p:nvPr>
        </p:nvSpPr>
        <p:spPr/>
        <p:txBody>
          <a:bodyPr/>
          <a:lstStyle/>
          <a:p>
            <a:fld id="{05C408E3-1C0B-45E5-B572-56F424382D1E}" type="slidenum">
              <a:rPr lang="fr-CH" smtClean="0"/>
              <a:t>17</a:t>
            </a:fld>
            <a:endParaRPr lang="fr-CH"/>
          </a:p>
        </p:txBody>
      </p:sp>
    </p:spTree>
    <p:extLst>
      <p:ext uri="{BB962C8B-B14F-4D97-AF65-F5344CB8AC3E}">
        <p14:creationId xmlns:p14="http://schemas.microsoft.com/office/powerpoint/2010/main" val="24673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19" name="Title 1"/>
          <p:cNvSpPr txBox="1">
            <a:spLocks/>
          </p:cNvSpPr>
          <p:nvPr/>
        </p:nvSpPr>
        <p:spPr>
          <a:xfrm>
            <a:off x="1887536" y="136368"/>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t>  </a:t>
            </a:r>
            <a:r>
              <a:rPr lang="en-US" altLang="en-US" u="sng" dirty="0">
                <a:latin typeface="+mn-lt"/>
              </a:rPr>
              <a:t>Stakeholder analysis</a:t>
            </a:r>
          </a:p>
        </p:txBody>
      </p:sp>
      <p:sp>
        <p:nvSpPr>
          <p:cNvPr id="20" name="Oval 2"/>
          <p:cNvSpPr>
            <a:spLocks noChangeArrowheads="1"/>
          </p:cNvSpPr>
          <p:nvPr/>
        </p:nvSpPr>
        <p:spPr bwMode="auto">
          <a:xfrm>
            <a:off x="2819398" y="2441418"/>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Expertise &amp; Resources</a:t>
            </a:r>
          </a:p>
        </p:txBody>
      </p:sp>
      <p:sp>
        <p:nvSpPr>
          <p:cNvPr id="21" name="Oval 6"/>
          <p:cNvSpPr>
            <a:spLocks noChangeArrowheads="1"/>
          </p:cNvSpPr>
          <p:nvPr/>
        </p:nvSpPr>
        <p:spPr bwMode="auto">
          <a:xfrm>
            <a:off x="5195887" y="1576231"/>
            <a:ext cx="1800225" cy="1143000"/>
          </a:xfrm>
          <a:prstGeom prst="ellipse">
            <a:avLst/>
          </a:prstGeom>
          <a:solidFill>
            <a:schemeClr val="accent1">
              <a:lumMod val="20000"/>
              <a:lumOff val="80000"/>
            </a:schemeClr>
          </a:solidFill>
          <a:ln w="9525">
            <a:solidFill>
              <a:schemeClr val="tx1"/>
            </a:solidFill>
            <a:round/>
            <a:headEnd/>
            <a:tailEnd/>
          </a:ln>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en-US" altLang="en-US" sz="1800" dirty="0"/>
          </a:p>
          <a:p>
            <a:pPr algn="ctr">
              <a:spcBef>
                <a:spcPct val="0"/>
              </a:spcBef>
              <a:buFontTx/>
              <a:buNone/>
            </a:pPr>
            <a:r>
              <a:rPr lang="en-US" altLang="en-US" sz="2000" dirty="0">
                <a:latin typeface="+mn-lt"/>
              </a:rPr>
              <a:t>Mission</a:t>
            </a:r>
          </a:p>
        </p:txBody>
      </p:sp>
      <p:sp>
        <p:nvSpPr>
          <p:cNvPr id="22" name="Hexagon 4"/>
          <p:cNvSpPr>
            <a:spLocks noChangeArrowheads="1"/>
          </p:cNvSpPr>
          <p:nvPr/>
        </p:nvSpPr>
        <p:spPr bwMode="auto">
          <a:xfrm>
            <a:off x="5289549" y="3198656"/>
            <a:ext cx="1801813" cy="692150"/>
          </a:xfrm>
          <a:prstGeom prst="hexagon">
            <a:avLst>
              <a:gd name="adj" fmla="val 25020"/>
              <a:gd name="vf" fmla="val 115470"/>
            </a:avLst>
          </a:prstGeom>
          <a:solidFill>
            <a:srgbClr val="72A3E5"/>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800" dirty="0">
                <a:latin typeface="+mn-lt"/>
              </a:rPr>
              <a:t>Actor</a:t>
            </a:r>
          </a:p>
        </p:txBody>
      </p:sp>
      <p:sp>
        <p:nvSpPr>
          <p:cNvPr id="23" name="Oval 11"/>
          <p:cNvSpPr>
            <a:spLocks noChangeArrowheads="1"/>
          </p:cNvSpPr>
          <p:nvPr/>
        </p:nvSpPr>
        <p:spPr bwMode="auto">
          <a:xfrm>
            <a:off x="2819398" y="3881281"/>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Policies </a:t>
            </a:r>
          </a:p>
          <a:p>
            <a:pPr algn="ctr">
              <a:spcBef>
                <a:spcPct val="0"/>
              </a:spcBef>
              <a:buFontTx/>
              <a:buNone/>
            </a:pPr>
            <a:r>
              <a:rPr lang="en-US" altLang="en-US" sz="2000" dirty="0">
                <a:latin typeface="+mn-lt"/>
              </a:rPr>
              <a:t>&amp; </a:t>
            </a:r>
          </a:p>
          <a:p>
            <a:pPr algn="ctr">
              <a:spcBef>
                <a:spcPct val="0"/>
              </a:spcBef>
              <a:buFontTx/>
              <a:buNone/>
            </a:pPr>
            <a:r>
              <a:rPr lang="en-US" altLang="en-US" sz="2000" dirty="0">
                <a:latin typeface="+mn-lt"/>
              </a:rPr>
              <a:t>Procedures</a:t>
            </a:r>
          </a:p>
        </p:txBody>
      </p:sp>
      <p:sp>
        <p:nvSpPr>
          <p:cNvPr id="24" name="Oval 12"/>
          <p:cNvSpPr>
            <a:spLocks noChangeArrowheads="1"/>
          </p:cNvSpPr>
          <p:nvPr/>
        </p:nvSpPr>
        <p:spPr bwMode="auto">
          <a:xfrm>
            <a:off x="5146673" y="4487707"/>
            <a:ext cx="1944688" cy="1163637"/>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Principles for action</a:t>
            </a:r>
          </a:p>
          <a:p>
            <a:pPr algn="ctr">
              <a:spcBef>
                <a:spcPct val="0"/>
              </a:spcBef>
              <a:buFontTx/>
              <a:buNone/>
            </a:pPr>
            <a:r>
              <a:rPr lang="en-US" altLang="en-US" sz="2000" dirty="0">
                <a:latin typeface="+mn-lt"/>
              </a:rPr>
              <a:t>Strategies</a:t>
            </a:r>
          </a:p>
        </p:txBody>
      </p:sp>
      <p:sp>
        <p:nvSpPr>
          <p:cNvPr id="25" name="Oval 13"/>
          <p:cNvSpPr>
            <a:spLocks noChangeArrowheads="1"/>
          </p:cNvSpPr>
          <p:nvPr/>
        </p:nvSpPr>
        <p:spPr bwMode="auto">
          <a:xfrm>
            <a:off x="7585073" y="3967006"/>
            <a:ext cx="1944688" cy="1192212"/>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Legal framework</a:t>
            </a:r>
          </a:p>
        </p:txBody>
      </p:sp>
      <p:sp>
        <p:nvSpPr>
          <p:cNvPr id="26" name="Oval 14"/>
          <p:cNvSpPr>
            <a:spLocks noChangeArrowheads="1"/>
          </p:cNvSpPr>
          <p:nvPr/>
        </p:nvSpPr>
        <p:spPr bwMode="auto">
          <a:xfrm>
            <a:off x="7566023" y="2484281"/>
            <a:ext cx="1944688" cy="1162050"/>
          </a:xfrm>
          <a:prstGeom prst="ellipse">
            <a:avLst/>
          </a:prstGeom>
          <a:solidFill>
            <a:schemeClr val="accent1">
              <a:lumMod val="20000"/>
              <a:lumOff val="80000"/>
            </a:schemeClr>
          </a:solidFill>
          <a:ln w="9525">
            <a:solidFill>
              <a:schemeClr val="tx1"/>
            </a:solidFill>
            <a:round/>
            <a:headEnd/>
            <a:tailEnd/>
          </a:ln>
        </p:spPr>
        <p:txBody>
          <a:bodyPr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000" dirty="0">
                <a:latin typeface="+mn-lt"/>
              </a:rPr>
              <a:t>Mandate</a:t>
            </a:r>
          </a:p>
        </p:txBody>
      </p:sp>
      <p:cxnSp>
        <p:nvCxnSpPr>
          <p:cNvPr id="27" name="Straight Arrow Connector 15"/>
          <p:cNvCxnSpPr>
            <a:cxnSpLocks noChangeShapeType="1"/>
          </p:cNvCxnSpPr>
          <p:nvPr/>
        </p:nvCxnSpPr>
        <p:spPr bwMode="auto">
          <a:xfrm flipV="1">
            <a:off x="6992937" y="3198657"/>
            <a:ext cx="434975" cy="192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17"/>
          <p:cNvCxnSpPr>
            <a:cxnSpLocks noChangeShapeType="1"/>
          </p:cNvCxnSpPr>
          <p:nvPr/>
        </p:nvCxnSpPr>
        <p:spPr bwMode="auto">
          <a:xfrm>
            <a:off x="7007223" y="3967006"/>
            <a:ext cx="577850" cy="2460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Straight Arrow Connector 20"/>
          <p:cNvCxnSpPr>
            <a:cxnSpLocks noChangeShapeType="1"/>
          </p:cNvCxnSpPr>
          <p:nvPr/>
        </p:nvCxnSpPr>
        <p:spPr bwMode="auto">
          <a:xfrm flipH="1">
            <a:off x="6132512" y="3952718"/>
            <a:ext cx="3175" cy="431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 name="Straight Arrow Connector 26"/>
          <p:cNvCxnSpPr>
            <a:cxnSpLocks noChangeShapeType="1"/>
          </p:cNvCxnSpPr>
          <p:nvPr/>
        </p:nvCxnSpPr>
        <p:spPr bwMode="auto">
          <a:xfrm flipH="1" flipV="1">
            <a:off x="4824411" y="3104994"/>
            <a:ext cx="500062" cy="2524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Straight Arrow Connector 28"/>
          <p:cNvCxnSpPr>
            <a:cxnSpLocks noChangeShapeType="1"/>
          </p:cNvCxnSpPr>
          <p:nvPr/>
        </p:nvCxnSpPr>
        <p:spPr bwMode="auto">
          <a:xfrm flipH="1">
            <a:off x="4689474" y="3911444"/>
            <a:ext cx="633413" cy="2825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Box 1"/>
          <p:cNvSpPr txBox="1">
            <a:spLocks noChangeArrowheads="1"/>
          </p:cNvSpPr>
          <p:nvPr/>
        </p:nvSpPr>
        <p:spPr bwMode="auto">
          <a:xfrm>
            <a:off x="5447713" y="6253801"/>
            <a:ext cx="5517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i="1" dirty="0">
                <a:latin typeface="+mn-lt"/>
              </a:rPr>
              <a:t>NB: Affected populations are a stakeholder</a:t>
            </a:r>
            <a:endParaRPr lang="en-GB" altLang="en-US" sz="2400" i="1" dirty="0">
              <a:latin typeface="+mn-lt"/>
            </a:endParaRPr>
          </a:p>
        </p:txBody>
      </p:sp>
      <p:cxnSp>
        <p:nvCxnSpPr>
          <p:cNvPr id="33" name="Straight Arrow Connector 4"/>
          <p:cNvCxnSpPr>
            <a:cxnSpLocks noChangeShapeType="1"/>
          </p:cNvCxnSpPr>
          <p:nvPr/>
        </p:nvCxnSpPr>
        <p:spPr bwMode="auto">
          <a:xfrm flipV="1">
            <a:off x="6132511" y="2728756"/>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 name="Slide Number Placeholder 33"/>
          <p:cNvSpPr>
            <a:spLocks noGrp="1"/>
          </p:cNvSpPr>
          <p:nvPr>
            <p:ph type="sldNum" sz="quarter" idx="12"/>
          </p:nvPr>
        </p:nvSpPr>
        <p:spPr/>
        <p:txBody>
          <a:bodyPr/>
          <a:lstStyle/>
          <a:p>
            <a:fld id="{05C408E3-1C0B-45E5-B572-56F424382D1E}" type="slidenum">
              <a:rPr lang="fr-CH" smtClean="0"/>
              <a:t>18</a:t>
            </a:fld>
            <a:endParaRPr lang="fr-CH"/>
          </a:p>
        </p:txBody>
      </p:sp>
    </p:spTree>
    <p:extLst>
      <p:ext uri="{BB962C8B-B14F-4D97-AF65-F5344CB8AC3E}">
        <p14:creationId xmlns:p14="http://schemas.microsoft.com/office/powerpoint/2010/main" val="214376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4" name="Rounded Rectangle 3"/>
          <p:cNvSpPr/>
          <p:nvPr/>
        </p:nvSpPr>
        <p:spPr>
          <a:xfrm>
            <a:off x="1652589" y="90488"/>
            <a:ext cx="8899525" cy="5143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 name="Rounded Rectangle 4"/>
          <p:cNvSpPr/>
          <p:nvPr/>
        </p:nvSpPr>
        <p:spPr>
          <a:xfrm>
            <a:off x="1652588" y="90488"/>
            <a:ext cx="2463800"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5448F2"/>
                </a:solidFill>
              </a:rPr>
              <a:t>Stakeholder analysis</a:t>
            </a:r>
          </a:p>
        </p:txBody>
      </p:sp>
      <p:sp>
        <p:nvSpPr>
          <p:cNvPr id="6" name="TextBox 8"/>
          <p:cNvSpPr txBox="1">
            <a:spLocks noChangeArrowheads="1"/>
          </p:cNvSpPr>
          <p:nvPr/>
        </p:nvSpPr>
        <p:spPr bwMode="auto">
          <a:xfrm>
            <a:off x="4151314" y="107951"/>
            <a:ext cx="609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dirty="0">
                <a:latin typeface="+mn-lt"/>
              </a:rPr>
              <a:t>This map is developed for: </a:t>
            </a:r>
          </a:p>
        </p:txBody>
      </p:sp>
      <p:sp>
        <p:nvSpPr>
          <p:cNvPr id="7" name="Rectangle 6"/>
          <p:cNvSpPr/>
          <p:nvPr/>
        </p:nvSpPr>
        <p:spPr>
          <a:xfrm>
            <a:off x="1652589" y="604839"/>
            <a:ext cx="8899525" cy="51514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8" name="Rectangle 7"/>
          <p:cNvSpPr/>
          <p:nvPr/>
        </p:nvSpPr>
        <p:spPr>
          <a:xfrm>
            <a:off x="1652589" y="5803900"/>
            <a:ext cx="8899525" cy="9794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9" name="Oval 8"/>
          <p:cNvSpPr/>
          <p:nvPr/>
        </p:nvSpPr>
        <p:spPr>
          <a:xfrm>
            <a:off x="5507038" y="2855914"/>
            <a:ext cx="1193800" cy="1184275"/>
          </a:xfrm>
          <a:prstGeom prst="ellipse">
            <a:avLst/>
          </a:prstGeom>
          <a:solidFill>
            <a:schemeClr val="accent5"/>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0" name="Rectangle 9"/>
          <p:cNvSpPr/>
          <p:nvPr/>
        </p:nvSpPr>
        <p:spPr>
          <a:xfrm>
            <a:off x="1652588" y="604838"/>
            <a:ext cx="4449762" cy="283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11" name="Rectangle 10"/>
          <p:cNvSpPr/>
          <p:nvPr/>
        </p:nvSpPr>
        <p:spPr>
          <a:xfrm>
            <a:off x="6102351" y="604838"/>
            <a:ext cx="4449763" cy="28321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114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6642101" y="604838"/>
            <a:ext cx="3910013" cy="257651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652588" y="604839"/>
            <a:ext cx="3910012" cy="2636837"/>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43075" y="3573464"/>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Know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Technically</a:t>
            </a:r>
          </a:p>
          <a:p>
            <a:pPr>
              <a:defRPr/>
            </a:pPr>
            <a:r>
              <a:rPr lang="en-US" sz="1400" i="1" dirty="0">
                <a:solidFill>
                  <a:schemeClr val="bg2">
                    <a:lumMod val="75000"/>
                  </a:schemeClr>
                </a:solidFill>
                <a:ea typeface="ＭＳ Ｐゴシック" panose="020B0600070205080204" pitchFamily="34" charset="-128"/>
              </a:rPr>
              <a:t>	Health system, security situation</a:t>
            </a:r>
          </a:p>
          <a:p>
            <a:pPr>
              <a:defRPr/>
            </a:pPr>
            <a:r>
              <a:rPr lang="en-US" sz="1400" i="1" dirty="0">
                <a:solidFill>
                  <a:schemeClr val="bg2">
                    <a:lumMod val="75000"/>
                  </a:schemeClr>
                </a:solidFill>
                <a:ea typeface="ＭＳ Ｐゴシック" panose="020B0600070205080204" pitchFamily="34" charset="-128"/>
              </a:rPr>
              <a:t>	Authorities, Red Cross, NGOs</a:t>
            </a:r>
          </a:p>
          <a:p>
            <a:pPr>
              <a:defRPr/>
            </a:pPr>
            <a:r>
              <a:rPr lang="en-US" sz="1400" i="1" dirty="0">
                <a:solidFill>
                  <a:schemeClr val="bg2">
                    <a:lumMod val="75000"/>
                  </a:schemeClr>
                </a:solidFill>
                <a:ea typeface="ＭＳ Ｐゴシック" panose="020B0600070205080204" pitchFamily="34" charset="-128"/>
              </a:rPr>
              <a:t>	Community</a:t>
            </a:r>
          </a:p>
        </p:txBody>
      </p:sp>
      <p:sp>
        <p:nvSpPr>
          <p:cNvPr id="16" name="TextBox 15"/>
          <p:cNvSpPr txBox="1"/>
          <p:nvPr/>
        </p:nvSpPr>
        <p:spPr>
          <a:xfrm>
            <a:off x="6892925" y="3524251"/>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Do ?</a:t>
            </a:r>
          </a:p>
          <a:p>
            <a:pPr>
              <a:defRPr/>
            </a:pPr>
            <a:r>
              <a:rPr lang="en-US" sz="1400" dirty="0">
                <a:solidFill>
                  <a:schemeClr val="bg2">
                    <a:lumMod val="75000"/>
                  </a:schemeClr>
                </a:solidFill>
                <a:ea typeface="ＭＳ Ｐゴシック" panose="020B0600070205080204" pitchFamily="34" charset="-128"/>
              </a:rPr>
              <a:t>          </a:t>
            </a:r>
            <a:r>
              <a:rPr lang="en-GB" sz="1400" i="1" dirty="0">
                <a:solidFill>
                  <a:schemeClr val="bg2">
                    <a:lumMod val="75000"/>
                  </a:schemeClr>
                </a:solidFill>
                <a:ea typeface="ＭＳ Ｐゴシック" panose="020B0600070205080204" pitchFamily="34" charset="-128"/>
              </a:rPr>
              <a:t>Behaviour </a:t>
            </a:r>
            <a:r>
              <a:rPr lang="en-US" sz="1400" i="1" dirty="0">
                <a:solidFill>
                  <a:schemeClr val="bg2">
                    <a:lumMod val="75000"/>
                  </a:schemeClr>
                </a:solidFill>
                <a:ea typeface="ＭＳ Ｐゴシック" panose="020B0600070205080204" pitchFamily="34" charset="-128"/>
              </a:rPr>
              <a:t>towards others</a:t>
            </a:r>
          </a:p>
          <a:p>
            <a:pPr>
              <a:defRPr/>
            </a:pPr>
            <a:r>
              <a:rPr lang="en-US" sz="1400" i="1" dirty="0">
                <a:solidFill>
                  <a:schemeClr val="bg2">
                    <a:lumMod val="75000"/>
                  </a:schemeClr>
                </a:solidFill>
                <a:ea typeface="ＭＳ Ｐゴシック" panose="020B0600070205080204" pitchFamily="34" charset="-128"/>
              </a:rPr>
              <a:t>	Affected populations </a:t>
            </a:r>
          </a:p>
          <a:p>
            <a:pPr>
              <a:defRPr/>
            </a:pPr>
            <a:r>
              <a:rPr lang="en-US" sz="1400" i="1" dirty="0">
                <a:solidFill>
                  <a:schemeClr val="bg2">
                    <a:lumMod val="75000"/>
                  </a:schemeClr>
                </a:solidFill>
                <a:ea typeface="ＭＳ Ｐゴシック" panose="020B0600070205080204" pitchFamily="34" charset="-128"/>
              </a:rPr>
              <a:t>	Health authorities and system</a:t>
            </a:r>
          </a:p>
          <a:p>
            <a:pPr>
              <a:defRPr/>
            </a:pPr>
            <a:r>
              <a:rPr lang="en-US" sz="1400" i="1" dirty="0">
                <a:solidFill>
                  <a:schemeClr val="bg2">
                    <a:lumMod val="75000"/>
                  </a:schemeClr>
                </a:solidFill>
                <a:ea typeface="ＭＳ Ｐゴシック" panose="020B0600070205080204" pitchFamily="34" charset="-128"/>
              </a:rPr>
              <a:t>	NGOs, Red </a:t>
            </a:r>
            <a:r>
              <a:rPr lang="en-US" sz="1400" i="1" dirty="0" err="1">
                <a:solidFill>
                  <a:schemeClr val="bg2">
                    <a:lumMod val="75000"/>
                  </a:schemeClr>
                </a:solidFill>
                <a:ea typeface="ＭＳ Ｐゴシック" panose="020B0600070205080204" pitchFamily="34" charset="-128"/>
              </a:rPr>
              <a:t>Croos</a:t>
            </a:r>
            <a:r>
              <a:rPr lang="en-US" sz="1400" i="1" dirty="0">
                <a:solidFill>
                  <a:schemeClr val="bg2">
                    <a:lumMod val="75000"/>
                  </a:schemeClr>
                </a:solidFill>
                <a:ea typeface="ＭＳ Ｐゴシック" panose="020B0600070205080204" pitchFamily="34" charset="-128"/>
              </a:rPr>
              <a:t> </a:t>
            </a:r>
          </a:p>
        </p:txBody>
      </p:sp>
      <p:sp>
        <p:nvSpPr>
          <p:cNvPr id="17" name="TextBox 16"/>
          <p:cNvSpPr txBox="1"/>
          <p:nvPr/>
        </p:nvSpPr>
        <p:spPr>
          <a:xfrm>
            <a:off x="1743075" y="2363788"/>
            <a:ext cx="3760788" cy="584775"/>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Hear ?</a:t>
            </a:r>
          </a:p>
          <a:p>
            <a:pPr>
              <a:defRPr/>
            </a:pPr>
            <a:r>
              <a:rPr lang="en-US" sz="1400" i="1" dirty="0">
                <a:solidFill>
                  <a:schemeClr val="bg2">
                    <a:lumMod val="75000"/>
                  </a:schemeClr>
                </a:solidFill>
                <a:ea typeface="ＭＳ Ｐゴシック" panose="020B0600070205080204" pitchFamily="34" charset="-128"/>
              </a:rPr>
              <a:t>    What influences her/him</a:t>
            </a:r>
          </a:p>
        </p:txBody>
      </p:sp>
      <p:sp>
        <p:nvSpPr>
          <p:cNvPr id="18" name="TextBox 17"/>
          <p:cNvSpPr txBox="1"/>
          <p:nvPr/>
        </p:nvSpPr>
        <p:spPr>
          <a:xfrm>
            <a:off x="2279650" y="692151"/>
            <a:ext cx="3989388" cy="1015663"/>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Think and feel?</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What really counts</a:t>
            </a:r>
          </a:p>
          <a:p>
            <a:pPr>
              <a:defRPr/>
            </a:pPr>
            <a:r>
              <a:rPr lang="en-US" sz="1400" i="1" dirty="0">
                <a:solidFill>
                  <a:schemeClr val="bg2">
                    <a:lumMod val="75000"/>
                  </a:schemeClr>
                </a:solidFill>
                <a:ea typeface="ＭＳ Ｐゴシック" panose="020B0600070205080204" pitchFamily="34" charset="-128"/>
              </a:rPr>
              <a:t>	 Major pre-occupations</a:t>
            </a:r>
          </a:p>
          <a:p>
            <a:pPr>
              <a:defRPr/>
            </a:pPr>
            <a:r>
              <a:rPr lang="en-US" sz="1400" i="1" dirty="0">
                <a:solidFill>
                  <a:schemeClr val="bg2">
                    <a:lumMod val="75000"/>
                  </a:schemeClr>
                </a:solidFill>
                <a:ea typeface="ＭＳ Ｐゴシック" panose="020B0600070205080204" pitchFamily="34" charset="-128"/>
              </a:rPr>
              <a:t>	 Worries, aspirations</a:t>
            </a:r>
          </a:p>
        </p:txBody>
      </p:sp>
      <p:sp>
        <p:nvSpPr>
          <p:cNvPr id="19" name="TextBox 18"/>
          <p:cNvSpPr txBox="1"/>
          <p:nvPr/>
        </p:nvSpPr>
        <p:spPr>
          <a:xfrm>
            <a:off x="6102350" y="800100"/>
            <a:ext cx="3760788" cy="1015663"/>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See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Environment</a:t>
            </a:r>
          </a:p>
          <a:p>
            <a:pPr>
              <a:defRPr/>
            </a:pPr>
            <a:r>
              <a:rPr lang="en-US" sz="1400" i="1" dirty="0">
                <a:solidFill>
                  <a:schemeClr val="bg2">
                    <a:lumMod val="75000"/>
                  </a:schemeClr>
                </a:solidFill>
                <a:ea typeface="ＭＳ Ｐゴシック" panose="020B0600070205080204" pitchFamily="34" charset="-128"/>
              </a:rPr>
              <a:t>	Friend</a:t>
            </a:r>
          </a:p>
          <a:p>
            <a:pPr>
              <a:defRPr/>
            </a:pPr>
            <a:r>
              <a:rPr lang="en-US" sz="1400" i="1" dirty="0">
                <a:solidFill>
                  <a:schemeClr val="bg2">
                    <a:lumMod val="75000"/>
                  </a:schemeClr>
                </a:solidFill>
                <a:ea typeface="ＭＳ Ｐゴシック" panose="020B0600070205080204" pitchFamily="34" charset="-128"/>
              </a:rPr>
              <a:t>	What the market offers</a:t>
            </a:r>
          </a:p>
        </p:txBody>
      </p:sp>
      <p:cxnSp>
        <p:nvCxnSpPr>
          <p:cNvPr id="20" name="Straight Connector 19"/>
          <p:cNvCxnSpPr/>
          <p:nvPr/>
        </p:nvCxnSpPr>
        <p:spPr>
          <a:xfrm flipH="1" flipV="1">
            <a:off x="6372226" y="3990975"/>
            <a:ext cx="2544763" cy="17653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224213" y="3929063"/>
            <a:ext cx="2608262" cy="182721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95825" y="4776789"/>
            <a:ext cx="3760788" cy="1231106"/>
          </a:xfrm>
          <a:prstGeom prst="rect">
            <a:avLst/>
          </a:prstGeom>
          <a:noFill/>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Want ?</a:t>
            </a:r>
          </a:p>
          <a:p>
            <a:pPr>
              <a:defRPr/>
            </a:pPr>
            <a:r>
              <a:rPr lang="en-US" sz="1400" b="1" dirty="0">
                <a:solidFill>
                  <a:schemeClr val="bg2">
                    <a:lumMod val="75000"/>
                  </a:schemeClr>
                </a:solidFill>
                <a:ea typeface="ＭＳ Ｐゴシック" panose="020B0600070205080204" pitchFamily="34" charset="-128"/>
              </a:rPr>
              <a:t>	</a:t>
            </a:r>
            <a:r>
              <a:rPr lang="en-US" sz="1400" dirty="0">
                <a:solidFill>
                  <a:schemeClr val="bg2">
                    <a:lumMod val="75000"/>
                  </a:schemeClr>
                </a:solidFill>
                <a:ea typeface="ＭＳ Ｐゴシック" panose="020B0600070205080204" pitchFamily="34" charset="-128"/>
              </a:rPr>
              <a:t>Priority needs</a:t>
            </a:r>
          </a:p>
          <a:p>
            <a:pPr>
              <a:defRPr/>
            </a:pPr>
            <a:r>
              <a:rPr lang="en-US" sz="1400" dirty="0">
                <a:solidFill>
                  <a:schemeClr val="bg2">
                    <a:lumMod val="75000"/>
                  </a:schemeClr>
                </a:solidFill>
                <a:ea typeface="ＭＳ Ｐゴシック" panose="020B0600070205080204" pitchFamily="34" charset="-128"/>
              </a:rPr>
              <a:t>	Previous achievements</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3" name="Rectangle 22"/>
          <p:cNvSpPr/>
          <p:nvPr/>
        </p:nvSpPr>
        <p:spPr>
          <a:xfrm>
            <a:off x="4254500" y="5756275"/>
            <a:ext cx="3729038" cy="979488"/>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24" name="TextBox 23"/>
          <p:cNvSpPr txBox="1"/>
          <p:nvPr/>
        </p:nvSpPr>
        <p:spPr>
          <a:xfrm>
            <a:off x="2492376" y="5719763"/>
            <a:ext cx="1624013" cy="1015663"/>
          </a:xfrm>
          <a:prstGeom prst="rect">
            <a:avLst/>
          </a:prstGeom>
          <a:noFill/>
        </p:spPr>
        <p:txBody>
          <a:bodyPr>
            <a:spAutoFit/>
          </a:bodyPr>
          <a:lstStyle/>
          <a:p>
            <a:pPr>
              <a:defRPr/>
            </a:pPr>
            <a:r>
              <a:rPr lang="fr-CH" b="1" dirty="0">
                <a:ea typeface="ＭＳ Ｐゴシック" panose="020B0600070205080204" pitchFamily="34" charset="-128"/>
              </a:rPr>
              <a:t>Pain</a:t>
            </a:r>
          </a:p>
          <a:p>
            <a:pPr>
              <a:defRPr/>
            </a:pPr>
            <a:r>
              <a:rPr lang="en-US" sz="1400" dirty="0">
                <a:solidFill>
                  <a:schemeClr val="bg2">
                    <a:lumMod val="75000"/>
                  </a:schemeClr>
                </a:solidFill>
                <a:ea typeface="ＭＳ Ｐゴシック" panose="020B0600070205080204" pitchFamily="34" charset="-128"/>
              </a:rPr>
              <a:t>Fears</a:t>
            </a:r>
          </a:p>
          <a:p>
            <a:pPr>
              <a:defRPr/>
            </a:pPr>
            <a:r>
              <a:rPr lang="fr-CH" sz="1400" dirty="0">
                <a:solidFill>
                  <a:schemeClr val="bg2">
                    <a:lumMod val="75000"/>
                  </a:schemeClr>
                </a:solidFill>
                <a:ea typeface="ＭＳ Ｐゴシック" panose="020B0600070205080204" pitchFamily="34" charset="-128"/>
              </a:rPr>
              <a:t>Frustrations</a:t>
            </a:r>
          </a:p>
          <a:p>
            <a:pPr>
              <a:defRPr/>
            </a:pPr>
            <a:r>
              <a:rPr lang="fr-CH" sz="1400" dirty="0">
                <a:solidFill>
                  <a:schemeClr val="bg2">
                    <a:lumMod val="75000"/>
                  </a:schemeClr>
                </a:solidFill>
                <a:ea typeface="ＭＳ Ｐゴシック" panose="020B0600070205080204" pitchFamily="34" charset="-128"/>
              </a:rPr>
              <a:t>Obstacles</a:t>
            </a:r>
          </a:p>
        </p:txBody>
      </p:sp>
      <p:sp>
        <p:nvSpPr>
          <p:cNvPr id="25" name="TextBox 24"/>
          <p:cNvSpPr txBox="1"/>
          <p:nvPr/>
        </p:nvSpPr>
        <p:spPr>
          <a:xfrm>
            <a:off x="8659813" y="5729288"/>
            <a:ext cx="1624012" cy="1015663"/>
          </a:xfrm>
          <a:prstGeom prst="rect">
            <a:avLst/>
          </a:prstGeom>
          <a:noFill/>
        </p:spPr>
        <p:txBody>
          <a:bodyPr>
            <a:spAutoFit/>
          </a:bodyPr>
          <a:lstStyle/>
          <a:p>
            <a:pPr>
              <a:defRPr/>
            </a:pPr>
            <a:r>
              <a:rPr lang="fr-CH" b="1" dirty="0">
                <a:ea typeface="ＭＳ Ｐゴシック" panose="020B0600070205080204" pitchFamily="34" charset="-128"/>
              </a:rPr>
              <a:t>Gain</a:t>
            </a:r>
          </a:p>
          <a:p>
            <a:pPr>
              <a:defRPr/>
            </a:pPr>
            <a:r>
              <a:rPr lang="en-US" sz="1400" dirty="0">
                <a:solidFill>
                  <a:schemeClr val="bg2">
                    <a:lumMod val="75000"/>
                  </a:schemeClr>
                </a:solidFill>
                <a:ea typeface="ＭＳ Ｐゴシック" panose="020B0600070205080204" pitchFamily="34" charset="-128"/>
              </a:rPr>
              <a:t>Wants / needs</a:t>
            </a:r>
          </a:p>
          <a:p>
            <a:pPr>
              <a:defRPr/>
            </a:pPr>
            <a:r>
              <a:rPr lang="en-US" sz="1400" dirty="0">
                <a:solidFill>
                  <a:schemeClr val="bg2">
                    <a:lumMod val="75000"/>
                  </a:schemeClr>
                </a:solidFill>
                <a:ea typeface="ＭＳ Ｐゴシック" panose="020B0600070205080204" pitchFamily="34" charset="-128"/>
              </a:rPr>
              <a:t>Dreams / hopes</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6" name="TextBox 25"/>
          <p:cNvSpPr txBox="1"/>
          <p:nvPr/>
        </p:nvSpPr>
        <p:spPr>
          <a:xfrm>
            <a:off x="5375276" y="5740400"/>
            <a:ext cx="2087563" cy="1015663"/>
          </a:xfrm>
          <a:prstGeom prst="rect">
            <a:avLst/>
          </a:prstGeom>
          <a:noFill/>
        </p:spPr>
        <p:txBody>
          <a:bodyPr>
            <a:spAutoFit/>
          </a:bodyPr>
          <a:lstStyle/>
          <a:p>
            <a:pPr>
              <a:defRPr/>
            </a:pPr>
            <a:r>
              <a:rPr lang="en-US" b="1" dirty="0">
                <a:ea typeface="ＭＳ Ｐゴシック" panose="020B0600070205080204" pitchFamily="34" charset="-128"/>
              </a:rPr>
              <a:t>Strengths</a:t>
            </a:r>
          </a:p>
          <a:p>
            <a:pPr>
              <a:defRPr/>
            </a:pPr>
            <a:r>
              <a:rPr lang="en-US" sz="1400" dirty="0">
                <a:solidFill>
                  <a:schemeClr val="bg2">
                    <a:lumMod val="75000"/>
                  </a:schemeClr>
                </a:solidFill>
                <a:ea typeface="ＭＳ Ｐゴシック" panose="020B0600070205080204" pitchFamily="34" charset="-128"/>
              </a:rPr>
              <a:t>Expertise, experience </a:t>
            </a:r>
          </a:p>
          <a:p>
            <a:pPr>
              <a:defRPr/>
            </a:pPr>
            <a:r>
              <a:rPr lang="en-US" sz="1400" dirty="0">
                <a:solidFill>
                  <a:schemeClr val="bg2">
                    <a:lumMod val="75000"/>
                  </a:schemeClr>
                </a:solidFill>
                <a:ea typeface="ＭＳ Ｐゴシック" panose="020B0600070205080204" pitchFamily="34" charset="-128"/>
              </a:rPr>
              <a:t>Successes</a:t>
            </a:r>
          </a:p>
          <a:p>
            <a:pPr>
              <a:defRPr/>
            </a:pPr>
            <a:r>
              <a:rPr lang="en-US" sz="1400" dirty="0">
                <a:solidFill>
                  <a:schemeClr val="bg2">
                    <a:lumMod val="75000"/>
                  </a:schemeClr>
                </a:solidFill>
                <a:ea typeface="ＭＳ Ｐゴシック" panose="020B0600070205080204" pitchFamily="34" charset="-128"/>
              </a:rPr>
              <a:t>Lessons learnt</a:t>
            </a:r>
          </a:p>
        </p:txBody>
      </p:sp>
      <p:sp>
        <p:nvSpPr>
          <p:cNvPr id="27" name="TextBox 26"/>
          <p:cNvSpPr txBox="1"/>
          <p:nvPr/>
        </p:nvSpPr>
        <p:spPr>
          <a:xfrm>
            <a:off x="7685089" y="2420938"/>
            <a:ext cx="3760787" cy="1015663"/>
          </a:xfrm>
          <a:prstGeom prst="rect">
            <a:avLst/>
          </a:prstGeom>
          <a:noFill/>
          <a:ln w="25400">
            <a:noFill/>
          </a:ln>
        </p:spPr>
        <p:txBody>
          <a:bodyPr>
            <a:spAutoFit/>
          </a:bodyPr>
          <a:lstStyle/>
          <a:p>
            <a:pPr>
              <a:defRPr/>
            </a:pPr>
            <a:r>
              <a:rPr lang="en-US" sz="1400" dirty="0">
                <a:solidFill>
                  <a:schemeClr val="bg2">
                    <a:lumMod val="75000"/>
                  </a:schemeClr>
                </a:solidFill>
                <a:ea typeface="ＭＳ Ｐゴシック" panose="020B0600070205080204" pitchFamily="34" charset="-128"/>
              </a:rPr>
              <a:t>What does (s)he </a:t>
            </a:r>
            <a:r>
              <a:rPr lang="en-US" b="1" dirty="0">
                <a:ea typeface="ＭＳ Ｐゴシック" panose="020B0600070205080204" pitchFamily="34" charset="-128"/>
              </a:rPr>
              <a:t>Say ?</a:t>
            </a:r>
          </a:p>
          <a:p>
            <a:pPr>
              <a:defRPr/>
            </a:pPr>
            <a:r>
              <a:rPr lang="en-US" sz="1400" dirty="0">
                <a:solidFill>
                  <a:schemeClr val="bg2">
                    <a:lumMod val="75000"/>
                  </a:schemeClr>
                </a:solidFill>
                <a:ea typeface="ＭＳ Ｐゴシック" panose="020B0600070205080204" pitchFamily="34" charset="-128"/>
              </a:rPr>
              <a:t>	</a:t>
            </a:r>
            <a:r>
              <a:rPr lang="en-US" sz="1400" i="1" dirty="0">
                <a:solidFill>
                  <a:schemeClr val="bg2">
                    <a:lumMod val="75000"/>
                  </a:schemeClr>
                </a:solidFill>
                <a:ea typeface="ＭＳ Ｐゴシック" panose="020B0600070205080204" pitchFamily="34" charset="-128"/>
              </a:rPr>
              <a:t>Attitude in public</a:t>
            </a:r>
          </a:p>
          <a:p>
            <a:pPr>
              <a:defRPr/>
            </a:pPr>
            <a:r>
              <a:rPr lang="en-US" sz="1400" i="1" dirty="0">
                <a:solidFill>
                  <a:schemeClr val="bg2">
                    <a:lumMod val="75000"/>
                  </a:schemeClr>
                </a:solidFill>
                <a:ea typeface="ＭＳ Ｐゴシック" panose="020B0600070205080204" pitchFamily="34" charset="-128"/>
              </a:rPr>
              <a:t>	Appearance</a:t>
            </a:r>
          </a:p>
          <a:p>
            <a:pPr>
              <a:defRPr/>
            </a:pPr>
            <a:endParaRPr lang="fr-CH" sz="1400" dirty="0">
              <a:solidFill>
                <a:schemeClr val="bg2">
                  <a:lumMod val="75000"/>
                </a:schemeClr>
              </a:solidFill>
              <a:latin typeface="Arial" panose="020B0604020202020204" pitchFamily="34" charset="0"/>
              <a:ea typeface="ＭＳ Ｐゴシック" panose="020B0600070205080204" pitchFamily="34" charset="-128"/>
            </a:endParaRPr>
          </a:p>
        </p:txBody>
      </p:sp>
      <p:sp>
        <p:nvSpPr>
          <p:cNvPr id="28" name="Slide Number Placeholder 27"/>
          <p:cNvSpPr>
            <a:spLocks noGrp="1"/>
          </p:cNvSpPr>
          <p:nvPr>
            <p:ph type="sldNum" sz="quarter" idx="12"/>
          </p:nvPr>
        </p:nvSpPr>
        <p:spPr/>
        <p:txBody>
          <a:bodyPr/>
          <a:lstStyle/>
          <a:p>
            <a:fld id="{05C408E3-1C0B-45E5-B572-56F424382D1E}" type="slidenum">
              <a:rPr lang="fr-CH" smtClean="0"/>
              <a:t>19</a:t>
            </a:fld>
            <a:endParaRPr lang="fr-CH"/>
          </a:p>
        </p:txBody>
      </p:sp>
    </p:spTree>
    <p:extLst>
      <p:ext uri="{BB962C8B-B14F-4D97-AF65-F5344CB8AC3E}">
        <p14:creationId xmlns:p14="http://schemas.microsoft.com/office/powerpoint/2010/main" val="185902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8E65-453C-4921-87BB-3AD6FF242C1C}"/>
              </a:ext>
            </a:extLst>
          </p:cNvPr>
          <p:cNvSpPr>
            <a:spLocks noGrp="1"/>
          </p:cNvSpPr>
          <p:nvPr>
            <p:ph type="title"/>
          </p:nvPr>
        </p:nvSpPr>
        <p:spPr>
          <a:xfrm>
            <a:off x="838200" y="136525"/>
            <a:ext cx="10515600" cy="1325563"/>
          </a:xfrm>
        </p:spPr>
        <p:txBody>
          <a:bodyPr/>
          <a:lstStyle/>
          <a:p>
            <a:pPr algn="ctr"/>
            <a:r>
              <a:rPr lang="fr-FR" u="sng">
                <a:latin typeface="+mn-lt"/>
              </a:rPr>
              <a:t>Objectifs</a:t>
            </a:r>
          </a:p>
        </p:txBody>
      </p:sp>
      <p:sp>
        <p:nvSpPr>
          <p:cNvPr id="3" name="Content Placeholder 2">
            <a:extLst>
              <a:ext uri="{FF2B5EF4-FFF2-40B4-BE49-F238E27FC236}">
                <a16:creationId xmlns:a16="http://schemas.microsoft.com/office/drawing/2014/main" id="{B3B6A3C1-80C5-4217-849F-88554EF067E9}"/>
              </a:ext>
            </a:extLst>
          </p:cNvPr>
          <p:cNvSpPr>
            <a:spLocks noGrp="1"/>
          </p:cNvSpPr>
          <p:nvPr>
            <p:ph idx="1"/>
          </p:nvPr>
        </p:nvSpPr>
        <p:spPr>
          <a:xfrm>
            <a:off x="1654629" y="2547030"/>
            <a:ext cx="9535886" cy="2724377"/>
          </a:xfrm>
        </p:spPr>
        <p:txBody>
          <a:bodyPr>
            <a:normAutofit/>
          </a:bodyPr>
          <a:lstStyle/>
          <a:p>
            <a:pPr marL="0" indent="0">
              <a:buNone/>
            </a:pPr>
            <a:r>
              <a:rPr lang="fr-FR" b="1" dirty="0">
                <a:solidFill>
                  <a:srgbClr val="0000FF"/>
                </a:solidFill>
              </a:rPr>
              <a:t>Savoir</a:t>
            </a:r>
          </a:p>
          <a:p>
            <a:r>
              <a:rPr lang="fr-FR" dirty="0"/>
              <a:t>expliquer l’approche de la gestion du cycle de programme et en intégrer les éléments pertinents dans le travail.</a:t>
            </a:r>
          </a:p>
        </p:txBody>
      </p:sp>
      <p:sp>
        <p:nvSpPr>
          <p:cNvPr id="4" name="Slide Number Placeholder 3">
            <a:extLst>
              <a:ext uri="{FF2B5EF4-FFF2-40B4-BE49-F238E27FC236}">
                <a16:creationId xmlns:a16="http://schemas.microsoft.com/office/drawing/2014/main" id="{60ACBBE9-FD66-48FA-B604-B093217EDB23}"/>
              </a:ext>
            </a:extLst>
          </p:cNvPr>
          <p:cNvSpPr>
            <a:spLocks noGrp="1"/>
          </p:cNvSpPr>
          <p:nvPr>
            <p:ph type="sldNum" sz="quarter" idx="12"/>
          </p:nvPr>
        </p:nvSpPr>
        <p:spPr/>
        <p:txBody>
          <a:bodyPr/>
          <a:lstStyle/>
          <a:p>
            <a:fld id="{05C408E3-1C0B-45E5-B572-56F424382D1E}" type="slidenum">
              <a:rPr lang="fr-CH" smtClean="0"/>
              <a:t>2</a:t>
            </a:fld>
            <a:endParaRPr lang="fr-CH"/>
          </a:p>
        </p:txBody>
      </p:sp>
      <p:sp>
        <p:nvSpPr>
          <p:cNvPr id="5" name="Rectangle 4">
            <a:extLst>
              <a:ext uri="{FF2B5EF4-FFF2-40B4-BE49-F238E27FC236}">
                <a16:creationId xmlns:a16="http://schemas.microsoft.com/office/drawing/2014/main" id="{ECAA2849-DCC5-4EA4-BB0F-D7A20ECED5AF}"/>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A3A70413-3378-457E-BA84-1869D1DB8544}"/>
              </a:ext>
            </a:extLst>
          </p:cNvPr>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298491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053" y="1250364"/>
            <a:ext cx="10515600" cy="3106593"/>
          </a:xfrm>
        </p:spPr>
        <p:txBody>
          <a:bodyPr>
            <a:normAutofit fontScale="92500" lnSpcReduction="10000"/>
          </a:bodyPr>
          <a:lstStyle/>
          <a:p>
            <a:r>
              <a:rPr lang="fr-FR" dirty="0"/>
              <a:t>Étape 1 : planifier soigneusement chaque journée</a:t>
            </a:r>
          </a:p>
          <a:p>
            <a:r>
              <a:rPr lang="fr-FR" dirty="0"/>
              <a:t>Étape 2 : parler avec les autorités locales (et autres) dès l’arrivée </a:t>
            </a:r>
          </a:p>
          <a:p>
            <a:r>
              <a:rPr lang="fr-FR" dirty="0"/>
              <a:t>Étape 3 : utiliser des techniques d’observation</a:t>
            </a:r>
          </a:p>
          <a:p>
            <a:r>
              <a:rPr lang="fr-FR" dirty="0"/>
              <a:t>Étape 4 : interroger des personnes (entretiens individuels, groupes de discussion, etc.)</a:t>
            </a:r>
          </a:p>
          <a:p>
            <a:r>
              <a:rPr lang="fr-FR" dirty="0"/>
              <a:t>Étape 5 : organiser des réunions d’équipe</a:t>
            </a:r>
          </a:p>
          <a:p>
            <a:r>
              <a:rPr lang="fr-FR" dirty="0"/>
              <a:t>Étape 6 : organiser une « réunion avec la communauté » à la fin </a:t>
            </a:r>
          </a:p>
          <a:p>
            <a:endParaRPr lang="en-GB" dirty="0"/>
          </a:p>
        </p:txBody>
      </p:sp>
      <p:sp>
        <p:nvSpPr>
          <p:cNvPr id="4" name="Slide Number Placeholder 3"/>
          <p:cNvSpPr>
            <a:spLocks noGrp="1"/>
          </p:cNvSpPr>
          <p:nvPr>
            <p:ph type="sldNum" sz="quarter" idx="12"/>
          </p:nvPr>
        </p:nvSpPr>
        <p:spPr/>
        <p:txBody>
          <a:bodyPr/>
          <a:lstStyle/>
          <a:p>
            <a:fld id="{05C408E3-1C0B-45E5-B572-56F424382D1E}" type="slidenum">
              <a:rPr lang="fr-CH" smtClean="0"/>
              <a:t>20</a:t>
            </a:fld>
            <a:endParaRPr lang="fr-CH"/>
          </a:p>
        </p:txBody>
      </p:sp>
      <p:sp>
        <p:nvSpPr>
          <p:cNvPr id="7" name="TextBox 6"/>
          <p:cNvSpPr txBox="1"/>
          <p:nvPr/>
        </p:nvSpPr>
        <p:spPr>
          <a:xfrm>
            <a:off x="865908" y="4436610"/>
            <a:ext cx="10746971" cy="830997"/>
          </a:xfrm>
          <a:prstGeom prst="rect">
            <a:avLst/>
          </a:prstGeom>
          <a:noFill/>
        </p:spPr>
        <p:txBody>
          <a:bodyPr wrap="square" rtlCol="0">
            <a:spAutoFit/>
          </a:bodyPr>
          <a:lstStyle/>
          <a:p>
            <a:r>
              <a:rPr lang="fr-FR" sz="2400" dirty="0"/>
              <a:t>Il est primordial que toutes les personnes impliquées dans l’évaluation participent à l’organisation des déplacements sur le terrain. </a:t>
            </a:r>
          </a:p>
        </p:txBody>
      </p:sp>
      <p:sp>
        <p:nvSpPr>
          <p:cNvPr id="8" name="TextBox 7"/>
          <p:cNvSpPr txBox="1"/>
          <p:nvPr/>
        </p:nvSpPr>
        <p:spPr>
          <a:xfrm>
            <a:off x="880133" y="58083"/>
            <a:ext cx="11177227" cy="769441"/>
          </a:xfrm>
          <a:prstGeom prst="rect">
            <a:avLst/>
          </a:prstGeom>
          <a:noFill/>
        </p:spPr>
        <p:txBody>
          <a:bodyPr wrap="none" rtlCol="0">
            <a:spAutoFit/>
          </a:bodyPr>
          <a:lstStyle/>
          <a:p>
            <a:r>
              <a:rPr lang="fr-FR" sz="4400" u="sng" dirty="0"/>
              <a:t>Visites sur le terrain pour la collecte de données</a:t>
            </a:r>
          </a:p>
        </p:txBody>
      </p:sp>
      <p:sp>
        <p:nvSpPr>
          <p:cNvPr id="9" name="TextBox 8"/>
          <p:cNvSpPr txBox="1"/>
          <p:nvPr/>
        </p:nvSpPr>
        <p:spPr>
          <a:xfrm>
            <a:off x="838200" y="5485844"/>
            <a:ext cx="11009823" cy="1107996"/>
          </a:xfrm>
          <a:prstGeom prst="rect">
            <a:avLst/>
          </a:prstGeom>
          <a:noFill/>
        </p:spPr>
        <p:txBody>
          <a:bodyPr wrap="square" rtlCol="0">
            <a:spAutoFit/>
          </a:bodyPr>
          <a:lstStyle/>
          <a:p>
            <a:r>
              <a:rPr lang="fr-FR" sz="2400" dirty="0"/>
              <a:t>Assurez-vous que les membres du personnel nationaux soient disposés à se rendre aux endroits sélectionnés. Ils peuvent par exemple être issus d’un groupe qui n’a pas une bonne réputation dans certaines régions.</a:t>
            </a:r>
          </a:p>
          <a:p>
            <a:endParaRPr lang="en-GB" dirty="0"/>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8020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216397">
            <a:off x="1471140" y="1443128"/>
            <a:ext cx="3183244" cy="461665"/>
          </a:xfrm>
          <a:prstGeom prst="rect">
            <a:avLst/>
          </a:prstGeom>
          <a:noFill/>
        </p:spPr>
        <p:txBody>
          <a:bodyPr wrap="none" rtlCol="0">
            <a:spAutoFit/>
          </a:bodyPr>
          <a:lstStyle/>
          <a:p>
            <a:r>
              <a:rPr lang="fr-FR" sz="2400" b="1">
                <a:solidFill>
                  <a:srgbClr val="0000FF"/>
                </a:solidFill>
                <a:latin typeface="+mn-lt"/>
              </a:rPr>
              <a:t>Cas de rougeole signalés</a:t>
            </a:r>
          </a:p>
        </p:txBody>
      </p:sp>
      <p:sp>
        <p:nvSpPr>
          <p:cNvPr id="9" name="TextBox 8"/>
          <p:cNvSpPr txBox="1"/>
          <p:nvPr/>
        </p:nvSpPr>
        <p:spPr>
          <a:xfrm rot="20959390">
            <a:off x="1524893" y="2356783"/>
            <a:ext cx="3049104" cy="461665"/>
          </a:xfrm>
          <a:prstGeom prst="rect">
            <a:avLst/>
          </a:prstGeom>
          <a:noFill/>
        </p:spPr>
        <p:txBody>
          <a:bodyPr wrap="none" rtlCol="0">
            <a:spAutoFit/>
          </a:bodyPr>
          <a:lstStyle/>
          <a:p>
            <a:r>
              <a:rPr lang="fr-FR" sz="2400" b="1">
                <a:solidFill>
                  <a:srgbClr val="FF0000"/>
                </a:solidFill>
                <a:latin typeface="+mn-lt"/>
              </a:rPr>
              <a:t>La saison de la faim a commencé</a:t>
            </a:r>
          </a:p>
        </p:txBody>
      </p:sp>
      <p:sp>
        <p:nvSpPr>
          <p:cNvPr id="11" name="TextBox 10"/>
          <p:cNvSpPr txBox="1"/>
          <p:nvPr/>
        </p:nvSpPr>
        <p:spPr>
          <a:xfrm>
            <a:off x="3848848" y="3166687"/>
            <a:ext cx="5836662" cy="461665"/>
          </a:xfrm>
          <a:prstGeom prst="rect">
            <a:avLst/>
          </a:prstGeom>
          <a:noFill/>
        </p:spPr>
        <p:txBody>
          <a:bodyPr wrap="none" rtlCol="0">
            <a:spAutoFit/>
          </a:bodyPr>
          <a:lstStyle/>
          <a:p>
            <a:r>
              <a:rPr lang="fr-FR" sz="2400" b="1" dirty="0"/>
              <a:t>Surpopulation dans les centres collectifs de personnes déplacées</a:t>
            </a:r>
          </a:p>
        </p:txBody>
      </p:sp>
      <p:sp>
        <p:nvSpPr>
          <p:cNvPr id="12" name="TextBox 11"/>
          <p:cNvSpPr txBox="1"/>
          <p:nvPr/>
        </p:nvSpPr>
        <p:spPr>
          <a:xfrm rot="4330654">
            <a:off x="8978038" y="3855351"/>
            <a:ext cx="4025782" cy="461665"/>
          </a:xfrm>
          <a:prstGeom prst="rect">
            <a:avLst/>
          </a:prstGeom>
          <a:noFill/>
        </p:spPr>
        <p:txBody>
          <a:bodyPr wrap="none" rtlCol="0">
            <a:spAutoFit/>
          </a:bodyPr>
          <a:lstStyle/>
          <a:p>
            <a:r>
              <a:rPr lang="fr-FR" sz="2400" b="1">
                <a:solidFill>
                  <a:srgbClr val="00B050"/>
                </a:solidFill>
                <a:latin typeface="+mn-lt"/>
              </a:rPr>
              <a:t>Femmes âgées restant sur place</a:t>
            </a:r>
          </a:p>
        </p:txBody>
      </p:sp>
      <p:sp>
        <p:nvSpPr>
          <p:cNvPr id="13" name="TextBox 12"/>
          <p:cNvSpPr txBox="1"/>
          <p:nvPr/>
        </p:nvSpPr>
        <p:spPr>
          <a:xfrm rot="2321711">
            <a:off x="6154407" y="3910689"/>
            <a:ext cx="6283226" cy="461665"/>
          </a:xfrm>
          <a:prstGeom prst="rect">
            <a:avLst/>
          </a:prstGeom>
          <a:noFill/>
        </p:spPr>
        <p:txBody>
          <a:bodyPr wrap="square" rtlCol="0">
            <a:spAutoFit/>
          </a:bodyPr>
          <a:lstStyle/>
          <a:p>
            <a:r>
              <a:rPr lang="fr-FR" sz="2400" b="1">
                <a:solidFill>
                  <a:srgbClr val="FF0000"/>
                </a:solidFill>
              </a:rPr>
              <a:t>Personnes déplacées migrant de régions montagneuses vers une plus basse altitude</a:t>
            </a:r>
          </a:p>
        </p:txBody>
      </p:sp>
      <p:sp>
        <p:nvSpPr>
          <p:cNvPr id="15" name="TextBox 14"/>
          <p:cNvSpPr txBox="1"/>
          <p:nvPr/>
        </p:nvSpPr>
        <p:spPr>
          <a:xfrm rot="20907522">
            <a:off x="6841340" y="1974909"/>
            <a:ext cx="5410123" cy="461665"/>
          </a:xfrm>
          <a:prstGeom prst="rect">
            <a:avLst/>
          </a:prstGeom>
          <a:noFill/>
        </p:spPr>
        <p:txBody>
          <a:bodyPr wrap="square" rtlCol="0">
            <a:spAutoFit/>
          </a:bodyPr>
          <a:lstStyle/>
          <a:p>
            <a:r>
              <a:rPr lang="fr-FR" sz="2400" b="1">
                <a:solidFill>
                  <a:srgbClr val="7030A0"/>
                </a:solidFill>
                <a:latin typeface="+mn-lt"/>
              </a:rPr>
              <a:t>Le nombre de personnes déplacées internes augmente rapidement dans la région</a:t>
            </a:r>
          </a:p>
        </p:txBody>
      </p:sp>
      <p:sp>
        <p:nvSpPr>
          <p:cNvPr id="16" name="TextBox 15"/>
          <p:cNvSpPr txBox="1"/>
          <p:nvPr/>
        </p:nvSpPr>
        <p:spPr>
          <a:xfrm rot="319666">
            <a:off x="4796751" y="1306061"/>
            <a:ext cx="4142031" cy="461665"/>
          </a:xfrm>
          <a:prstGeom prst="rect">
            <a:avLst/>
          </a:prstGeom>
          <a:solidFill>
            <a:schemeClr val="bg1"/>
          </a:solidFill>
        </p:spPr>
        <p:txBody>
          <a:bodyPr wrap="none" rtlCol="0">
            <a:spAutoFit/>
          </a:bodyPr>
          <a:lstStyle/>
          <a:p>
            <a:r>
              <a:rPr lang="fr-FR" sz="2400" b="1" dirty="0"/>
              <a:t>Une partie du personnel des centres de santé s’est enfuie</a:t>
            </a:r>
          </a:p>
        </p:txBody>
      </p:sp>
      <p:sp>
        <p:nvSpPr>
          <p:cNvPr id="17" name="TextBox 16"/>
          <p:cNvSpPr txBox="1"/>
          <p:nvPr/>
        </p:nvSpPr>
        <p:spPr>
          <a:xfrm>
            <a:off x="1571381" y="4658914"/>
            <a:ext cx="4067382" cy="461665"/>
          </a:xfrm>
          <a:prstGeom prst="rect">
            <a:avLst/>
          </a:prstGeom>
          <a:noFill/>
        </p:spPr>
        <p:txBody>
          <a:bodyPr wrap="square" rtlCol="0">
            <a:spAutoFit/>
          </a:bodyPr>
          <a:lstStyle/>
          <a:p>
            <a:r>
              <a:rPr lang="fr-FR" sz="2400" b="1">
                <a:solidFill>
                  <a:srgbClr val="0000FF"/>
                </a:solidFill>
              </a:rPr>
              <a:t>Inondations pendant la saison des pluies</a:t>
            </a:r>
          </a:p>
        </p:txBody>
      </p:sp>
      <p:sp>
        <p:nvSpPr>
          <p:cNvPr id="18" name="TextBox 17"/>
          <p:cNvSpPr txBox="1"/>
          <p:nvPr/>
        </p:nvSpPr>
        <p:spPr>
          <a:xfrm rot="1896737">
            <a:off x="2021379" y="3935557"/>
            <a:ext cx="4461029" cy="461665"/>
          </a:xfrm>
          <a:prstGeom prst="rect">
            <a:avLst/>
          </a:prstGeom>
          <a:noFill/>
        </p:spPr>
        <p:txBody>
          <a:bodyPr wrap="none" rtlCol="0">
            <a:spAutoFit/>
          </a:bodyPr>
          <a:lstStyle/>
          <a:p>
            <a:r>
              <a:rPr lang="fr-FR" sz="2400" b="1">
                <a:solidFill>
                  <a:srgbClr val="FF0000"/>
                </a:solidFill>
              </a:rPr>
              <a:t>Cas de diarrhée aqueuse dans la région</a:t>
            </a:r>
          </a:p>
        </p:txBody>
      </p:sp>
      <p:sp>
        <p:nvSpPr>
          <p:cNvPr id="19" name="TextBox 18"/>
          <p:cNvSpPr txBox="1"/>
          <p:nvPr/>
        </p:nvSpPr>
        <p:spPr>
          <a:xfrm rot="20072115">
            <a:off x="1093396" y="5301208"/>
            <a:ext cx="4997202" cy="461665"/>
          </a:xfrm>
          <a:prstGeom prst="rect">
            <a:avLst/>
          </a:prstGeom>
          <a:noFill/>
        </p:spPr>
        <p:txBody>
          <a:bodyPr wrap="none" rtlCol="0">
            <a:spAutoFit/>
          </a:bodyPr>
          <a:lstStyle/>
          <a:p>
            <a:r>
              <a:rPr lang="fr-FR" sz="2400" b="1">
                <a:solidFill>
                  <a:srgbClr val="7030A0"/>
                </a:solidFill>
                <a:latin typeface="+mn-lt"/>
              </a:rPr>
              <a:t>Très faibles stocks de produits médicaux dans les centres de santé</a:t>
            </a:r>
          </a:p>
        </p:txBody>
      </p:sp>
      <p:sp>
        <p:nvSpPr>
          <p:cNvPr id="20" name="TextBox 19"/>
          <p:cNvSpPr txBox="1"/>
          <p:nvPr/>
        </p:nvSpPr>
        <p:spPr>
          <a:xfrm rot="19273068">
            <a:off x="4145508" y="5271741"/>
            <a:ext cx="4075603" cy="461665"/>
          </a:xfrm>
          <a:prstGeom prst="rect">
            <a:avLst/>
          </a:prstGeom>
          <a:noFill/>
        </p:spPr>
        <p:txBody>
          <a:bodyPr wrap="none" rtlCol="0">
            <a:spAutoFit/>
          </a:bodyPr>
          <a:lstStyle/>
          <a:p>
            <a:r>
              <a:rPr lang="fr-FR" sz="2400" b="1">
                <a:latin typeface="+mn-lt"/>
              </a:rPr>
              <a:t>De nombreux personnels de santé ont quitté la région</a:t>
            </a:r>
          </a:p>
        </p:txBody>
      </p:sp>
      <p:sp>
        <p:nvSpPr>
          <p:cNvPr id="21" name="TextBox 20"/>
          <p:cNvSpPr txBox="1"/>
          <p:nvPr/>
        </p:nvSpPr>
        <p:spPr>
          <a:xfrm rot="1169714">
            <a:off x="5052457" y="4143563"/>
            <a:ext cx="5702523" cy="461665"/>
          </a:xfrm>
          <a:prstGeom prst="rect">
            <a:avLst/>
          </a:prstGeom>
          <a:noFill/>
        </p:spPr>
        <p:txBody>
          <a:bodyPr wrap="none" rtlCol="0">
            <a:spAutoFit/>
          </a:bodyPr>
          <a:lstStyle/>
          <a:p>
            <a:r>
              <a:rPr lang="fr-FR" sz="2400" b="1">
                <a:solidFill>
                  <a:srgbClr val="00B050"/>
                </a:solidFill>
                <a:latin typeface="+mn-lt"/>
              </a:rPr>
              <a:t>Programme élargi de vaccination à l’arrêt depuis deux ans</a:t>
            </a:r>
          </a:p>
        </p:txBody>
      </p:sp>
      <p:sp>
        <p:nvSpPr>
          <p:cNvPr id="22" name="TextBox 21"/>
          <p:cNvSpPr txBox="1"/>
          <p:nvPr/>
        </p:nvSpPr>
        <p:spPr>
          <a:xfrm rot="19688952">
            <a:off x="2132177" y="3008943"/>
            <a:ext cx="5174045" cy="461665"/>
          </a:xfrm>
          <a:prstGeom prst="rect">
            <a:avLst/>
          </a:prstGeom>
          <a:noFill/>
        </p:spPr>
        <p:txBody>
          <a:bodyPr wrap="none" rtlCol="0">
            <a:spAutoFit/>
          </a:bodyPr>
          <a:lstStyle/>
          <a:p>
            <a:r>
              <a:rPr lang="fr-FR" sz="2400" b="1">
                <a:solidFill>
                  <a:srgbClr val="00B050"/>
                </a:solidFill>
                <a:latin typeface="+mn-lt"/>
              </a:rPr>
              <a:t>Les femmes ont peur d’aller à la clinique</a:t>
            </a:r>
          </a:p>
        </p:txBody>
      </p:sp>
      <p:sp>
        <p:nvSpPr>
          <p:cNvPr id="23" name="TextBox 22"/>
          <p:cNvSpPr txBox="1"/>
          <p:nvPr/>
        </p:nvSpPr>
        <p:spPr>
          <a:xfrm rot="20590864">
            <a:off x="6096257" y="5321636"/>
            <a:ext cx="3525517" cy="461665"/>
          </a:xfrm>
          <a:prstGeom prst="rect">
            <a:avLst/>
          </a:prstGeom>
          <a:noFill/>
        </p:spPr>
        <p:txBody>
          <a:bodyPr wrap="none" rtlCol="0">
            <a:spAutoFit/>
          </a:bodyPr>
          <a:lstStyle/>
          <a:p>
            <a:r>
              <a:rPr lang="fr-FR" sz="2400" b="1">
                <a:solidFill>
                  <a:srgbClr val="0000FF"/>
                </a:solidFill>
              </a:rPr>
              <a:t>Pas de carburant pour l’ambulance</a:t>
            </a:r>
          </a:p>
        </p:txBody>
      </p:sp>
      <p:sp>
        <p:nvSpPr>
          <p:cNvPr id="24" name="TextBox 23"/>
          <p:cNvSpPr txBox="1"/>
          <p:nvPr/>
        </p:nvSpPr>
        <p:spPr>
          <a:xfrm>
            <a:off x="2044276" y="11217"/>
            <a:ext cx="8136904" cy="769441"/>
          </a:xfrm>
          <a:prstGeom prst="rect">
            <a:avLst/>
          </a:prstGeom>
          <a:noFill/>
        </p:spPr>
        <p:txBody>
          <a:bodyPr wrap="square" rtlCol="0">
            <a:spAutoFit/>
          </a:bodyPr>
          <a:lstStyle/>
          <a:p>
            <a:pPr algn="ctr"/>
            <a:r>
              <a:rPr lang="fr-FR" sz="4400" u="sng">
                <a:latin typeface="+mn-lt"/>
              </a:rPr>
              <a:t>Aperçu des problèmes identifiés</a:t>
            </a:r>
          </a:p>
        </p:txBody>
      </p:sp>
      <p:sp>
        <p:nvSpPr>
          <p:cNvPr id="25" name="TextBox 24"/>
          <p:cNvSpPr txBox="1"/>
          <p:nvPr/>
        </p:nvSpPr>
        <p:spPr>
          <a:xfrm rot="16494791">
            <a:off x="3427724" y="2937325"/>
            <a:ext cx="3594830" cy="461665"/>
          </a:xfrm>
          <a:prstGeom prst="rect">
            <a:avLst/>
          </a:prstGeom>
          <a:noFill/>
        </p:spPr>
        <p:txBody>
          <a:bodyPr wrap="none" rtlCol="0">
            <a:spAutoFit/>
          </a:bodyPr>
          <a:lstStyle/>
          <a:p>
            <a:r>
              <a:rPr lang="fr-FR" sz="2400" b="1">
                <a:latin typeface="+mn-lt"/>
              </a:rPr>
              <a:t>Manque d’eau potable sûre</a:t>
            </a:r>
          </a:p>
        </p:txBody>
      </p:sp>
      <p:sp>
        <p:nvSpPr>
          <p:cNvPr id="26" name="TextBox 25"/>
          <p:cNvSpPr txBox="1"/>
          <p:nvPr/>
        </p:nvSpPr>
        <p:spPr>
          <a:xfrm rot="1583108">
            <a:off x="1071329" y="5686150"/>
            <a:ext cx="3340915" cy="461665"/>
          </a:xfrm>
          <a:prstGeom prst="rect">
            <a:avLst/>
          </a:prstGeom>
          <a:noFill/>
        </p:spPr>
        <p:txBody>
          <a:bodyPr wrap="none" rtlCol="0">
            <a:spAutoFit/>
          </a:bodyPr>
          <a:lstStyle/>
          <a:p>
            <a:r>
              <a:rPr lang="fr-FR" sz="2400" b="1">
                <a:solidFill>
                  <a:srgbClr val="FF0000"/>
                </a:solidFill>
              </a:rPr>
              <a:t>Violences sexuelles signalées</a:t>
            </a:r>
          </a:p>
        </p:txBody>
      </p:sp>
      <p:sp>
        <p:nvSpPr>
          <p:cNvPr id="27" name="TextBox 26"/>
          <p:cNvSpPr txBox="1"/>
          <p:nvPr/>
        </p:nvSpPr>
        <p:spPr>
          <a:xfrm rot="15351604">
            <a:off x="8994833" y="5490478"/>
            <a:ext cx="2201052" cy="461665"/>
          </a:xfrm>
          <a:prstGeom prst="rect">
            <a:avLst/>
          </a:prstGeom>
          <a:noFill/>
        </p:spPr>
        <p:txBody>
          <a:bodyPr wrap="none" rtlCol="0">
            <a:spAutoFit/>
          </a:bodyPr>
          <a:lstStyle/>
          <a:p>
            <a:r>
              <a:rPr lang="fr-FR" sz="2400" b="1">
                <a:solidFill>
                  <a:srgbClr val="0000FF"/>
                </a:solidFill>
                <a:latin typeface="+mn-lt"/>
              </a:rPr>
              <a:t>Disparitions</a:t>
            </a:r>
          </a:p>
        </p:txBody>
      </p:sp>
      <p:sp>
        <p:nvSpPr>
          <p:cNvPr id="28" name="TextBox 27"/>
          <p:cNvSpPr txBox="1"/>
          <p:nvPr/>
        </p:nvSpPr>
        <p:spPr>
          <a:xfrm rot="6003013">
            <a:off x="-526625" y="3073626"/>
            <a:ext cx="3809117" cy="461665"/>
          </a:xfrm>
          <a:prstGeom prst="rect">
            <a:avLst/>
          </a:prstGeom>
          <a:noFill/>
        </p:spPr>
        <p:txBody>
          <a:bodyPr wrap="square" rtlCol="0">
            <a:spAutoFit/>
          </a:bodyPr>
          <a:lstStyle/>
          <a:p>
            <a:r>
              <a:rPr lang="fr-FR" sz="2400" b="1">
                <a:solidFill>
                  <a:srgbClr val="7030A0"/>
                </a:solidFill>
              </a:rPr>
              <a:t>Manque d’installations sanitaires </a:t>
            </a:r>
          </a:p>
        </p:txBody>
      </p:sp>
      <p:sp>
        <p:nvSpPr>
          <p:cNvPr id="29" name="Rectangle 2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0" name="TextBox 29"/>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21</a:t>
            </a:fld>
            <a:endParaRPr lang="fr-CH"/>
          </a:p>
        </p:txBody>
      </p:sp>
      <p:sp>
        <p:nvSpPr>
          <p:cNvPr id="2" name="TextBox 1"/>
          <p:cNvSpPr txBox="1"/>
          <p:nvPr/>
        </p:nvSpPr>
        <p:spPr>
          <a:xfrm>
            <a:off x="545157" y="607312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227437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icrosoft Office\Clipart\standard\stddir1\bd0507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116" y="787399"/>
            <a:ext cx="5217684" cy="17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818116" y="3255568"/>
            <a:ext cx="6454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fr-FR" sz="2800">
                <a:latin typeface="+mn-lt"/>
                <a:ea typeface="Times New Roman" charset="0"/>
                <a:cs typeface="Times New Roman" charset="0"/>
              </a:rPr>
              <a:t>Tous les problèmes nous posent un problème...</a:t>
            </a:r>
          </a:p>
          <a:p>
            <a:pPr eaLnBrk="1" hangingPunct="1">
              <a:defRPr/>
            </a:pPr>
            <a:r>
              <a:rPr lang="fr-FR" sz="2800">
                <a:latin typeface="+mn-lt"/>
                <a:ea typeface="Times New Roman" charset="0"/>
                <a:cs typeface="Times New Roman" charset="0"/>
              </a:rPr>
              <a:t>Pour y mettre bon ordre, nous devons définir les</a:t>
            </a:r>
          </a:p>
        </p:txBody>
      </p:sp>
      <p:sp>
        <p:nvSpPr>
          <p:cNvPr id="5" name="WordArt 9" descr="Paper bag"/>
          <p:cNvSpPr>
            <a:spLocks noChangeArrowheads="1" noChangeShapeType="1" noTextEdit="1"/>
          </p:cNvSpPr>
          <p:nvPr/>
        </p:nvSpPr>
        <p:spPr bwMode="auto">
          <a:xfrm rot="21118398">
            <a:off x="4793595" y="4637082"/>
            <a:ext cx="6216968" cy="1356712"/>
          </a:xfrm>
          <a:prstGeom prst="rect">
            <a:avLst/>
          </a:prstGeom>
          <a:solidFill>
            <a:schemeClr val="bg1"/>
          </a:solidFill>
          <a:ln>
            <a:solidFill>
              <a:schemeClr val="bg1"/>
            </a:solidFill>
          </a:ln>
        </p:spPr>
        <p:txBody>
          <a:bodyPr wrap="none" fromWordArt="1">
            <a:prstTxWarp prst="textCascadeUp">
              <a:avLst>
                <a:gd name="adj" fmla="val 44444"/>
              </a:avLst>
            </a:prstTxWarp>
          </a:bodyPr>
          <a:lstStyle/>
          <a:p>
            <a:pPr algn="ctr"/>
            <a:r>
              <a:rPr lang="fr-FR" sz="5400" b="1">
                <a:ln w="0"/>
                <a:solidFill>
                  <a:srgbClr val="0000FF"/>
                </a:solidFill>
                <a:effectLst>
                  <a:outerShdw blurRad="38100" dist="25400" dir="5400000" algn="ctr" rotWithShape="0">
                    <a:srgbClr val="6E747A">
                      <a:alpha val="43000"/>
                    </a:srgbClr>
                  </a:outerShdw>
                </a:effectLst>
                <a:latin typeface="+mn-lt"/>
                <a:ea typeface="Arial Black" charset="0"/>
                <a:cs typeface="Arial Black" charset="0"/>
              </a:rPr>
              <a:t>PRIORITÉS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8" name="Slide Number Placeholder 7"/>
          <p:cNvSpPr>
            <a:spLocks noGrp="1"/>
          </p:cNvSpPr>
          <p:nvPr>
            <p:ph type="sldNum" sz="quarter" idx="12"/>
          </p:nvPr>
        </p:nvSpPr>
        <p:spPr/>
        <p:txBody>
          <a:bodyPr/>
          <a:lstStyle/>
          <a:p>
            <a:fld id="{05C408E3-1C0B-45E5-B572-56F424382D1E}" type="slidenum">
              <a:rPr lang="fr-CH" smtClean="0"/>
              <a:t>22</a:t>
            </a:fld>
            <a:endParaRPr lang="fr-CH"/>
          </a:p>
        </p:txBody>
      </p:sp>
    </p:spTree>
    <p:extLst>
      <p:ext uri="{BB962C8B-B14F-4D97-AF65-F5344CB8AC3E}">
        <p14:creationId xmlns:p14="http://schemas.microsoft.com/office/powerpoint/2010/main" val="19433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CD">
            <a:alpha val="60000"/>
          </a:srgb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cs typeface="Times New Roman" panose="02020603050405020304" pitchFamily="18" charset="0"/>
              </a:rPr>
              <a:t>Comment définir les priorités ? </a:t>
            </a:r>
          </a:p>
        </p:txBody>
      </p:sp>
      <p:sp>
        <p:nvSpPr>
          <p:cNvPr id="5" name="Content Placeholder 2"/>
          <p:cNvSpPr txBox="1">
            <a:spLocks/>
          </p:cNvSpPr>
          <p:nvPr/>
        </p:nvSpPr>
        <p:spPr>
          <a:xfrm>
            <a:off x="1115568" y="2325502"/>
            <a:ext cx="10753344" cy="33960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3600" b="1">
                <a:solidFill>
                  <a:srgbClr val="0000FF"/>
                </a:solidFill>
                <a:ea typeface="Times New Roman" charset="0"/>
                <a:cs typeface="Times New Roman" charset="0"/>
              </a:rPr>
              <a:t>Travail de groupe </a:t>
            </a:r>
          </a:p>
          <a:p>
            <a:pPr marL="0" indent="0" algn="ctr">
              <a:buFont typeface="Arial" panose="020B0604020202020204" pitchFamily="34" charset="0"/>
              <a:buNone/>
            </a:pPr>
            <a:endParaRPr lang="en-US" sz="3600" dirty="0">
              <a:ea typeface="Times New Roman" charset="0"/>
              <a:cs typeface="Times New Roman" charset="0"/>
            </a:endParaRPr>
          </a:p>
          <a:p>
            <a:pPr marL="0" indent="0">
              <a:buFont typeface="Arial" panose="020B0604020202020204" pitchFamily="34" charset="0"/>
              <a:buNone/>
            </a:pPr>
            <a:r>
              <a:rPr lang="fr-FR" sz="3600">
                <a:ea typeface="Times New Roman" charset="0"/>
                <a:cs typeface="Times New Roman" panose="02020603050405020304" pitchFamily="18" charset="0"/>
              </a:rPr>
              <a:t>Sur quelle base définiriez-vous les priorités ?</a:t>
            </a:r>
          </a:p>
          <a:p>
            <a:pPr marL="0" indent="0">
              <a:buFont typeface="Arial" panose="020B0604020202020204" pitchFamily="34" charset="0"/>
              <a:buNone/>
            </a:pPr>
            <a:r>
              <a:rPr lang="fr-FR" sz="3600">
                <a:ea typeface="Times New Roman" charset="0"/>
                <a:cs typeface="Times New Roman" panose="02020603050405020304" pitchFamily="18" charset="0"/>
              </a:rPr>
              <a:t>Proposez des critères à appliquer dans une approche cohérente de définition des priorités.</a:t>
            </a:r>
          </a:p>
          <a:p>
            <a:pPr marL="0" indent="0" algn="ctr">
              <a:buFont typeface="Arial" panose="020B0604020202020204" pitchFamily="34" charset="0"/>
              <a:buNone/>
            </a:pPr>
            <a:endParaRPr lang="en-GB" sz="3600" dirty="0">
              <a:cs typeface="Times New Roman" panose="02020603050405020304" pitchFamily="18" charset="0"/>
            </a:endParaRPr>
          </a:p>
          <a:p>
            <a:pPr marL="0" indent="0" algn="ctr">
              <a:buFont typeface="Arial" panose="020B0604020202020204" pitchFamily="34" charset="0"/>
              <a:buNone/>
            </a:pPr>
            <a:r>
              <a:rPr lang="fr-FR" sz="3600">
                <a:cs typeface="Times New Roman" panose="02020603050405020304" pitchFamily="18" charset="0"/>
              </a:rPr>
              <a:t> </a:t>
            </a:r>
            <a:r>
              <a:rPr lang="fr-FR" sz="3600" b="1">
                <a:solidFill>
                  <a:srgbClr val="FF0000"/>
                </a:solidFill>
                <a:cs typeface="Times New Roman" panose="02020603050405020304" pitchFamily="18" charset="0"/>
              </a:rPr>
              <a:t>10 minutes</a:t>
            </a:r>
          </a:p>
          <a:p>
            <a:pPr marL="0" indent="0" algn="ctr">
              <a:buFont typeface="Arial" panose="020B0604020202020204" pitchFamily="34" charset="0"/>
              <a:buNone/>
            </a:pPr>
            <a:endParaRPr lang="en-US" sz="4300" dirty="0">
              <a:latin typeface="Times New Roman" panose="02020603050405020304" pitchFamily="18" charset="0"/>
              <a:ea typeface="Times New Roman" charset="0"/>
              <a:cs typeface="Times New Roman" panose="02020603050405020304" pitchFamily="18"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a:p>
            <a:pPr marL="0" indent="0" algn="ctr">
              <a:buFont typeface="Arial" panose="020B0604020202020204" pitchFamily="34" charset="0"/>
              <a:buNone/>
            </a:pPr>
            <a:endParaRPr lang="en-US" sz="4400" dirty="0">
              <a:latin typeface="Times New Roman" charset="0"/>
              <a:ea typeface="Times New Roman" charset="0"/>
              <a:cs typeface="Times New Roman" charset="0"/>
            </a:endParaRPr>
          </a:p>
        </p:txBody>
      </p:sp>
      <p:sp>
        <p:nvSpPr>
          <p:cNvPr id="6" name="Slide Number Placeholder 5"/>
          <p:cNvSpPr>
            <a:spLocks noGrp="1"/>
          </p:cNvSpPr>
          <p:nvPr>
            <p:ph type="sldNum" sz="quarter" idx="12"/>
          </p:nvPr>
        </p:nvSpPr>
        <p:spPr/>
        <p:txBody>
          <a:bodyPr/>
          <a:lstStyle/>
          <a:p>
            <a:fld id="{05C408E3-1C0B-45E5-B572-56F424382D1E}" type="slidenum">
              <a:rPr lang="fr-CH" smtClean="0"/>
              <a:t>23</a:t>
            </a:fld>
            <a:endParaRPr lang="fr-CH"/>
          </a:p>
        </p:txBody>
      </p:sp>
    </p:spTree>
    <p:extLst>
      <p:ext uri="{BB962C8B-B14F-4D97-AF65-F5344CB8AC3E}">
        <p14:creationId xmlns:p14="http://schemas.microsoft.com/office/powerpoint/2010/main" val="397038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Rectangle 2"/>
          <p:cNvSpPr txBox="1">
            <a:spLocks noChangeArrowheads="1"/>
          </p:cNvSpPr>
          <p:nvPr/>
        </p:nvSpPr>
        <p:spPr>
          <a:xfrm>
            <a:off x="2418440" y="589244"/>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u="sng">
                <a:latin typeface="+mn-lt"/>
              </a:rPr>
              <a:t>Critères de définition des priorités</a:t>
            </a:r>
          </a:p>
        </p:txBody>
      </p:sp>
      <p:sp>
        <p:nvSpPr>
          <p:cNvPr id="5" name="Rectangle 3"/>
          <p:cNvSpPr txBox="1">
            <a:spLocks noChangeArrowheads="1"/>
          </p:cNvSpPr>
          <p:nvPr/>
        </p:nvSpPr>
        <p:spPr>
          <a:xfrm>
            <a:off x="1884259" y="1953466"/>
            <a:ext cx="8640763" cy="396043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rgbClr val="808080"/>
              </a:buClr>
              <a:buSzPct val="90000"/>
              <a:buFont typeface="+mj-lt"/>
              <a:buAutoNum type="arabicPeriod"/>
              <a:defRPr/>
            </a:pPr>
            <a:r>
              <a:rPr lang="fr-FR">
                <a:solidFill>
                  <a:srgbClr val="000000"/>
                </a:solidFill>
              </a:rPr>
              <a:t>Type(s) de problèmes </a:t>
            </a:r>
          </a:p>
          <a:p>
            <a:pPr marL="514350" indent="-514350">
              <a:buClr>
                <a:srgbClr val="808080"/>
              </a:buClr>
              <a:buSzPct val="90000"/>
              <a:buFont typeface="Arial" panose="020B0604020202020204" pitchFamily="34" charset="0"/>
              <a:buAutoNum type="arabicPeriod"/>
              <a:defRPr/>
            </a:pPr>
            <a:r>
              <a:rPr lang="fr-FR">
                <a:solidFill>
                  <a:srgbClr val="000000"/>
                </a:solidFill>
              </a:rPr>
              <a:t>Ampleur du problème</a:t>
            </a:r>
          </a:p>
          <a:p>
            <a:pPr lvl="1">
              <a:buClr>
                <a:srgbClr val="808080"/>
              </a:buClr>
              <a:buSzPct val="90000"/>
              <a:buFont typeface="Wingdings" panose="05000000000000000000" pitchFamily="2" charset="2"/>
              <a:buChar char="ü"/>
              <a:defRPr/>
            </a:pPr>
            <a:r>
              <a:rPr lang="fr-FR" i="1">
                <a:solidFill>
                  <a:srgbClr val="000000"/>
                </a:solidFill>
              </a:rPr>
              <a:t>Nombre de personnes touchées / à risque </a:t>
            </a:r>
          </a:p>
          <a:p>
            <a:pPr marL="514350" indent="-514350">
              <a:buClr>
                <a:srgbClr val="808080"/>
              </a:buClr>
              <a:buSzPct val="90000"/>
              <a:buFont typeface="+mj-lt"/>
              <a:buAutoNum type="arabicPeriod"/>
              <a:defRPr/>
            </a:pPr>
            <a:r>
              <a:rPr lang="fr-FR">
                <a:solidFill>
                  <a:srgbClr val="000000"/>
                </a:solidFill>
              </a:rPr>
              <a:t>Gravité du problème</a:t>
            </a:r>
          </a:p>
          <a:p>
            <a:pPr lvl="1">
              <a:buClr>
                <a:srgbClr val="808080"/>
              </a:buClr>
              <a:buSzPct val="90000"/>
              <a:buFont typeface="Wingdings" panose="05000000000000000000" pitchFamily="2" charset="2"/>
              <a:buChar char="ü"/>
              <a:defRPr/>
            </a:pPr>
            <a:r>
              <a:rPr lang="fr-FR" i="1">
                <a:solidFill>
                  <a:srgbClr val="000000"/>
                </a:solidFill>
              </a:rPr>
              <a:t>Mortalité, morbidité, handicap</a:t>
            </a:r>
          </a:p>
          <a:p>
            <a:pPr marL="514350" indent="-514350">
              <a:buClr>
                <a:srgbClr val="808080"/>
              </a:buClr>
              <a:buSzPct val="90000"/>
              <a:buFont typeface="+mj-lt"/>
              <a:buAutoNum type="arabicPeriod"/>
              <a:defRPr/>
            </a:pPr>
            <a:r>
              <a:rPr lang="fr-FR">
                <a:solidFill>
                  <a:srgbClr val="000000"/>
                </a:solidFill>
              </a:rPr>
              <a:t>Probabilité de détérioration dans le futur</a:t>
            </a:r>
          </a:p>
          <a:p>
            <a:pPr marL="514350" indent="-514350">
              <a:buClr>
                <a:srgbClr val="808080"/>
              </a:buClr>
              <a:buSzPct val="90000"/>
              <a:buFont typeface="+mj-lt"/>
              <a:buAutoNum type="arabicPeriod"/>
              <a:defRPr/>
            </a:pPr>
            <a:r>
              <a:rPr lang="fr-FR">
                <a:solidFill>
                  <a:srgbClr val="000000"/>
                </a:solidFill>
              </a:rPr>
              <a:t>Déséquilibre entre les besoins et les capacités / services</a:t>
            </a:r>
          </a:p>
          <a:p>
            <a:pPr marL="514350" indent="-514350">
              <a:buClr>
                <a:srgbClr val="808080"/>
              </a:buClr>
              <a:buSzPct val="90000"/>
              <a:buFont typeface="+mj-lt"/>
              <a:buAutoNum type="arabicPeriod"/>
              <a:defRPr/>
            </a:pPr>
            <a:r>
              <a:rPr lang="fr-FR">
                <a:solidFill>
                  <a:srgbClr val="000000"/>
                </a:solidFill>
                <a:cs typeface="Times New Roman" panose="02020603050405020304" pitchFamily="18" charset="0"/>
              </a:rPr>
              <a:t>Faisabilité de l’action </a:t>
            </a:r>
          </a:p>
          <a:p>
            <a:pPr marL="857250" lvl="2" indent="-457200">
              <a:buClr>
                <a:srgbClr val="808080"/>
              </a:buClr>
              <a:buSzPct val="90000"/>
              <a:buFont typeface="Wingdings" charset="2"/>
              <a:buChar char="ü"/>
              <a:defRPr/>
            </a:pPr>
            <a:r>
              <a:rPr lang="fr-FR" i="1">
                <a:solidFill>
                  <a:srgbClr val="000000"/>
                </a:solidFill>
              </a:rPr>
              <a:t>Existence de solutions, risques et bénéfices, contraintes, compétence, capacités, obligation / acceptabilité de l’intervention, p. ex. mandat, principes, politique</a:t>
            </a:r>
          </a:p>
        </p:txBody>
      </p:sp>
      <p:sp>
        <p:nvSpPr>
          <p:cNvPr id="6" name="Slide Number Placeholder 5"/>
          <p:cNvSpPr>
            <a:spLocks noGrp="1"/>
          </p:cNvSpPr>
          <p:nvPr>
            <p:ph type="sldNum" sz="quarter" idx="12"/>
          </p:nvPr>
        </p:nvSpPr>
        <p:spPr/>
        <p:txBody>
          <a:bodyPr/>
          <a:lstStyle/>
          <a:p>
            <a:fld id="{05C408E3-1C0B-45E5-B572-56F424382D1E}" type="slidenum">
              <a:rPr lang="fr-CH" smtClean="0"/>
              <a:t>24</a:t>
            </a:fld>
            <a:endParaRPr lang="fr-CH"/>
          </a:p>
        </p:txBody>
      </p:sp>
    </p:spTree>
    <p:extLst>
      <p:ext uri="{BB962C8B-B14F-4D97-AF65-F5344CB8AC3E}">
        <p14:creationId xmlns:p14="http://schemas.microsoft.com/office/powerpoint/2010/main" val="24015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ext Box 5"/>
          <p:cNvSpPr txBox="1">
            <a:spLocks noChangeArrowheads="1"/>
          </p:cNvSpPr>
          <p:nvPr/>
        </p:nvSpPr>
        <p:spPr bwMode="auto">
          <a:xfrm>
            <a:off x="1828800" y="391557"/>
            <a:ext cx="8940800" cy="8699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57200">
              <a:spcBef>
                <a:spcPct val="20000"/>
              </a:spcBef>
              <a:buChar char="•"/>
              <a:defRPr sz="3200">
                <a:solidFill>
                  <a:schemeClr val="tx1"/>
                </a:solidFill>
                <a:latin typeface="Arial" charset="0"/>
                <a:ea typeface="ＭＳ Ｐゴシック" charset="-128"/>
              </a:defRPr>
            </a:lvl1pPr>
            <a:lvl2pPr marL="403225" indent="53975" defTabSz="457200">
              <a:spcBef>
                <a:spcPct val="20000"/>
              </a:spcBef>
              <a:buChar char="–"/>
              <a:defRPr sz="2800">
                <a:solidFill>
                  <a:schemeClr val="tx1"/>
                </a:solidFill>
                <a:latin typeface="Arial" charset="0"/>
                <a:ea typeface="ＭＳ Ｐゴシック" charset="-128"/>
              </a:defRPr>
            </a:lvl2pPr>
            <a:lvl3pPr marL="808038" indent="106363" defTabSz="457200">
              <a:spcBef>
                <a:spcPct val="20000"/>
              </a:spcBef>
              <a:buChar char="•"/>
              <a:defRPr sz="24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808080"/>
              </a:buClr>
              <a:buSzPct val="90000"/>
              <a:buFont typeface="Monotype Sorts" charset="2"/>
              <a:buNone/>
            </a:pPr>
            <a:r>
              <a:rPr lang="fr-FR" sz="4400" u="sng" dirty="0">
                <a:solidFill>
                  <a:srgbClr val="000000"/>
                </a:solidFill>
                <a:latin typeface="+mn-lt"/>
              </a:rPr>
              <a:t>Tableau de classement de la gravité</a:t>
            </a:r>
          </a:p>
        </p:txBody>
      </p:sp>
      <p:graphicFrame>
        <p:nvGraphicFramePr>
          <p:cNvPr id="5" name="Group 6"/>
          <p:cNvGraphicFramePr>
            <a:graphicFrameLocks noGrp="1"/>
          </p:cNvGraphicFramePr>
          <p:nvPr>
            <p:extLst>
              <p:ext uri="{D42A27DB-BD31-4B8C-83A1-F6EECF244321}">
                <p14:modId xmlns:p14="http://schemas.microsoft.com/office/powerpoint/2010/main" val="3341248069"/>
              </p:ext>
            </p:extLst>
          </p:nvPr>
        </p:nvGraphicFramePr>
        <p:xfrm>
          <a:off x="3506166" y="1503095"/>
          <a:ext cx="7321161" cy="3748700"/>
        </p:xfrm>
        <a:graphic>
          <a:graphicData uri="http://schemas.openxmlformats.org/drawingml/2006/table">
            <a:tbl>
              <a:tblPr/>
              <a:tblGrid>
                <a:gridCol w="1504585">
                  <a:extLst>
                    <a:ext uri="{9D8B030D-6E8A-4147-A177-3AD203B41FA5}">
                      <a16:colId xmlns:a16="http://schemas.microsoft.com/office/drawing/2014/main" val="20000"/>
                    </a:ext>
                  </a:extLst>
                </a:gridCol>
                <a:gridCol w="1147594">
                  <a:extLst>
                    <a:ext uri="{9D8B030D-6E8A-4147-A177-3AD203B41FA5}">
                      <a16:colId xmlns:a16="http://schemas.microsoft.com/office/drawing/2014/main" val="20001"/>
                    </a:ext>
                  </a:extLst>
                </a:gridCol>
                <a:gridCol w="1108364">
                  <a:extLst>
                    <a:ext uri="{9D8B030D-6E8A-4147-A177-3AD203B41FA5}">
                      <a16:colId xmlns:a16="http://schemas.microsoft.com/office/drawing/2014/main" val="20002"/>
                    </a:ext>
                  </a:extLst>
                </a:gridCol>
                <a:gridCol w="1191491">
                  <a:extLst>
                    <a:ext uri="{9D8B030D-6E8A-4147-A177-3AD203B41FA5}">
                      <a16:colId xmlns:a16="http://schemas.microsoft.com/office/drawing/2014/main" val="20003"/>
                    </a:ext>
                  </a:extLst>
                </a:gridCol>
                <a:gridCol w="1177636">
                  <a:extLst>
                    <a:ext uri="{9D8B030D-6E8A-4147-A177-3AD203B41FA5}">
                      <a16:colId xmlns:a16="http://schemas.microsoft.com/office/drawing/2014/main" val="20004"/>
                    </a:ext>
                  </a:extLst>
                </a:gridCol>
                <a:gridCol w="1191491">
                  <a:extLst>
                    <a:ext uri="{9D8B030D-6E8A-4147-A177-3AD203B41FA5}">
                      <a16:colId xmlns:a16="http://schemas.microsoft.com/office/drawing/2014/main" val="20005"/>
                    </a:ext>
                  </a:extLst>
                </a:gridCol>
              </a:tblGrid>
              <a:tr h="970323">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Type de problème </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Ampleur du problème</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Gravité du problème</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Risque de détérioration</a:t>
                      </a:r>
                    </a:p>
                    <a:p>
                      <a:pPr marL="0" marR="0" lvl="0" indent="0" algn="ctr" defTabSz="914400" rtl="0" eaLnBrk="0" fontAlgn="base" latinLnBrk="0" hangingPunct="0">
                        <a:lnSpc>
                          <a:spcPct val="100000"/>
                        </a:lnSpc>
                        <a:spcBef>
                          <a:spcPts val="0"/>
                        </a:spcBef>
                        <a:spcAft>
                          <a:spcPct val="0"/>
                        </a:spcAft>
                        <a:buClrTx/>
                        <a:buSzTx/>
                        <a:buFontTx/>
                        <a:buNone/>
                        <a:tabLst/>
                      </a:pPr>
                      <a:endPar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endParaRP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Ratio capacités/besoins</a:t>
                      </a:r>
                    </a:p>
                    <a:p>
                      <a:pPr marL="0" marR="0" lvl="0" indent="0" algn="ctr" defTabSz="914400" rtl="0" eaLnBrk="0" fontAlgn="base" latinLnBrk="0" hangingPunct="0">
                        <a:lnSpc>
                          <a:spcPct val="100000"/>
                        </a:lnSpc>
                        <a:spcBef>
                          <a:spcPts val="0"/>
                        </a:spcBef>
                        <a:spcAft>
                          <a:spcPct val="0"/>
                        </a:spcAft>
                        <a:buClrTx/>
                        <a:buSzTx/>
                        <a:buFontTx/>
                        <a:buNone/>
                        <a:tabLst/>
                      </a:pPr>
                      <a:endPar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endParaRP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rPr>
                        <a:t>Faisabilité de l’action </a:t>
                      </a:r>
                    </a:p>
                    <a:p>
                      <a:pPr marL="0" marR="0" lvl="0" indent="0" algn="ctr" defTabSz="914400" rtl="0" eaLnBrk="0" fontAlgn="base" latinLnBrk="0" hangingPunct="0">
                        <a:lnSpc>
                          <a:spcPct val="100000"/>
                        </a:lnSpc>
                        <a:spcBef>
                          <a:spcPts val="0"/>
                        </a:spcBef>
                        <a:spcAft>
                          <a:spcPct val="0"/>
                        </a:spcAft>
                        <a:buClrTx/>
                        <a:buSzTx/>
                        <a:buFontTx/>
                        <a:buNone/>
                        <a:tabLst/>
                      </a:pPr>
                      <a:endParaRPr kumimoji="0" lang="fr-FR" sz="1800" b="1" i="0" u="none" strike="noStrike" cap="none" normalizeH="0" baseline="0">
                        <a:ln>
                          <a:noFill/>
                        </a:ln>
                        <a:solidFill>
                          <a:schemeClr val="tx1"/>
                        </a:solidFill>
                        <a:effectLst>
                          <a:outerShdw blurRad="38100" dist="38100" dir="2700000" algn="tl">
                            <a:srgbClr val="FFFFFF"/>
                          </a:outerShdw>
                        </a:effectLst>
                        <a:latin typeface="+mn-lt"/>
                        <a:ea typeface="ＭＳ Ｐゴシック" charset="-128"/>
                      </a:endParaRP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40000">
                <a:tc>
                  <a:txBody>
                    <a:bodyPr/>
                    <a:lstStyle/>
                    <a:p>
                      <a:r>
                        <a:rPr lang="fr-FR" sz="1800">
                          <a:solidFill>
                            <a:schemeClr val="tx1"/>
                          </a:solidFill>
                        </a:rPr>
                        <a:t>Problème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1"/>
                  </a:ext>
                </a:extLst>
              </a:tr>
              <a:tr h="540000">
                <a:tc>
                  <a:txBody>
                    <a:bodyPr/>
                    <a:lstStyle/>
                    <a:p>
                      <a:r>
                        <a:rPr lang="fr-FR" sz="1800">
                          <a:solidFill>
                            <a:schemeClr val="tx1"/>
                          </a:solidFill>
                        </a:rPr>
                        <a:t>Problème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56D">
                        <a:alpha val="40000"/>
                      </a:srgbClr>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rgbClr val="FF0000"/>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extLst>
                  <a:ext uri="{0D108BD9-81ED-4DB2-BD59-A6C34878D82A}">
                    <a16:rowId xmlns:a16="http://schemas.microsoft.com/office/drawing/2014/main" val="10002"/>
                  </a:ext>
                </a:extLst>
              </a:tr>
              <a:tr h="540000">
                <a:tc>
                  <a:txBody>
                    <a:bodyPr/>
                    <a:lstStyle/>
                    <a:p>
                      <a:r>
                        <a:rPr lang="fr-FR" sz="1800">
                          <a:solidFill>
                            <a:schemeClr val="tx1"/>
                          </a:solidFill>
                        </a:rPr>
                        <a:t>Problème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000">
                <a:tc>
                  <a:txBody>
                    <a:bodyPr/>
                    <a:lstStyle/>
                    <a:p>
                      <a:r>
                        <a:rPr lang="fr-FR" sz="1800">
                          <a:solidFill>
                            <a:schemeClr val="tx1"/>
                          </a:solidFill>
                        </a:rPr>
                        <a:t>Problème principal</a:t>
                      </a:r>
                    </a:p>
                  </a:txBody>
                  <a:tcPr marL="91444" marR="91444" marT="45686" marB="456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GB" sz="1800" dirty="0">
                        <a:solidFill>
                          <a:schemeClr val="tx1"/>
                        </a:solidFill>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96D">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D03C"/>
                    </a:solid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a typeface="ＭＳ Ｐゴシック" charset="-128"/>
                      </a:endParaRPr>
                    </a:p>
                  </a:txBody>
                  <a:tcPr marL="91444" marR="91444" marT="45686" marB="456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CE3D"/>
                    </a:solidFill>
                  </a:tcPr>
                </a:tc>
                <a:extLst>
                  <a:ext uri="{0D108BD9-81ED-4DB2-BD59-A6C34878D82A}">
                    <a16:rowId xmlns:a16="http://schemas.microsoft.com/office/drawing/2014/main" val="10004"/>
                  </a:ext>
                </a:extLst>
              </a:tr>
            </a:tbl>
          </a:graphicData>
        </a:graphic>
      </p:graphicFrame>
      <p:sp>
        <p:nvSpPr>
          <p:cNvPr id="7" name="Slide Number Placeholder 6"/>
          <p:cNvSpPr>
            <a:spLocks noGrp="1"/>
          </p:cNvSpPr>
          <p:nvPr>
            <p:ph type="sldNum" sz="quarter" idx="12"/>
          </p:nvPr>
        </p:nvSpPr>
        <p:spPr/>
        <p:txBody>
          <a:bodyPr/>
          <a:lstStyle/>
          <a:p>
            <a:fld id="{05C408E3-1C0B-45E5-B572-56F424382D1E}" type="slidenum">
              <a:rPr lang="fr-CH" smtClean="0"/>
              <a:t>25</a:t>
            </a:fld>
            <a:endParaRPr lang="fr-CH"/>
          </a:p>
        </p:txBody>
      </p:sp>
      <p:sp>
        <p:nvSpPr>
          <p:cNvPr id="8" name="TextBox 7"/>
          <p:cNvSpPr txBox="1"/>
          <p:nvPr/>
        </p:nvSpPr>
        <p:spPr>
          <a:xfrm>
            <a:off x="9947564" y="457200"/>
            <a:ext cx="184731" cy="369332"/>
          </a:xfrm>
          <a:prstGeom prst="rect">
            <a:avLst/>
          </a:prstGeom>
          <a:noFill/>
        </p:spPr>
        <p:txBody>
          <a:bodyPr wrap="none" rtlCol="0">
            <a:spAutoFit/>
          </a:bodyPr>
          <a:lstStyle/>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207783733"/>
              </p:ext>
            </p:extLst>
          </p:nvPr>
        </p:nvGraphicFramePr>
        <p:xfrm>
          <a:off x="998783" y="5606170"/>
          <a:ext cx="3953756" cy="2194560"/>
        </p:xfrm>
        <a:graphic>
          <a:graphicData uri="http://schemas.openxmlformats.org/drawingml/2006/table">
            <a:tbl>
              <a:tblPr firstRow="1" bandRow="1">
                <a:tableStyleId>{5C22544A-7EE6-4342-B048-85BDC9FD1C3A}</a:tableStyleId>
              </a:tblPr>
              <a:tblGrid>
                <a:gridCol w="996806">
                  <a:extLst>
                    <a:ext uri="{9D8B030D-6E8A-4147-A177-3AD203B41FA5}">
                      <a16:colId xmlns:a16="http://schemas.microsoft.com/office/drawing/2014/main" val="20000"/>
                    </a:ext>
                  </a:extLst>
                </a:gridCol>
                <a:gridCol w="2956950">
                  <a:extLst>
                    <a:ext uri="{9D8B030D-6E8A-4147-A177-3AD203B41FA5}">
                      <a16:colId xmlns:a16="http://schemas.microsoft.com/office/drawing/2014/main" val="20001"/>
                    </a:ext>
                  </a:extLst>
                </a:gridCol>
              </a:tblGrid>
              <a:tr h="0">
                <a:tc>
                  <a:txBody>
                    <a:bodyPr/>
                    <a:lstStyle/>
                    <a:p>
                      <a:pPr algn="ctr"/>
                      <a:r>
                        <a:rPr lang="fr-FR" b="1">
                          <a:solidFill>
                            <a:schemeClr val="tx1"/>
                          </a:solidFill>
                        </a:rPr>
                        <a:t>Rouge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fr-FR" sz="2000" b="0">
                          <a:solidFill>
                            <a:schemeClr val="tx1"/>
                          </a:solidFill>
                        </a:rPr>
                        <a:t>Situation grave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fr-FR" b="1">
                          <a:solidFill>
                            <a:schemeClr val="tx1"/>
                          </a:solidFill>
                        </a:rPr>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D00">
                        <a:alpha val="40000"/>
                      </a:srgbClr>
                    </a:solidFill>
                  </a:tcPr>
                </a:tc>
                <a:tc>
                  <a:txBody>
                    <a:bodyPr/>
                    <a:lstStyle/>
                    <a:p>
                      <a:r>
                        <a:rPr lang="fr-FR" sz="2000" dirty="0"/>
                        <a:t>Situation préoccupante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fr-FR" b="1"/>
                        <a:t>Jaune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fr-FR" sz="2000"/>
                        <a:t>Manque de données (fiables)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fr-FR" b="1"/>
                        <a:t>Vert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03C"/>
                    </a:solidFill>
                  </a:tcPr>
                </a:tc>
                <a:tc>
                  <a:txBody>
                    <a:bodyPr/>
                    <a:lstStyle/>
                    <a:p>
                      <a:r>
                        <a:rPr lang="fr-FR" sz="2000" dirty="0"/>
                        <a:t>Situation relativement normale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997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262" y="340963"/>
            <a:ext cx="4307237" cy="1017641"/>
          </a:xfrm>
        </p:spPr>
        <p:txBody>
          <a:bodyPr>
            <a:normAutofit fontScale="90000"/>
          </a:bodyPr>
          <a:lstStyle/>
          <a:p>
            <a:r>
              <a:rPr lang="fr-FR" u="sng">
                <a:latin typeface="+mn-lt"/>
              </a:rPr>
              <a:t>Analyse FFOC (ou analyse SWOC)</a:t>
            </a:r>
          </a:p>
        </p:txBody>
      </p:sp>
      <p:sp>
        <p:nvSpPr>
          <p:cNvPr id="4" name="Slide Number Placeholder 3"/>
          <p:cNvSpPr>
            <a:spLocks noGrp="1"/>
          </p:cNvSpPr>
          <p:nvPr>
            <p:ph type="sldNum" sz="quarter" idx="12"/>
          </p:nvPr>
        </p:nvSpPr>
        <p:spPr/>
        <p:txBody>
          <a:bodyPr/>
          <a:lstStyle/>
          <a:p>
            <a:fld id="{05C408E3-1C0B-45E5-B572-56F424382D1E}" type="slidenum">
              <a:rPr lang="fr-CH" smtClean="0"/>
              <a:t>26</a:t>
            </a:fld>
            <a:endParaRPr lang="fr-CH"/>
          </a:p>
        </p:txBody>
      </p:sp>
      <p:sp>
        <p:nvSpPr>
          <p:cNvPr id="5" name="Rectangle 4"/>
          <p:cNvSpPr/>
          <p:nvPr/>
        </p:nvSpPr>
        <p:spPr>
          <a:xfrm>
            <a:off x="5610709"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rPr>
              <a:t>Forces</a:t>
            </a:r>
          </a:p>
        </p:txBody>
      </p:sp>
      <p:sp>
        <p:nvSpPr>
          <p:cNvPr id="7" name="Rectangle 6"/>
          <p:cNvSpPr/>
          <p:nvPr/>
        </p:nvSpPr>
        <p:spPr>
          <a:xfrm>
            <a:off x="8519978" y="1646238"/>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rPr>
              <a:t>Faiblesses</a:t>
            </a:r>
          </a:p>
        </p:txBody>
      </p:sp>
      <p:sp>
        <p:nvSpPr>
          <p:cNvPr id="8" name="Rectangle 7"/>
          <p:cNvSpPr/>
          <p:nvPr/>
        </p:nvSpPr>
        <p:spPr>
          <a:xfrm>
            <a:off x="8519978" y="3855662"/>
            <a:ext cx="2833822"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rPr>
              <a:t>Contraintes</a:t>
            </a:r>
          </a:p>
        </p:txBody>
      </p:sp>
      <p:sp>
        <p:nvSpPr>
          <p:cNvPr id="9" name="Rectangle 8"/>
          <p:cNvSpPr/>
          <p:nvPr/>
        </p:nvSpPr>
        <p:spPr>
          <a:xfrm>
            <a:off x="5602313" y="3855662"/>
            <a:ext cx="2842218" cy="20612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solidFill>
                  <a:schemeClr val="tx1"/>
                </a:solidFill>
              </a:rPr>
              <a:t>Opportunités</a:t>
            </a:r>
          </a:p>
        </p:txBody>
      </p:sp>
      <p:sp>
        <p:nvSpPr>
          <p:cNvPr id="13" name="TextBox 12"/>
          <p:cNvSpPr txBox="1"/>
          <p:nvPr/>
        </p:nvSpPr>
        <p:spPr>
          <a:xfrm>
            <a:off x="1148005" y="1962836"/>
            <a:ext cx="3471620" cy="3785652"/>
          </a:xfrm>
          <a:prstGeom prst="rect">
            <a:avLst/>
          </a:prstGeom>
          <a:noFill/>
        </p:spPr>
        <p:txBody>
          <a:bodyPr wrap="square" rtlCol="0">
            <a:spAutoFit/>
          </a:bodyPr>
          <a:lstStyle/>
          <a:p>
            <a:pPr algn="ctr"/>
            <a:r>
              <a:rPr lang="fr-FR" sz="2400"/>
              <a:t>L’analyse FFOC (ou SWOC) qui en résulte fournit le fondement pour accroître les forces, étudier les opportunités, éliminer les faiblesses et les contraintes dans la mesure du possible et expliquer pourquoi certaines de ces faiblesses et contraintes sont inévitables. </a:t>
            </a:r>
          </a:p>
        </p:txBody>
      </p:sp>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66384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1820" y="593886"/>
            <a:ext cx="458344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u="sng">
                <a:latin typeface="+mn-lt"/>
              </a:rPr>
              <a:t>Analyse -&gt; décision</a:t>
            </a:r>
          </a:p>
        </p:txBody>
      </p:sp>
      <p:pic>
        <p:nvPicPr>
          <p:cNvPr id="3" name="Picture 5" descr="D:\Microsoft Office\Clipart\corpbas\j0078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601" y="2349500"/>
            <a:ext cx="309721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527801" y="6064250"/>
            <a:ext cx="3744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FR" sz="2800">
                <a:latin typeface="+mn-lt"/>
              </a:rPr>
              <a:t>Nous allons intervenir...  </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7" name="Slide Number Placeholder 6"/>
          <p:cNvSpPr>
            <a:spLocks noGrp="1"/>
          </p:cNvSpPr>
          <p:nvPr>
            <p:ph type="sldNum" sz="quarter" idx="12"/>
          </p:nvPr>
        </p:nvSpPr>
        <p:spPr/>
        <p:txBody>
          <a:bodyPr/>
          <a:lstStyle/>
          <a:p>
            <a:fld id="{05C408E3-1C0B-45E5-B572-56F424382D1E}" type="slidenum">
              <a:rPr lang="fr-CH" smtClean="0"/>
              <a:t>27</a:t>
            </a:fld>
            <a:endParaRPr lang="fr-CH"/>
          </a:p>
        </p:txBody>
      </p:sp>
    </p:spTree>
    <p:extLst>
      <p:ext uri="{BB962C8B-B14F-4D97-AF65-F5344CB8AC3E}">
        <p14:creationId xmlns:p14="http://schemas.microsoft.com/office/powerpoint/2010/main" val="18008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Box 2"/>
          <p:cNvSpPr txBox="1">
            <a:spLocks noChangeArrowheads="1"/>
          </p:cNvSpPr>
          <p:nvPr/>
        </p:nvSpPr>
        <p:spPr bwMode="auto">
          <a:xfrm>
            <a:off x="5210618" y="1467598"/>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b="1">
                <a:effectLst>
                  <a:outerShdw blurRad="38100" dist="38100" dir="2700000" algn="tl">
                    <a:srgbClr val="C0C0C0"/>
                  </a:outerShdw>
                </a:effectLst>
                <a:latin typeface="+mn-lt"/>
                <a:cs typeface="Arial" panose="020B0604020202020204" pitchFamily="34" charset="0"/>
              </a:rPr>
              <a:t>Évaluer</a:t>
            </a:r>
          </a:p>
          <a:p>
            <a:pPr algn="ctr" eaLnBrk="1" hangingPunct="1">
              <a:defRPr/>
            </a:pPr>
            <a:r>
              <a:rPr lang="fr-FR" b="1">
                <a:effectLst>
                  <a:outerShdw blurRad="38100" dist="38100" dir="2700000" algn="tl">
                    <a:srgbClr val="C0C0C0"/>
                  </a:outerShdw>
                </a:effectLst>
                <a:latin typeface="+mn-lt"/>
                <a:cs typeface="Arial" panose="020B0604020202020204" pitchFamily="34" charset="0"/>
              </a:rPr>
              <a:t>et analyser</a:t>
            </a:r>
          </a:p>
        </p:txBody>
      </p:sp>
      <p:sp>
        <p:nvSpPr>
          <p:cNvPr id="357380" name="TextBox 6"/>
          <p:cNvSpPr txBox="1">
            <a:spLocks noChangeArrowheads="1"/>
          </p:cNvSpPr>
          <p:nvPr/>
        </p:nvSpPr>
        <p:spPr bwMode="auto">
          <a:xfrm>
            <a:off x="3171207" y="3038190"/>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b="1" dirty="0">
                <a:effectLst>
                  <a:outerShdw blurRad="38100" dist="38100" dir="2700000" algn="tl">
                    <a:srgbClr val="C0C0C0"/>
                  </a:outerShdw>
                </a:effectLst>
                <a:latin typeface="+mn-lt"/>
                <a:cs typeface="Arial" panose="020B0604020202020204" pitchFamily="34" charset="0"/>
              </a:rPr>
              <a:t>Évaluer</a:t>
            </a:r>
          </a:p>
          <a:p>
            <a:pPr algn="ctr" eaLnBrk="1" hangingPunct="1">
              <a:defRPr/>
            </a:pPr>
            <a:r>
              <a:rPr lang="fr-FR" b="1" dirty="0">
                <a:effectLst>
                  <a:outerShdw blurRad="38100" dist="38100" dir="2700000" algn="tl">
                    <a:srgbClr val="C0C0C0"/>
                  </a:outerShdw>
                </a:effectLst>
                <a:latin typeface="+mn-lt"/>
                <a:cs typeface="Arial" panose="020B0604020202020204" pitchFamily="34" charset="0"/>
              </a:rPr>
              <a:t>et apprendre</a:t>
            </a:r>
          </a:p>
        </p:txBody>
      </p:sp>
      <p:sp>
        <p:nvSpPr>
          <p:cNvPr id="9220" name="AutoShape 5"/>
          <p:cNvSpPr>
            <a:spLocks noChangeArrowheads="1"/>
          </p:cNvSpPr>
          <p:nvPr/>
        </p:nvSpPr>
        <p:spPr bwMode="auto">
          <a:xfrm>
            <a:off x="4079875" y="1773238"/>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1" name="AutoShape 6"/>
          <p:cNvSpPr>
            <a:spLocks noChangeArrowheads="1"/>
          </p:cNvSpPr>
          <p:nvPr/>
        </p:nvSpPr>
        <p:spPr bwMode="auto">
          <a:xfrm rot="10800000">
            <a:off x="6938963" y="4149726"/>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2" name="AutoShape 7"/>
          <p:cNvSpPr>
            <a:spLocks noChangeArrowheads="1"/>
          </p:cNvSpPr>
          <p:nvPr/>
        </p:nvSpPr>
        <p:spPr bwMode="auto">
          <a:xfrm rot="5400000">
            <a:off x="7104063" y="1771650"/>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dirty="0"/>
          </a:p>
        </p:txBody>
      </p:sp>
      <p:sp>
        <p:nvSpPr>
          <p:cNvPr id="9223" name="AutoShape 8"/>
          <p:cNvSpPr>
            <a:spLocks noChangeArrowheads="1"/>
          </p:cNvSpPr>
          <p:nvPr/>
        </p:nvSpPr>
        <p:spPr bwMode="auto">
          <a:xfrm rot="-5400000">
            <a:off x="3981451" y="3979864"/>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dirty="0"/>
          </a:p>
        </p:txBody>
      </p:sp>
      <p:sp>
        <p:nvSpPr>
          <p:cNvPr id="9224" name="Oval 9"/>
          <p:cNvSpPr>
            <a:spLocks noChangeArrowheads="1"/>
          </p:cNvSpPr>
          <p:nvPr/>
        </p:nvSpPr>
        <p:spPr bwMode="auto">
          <a:xfrm>
            <a:off x="5087939" y="2709863"/>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fr-FR" sz="1800" b="1">
                <a:solidFill>
                  <a:srgbClr val="993300"/>
                </a:solidFill>
                <a:latin typeface="+mn-lt"/>
              </a:rPr>
              <a:t>Populations touchées et contexte</a:t>
            </a:r>
          </a:p>
        </p:txBody>
      </p:sp>
      <p:sp>
        <p:nvSpPr>
          <p:cNvPr id="9225"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fr-FR" sz="1100">
                <a:solidFill>
                  <a:srgbClr val="C0C0C0"/>
                </a:solidFill>
                <a:ea typeface="Arial Black" charset="0"/>
                <a:cs typeface="Arial Black" charset="0"/>
              </a:rPr>
              <a:t>Mission, mandat et principes</a:t>
            </a:r>
          </a:p>
        </p:txBody>
      </p:sp>
      <p:sp>
        <p:nvSpPr>
          <p:cNvPr id="9226"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fr-FR" sz="1800">
                <a:solidFill>
                  <a:srgbClr val="C0C0C0"/>
                </a:solidFill>
                <a:ea typeface="Arial Black" charset="0"/>
                <a:cs typeface="Arial Black" charset="0"/>
              </a:rPr>
              <a:t>Priorités de la gestion institutionnelle</a:t>
            </a:r>
          </a:p>
        </p:txBody>
      </p:sp>
      <p:sp>
        <p:nvSpPr>
          <p:cNvPr id="357388" name="Text Box 12"/>
          <p:cNvSpPr txBox="1">
            <a:spLocks noChangeArrowheads="1"/>
          </p:cNvSpPr>
          <p:nvPr/>
        </p:nvSpPr>
        <p:spPr bwMode="auto">
          <a:xfrm>
            <a:off x="4914685" y="4526390"/>
            <a:ext cx="1587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fr-FR" b="1" dirty="0">
                <a:effectLst>
                  <a:outerShdw blurRad="38100" dist="38100" dir="2700000" algn="tl">
                    <a:srgbClr val="C0C0C0"/>
                  </a:outerShdw>
                </a:effectLst>
                <a:latin typeface="+mn-lt"/>
              </a:rPr>
              <a:t>Mettre en œuvre</a:t>
            </a:r>
          </a:p>
          <a:p>
            <a:pPr>
              <a:defRPr/>
            </a:pPr>
            <a:r>
              <a:rPr lang="fr-FR" b="1" dirty="0">
                <a:effectLst>
                  <a:outerShdw blurRad="38100" dist="38100" dir="2700000" algn="tl">
                    <a:srgbClr val="C0C0C0"/>
                  </a:outerShdw>
                </a:effectLst>
                <a:latin typeface="+mn-lt"/>
              </a:rPr>
              <a:t>et effectuer le suivi</a:t>
            </a:r>
          </a:p>
        </p:txBody>
      </p:sp>
      <p:sp>
        <p:nvSpPr>
          <p:cNvPr id="357389" name="Text Box 13"/>
          <p:cNvSpPr txBox="1">
            <a:spLocks noChangeArrowheads="1"/>
          </p:cNvSpPr>
          <p:nvPr/>
        </p:nvSpPr>
        <p:spPr bwMode="auto">
          <a:xfrm>
            <a:off x="7361508" y="3000919"/>
            <a:ext cx="15795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fr-FR" b="1">
                <a:solidFill>
                  <a:srgbClr val="0085E5"/>
                </a:solidFill>
                <a:effectLst>
                  <a:outerShdw blurRad="38100" dist="38100" dir="2700000" algn="tl">
                    <a:srgbClr val="C0C0C0"/>
                  </a:outerShdw>
                </a:effectLst>
                <a:latin typeface="+mn-lt"/>
              </a:rPr>
              <a:t>Formuler et planifier</a:t>
            </a:r>
          </a:p>
        </p:txBody>
      </p:sp>
      <p:grpSp>
        <p:nvGrpSpPr>
          <p:cNvPr id="13" name="Group 12"/>
          <p:cNvGrpSpPr>
            <a:grpSpLocks/>
          </p:cNvGrpSpPr>
          <p:nvPr/>
        </p:nvGrpSpPr>
        <p:grpSpPr bwMode="auto">
          <a:xfrm>
            <a:off x="4635500" y="2303464"/>
            <a:ext cx="2679700" cy="2183645"/>
            <a:chOff x="4655816" y="2243517"/>
            <a:chExt cx="2554813" cy="2145258"/>
          </a:xfrm>
        </p:grpSpPr>
        <p:sp>
          <p:nvSpPr>
            <p:cNvPr id="14" name="Oval 13"/>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5" name="Isosceles Triangle 14"/>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6" name="Isosceles Triangle 15"/>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9233" name="TextBox 16"/>
            <p:cNvSpPr txBox="1">
              <a:spLocks noChangeArrowheads="1"/>
            </p:cNvSpPr>
            <p:nvPr/>
          </p:nvSpPr>
          <p:spPr bwMode="auto">
            <a:xfrm>
              <a:off x="5563343" y="4056173"/>
              <a:ext cx="828604" cy="3326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FR" sz="1600">
                  <a:solidFill>
                    <a:srgbClr val="FF0000"/>
                  </a:solidFill>
                  <a:latin typeface="+mn-lt"/>
                </a:rPr>
                <a:t>Suivi</a:t>
              </a:r>
            </a:p>
          </p:txBody>
        </p:sp>
        <p:sp>
          <p:nvSpPr>
            <p:cNvPr id="18" name="Isosceles Triangle 17"/>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grpSp>
      <p:sp>
        <p:nvSpPr>
          <p:cNvPr id="20" name="Rectangle 1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1" name="TextBox 20"/>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28</a:t>
            </a:fld>
            <a:endParaRPr lang="fr-CH"/>
          </a:p>
        </p:txBody>
      </p:sp>
    </p:spTree>
    <p:extLst>
      <p:ext uri="{BB962C8B-B14F-4D97-AF65-F5344CB8AC3E}">
        <p14:creationId xmlns:p14="http://schemas.microsoft.com/office/powerpoint/2010/main" val="25647248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2063552" y="288952"/>
            <a:ext cx="7772400" cy="1143000"/>
          </a:xfrm>
        </p:spPr>
        <p:txBody>
          <a:bodyPr/>
          <a:lstStyle/>
          <a:p>
            <a:pPr algn="ctr" eaLnBrk="1" hangingPunct="1"/>
            <a:r>
              <a:rPr lang="fr-FR" u="sng">
                <a:solidFill>
                  <a:schemeClr val="tx2"/>
                </a:solidFill>
                <a:latin typeface="+mn-lt"/>
              </a:rPr>
              <a:t>Formuler et planifier</a:t>
            </a:r>
          </a:p>
        </p:txBody>
      </p:sp>
      <p:sp>
        <p:nvSpPr>
          <p:cNvPr id="58371" name="Rectangle 1027"/>
          <p:cNvSpPr>
            <a:spLocks noGrp="1" noChangeArrowheads="1"/>
          </p:cNvSpPr>
          <p:nvPr>
            <p:ph idx="1"/>
          </p:nvPr>
        </p:nvSpPr>
        <p:spPr>
          <a:xfrm>
            <a:off x="1919289" y="2060576"/>
            <a:ext cx="8353425" cy="4035425"/>
          </a:xfrm>
        </p:spPr>
        <p:txBody>
          <a:bodyPr>
            <a:normAutofit/>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Triangle 4"/>
          <p:cNvSpPr/>
          <p:nvPr/>
        </p:nvSpPr>
        <p:spPr>
          <a:xfrm rot="10800000">
            <a:off x="1127448" y="1942969"/>
            <a:ext cx="647700" cy="2921130"/>
          </a:xfrm>
          <a:prstGeom prst="triangle">
            <a:avLst>
              <a:gd name="adj" fmla="val 517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Triangle 6"/>
          <p:cNvSpPr/>
          <p:nvPr/>
        </p:nvSpPr>
        <p:spPr>
          <a:xfrm rot="10800000">
            <a:off x="992312" y="4512865"/>
            <a:ext cx="917972" cy="70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Pentagon 5"/>
          <p:cNvSpPr>
            <a:spLocks noChangeArrowheads="1"/>
          </p:cNvSpPr>
          <p:nvPr/>
        </p:nvSpPr>
        <p:spPr bwMode="auto">
          <a:xfrm>
            <a:off x="2209800" y="1713349"/>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6" name="TextBox 5"/>
          <p:cNvSpPr txBox="1"/>
          <p:nvPr/>
        </p:nvSpPr>
        <p:spPr>
          <a:xfrm>
            <a:off x="2403535" y="1779179"/>
            <a:ext cx="8159690" cy="1107996"/>
          </a:xfrm>
          <a:prstGeom prst="rect">
            <a:avLst/>
          </a:prstGeom>
          <a:noFill/>
        </p:spPr>
        <p:txBody>
          <a:bodyPr wrap="square" rtlCol="0">
            <a:spAutoFit/>
          </a:bodyPr>
          <a:lstStyle/>
          <a:p>
            <a:r>
              <a:rPr lang="fr-FR" sz="2400">
                <a:latin typeface="+mn-lt"/>
              </a:rPr>
              <a:t>Formuler des objectifs clairs et mesurables = résultats attendus (changements dans la vie des bénéficiaires ciblés) </a:t>
            </a:r>
          </a:p>
          <a:p>
            <a:endParaRPr lang="en-US" dirty="0"/>
          </a:p>
        </p:txBody>
      </p:sp>
      <p:sp>
        <p:nvSpPr>
          <p:cNvPr id="11" name="Pentagon 5"/>
          <p:cNvSpPr>
            <a:spLocks noChangeArrowheads="1"/>
          </p:cNvSpPr>
          <p:nvPr/>
        </p:nvSpPr>
        <p:spPr bwMode="auto">
          <a:xfrm>
            <a:off x="2173599" y="4597842"/>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12" name="Pentagon 5"/>
          <p:cNvSpPr>
            <a:spLocks noChangeArrowheads="1"/>
          </p:cNvSpPr>
          <p:nvPr/>
        </p:nvSpPr>
        <p:spPr bwMode="auto">
          <a:xfrm>
            <a:off x="2209799" y="3140968"/>
            <a:ext cx="8926760" cy="995571"/>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endParaRPr lang="en-GB" altLang="en-US" sz="2800" b="1" dirty="0">
              <a:solidFill>
                <a:srgbClr val="0070C0"/>
              </a:solidFill>
            </a:endParaRPr>
          </a:p>
        </p:txBody>
      </p:sp>
      <p:sp>
        <p:nvSpPr>
          <p:cNvPr id="8" name="TextBox 7"/>
          <p:cNvSpPr txBox="1"/>
          <p:nvPr/>
        </p:nvSpPr>
        <p:spPr>
          <a:xfrm>
            <a:off x="2351584" y="3236783"/>
            <a:ext cx="8158789" cy="1200329"/>
          </a:xfrm>
          <a:prstGeom prst="rect">
            <a:avLst/>
          </a:prstGeom>
          <a:noFill/>
        </p:spPr>
        <p:txBody>
          <a:bodyPr wrap="square" rtlCol="0">
            <a:spAutoFit/>
          </a:bodyPr>
          <a:lstStyle/>
          <a:p>
            <a:r>
              <a:rPr lang="fr-FR" sz="2400"/>
              <a:t>Formuler et planifier une stratégie, les activités et les ressources nécessaires pour atteindre les objectifs</a:t>
            </a:r>
          </a:p>
          <a:p>
            <a:endParaRPr lang="en-US" sz="2400" dirty="0">
              <a:latin typeface="+mn-lt"/>
            </a:endParaRPr>
          </a:p>
        </p:txBody>
      </p:sp>
      <p:sp>
        <p:nvSpPr>
          <p:cNvPr id="10" name="TextBox 9"/>
          <p:cNvSpPr txBox="1"/>
          <p:nvPr/>
        </p:nvSpPr>
        <p:spPr>
          <a:xfrm>
            <a:off x="2365184" y="4648317"/>
            <a:ext cx="8316672" cy="830997"/>
          </a:xfrm>
          <a:prstGeom prst="rect">
            <a:avLst/>
          </a:prstGeom>
          <a:noFill/>
        </p:spPr>
        <p:txBody>
          <a:bodyPr wrap="square" rtlCol="0">
            <a:spAutoFit/>
          </a:bodyPr>
          <a:lstStyle/>
          <a:p>
            <a:r>
              <a:rPr lang="fr-FR" sz="2400"/>
              <a:t>Formuler et planifier comment les progrès vers les résultats souhaités seront contrôlés (suivi et évaluation)</a:t>
            </a:r>
            <a:r>
              <a:rPr lang="fr-FR" sz="2400">
                <a:latin typeface="+mn-lt"/>
              </a:rPr>
              <a:t>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29</a:t>
            </a:fld>
            <a:endParaRPr lang="fr-CH"/>
          </a:p>
        </p:txBody>
      </p:sp>
    </p:spTree>
    <p:extLst>
      <p:ext uri="{BB962C8B-B14F-4D97-AF65-F5344CB8AC3E}">
        <p14:creationId xmlns:p14="http://schemas.microsoft.com/office/powerpoint/2010/main" val="76313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sp>
        <p:nvSpPr>
          <p:cNvPr id="4" name="TextBox 2"/>
          <p:cNvSpPr txBox="1">
            <a:spLocks noChangeArrowheads="1"/>
          </p:cNvSpPr>
          <p:nvPr/>
        </p:nvSpPr>
        <p:spPr bwMode="auto">
          <a:xfrm>
            <a:off x="5210618" y="1444214"/>
            <a:ext cx="1464375"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b="1">
                <a:effectLst>
                  <a:outerShdw blurRad="38100" dist="38100" dir="2700000" algn="tl">
                    <a:srgbClr val="C0C0C0"/>
                  </a:outerShdw>
                </a:effectLst>
                <a:latin typeface="+mn-lt"/>
                <a:cs typeface="Arial" panose="020B0604020202020204" pitchFamily="34" charset="0"/>
              </a:rPr>
              <a:t>Évaluer</a:t>
            </a:r>
          </a:p>
          <a:p>
            <a:pPr algn="ctr" eaLnBrk="1" hangingPunct="1">
              <a:defRPr/>
            </a:pPr>
            <a:r>
              <a:rPr lang="fr-FR" b="1">
                <a:effectLst>
                  <a:outerShdw blurRad="38100" dist="38100" dir="2700000" algn="tl">
                    <a:srgbClr val="C0C0C0"/>
                  </a:outerShdw>
                </a:effectLst>
                <a:latin typeface="+mn-lt"/>
                <a:cs typeface="Arial" panose="020B0604020202020204" pitchFamily="34" charset="0"/>
              </a:rPr>
              <a:t>et analyser</a:t>
            </a:r>
          </a:p>
        </p:txBody>
      </p:sp>
      <p:sp>
        <p:nvSpPr>
          <p:cNvPr id="5" name="TextBox 6"/>
          <p:cNvSpPr txBox="1">
            <a:spLocks noChangeArrowheads="1"/>
          </p:cNvSpPr>
          <p:nvPr/>
        </p:nvSpPr>
        <p:spPr bwMode="auto">
          <a:xfrm>
            <a:off x="3129024" y="2993086"/>
            <a:ext cx="1270028" cy="830997"/>
          </a:xfrm>
          <a:prstGeom prst="rect">
            <a:avLst/>
          </a:prstGeom>
          <a:noFill/>
          <a:ln>
            <a:noFill/>
          </a:ln>
          <a:extLst>
            <a:ext uri="{909E8E84-426E-40dd-AFC4-6F175D3DCCD1}"/>
            <a:ext uri="{91240B29-F687-4f45-9708-019B960494DF}"/>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fr-FR" b="1" dirty="0">
                <a:effectLst>
                  <a:outerShdw blurRad="38100" dist="38100" dir="2700000" algn="tl">
                    <a:srgbClr val="C0C0C0"/>
                  </a:outerShdw>
                </a:effectLst>
                <a:latin typeface="+mn-lt"/>
                <a:cs typeface="Arial" panose="020B0604020202020204" pitchFamily="34" charset="0"/>
              </a:rPr>
              <a:t>Évaluer</a:t>
            </a:r>
          </a:p>
          <a:p>
            <a:pPr algn="ctr" eaLnBrk="1" hangingPunct="1">
              <a:defRPr/>
            </a:pPr>
            <a:r>
              <a:rPr lang="fr-FR" b="1" dirty="0">
                <a:effectLst>
                  <a:outerShdw blurRad="38100" dist="38100" dir="2700000" algn="tl">
                    <a:srgbClr val="C0C0C0"/>
                  </a:outerShdw>
                </a:effectLst>
                <a:latin typeface="+mn-lt"/>
                <a:cs typeface="Arial" panose="020B0604020202020204" pitchFamily="34" charset="0"/>
              </a:rPr>
              <a:t>et apprendre</a:t>
            </a:r>
          </a:p>
        </p:txBody>
      </p:sp>
      <p:sp>
        <p:nvSpPr>
          <p:cNvPr id="6" name="AutoShape 5"/>
          <p:cNvSpPr>
            <a:spLocks noChangeArrowheads="1"/>
          </p:cNvSpPr>
          <p:nvPr/>
        </p:nvSpPr>
        <p:spPr bwMode="auto">
          <a:xfrm>
            <a:off x="4079875" y="1773238"/>
            <a:ext cx="1004888" cy="9191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253 h 21600"/>
              <a:gd name="T14" fmla="*/ 19591 w 21600"/>
              <a:gd name="T15" fmla="*/ 7905 h 21600"/>
            </a:gdLst>
            <a:ahLst/>
            <a:cxnLst>
              <a:cxn ang="T8">
                <a:pos x="T0" y="T1"/>
              </a:cxn>
              <a:cxn ang="T9">
                <a:pos x="T2" y="T3"/>
              </a:cxn>
              <a:cxn ang="T10">
                <a:pos x="T4" y="T5"/>
              </a:cxn>
              <a:cxn ang="T11">
                <a:pos x="T6" y="T7"/>
              </a:cxn>
            </a:cxnLst>
            <a:rect l="T12" t="T13" r="T14" b="T15"/>
            <a:pathLst>
              <a:path w="21600" h="21600">
                <a:moveTo>
                  <a:pt x="21600" y="6079"/>
                </a:moveTo>
                <a:lnTo>
                  <a:pt x="14912" y="0"/>
                </a:lnTo>
                <a:lnTo>
                  <a:pt x="14912" y="4253"/>
                </a:lnTo>
                <a:lnTo>
                  <a:pt x="12427" y="4253"/>
                </a:lnTo>
                <a:cubicBezTo>
                  <a:pt x="5564" y="4253"/>
                  <a:pt x="0" y="7792"/>
                  <a:pt x="0" y="12158"/>
                </a:cubicBezTo>
                <a:lnTo>
                  <a:pt x="0" y="21600"/>
                </a:lnTo>
                <a:lnTo>
                  <a:pt x="3733" y="21600"/>
                </a:lnTo>
                <a:lnTo>
                  <a:pt x="3733" y="12158"/>
                </a:lnTo>
                <a:cubicBezTo>
                  <a:pt x="3733" y="9809"/>
                  <a:pt x="7625" y="7905"/>
                  <a:pt x="12427" y="7905"/>
                </a:cubicBezTo>
                <a:lnTo>
                  <a:pt x="14912" y="7905"/>
                </a:lnTo>
                <a:lnTo>
                  <a:pt x="14912"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a:p>
        </p:txBody>
      </p:sp>
      <p:sp>
        <p:nvSpPr>
          <p:cNvPr id="7" name="AutoShape 6"/>
          <p:cNvSpPr>
            <a:spLocks noChangeArrowheads="1"/>
          </p:cNvSpPr>
          <p:nvPr/>
        </p:nvSpPr>
        <p:spPr bwMode="auto">
          <a:xfrm rot="10800000">
            <a:off x="6938963" y="4149726"/>
            <a:ext cx="957262" cy="9191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029 h 21600"/>
              <a:gd name="T14" fmla="*/ 19413 w 21600"/>
              <a:gd name="T15" fmla="*/ 8129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29"/>
                </a:lnTo>
                <a:lnTo>
                  <a:pt x="12427" y="4029"/>
                </a:lnTo>
                <a:cubicBezTo>
                  <a:pt x="5564" y="4029"/>
                  <a:pt x="0" y="7668"/>
                  <a:pt x="0" y="12158"/>
                </a:cubicBezTo>
                <a:lnTo>
                  <a:pt x="0" y="21600"/>
                </a:lnTo>
                <a:lnTo>
                  <a:pt x="4191" y="21600"/>
                </a:lnTo>
                <a:lnTo>
                  <a:pt x="4191" y="12158"/>
                </a:lnTo>
                <a:cubicBezTo>
                  <a:pt x="4191" y="9933"/>
                  <a:pt x="7878" y="8129"/>
                  <a:pt x="12427" y="8129"/>
                </a:cubicBezTo>
                <a:lnTo>
                  <a:pt x="15116" y="8129"/>
                </a:lnTo>
                <a:lnTo>
                  <a:pt x="15116"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a:p>
        </p:txBody>
      </p:sp>
      <p:sp>
        <p:nvSpPr>
          <p:cNvPr id="8" name="AutoShape 7"/>
          <p:cNvSpPr>
            <a:spLocks noChangeArrowheads="1"/>
          </p:cNvSpPr>
          <p:nvPr/>
        </p:nvSpPr>
        <p:spPr bwMode="auto">
          <a:xfrm rot="5400000">
            <a:off x="7104063" y="1771650"/>
            <a:ext cx="919162" cy="954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348 h 21600"/>
              <a:gd name="T14" fmla="*/ 19518 w 21600"/>
              <a:gd name="T15" fmla="*/ 7810 h 21600"/>
            </a:gdLst>
            <a:ahLst/>
            <a:cxnLst>
              <a:cxn ang="T8">
                <a:pos x="T0" y="T1"/>
              </a:cxn>
              <a:cxn ang="T9">
                <a:pos x="T2" y="T3"/>
              </a:cxn>
              <a:cxn ang="T10">
                <a:pos x="T4" y="T5"/>
              </a:cxn>
              <a:cxn ang="T11">
                <a:pos x="T6" y="T7"/>
              </a:cxn>
            </a:cxnLst>
            <a:rect l="T12" t="T13" r="T14" b="T15"/>
            <a:pathLst>
              <a:path w="21600" h="21600">
                <a:moveTo>
                  <a:pt x="21600" y="6079"/>
                </a:moveTo>
                <a:lnTo>
                  <a:pt x="14288" y="0"/>
                </a:lnTo>
                <a:lnTo>
                  <a:pt x="14288" y="4348"/>
                </a:lnTo>
                <a:lnTo>
                  <a:pt x="12427" y="4348"/>
                </a:lnTo>
                <a:cubicBezTo>
                  <a:pt x="5564" y="4348"/>
                  <a:pt x="0" y="7845"/>
                  <a:pt x="0" y="12158"/>
                </a:cubicBezTo>
                <a:lnTo>
                  <a:pt x="0" y="21600"/>
                </a:lnTo>
                <a:lnTo>
                  <a:pt x="3539" y="21600"/>
                </a:lnTo>
                <a:lnTo>
                  <a:pt x="3539" y="12158"/>
                </a:lnTo>
                <a:cubicBezTo>
                  <a:pt x="3539" y="9757"/>
                  <a:pt x="7518" y="7810"/>
                  <a:pt x="12427" y="7810"/>
                </a:cubicBezTo>
                <a:lnTo>
                  <a:pt x="14288" y="7810"/>
                </a:lnTo>
                <a:lnTo>
                  <a:pt x="14288" y="12158"/>
                </a:lnTo>
                <a:lnTo>
                  <a:pt x="21600" y="6079"/>
                </a:lnTo>
                <a:close/>
              </a:path>
            </a:pathLst>
          </a:custGeom>
          <a:solidFill>
            <a:srgbClr val="BBE0E3"/>
          </a:solidFill>
          <a:ln w="9525">
            <a:solidFill>
              <a:schemeClr val="tx1"/>
            </a:solidFill>
            <a:miter lim="800000"/>
            <a:headEnd/>
            <a:tailEnd/>
          </a:ln>
        </p:spPr>
        <p:txBody>
          <a:bodyPr wrap="none" anchor="ctr"/>
          <a:lstStyle/>
          <a:p>
            <a:endParaRPr lang="en-US"/>
          </a:p>
        </p:txBody>
      </p:sp>
      <p:sp>
        <p:nvSpPr>
          <p:cNvPr id="9" name="AutoShape 8"/>
          <p:cNvSpPr>
            <a:spLocks noChangeArrowheads="1"/>
          </p:cNvSpPr>
          <p:nvPr/>
        </p:nvSpPr>
        <p:spPr bwMode="auto">
          <a:xfrm rot="-5400000">
            <a:off x="3981451" y="3979864"/>
            <a:ext cx="919163" cy="1004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128 h 21600"/>
              <a:gd name="T14" fmla="*/ 19505 w 21600"/>
              <a:gd name="T15" fmla="*/ 8030 h 21600"/>
            </a:gdLst>
            <a:ahLst/>
            <a:cxnLst>
              <a:cxn ang="T8">
                <a:pos x="T0" y="T1"/>
              </a:cxn>
              <a:cxn ang="T9">
                <a:pos x="T2" y="T3"/>
              </a:cxn>
              <a:cxn ang="T10">
                <a:pos x="T4" y="T5"/>
              </a:cxn>
              <a:cxn ang="T11">
                <a:pos x="T6" y="T7"/>
              </a:cxn>
            </a:cxnLst>
            <a:rect l="T12" t="T13" r="T14" b="T15"/>
            <a:pathLst>
              <a:path w="21600" h="21600">
                <a:moveTo>
                  <a:pt x="21600" y="6079"/>
                </a:moveTo>
                <a:lnTo>
                  <a:pt x="15071" y="0"/>
                </a:lnTo>
                <a:lnTo>
                  <a:pt x="15071" y="4128"/>
                </a:lnTo>
                <a:lnTo>
                  <a:pt x="12427" y="4128"/>
                </a:lnTo>
                <a:cubicBezTo>
                  <a:pt x="5564" y="4128"/>
                  <a:pt x="0" y="7723"/>
                  <a:pt x="0" y="12158"/>
                </a:cubicBezTo>
                <a:lnTo>
                  <a:pt x="0" y="21600"/>
                </a:lnTo>
                <a:lnTo>
                  <a:pt x="3988" y="21600"/>
                </a:lnTo>
                <a:lnTo>
                  <a:pt x="3988" y="12158"/>
                </a:lnTo>
                <a:cubicBezTo>
                  <a:pt x="3988" y="9878"/>
                  <a:pt x="7766" y="8030"/>
                  <a:pt x="12427" y="8030"/>
                </a:cubicBezTo>
                <a:lnTo>
                  <a:pt x="15071" y="8030"/>
                </a:lnTo>
                <a:lnTo>
                  <a:pt x="15071" y="12158"/>
                </a:lnTo>
                <a:lnTo>
                  <a:pt x="21600" y="6079"/>
                </a:lnTo>
                <a:close/>
              </a:path>
            </a:pathLst>
          </a:custGeom>
          <a:solidFill>
            <a:srgbClr val="C6E4DD"/>
          </a:solidFill>
          <a:ln w="9525">
            <a:solidFill>
              <a:schemeClr val="tx1"/>
            </a:solidFill>
            <a:miter lim="800000"/>
            <a:headEnd/>
            <a:tailEnd/>
          </a:ln>
          <a:effectLst/>
        </p:spPr>
        <p:txBody>
          <a:bodyPr wrap="none" anchor="ctr"/>
          <a:lstStyle/>
          <a:p>
            <a:endParaRPr lang="en-US"/>
          </a:p>
        </p:txBody>
      </p:sp>
      <p:sp>
        <p:nvSpPr>
          <p:cNvPr id="10" name="Oval 9"/>
          <p:cNvSpPr>
            <a:spLocks noChangeArrowheads="1"/>
          </p:cNvSpPr>
          <p:nvPr/>
        </p:nvSpPr>
        <p:spPr bwMode="auto">
          <a:xfrm>
            <a:off x="5087939" y="2709863"/>
            <a:ext cx="1728787" cy="1079500"/>
          </a:xfrm>
          <a:prstGeom prst="ellipse">
            <a:avLst/>
          </a:pr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fr-FR" sz="1800" b="1">
                <a:solidFill>
                  <a:srgbClr val="993300"/>
                </a:solidFill>
                <a:latin typeface="+mn-lt"/>
              </a:rPr>
              <a:t>Populations touchées et contexte</a:t>
            </a:r>
          </a:p>
        </p:txBody>
      </p:sp>
      <p:sp>
        <p:nvSpPr>
          <p:cNvPr id="11" name="WordArt 10"/>
          <p:cNvSpPr>
            <a:spLocks noChangeArrowheads="1" noChangeShapeType="1" noTextEdit="1"/>
          </p:cNvSpPr>
          <p:nvPr/>
        </p:nvSpPr>
        <p:spPr bwMode="auto">
          <a:xfrm>
            <a:off x="3143250" y="476251"/>
            <a:ext cx="5761038" cy="39608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0"/>
              </a:avLst>
            </a:prstTxWarp>
          </a:bodyPr>
          <a:lstStyle/>
          <a:p>
            <a:pPr algn="ctr"/>
            <a:r>
              <a:rPr lang="fr-FR" sz="1100">
                <a:solidFill>
                  <a:srgbClr val="C0C0C0"/>
                </a:solidFill>
                <a:ea typeface="Arial Black" charset="0"/>
                <a:cs typeface="Arial Black" charset="0"/>
              </a:rPr>
              <a:t>Mission, mandat et principes</a:t>
            </a:r>
          </a:p>
        </p:txBody>
      </p:sp>
      <p:sp>
        <p:nvSpPr>
          <p:cNvPr id="12" name="WordArt 11"/>
          <p:cNvSpPr>
            <a:spLocks noChangeArrowheads="1" noChangeShapeType="1" noTextEdit="1"/>
          </p:cNvSpPr>
          <p:nvPr/>
        </p:nvSpPr>
        <p:spPr bwMode="auto">
          <a:xfrm>
            <a:off x="2855914" y="1841500"/>
            <a:ext cx="6408737" cy="425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fr-FR" sz="1800">
                <a:solidFill>
                  <a:srgbClr val="C0C0C0"/>
                </a:solidFill>
                <a:ea typeface="Arial Black" charset="0"/>
                <a:cs typeface="Arial Black" charset="0"/>
              </a:rPr>
              <a:t>Priorités de la gestion institutionnelle</a:t>
            </a:r>
          </a:p>
        </p:txBody>
      </p:sp>
      <p:sp>
        <p:nvSpPr>
          <p:cNvPr id="13" name="Text Box 12"/>
          <p:cNvSpPr txBox="1">
            <a:spLocks noChangeArrowheads="1"/>
          </p:cNvSpPr>
          <p:nvPr/>
        </p:nvSpPr>
        <p:spPr bwMode="auto">
          <a:xfrm>
            <a:off x="4924312" y="4634351"/>
            <a:ext cx="15876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fr-FR" b="1" dirty="0">
                <a:effectLst>
                  <a:outerShdw blurRad="38100" dist="38100" dir="2700000" algn="tl">
                    <a:srgbClr val="C0C0C0"/>
                  </a:outerShdw>
                </a:effectLst>
                <a:latin typeface="+mn-lt"/>
              </a:rPr>
              <a:t>Mettre en œuvre</a:t>
            </a:r>
          </a:p>
          <a:p>
            <a:pPr>
              <a:defRPr/>
            </a:pPr>
            <a:r>
              <a:rPr lang="fr-FR" b="1" dirty="0">
                <a:effectLst>
                  <a:outerShdw blurRad="38100" dist="38100" dir="2700000" algn="tl">
                    <a:srgbClr val="C0C0C0"/>
                  </a:outerShdw>
                </a:effectLst>
                <a:latin typeface="+mn-lt"/>
              </a:rPr>
              <a:t>et effectuer le suivi</a:t>
            </a:r>
          </a:p>
        </p:txBody>
      </p:sp>
      <p:sp>
        <p:nvSpPr>
          <p:cNvPr id="14" name="Text Box 13"/>
          <p:cNvSpPr txBox="1">
            <a:spLocks noChangeArrowheads="1"/>
          </p:cNvSpPr>
          <p:nvPr/>
        </p:nvSpPr>
        <p:spPr bwMode="auto">
          <a:xfrm>
            <a:off x="7450744" y="2810205"/>
            <a:ext cx="15105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fr-FR" b="1" dirty="0">
                <a:effectLst>
                  <a:outerShdw blurRad="38100" dist="38100" dir="2700000" algn="tl">
                    <a:srgbClr val="C0C0C0"/>
                  </a:outerShdw>
                </a:effectLst>
                <a:latin typeface="+mn-lt"/>
              </a:rPr>
              <a:t>Formuler et planifier</a:t>
            </a:r>
          </a:p>
        </p:txBody>
      </p:sp>
      <p:grpSp>
        <p:nvGrpSpPr>
          <p:cNvPr id="15" name="Group 14"/>
          <p:cNvGrpSpPr>
            <a:grpSpLocks/>
          </p:cNvGrpSpPr>
          <p:nvPr/>
        </p:nvGrpSpPr>
        <p:grpSpPr bwMode="auto">
          <a:xfrm>
            <a:off x="4635500" y="2303463"/>
            <a:ext cx="2679700" cy="2152650"/>
            <a:chOff x="4655816" y="2243516"/>
            <a:chExt cx="2554813" cy="2114808"/>
          </a:xfrm>
        </p:grpSpPr>
        <p:sp>
          <p:nvSpPr>
            <p:cNvPr id="16" name="Oval 15"/>
            <p:cNvSpPr/>
            <p:nvPr/>
          </p:nvSpPr>
          <p:spPr>
            <a:xfrm>
              <a:off x="4680032" y="2307459"/>
              <a:ext cx="2444327" cy="1918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7" name="Isosceles Triangle 16"/>
            <p:cNvSpPr/>
            <p:nvPr/>
          </p:nvSpPr>
          <p:spPr>
            <a:xfrm rot="5228010">
              <a:off x="5805366" y="2236670"/>
              <a:ext cx="151280" cy="16497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8" name="Isosceles Triangle 17"/>
            <p:cNvSpPr/>
            <p:nvPr/>
          </p:nvSpPr>
          <p:spPr>
            <a:xfrm rot="11095915">
              <a:off x="7042629" y="3290002"/>
              <a:ext cx="168000" cy="1356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sp>
          <p:nvSpPr>
            <p:cNvPr id="19" name="TextBox 16"/>
            <p:cNvSpPr txBox="1">
              <a:spLocks noChangeArrowheads="1"/>
            </p:cNvSpPr>
            <p:nvPr/>
          </p:nvSpPr>
          <p:spPr bwMode="auto">
            <a:xfrm>
              <a:off x="5563343" y="4056173"/>
              <a:ext cx="828604" cy="3021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FR" sz="1400">
                  <a:solidFill>
                    <a:srgbClr val="FF0000"/>
                  </a:solidFill>
                </a:rPr>
                <a:t>Suivi</a:t>
              </a:r>
            </a:p>
          </p:txBody>
        </p:sp>
        <p:sp>
          <p:nvSpPr>
            <p:cNvPr id="20" name="Isosceles Triangle 19"/>
            <p:cNvSpPr/>
            <p:nvPr/>
          </p:nvSpPr>
          <p:spPr>
            <a:xfrm rot="20603883">
              <a:off x="4655816" y="3414770"/>
              <a:ext cx="151351" cy="13880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800"/>
            </a:p>
          </p:txBody>
        </p:sp>
      </p:grpSp>
      <p:sp>
        <p:nvSpPr>
          <p:cNvPr id="21" name="Slide Number Placeholder 20"/>
          <p:cNvSpPr>
            <a:spLocks noGrp="1"/>
          </p:cNvSpPr>
          <p:nvPr>
            <p:ph type="sldNum" sz="quarter" idx="12"/>
          </p:nvPr>
        </p:nvSpPr>
        <p:spPr/>
        <p:txBody>
          <a:bodyPr/>
          <a:lstStyle/>
          <a:p>
            <a:fld id="{05C408E3-1C0B-45E5-B572-56F424382D1E}" type="slidenum">
              <a:rPr lang="fr-CH" smtClean="0"/>
              <a:t>3</a:t>
            </a:fld>
            <a:endParaRPr lang="fr-CH"/>
          </a:p>
        </p:txBody>
      </p:sp>
    </p:spTree>
    <p:extLst>
      <p:ext uri="{BB962C8B-B14F-4D97-AF65-F5344CB8AC3E}">
        <p14:creationId xmlns:p14="http://schemas.microsoft.com/office/powerpoint/2010/main" val="26218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3683000" y="463449"/>
            <a:ext cx="4441826" cy="1062043"/>
          </a:xfrm>
        </p:spPr>
        <p:txBody>
          <a:bodyPr>
            <a:normAutofit fontScale="90000"/>
          </a:bodyPr>
          <a:lstStyle/>
          <a:p>
            <a:pPr algn="ctr" eaLnBrk="1" hangingPunct="1"/>
            <a:r>
              <a:rPr lang="fr-FR" u="sng">
                <a:latin typeface="+mn-lt"/>
              </a:rPr>
              <a:t>Chaîne de résultats</a:t>
            </a:r>
          </a:p>
        </p:txBody>
      </p:sp>
      <p:sp>
        <p:nvSpPr>
          <p:cNvPr id="70659" name="Rectangle 1027"/>
          <p:cNvSpPr>
            <a:spLocks noChangeArrowheads="1"/>
          </p:cNvSpPr>
          <p:nvPr/>
        </p:nvSpPr>
        <p:spPr bwMode="auto">
          <a:xfrm>
            <a:off x="2629598" y="2017330"/>
            <a:ext cx="1154112"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000">
                <a:latin typeface="+mn-lt"/>
                <a:ea typeface="Arial" charset="0"/>
                <a:cs typeface="Arial" charset="0"/>
              </a:rPr>
              <a:t>Activité</a:t>
            </a:r>
          </a:p>
        </p:txBody>
      </p:sp>
      <p:sp>
        <p:nvSpPr>
          <p:cNvPr id="70660" name="Rectangle 1028"/>
          <p:cNvSpPr>
            <a:spLocks noChangeArrowheads="1"/>
          </p:cNvSpPr>
          <p:nvPr/>
        </p:nvSpPr>
        <p:spPr bwMode="auto">
          <a:xfrm>
            <a:off x="8708446" y="2012057"/>
            <a:ext cx="1187450"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000">
                <a:latin typeface="+mn-lt"/>
              </a:rPr>
              <a:t>Impact</a:t>
            </a:r>
          </a:p>
        </p:txBody>
      </p:sp>
      <p:sp>
        <p:nvSpPr>
          <p:cNvPr id="70661" name="Rectangle 1029"/>
          <p:cNvSpPr>
            <a:spLocks noChangeArrowheads="1"/>
          </p:cNvSpPr>
          <p:nvPr/>
        </p:nvSpPr>
        <p:spPr bwMode="auto">
          <a:xfrm>
            <a:off x="6992541" y="2023649"/>
            <a:ext cx="1368425"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fr-FR" sz="1600" b="1" dirty="0">
              <a:latin typeface="+mn-lt"/>
            </a:endParaRPr>
          </a:p>
          <a:p>
            <a:pPr algn="ctr">
              <a:spcBef>
                <a:spcPct val="0"/>
              </a:spcBef>
              <a:buFontTx/>
              <a:buNone/>
            </a:pPr>
            <a:r>
              <a:rPr lang="fr-FR" sz="1600" b="1" dirty="0">
                <a:latin typeface="+mn-lt"/>
              </a:rPr>
              <a:t>Effet à</a:t>
            </a:r>
          </a:p>
          <a:p>
            <a:pPr algn="ctr">
              <a:spcBef>
                <a:spcPct val="0"/>
              </a:spcBef>
              <a:buFontTx/>
              <a:buNone/>
            </a:pPr>
            <a:r>
              <a:rPr lang="fr-FR" sz="1600" b="1" dirty="0">
                <a:latin typeface="+mn-lt"/>
              </a:rPr>
              <a:t>moyen terme</a:t>
            </a:r>
          </a:p>
          <a:p>
            <a:pPr algn="ctr">
              <a:spcBef>
                <a:spcPct val="0"/>
              </a:spcBef>
              <a:buFontTx/>
              <a:buNone/>
            </a:pPr>
            <a:endParaRPr lang="fr-FR" sz="1600" b="1" dirty="0">
              <a:latin typeface="+mn-lt"/>
            </a:endParaRPr>
          </a:p>
        </p:txBody>
      </p:sp>
      <p:sp>
        <p:nvSpPr>
          <p:cNvPr id="70662" name="Rectangle 1030"/>
          <p:cNvSpPr>
            <a:spLocks noChangeArrowheads="1"/>
          </p:cNvSpPr>
          <p:nvPr/>
        </p:nvSpPr>
        <p:spPr bwMode="auto">
          <a:xfrm>
            <a:off x="1190354"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000">
                <a:latin typeface="+mn-lt"/>
                <a:ea typeface="Arial" charset="0"/>
                <a:cs typeface="Arial" charset="0"/>
              </a:rPr>
              <a:t>Intrant / </a:t>
            </a:r>
          </a:p>
          <a:p>
            <a:pPr algn="ctr">
              <a:spcBef>
                <a:spcPct val="0"/>
              </a:spcBef>
              <a:buFontTx/>
              <a:buNone/>
            </a:pPr>
            <a:r>
              <a:rPr lang="fr-FR" sz="2000">
                <a:latin typeface="+mn-lt"/>
                <a:ea typeface="Arial" charset="0"/>
                <a:cs typeface="Arial" charset="0"/>
              </a:rPr>
              <a:t>ressources</a:t>
            </a:r>
          </a:p>
        </p:txBody>
      </p:sp>
      <p:sp>
        <p:nvSpPr>
          <p:cNvPr id="70663" name="Rectangle 1031"/>
          <p:cNvSpPr>
            <a:spLocks noChangeArrowheads="1"/>
          </p:cNvSpPr>
          <p:nvPr/>
        </p:nvSpPr>
        <p:spPr bwMode="auto">
          <a:xfrm>
            <a:off x="4072211" y="2015545"/>
            <a:ext cx="1152525" cy="79216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000">
                <a:latin typeface="+mn-lt"/>
                <a:ea typeface="Arial" charset="0"/>
                <a:cs typeface="Arial" charset="0"/>
              </a:rPr>
              <a:t>Extrant</a:t>
            </a:r>
          </a:p>
        </p:txBody>
      </p:sp>
      <p:sp>
        <p:nvSpPr>
          <p:cNvPr id="70664" name="Rectangle 1032"/>
          <p:cNvSpPr>
            <a:spLocks noChangeArrowheads="1"/>
          </p:cNvSpPr>
          <p:nvPr/>
        </p:nvSpPr>
        <p:spPr bwMode="auto">
          <a:xfrm>
            <a:off x="5478092" y="2015545"/>
            <a:ext cx="1223962" cy="792162"/>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endParaRPr lang="fr-FR" sz="1600" b="1" dirty="0">
              <a:latin typeface="+mn-lt"/>
              <a:ea typeface="Arial" charset="0"/>
              <a:cs typeface="Arial" charset="0"/>
            </a:endParaRPr>
          </a:p>
          <a:p>
            <a:pPr algn="ctr">
              <a:spcBef>
                <a:spcPct val="0"/>
              </a:spcBef>
              <a:buFontTx/>
              <a:buNone/>
            </a:pPr>
            <a:endParaRPr lang="fr-FR" sz="1600" b="1" dirty="0">
              <a:latin typeface="+mn-lt"/>
              <a:ea typeface="Arial" charset="0"/>
              <a:cs typeface="Arial" charset="0"/>
            </a:endParaRPr>
          </a:p>
          <a:p>
            <a:pPr algn="ctr">
              <a:spcBef>
                <a:spcPct val="0"/>
              </a:spcBef>
              <a:buFontTx/>
              <a:buNone/>
            </a:pPr>
            <a:r>
              <a:rPr lang="fr-FR" sz="1600" b="1" dirty="0">
                <a:latin typeface="+mn-lt"/>
                <a:ea typeface="Arial" charset="0"/>
                <a:cs typeface="Arial" charset="0"/>
              </a:rPr>
              <a:t>Effet à</a:t>
            </a:r>
          </a:p>
          <a:p>
            <a:pPr algn="ctr">
              <a:spcBef>
                <a:spcPct val="0"/>
              </a:spcBef>
              <a:buFontTx/>
              <a:buNone/>
            </a:pPr>
            <a:r>
              <a:rPr lang="fr-FR" sz="1600" b="1" dirty="0">
                <a:latin typeface="+mn-lt"/>
                <a:ea typeface="Arial" charset="0"/>
                <a:cs typeface="Arial" charset="0"/>
              </a:rPr>
              <a:t>court terme</a:t>
            </a:r>
            <a:r>
              <a:rPr lang="fr-FR" sz="2400" dirty="0">
                <a:latin typeface="+mn-lt"/>
                <a:ea typeface="Arial" charset="0"/>
                <a:cs typeface="Arial" charset="0"/>
              </a:rPr>
              <a:t> </a:t>
            </a:r>
          </a:p>
          <a:p>
            <a:pPr algn="ctr">
              <a:spcBef>
                <a:spcPct val="0"/>
              </a:spcBef>
              <a:buFontTx/>
              <a:buNone/>
            </a:pPr>
            <a:endParaRPr lang="fr-FR" sz="2400" dirty="0">
              <a:latin typeface="+mn-lt"/>
              <a:ea typeface="Arial" charset="0"/>
              <a:cs typeface="Arial" charset="0"/>
            </a:endParaRPr>
          </a:p>
        </p:txBody>
      </p:sp>
      <p:sp>
        <p:nvSpPr>
          <p:cNvPr id="70665" name="Line 1033"/>
          <p:cNvSpPr>
            <a:spLocks noChangeShapeType="1"/>
          </p:cNvSpPr>
          <p:nvPr/>
        </p:nvSpPr>
        <p:spPr bwMode="auto">
          <a:xfrm>
            <a:off x="2342879" y="2470427"/>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6" name="Line 1034"/>
          <p:cNvSpPr>
            <a:spLocks noChangeShapeType="1"/>
          </p:cNvSpPr>
          <p:nvPr/>
        </p:nvSpPr>
        <p:spPr bwMode="auto">
          <a:xfrm>
            <a:off x="3765550" y="241162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7" name="Line 1035"/>
          <p:cNvSpPr>
            <a:spLocks noChangeShapeType="1"/>
          </p:cNvSpPr>
          <p:nvPr/>
        </p:nvSpPr>
        <p:spPr bwMode="auto">
          <a:xfrm>
            <a:off x="5224736" y="2419730"/>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8" name="Line 1036"/>
          <p:cNvSpPr>
            <a:spLocks noChangeShapeType="1"/>
          </p:cNvSpPr>
          <p:nvPr/>
        </p:nvSpPr>
        <p:spPr bwMode="auto">
          <a:xfrm>
            <a:off x="6702054" y="2411626"/>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69" name="Line 1037"/>
          <p:cNvSpPr>
            <a:spLocks noChangeShapeType="1"/>
          </p:cNvSpPr>
          <p:nvPr/>
        </p:nvSpPr>
        <p:spPr bwMode="auto">
          <a:xfrm>
            <a:off x="8419521" y="240813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0670" name="Line 1038"/>
          <p:cNvSpPr>
            <a:spLocks noChangeShapeType="1"/>
          </p:cNvSpPr>
          <p:nvPr/>
        </p:nvSpPr>
        <p:spPr bwMode="auto">
          <a:xfrm>
            <a:off x="5541629" y="3196811"/>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1" name="Line 1039"/>
          <p:cNvSpPr>
            <a:spLocks noChangeShapeType="1"/>
          </p:cNvSpPr>
          <p:nvPr/>
        </p:nvSpPr>
        <p:spPr bwMode="auto">
          <a:xfrm flipV="1">
            <a:off x="5535219"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2" name="Line 1040"/>
          <p:cNvSpPr>
            <a:spLocks noChangeShapeType="1"/>
          </p:cNvSpPr>
          <p:nvPr/>
        </p:nvSpPr>
        <p:spPr bwMode="auto">
          <a:xfrm flipV="1">
            <a:off x="9894828" y="2815811"/>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0673" name="Text Box 1041"/>
          <p:cNvSpPr txBox="1">
            <a:spLocks noChangeArrowheads="1"/>
          </p:cNvSpPr>
          <p:nvPr/>
        </p:nvSpPr>
        <p:spPr bwMode="auto">
          <a:xfrm>
            <a:off x="7162077" y="3153156"/>
            <a:ext cx="1180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fr-FR" sz="2800" b="1" u="sng">
                <a:solidFill>
                  <a:srgbClr val="0070C0"/>
                </a:solidFill>
                <a:latin typeface="+mn-lt"/>
              </a:rPr>
              <a:t>Résultats</a:t>
            </a:r>
          </a:p>
        </p:txBody>
      </p:sp>
      <p:sp>
        <p:nvSpPr>
          <p:cNvPr id="70674" name="Text Box 1042"/>
          <p:cNvSpPr txBox="1">
            <a:spLocks noChangeArrowheads="1"/>
          </p:cNvSpPr>
          <p:nvPr/>
        </p:nvSpPr>
        <p:spPr bwMode="auto">
          <a:xfrm>
            <a:off x="7680325" y="5754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5" name="Text Box 1047"/>
          <p:cNvSpPr txBox="1">
            <a:spLocks noChangeArrowheads="1"/>
          </p:cNvSpPr>
          <p:nvPr/>
        </p:nvSpPr>
        <p:spPr bwMode="auto">
          <a:xfrm>
            <a:off x="2613025" y="5021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6" name="Text Box 1048"/>
          <p:cNvSpPr txBox="1">
            <a:spLocks noChangeArrowheads="1"/>
          </p:cNvSpPr>
          <p:nvPr/>
        </p:nvSpPr>
        <p:spPr bwMode="auto">
          <a:xfrm>
            <a:off x="3679825" y="5326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7" name="Text Box 1049"/>
          <p:cNvSpPr txBox="1">
            <a:spLocks noChangeArrowheads="1"/>
          </p:cNvSpPr>
          <p:nvPr/>
        </p:nvSpPr>
        <p:spPr bwMode="auto">
          <a:xfrm>
            <a:off x="3527425" y="5402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78" name="Text Box 1051"/>
          <p:cNvSpPr txBox="1">
            <a:spLocks noChangeArrowheads="1"/>
          </p:cNvSpPr>
          <p:nvPr/>
        </p:nvSpPr>
        <p:spPr bwMode="auto">
          <a:xfrm>
            <a:off x="34131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79" name="Text Box 1052"/>
          <p:cNvSpPr txBox="1">
            <a:spLocks noChangeArrowheads="1"/>
          </p:cNvSpPr>
          <p:nvPr/>
        </p:nvSpPr>
        <p:spPr bwMode="auto">
          <a:xfrm>
            <a:off x="3870325" y="5068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70680" name="Text Box 1053"/>
          <p:cNvSpPr txBox="1">
            <a:spLocks noChangeArrowheads="1"/>
          </p:cNvSpPr>
          <p:nvPr/>
        </p:nvSpPr>
        <p:spPr bwMode="auto">
          <a:xfrm>
            <a:off x="4746625" y="5249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70681" name="Text Box 1054"/>
          <p:cNvSpPr txBox="1">
            <a:spLocks noChangeArrowheads="1"/>
          </p:cNvSpPr>
          <p:nvPr/>
        </p:nvSpPr>
        <p:spPr bwMode="auto">
          <a:xfrm>
            <a:off x="9144000" y="52498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27" name="Rectangle 2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8" name="TextBox 27"/>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30</a:t>
            </a:fld>
            <a:endParaRPr lang="fr-CH"/>
          </a:p>
        </p:txBody>
      </p:sp>
      <p:pic>
        <p:nvPicPr>
          <p:cNvPr id="4" name="Picture 3"/>
          <p:cNvPicPr>
            <a:picLocks noChangeAspect="1"/>
          </p:cNvPicPr>
          <p:nvPr/>
        </p:nvPicPr>
        <p:blipFill>
          <a:blip r:embed="rId3"/>
          <a:stretch>
            <a:fillRect/>
          </a:stretch>
        </p:blipFill>
        <p:spPr>
          <a:xfrm>
            <a:off x="7713329" y="4065480"/>
            <a:ext cx="4064090" cy="2519461"/>
          </a:xfrm>
          <a:prstGeom prst="rect">
            <a:avLst/>
          </a:prstGeom>
        </p:spPr>
      </p:pic>
    </p:spTree>
    <p:extLst>
      <p:ext uri="{BB962C8B-B14F-4D97-AF65-F5344CB8AC3E}">
        <p14:creationId xmlns:p14="http://schemas.microsoft.com/office/powerpoint/2010/main" val="32340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1"/>
            <a:ext cx="6324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3719513" y="5948155"/>
            <a:ext cx="4512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fr-FR" sz="800">
                <a:solidFill>
                  <a:srgbClr val="000000"/>
                </a:solidFill>
                <a:latin typeface="+mn-lt"/>
                <a:ea typeface="SimSun" charset="0"/>
              </a:rPr>
              <a:t>Source :</a:t>
            </a:r>
            <a:r>
              <a:rPr lang="fr-FR" sz="800">
                <a:solidFill>
                  <a:srgbClr val="000000"/>
                </a:solidFill>
                <a:latin typeface="+mn-lt"/>
                <a:ea typeface="SimSun" charset="0"/>
                <a:hlinkClick r:id="rId4"/>
              </a:rPr>
              <a:t>http://www.learn-line.nrw.de/angebote/selma/foyer/projekte/hammproj3/in_out/vgrgra.htm</a:t>
            </a:r>
            <a:r>
              <a:rPr lang="fr-FR" sz="800">
                <a:solidFill>
                  <a:srgbClr val="000000"/>
                </a:solidFill>
                <a:latin typeface="+mn-lt"/>
                <a:ea typeface="SimSun" charset="0"/>
              </a:rPr>
              <a:t> </a:t>
            </a:r>
          </a:p>
          <a:p>
            <a:pPr>
              <a:spcBef>
                <a:spcPct val="0"/>
              </a:spcBef>
              <a:buFontTx/>
              <a:buNone/>
            </a:pPr>
            <a:r>
              <a:rPr lang="fr-FR" sz="800" baseline="30000">
                <a:latin typeface="+mn-lt"/>
                <a:ea typeface="SimSun" charset="0"/>
              </a:rPr>
              <a:t>©TOM Jochen Enterprises, Möckernstr. 78, 10965 Berlin</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31</a:t>
            </a:fld>
            <a:endParaRPr lang="fr-CH"/>
          </a:p>
        </p:txBody>
      </p:sp>
    </p:spTree>
    <p:extLst>
      <p:ext uri="{BB962C8B-B14F-4D97-AF65-F5344CB8AC3E}">
        <p14:creationId xmlns:p14="http://schemas.microsoft.com/office/powerpoint/2010/main" val="537060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076950" y="2263538"/>
            <a:ext cx="4591050" cy="3865984"/>
          </a:xfrm>
          <a:prstGeom prst="rect">
            <a:avLst/>
          </a:prstGeom>
          <a:solidFill>
            <a:srgbClr val="EFFBFF"/>
          </a:solidFill>
          <a:ln w="9525" cap="flat" cmpd="sng" algn="ctr">
            <a:noFill/>
            <a:prstDash val="solid"/>
            <a:round/>
            <a:headEnd type="none" w="med" len="med"/>
            <a:tailEnd type="none" w="med" len="med"/>
          </a:ln>
          <a:effectLst/>
          <a:extLst>
            <a:ext uri="{AF507438-7753-43e0-B8FC-AC1667EBCBE1}"/>
          </a:extLst>
        </p:spPr>
        <p:txBody>
          <a:bodyPr/>
          <a:lstStyle/>
          <a:p>
            <a:pPr eaLnBrk="1" hangingPunct="1">
              <a:lnSpc>
                <a:spcPct val="80000"/>
              </a:lnSpc>
              <a:defRPr/>
            </a:pPr>
            <a:endParaRPr lang="en-US" altLang="en-US" sz="2000" dirty="0">
              <a:latin typeface="Arial" panose="020B0604020202020204" pitchFamily="34" charset="0"/>
              <a:ea typeface="ＭＳ Ｐゴシック" panose="020B0600070205080204" pitchFamily="34" charset="-128"/>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latin typeface="+mn-lt"/>
                <a:ea typeface="Times New Roman" charset="0"/>
                <a:cs typeface="Times New Roman" charset="0"/>
              </a:rPr>
              <a:t>Aucune épidémie de rougeole ne s’est déclarée en 2019 dans la région X</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solidFill>
                  <a:srgbClr val="000000"/>
                </a:solidFill>
                <a:latin typeface="+mn-lt"/>
                <a:ea typeface="Times New Roman" charset="0"/>
                <a:cs typeface="Times New Roman" charset="0"/>
              </a:rPr>
              <a:t>XX résidents de la région YY ont accès à une eau de bonne qualité en quantité suffisante pour répondre à leurs besoins domestiques. </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solidFill>
                  <a:srgbClr val="000000"/>
                </a:solidFill>
                <a:latin typeface="+mn-lt"/>
                <a:ea typeface="Times New Roman" charset="0"/>
                <a:cs typeface="Times New Roman" charset="0"/>
              </a:rPr>
              <a:t>Les familles de Z utilisent les latrines et l’incidence de la diarrhée a diminué de 20%. </a:t>
            </a: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latin typeface="+mn-lt"/>
                <a:ea typeface="Times New Roman" charset="0"/>
                <a:cs typeface="Times New Roman" charset="0"/>
              </a:rPr>
              <a:t>Les sages-femmes contrôlent la tension artérielle des femmes enceintes et les orientent conformément aux lignes directrices.</a:t>
            </a: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9" name="Rectangle 8"/>
          <p:cNvSpPr/>
          <p:nvPr/>
        </p:nvSpPr>
        <p:spPr bwMode="auto">
          <a:xfrm>
            <a:off x="1514475" y="2263538"/>
            <a:ext cx="4591050" cy="3865984"/>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lnSpc>
                <a:spcPct val="80000"/>
              </a:lnSpc>
              <a:buFont typeface="Arial" charset="0"/>
              <a:buChar char="•"/>
              <a:defRPr/>
            </a:pPr>
            <a:endParaRPr lang="en-US" altLang="en-US" dirty="0">
              <a:latin typeface="Times New Roman" charset="0"/>
              <a:ea typeface="Times New Roman" charset="0"/>
              <a:cs typeface="Times New Roman" charset="0"/>
            </a:endParaRPr>
          </a:p>
          <a:p>
            <a:pPr marL="342900" indent="-342900" eaLnBrk="1" hangingPunct="1">
              <a:lnSpc>
                <a:spcPct val="80000"/>
              </a:lnSpc>
              <a:buFont typeface="Arial"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charset="0"/>
              <a:buChar char="•"/>
              <a:defRPr/>
            </a:pPr>
            <a:r>
              <a:rPr lang="fr-FR">
                <a:latin typeface="+mn-lt"/>
                <a:ea typeface="Times New Roman" charset="0"/>
                <a:cs typeface="Times New Roman" charset="0"/>
              </a:rPr>
              <a:t>Mener une campagne de vaccination contre la rougeole dans la région X</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solidFill>
                  <a:srgbClr val="000000"/>
                </a:solidFill>
                <a:latin typeface="+mn-lt"/>
                <a:ea typeface="Times New Roman" charset="0"/>
                <a:cs typeface="Times New Roman" charset="0"/>
              </a:rPr>
              <a:t>Fournir des produits chimiques et dispenser une formation pour soutenir l’office des eaux de la région YY</a:t>
            </a: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solidFill>
                <a:srgbClr val="000000"/>
              </a:solidFill>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solidFill>
                  <a:srgbClr val="000000"/>
                </a:solidFill>
                <a:latin typeface="+mn-lt"/>
                <a:ea typeface="Times New Roman" charset="0"/>
                <a:cs typeface="Times New Roman" charset="0"/>
              </a:rPr>
              <a:t>Remettre en état / construire 47 000 latrines dans la ville Z et soutenir les vidangeuses en réparant des carrioles à âne</a:t>
            </a: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r>
              <a:rPr lang="fr-FR">
                <a:latin typeface="+mn-lt"/>
                <a:ea typeface="Times New Roman" charset="0"/>
                <a:cs typeface="Times New Roman" charset="0"/>
              </a:rPr>
              <a:t>Promouvoir les contrôles du poids et de la tension artérielle chez les femmes enceintes</a:t>
            </a:r>
          </a:p>
          <a:p>
            <a:pPr eaLnBrk="1" hangingPunct="1">
              <a:lnSpc>
                <a:spcPct val="80000"/>
              </a:lnSpc>
              <a:defRPr/>
            </a:pPr>
            <a:endParaRPr lang="en-US" altLang="en-US" dirty="0">
              <a:latin typeface="+mn-lt"/>
              <a:ea typeface="Times New Roman" charset="0"/>
              <a:cs typeface="Times New Roman" charset="0"/>
            </a:endParaRPr>
          </a:p>
          <a:p>
            <a:pPr marL="342900" indent="-342900" eaLnBrk="1" hangingPunct="1">
              <a:lnSpc>
                <a:spcPct val="80000"/>
              </a:lnSpc>
              <a:buFont typeface="Arial" panose="020B0604020202020204" pitchFamily="34" charset="0"/>
              <a:buChar char="•"/>
              <a:defRPr/>
            </a:pPr>
            <a:endParaRPr lang="en-US" altLang="en-US" dirty="0">
              <a:latin typeface="+mn-lt"/>
              <a:ea typeface="Times New Roman" charset="0"/>
              <a:cs typeface="Times New Roman" charset="0"/>
            </a:endParaRPr>
          </a:p>
        </p:txBody>
      </p:sp>
      <p:sp>
        <p:nvSpPr>
          <p:cNvPr id="69636" name="Title 1"/>
          <p:cNvSpPr>
            <a:spLocks noGrp="1"/>
          </p:cNvSpPr>
          <p:nvPr>
            <p:ph type="title"/>
          </p:nvPr>
        </p:nvSpPr>
        <p:spPr>
          <a:xfrm>
            <a:off x="2228850" y="-27384"/>
            <a:ext cx="7772400" cy="1143000"/>
          </a:xfrm>
        </p:spPr>
        <p:txBody>
          <a:bodyPr>
            <a:normAutofit fontScale="90000"/>
          </a:bodyPr>
          <a:lstStyle/>
          <a:p>
            <a:pPr algn="ctr"/>
            <a:r>
              <a:rPr lang="fr-FR" u="sng">
                <a:latin typeface="+mn-lt"/>
                <a:ea typeface="Times New Roman" charset="0"/>
                <a:cs typeface="Times New Roman" charset="0"/>
              </a:rPr>
              <a:t>Distinction entre les activités et les résultats</a:t>
            </a:r>
          </a:p>
        </p:txBody>
      </p:sp>
      <p:sp>
        <p:nvSpPr>
          <p:cNvPr id="5" name="Rectangle 4"/>
          <p:cNvSpPr/>
          <p:nvPr/>
        </p:nvSpPr>
        <p:spPr bwMode="auto">
          <a:xfrm>
            <a:off x="1524000" y="1831738"/>
            <a:ext cx="4572000" cy="431800"/>
          </a:xfrm>
          <a:prstGeom prst="rect">
            <a:avLst/>
          </a:prstGeom>
          <a:solidFill>
            <a:schemeClr val="accent2">
              <a:lumMod val="60000"/>
              <a:lumOff val="4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fr-FR">
                <a:latin typeface="Arial" panose="020B0604020202020204" pitchFamily="34" charset="0"/>
                <a:ea typeface="ＭＳ Ｐゴシック" panose="020B0600070205080204" pitchFamily="34" charset="-128"/>
              </a:rPr>
              <a:t>               </a:t>
            </a:r>
            <a:r>
              <a:rPr lang="fr-FR" sz="2800">
                <a:latin typeface="+mn-lt"/>
                <a:ea typeface="ＭＳ Ｐゴシック" panose="020B0600070205080204" pitchFamily="34" charset="-128"/>
              </a:rPr>
              <a:t>Activités</a:t>
            </a:r>
          </a:p>
        </p:txBody>
      </p:sp>
      <p:sp>
        <p:nvSpPr>
          <p:cNvPr id="69638" name="Rectangle 5"/>
          <p:cNvSpPr>
            <a:spLocks noChangeArrowheads="1"/>
          </p:cNvSpPr>
          <p:nvPr/>
        </p:nvSpPr>
        <p:spPr bwMode="auto">
          <a:xfrm>
            <a:off x="6105525" y="1820810"/>
            <a:ext cx="4572000" cy="4318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t>                   </a:t>
            </a:r>
            <a:r>
              <a:rPr lang="fr-FR" sz="2800">
                <a:solidFill>
                  <a:schemeClr val="bg1"/>
                </a:solidFill>
                <a:latin typeface="+mn-lt"/>
              </a:rPr>
              <a:t>Résultats</a:t>
            </a:r>
          </a:p>
        </p:txBody>
      </p:sp>
      <p:sp>
        <p:nvSpPr>
          <p:cNvPr id="69639" name="Rectangle 6"/>
          <p:cNvSpPr>
            <a:spLocks noChangeArrowheads="1"/>
          </p:cNvSpPr>
          <p:nvPr/>
        </p:nvSpPr>
        <p:spPr bwMode="auto">
          <a:xfrm>
            <a:off x="5549532" y="1527834"/>
            <a:ext cx="1009650" cy="936625"/>
          </a:xfrm>
          <a:prstGeom prst="rect">
            <a:avLst/>
          </a:prstGeom>
          <a:solidFill>
            <a:schemeClr val="accent4">
              <a:lumMod val="20000"/>
              <a:lumOff val="80000"/>
            </a:schemeClr>
          </a:soli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69640" name="TextBox 7"/>
          <p:cNvSpPr txBox="1">
            <a:spLocks noChangeArrowheads="1"/>
          </p:cNvSpPr>
          <p:nvPr/>
        </p:nvSpPr>
        <p:spPr bwMode="auto">
          <a:xfrm>
            <a:off x="5794090" y="1678763"/>
            <a:ext cx="6038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sz="3200">
                <a:latin typeface="+mn-lt"/>
              </a:rPr>
              <a:t>/</a:t>
            </a: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2" name="TextBox 11"/>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32</a:t>
            </a:fld>
            <a:endParaRPr lang="fr-CH"/>
          </a:p>
        </p:txBody>
      </p:sp>
    </p:spTree>
    <p:extLst>
      <p:ext uri="{BB962C8B-B14F-4D97-AF65-F5344CB8AC3E}">
        <p14:creationId xmlns:p14="http://schemas.microsoft.com/office/powerpoint/2010/main" val="10077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429001"/>
            <a:ext cx="15605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7" name="Straight Connector 13"/>
          <p:cNvCxnSpPr>
            <a:cxnSpLocks noChangeShapeType="1"/>
          </p:cNvCxnSpPr>
          <p:nvPr/>
        </p:nvCxnSpPr>
        <p:spPr bwMode="auto">
          <a:xfrm>
            <a:off x="7226301" y="3983038"/>
            <a:ext cx="1101725" cy="0"/>
          </a:xfrm>
          <a:prstGeom prst="line">
            <a:avLst/>
          </a:prstGeom>
          <a:noFill/>
          <a:ln w="9525">
            <a:solidFill>
              <a:schemeClr val="tx1"/>
            </a:solidFill>
            <a:round/>
            <a:headEnd/>
            <a:tailEnd/>
          </a:ln>
        </p:spPr>
      </p:cxnSp>
      <p:cxnSp>
        <p:nvCxnSpPr>
          <p:cNvPr id="64518" name="Straight Connector 15"/>
          <p:cNvCxnSpPr>
            <a:cxnSpLocks noChangeShapeType="1"/>
          </p:cNvCxnSpPr>
          <p:nvPr/>
        </p:nvCxnSpPr>
        <p:spPr bwMode="auto">
          <a:xfrm flipH="1">
            <a:off x="4008439" y="3983038"/>
            <a:ext cx="1201737" cy="0"/>
          </a:xfrm>
          <a:prstGeom prst="line">
            <a:avLst/>
          </a:prstGeom>
          <a:noFill/>
          <a:ln w="9525">
            <a:solidFill>
              <a:schemeClr val="tx1"/>
            </a:solidFill>
            <a:round/>
            <a:headEnd/>
            <a:tailEnd/>
          </a:ln>
        </p:spPr>
      </p:cxnSp>
      <p:cxnSp>
        <p:nvCxnSpPr>
          <p:cNvPr id="64519" name="Straight Connector 17"/>
          <p:cNvCxnSpPr>
            <a:cxnSpLocks noChangeShapeType="1"/>
          </p:cNvCxnSpPr>
          <p:nvPr/>
        </p:nvCxnSpPr>
        <p:spPr bwMode="auto">
          <a:xfrm>
            <a:off x="6227763" y="4862513"/>
            <a:ext cx="11112" cy="582612"/>
          </a:xfrm>
          <a:prstGeom prst="line">
            <a:avLst/>
          </a:prstGeom>
          <a:noFill/>
          <a:ln w="9525">
            <a:solidFill>
              <a:schemeClr val="tx1"/>
            </a:solidFill>
            <a:round/>
            <a:headEnd/>
            <a:tailEnd/>
          </a:ln>
        </p:spPr>
      </p:cxnSp>
      <p:sp>
        <p:nvSpPr>
          <p:cNvPr id="64520" name="Rectangle 18"/>
          <p:cNvSpPr>
            <a:spLocks noChangeArrowheads="1"/>
          </p:cNvSpPr>
          <p:nvPr/>
        </p:nvSpPr>
        <p:spPr bwMode="auto">
          <a:xfrm>
            <a:off x="1781175" y="3459163"/>
            <a:ext cx="21605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sz="3200">
                <a:latin typeface="+mn-lt"/>
              </a:rPr>
              <a:t>Planifiés ou imprévus</a:t>
            </a:r>
          </a:p>
        </p:txBody>
      </p:sp>
      <p:sp>
        <p:nvSpPr>
          <p:cNvPr id="64521" name="Rectangle 26"/>
          <p:cNvSpPr>
            <a:spLocks noChangeArrowheads="1"/>
          </p:cNvSpPr>
          <p:nvPr/>
        </p:nvSpPr>
        <p:spPr bwMode="auto">
          <a:xfrm>
            <a:off x="8162925" y="3444875"/>
            <a:ext cx="3190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fr-FR" sz="3200">
                <a:latin typeface="+mn-lt"/>
              </a:rPr>
              <a:t>Positifs ou négatifs </a:t>
            </a:r>
          </a:p>
        </p:txBody>
      </p:sp>
      <p:sp>
        <p:nvSpPr>
          <p:cNvPr id="64522" name="Rectangle 27"/>
          <p:cNvSpPr>
            <a:spLocks noChangeArrowheads="1"/>
          </p:cNvSpPr>
          <p:nvPr/>
        </p:nvSpPr>
        <p:spPr bwMode="auto">
          <a:xfrm>
            <a:off x="4872039" y="5516564"/>
            <a:ext cx="300332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fr-FR" sz="3200">
                <a:latin typeface="+mn-lt"/>
              </a:rPr>
              <a:t>Directs ou indirects</a:t>
            </a:r>
          </a:p>
        </p:txBody>
      </p:sp>
      <p:sp>
        <p:nvSpPr>
          <p:cNvPr id="64523" name="Oval 28"/>
          <p:cNvSpPr>
            <a:spLocks noChangeArrowheads="1"/>
          </p:cNvSpPr>
          <p:nvPr/>
        </p:nvSpPr>
        <p:spPr bwMode="auto">
          <a:xfrm>
            <a:off x="5210176" y="2846389"/>
            <a:ext cx="2016125" cy="2016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fr-CH" altLang="en-US"/>
          </a:p>
        </p:txBody>
      </p:sp>
      <p:sp>
        <p:nvSpPr>
          <p:cNvPr id="12" name="Pentagon 5"/>
          <p:cNvSpPr>
            <a:spLocks noChangeArrowheads="1"/>
          </p:cNvSpPr>
          <p:nvPr/>
        </p:nvSpPr>
        <p:spPr bwMode="auto">
          <a:xfrm>
            <a:off x="1625600" y="917556"/>
            <a:ext cx="9074308" cy="1049358"/>
          </a:xfrm>
          <a:prstGeom prst="homePlate">
            <a:avLst>
              <a:gd name="adj" fmla="val 50010"/>
            </a:avLst>
          </a:prstGeom>
          <a:solidFill>
            <a:srgbClr val="EAF5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r>
              <a:rPr lang="fr-FR" sz="3200" dirty="0">
                <a:latin typeface="+mn-lt"/>
              </a:rPr>
              <a:t>Les </a:t>
            </a:r>
            <a:r>
              <a:rPr lang="fr-FR" sz="3200" b="1" dirty="0">
                <a:solidFill>
                  <a:srgbClr val="0070C0"/>
                </a:solidFill>
                <a:latin typeface="+mn-lt"/>
              </a:rPr>
              <a:t>résultats</a:t>
            </a:r>
            <a:r>
              <a:rPr lang="fr-FR" sz="3200" dirty="0">
                <a:latin typeface="+mn-lt"/>
              </a:rPr>
              <a:t> sont les retombées produites par une intervention au niveau des effets et des incidences </a:t>
            </a: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33</a:t>
            </a:fld>
            <a:endParaRPr lang="fr-CH"/>
          </a:p>
        </p:txBody>
      </p:sp>
    </p:spTree>
    <p:extLst>
      <p:ext uri="{BB962C8B-B14F-4D97-AF65-F5344CB8AC3E}">
        <p14:creationId xmlns:p14="http://schemas.microsoft.com/office/powerpoint/2010/main" val="3857175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304800"/>
            <a:ext cx="7772400" cy="914400"/>
          </a:xfrm>
        </p:spPr>
        <p:txBody>
          <a:bodyPr>
            <a:normAutofit fontScale="90000"/>
          </a:bodyPr>
          <a:lstStyle/>
          <a:p>
            <a:pPr algn="ctr" eaLnBrk="1" hangingPunct="1"/>
            <a:br>
              <a:rPr lang="fr-FR" sz="3200" u="sng">
                <a:solidFill>
                  <a:schemeClr val="tx1"/>
                </a:solidFill>
              </a:rPr>
            </a:br>
            <a:br>
              <a:rPr lang="fr-FR" sz="3200" u="sng">
                <a:solidFill>
                  <a:schemeClr val="tx1"/>
                </a:solidFill>
              </a:rPr>
            </a:br>
            <a:r>
              <a:rPr lang="fr-FR" sz="4900" u="sng">
                <a:solidFill>
                  <a:schemeClr val="tx1"/>
                </a:solidFill>
                <a:latin typeface="+mn-lt"/>
              </a:rPr>
              <a:t>S.M.A.R.T.</a:t>
            </a:r>
            <a:br>
              <a:rPr lang="fr-FR" sz="4900" u="sng">
                <a:solidFill>
                  <a:schemeClr val="tx1"/>
                </a:solidFill>
                <a:latin typeface="+mn-lt"/>
              </a:rPr>
            </a:br>
            <a:r>
              <a:rPr lang="fr-FR" sz="4000">
                <a:solidFill>
                  <a:schemeClr val="tx1"/>
                </a:solidFill>
              </a:rPr>
              <a:t>          </a:t>
            </a:r>
            <a:br>
              <a:rPr lang="fr-FR" sz="3200" u="sng">
                <a:solidFill>
                  <a:schemeClr val="tx1"/>
                </a:solidFill>
              </a:rPr>
            </a:br>
            <a:r>
              <a:rPr lang="fr-FR" sz="3200" u="sng">
                <a:solidFill>
                  <a:schemeClr val="tx1"/>
                </a:solidFill>
              </a:rPr>
              <a:t>    </a:t>
            </a:r>
            <a:r>
              <a:rPr lang="fr-FR" sz="3200" b="1" u="sng"/>
              <a:t>     </a:t>
            </a:r>
          </a:p>
        </p:txBody>
      </p:sp>
      <p:sp>
        <p:nvSpPr>
          <p:cNvPr id="300035" name="Rectangle 3"/>
          <p:cNvSpPr>
            <a:spLocks noGrp="1" noChangeArrowheads="1"/>
          </p:cNvSpPr>
          <p:nvPr>
            <p:ph idx="1"/>
          </p:nvPr>
        </p:nvSpPr>
        <p:spPr>
          <a:xfrm>
            <a:off x="1880066" y="1219200"/>
            <a:ext cx="9275614" cy="4192588"/>
          </a:xfrm>
        </p:spPr>
        <p:txBody>
          <a:bodyPr>
            <a:normAutofit/>
          </a:bodyPr>
          <a:lstStyle/>
          <a:p>
            <a:pPr eaLnBrk="1" hangingPunct="1">
              <a:lnSpc>
                <a:spcPct val="90000"/>
              </a:lnSpc>
              <a:buFontTx/>
              <a:buNone/>
            </a:pPr>
            <a:r>
              <a:rPr lang="fr-FR" sz="2000" b="1" dirty="0"/>
              <a:t>	</a:t>
            </a:r>
          </a:p>
          <a:p>
            <a:pPr eaLnBrk="1" hangingPunct="1">
              <a:lnSpc>
                <a:spcPct val="90000"/>
              </a:lnSpc>
              <a:buFontTx/>
              <a:buNone/>
            </a:pPr>
            <a:r>
              <a:rPr lang="fr-FR" sz="2400" i="1" dirty="0"/>
              <a:t>Acronyme qualifiant les objectifs :</a:t>
            </a:r>
          </a:p>
          <a:p>
            <a:pPr eaLnBrk="1" hangingPunct="1">
              <a:lnSpc>
                <a:spcPct val="90000"/>
              </a:lnSpc>
              <a:buFontTx/>
              <a:buNone/>
            </a:pPr>
            <a:endParaRPr lang="en-GB" altLang="en-US" sz="2400" dirty="0"/>
          </a:p>
          <a:p>
            <a:pPr eaLnBrk="1" hangingPunct="1"/>
            <a:r>
              <a:rPr lang="fr-FR" sz="2400" b="1" dirty="0">
                <a:solidFill>
                  <a:srgbClr val="0070C0"/>
                </a:solidFill>
              </a:rPr>
              <a:t>S</a:t>
            </a:r>
            <a:r>
              <a:rPr lang="fr-FR" sz="2400" b="1" dirty="0"/>
              <a:t> Spécifiques</a:t>
            </a:r>
          </a:p>
          <a:p>
            <a:pPr eaLnBrk="1" hangingPunct="1"/>
            <a:r>
              <a:rPr lang="fr-FR" sz="2400" b="1" dirty="0">
                <a:solidFill>
                  <a:srgbClr val="0070C0"/>
                </a:solidFill>
              </a:rPr>
              <a:t>M</a:t>
            </a:r>
            <a:r>
              <a:rPr lang="fr-FR" sz="2400" b="1" dirty="0"/>
              <a:t> Mesurables</a:t>
            </a:r>
          </a:p>
          <a:p>
            <a:pPr eaLnBrk="1" hangingPunct="1"/>
            <a:r>
              <a:rPr lang="fr-FR" sz="2400" b="1" dirty="0">
                <a:solidFill>
                  <a:srgbClr val="0070C0"/>
                </a:solidFill>
              </a:rPr>
              <a:t>A</a:t>
            </a:r>
            <a:r>
              <a:rPr lang="fr-FR" sz="2400" b="1" dirty="0"/>
              <a:t> Atteignables </a:t>
            </a:r>
            <a:r>
              <a:rPr lang="fr-FR" sz="2400" dirty="0"/>
              <a:t>(ou acceptables, applicables, appropriés ou ambitieux)</a:t>
            </a:r>
          </a:p>
          <a:p>
            <a:pPr eaLnBrk="1" hangingPunct="1"/>
            <a:r>
              <a:rPr lang="fr-FR" sz="2400" b="1" dirty="0">
                <a:solidFill>
                  <a:srgbClr val="0070C0"/>
                </a:solidFill>
              </a:rPr>
              <a:t>R</a:t>
            </a:r>
            <a:r>
              <a:rPr lang="fr-FR" sz="2400" b="1" dirty="0"/>
              <a:t> Réalistes </a:t>
            </a:r>
            <a:r>
              <a:rPr lang="fr-FR" sz="2400" dirty="0"/>
              <a:t>(ou pertinents ou fiables)</a:t>
            </a:r>
          </a:p>
          <a:p>
            <a:pPr eaLnBrk="1" hangingPunct="1"/>
            <a:r>
              <a:rPr lang="fr-FR" sz="2400" b="1" dirty="0">
                <a:solidFill>
                  <a:srgbClr val="0070C0"/>
                </a:solidFill>
              </a:rPr>
              <a:t>T</a:t>
            </a:r>
            <a:r>
              <a:rPr lang="fr-FR" sz="2400" b="1" dirty="0"/>
              <a:t> Temporellement définis </a:t>
            </a:r>
            <a:r>
              <a:rPr lang="fr-FR" sz="2400" dirty="0"/>
              <a:t>(ou programmés ou en temps utile ou délimités dans le temps)</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34</a:t>
            </a:fld>
            <a:endParaRPr lang="fr-CH"/>
          </a:p>
        </p:txBody>
      </p:sp>
    </p:spTree>
    <p:extLst>
      <p:ext uri="{BB962C8B-B14F-4D97-AF65-F5344CB8AC3E}">
        <p14:creationId xmlns:p14="http://schemas.microsoft.com/office/powerpoint/2010/main" val="390568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slide(fromBottom)">
                                      <p:cBhvr>
                                        <p:cTn id="7" dur="500"/>
                                        <p:tgtEl>
                                          <p:spTgt spid="300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slide(fromBottom)">
                                      <p:cBhvr>
                                        <p:cTn id="12" dur="500"/>
                                        <p:tgtEl>
                                          <p:spTgt spid="300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00035">
                                            <p:txEl>
                                              <p:pRg st="3" end="3"/>
                                            </p:txEl>
                                          </p:spTgt>
                                        </p:tgtEl>
                                        <p:attrNameLst>
                                          <p:attrName>style.visibility</p:attrName>
                                        </p:attrNameLst>
                                      </p:cBhvr>
                                      <p:to>
                                        <p:strVal val="visible"/>
                                      </p:to>
                                    </p:set>
                                    <p:animEffect transition="in" filter="slide(fromBottom)">
                                      <p:cBhvr>
                                        <p:cTn id="17" dur="500"/>
                                        <p:tgtEl>
                                          <p:spTgt spid="300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00035">
                                            <p:txEl>
                                              <p:pRg st="4" end="4"/>
                                            </p:txEl>
                                          </p:spTgt>
                                        </p:tgtEl>
                                        <p:attrNameLst>
                                          <p:attrName>style.visibility</p:attrName>
                                        </p:attrNameLst>
                                      </p:cBhvr>
                                      <p:to>
                                        <p:strVal val="visible"/>
                                      </p:to>
                                    </p:set>
                                    <p:animEffect transition="in" filter="slide(fromBottom)">
                                      <p:cBhvr>
                                        <p:cTn id="22" dur="500"/>
                                        <p:tgtEl>
                                          <p:spTgt spid="3000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00035">
                                            <p:txEl>
                                              <p:pRg st="5" end="5"/>
                                            </p:txEl>
                                          </p:spTgt>
                                        </p:tgtEl>
                                        <p:attrNameLst>
                                          <p:attrName>style.visibility</p:attrName>
                                        </p:attrNameLst>
                                      </p:cBhvr>
                                      <p:to>
                                        <p:strVal val="visible"/>
                                      </p:to>
                                    </p:set>
                                    <p:animEffect transition="in" filter="slide(fromBottom)">
                                      <p:cBhvr>
                                        <p:cTn id="27" dur="500"/>
                                        <p:tgtEl>
                                          <p:spTgt spid="300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00035">
                                            <p:txEl>
                                              <p:pRg st="6" end="6"/>
                                            </p:txEl>
                                          </p:spTgt>
                                        </p:tgtEl>
                                        <p:attrNameLst>
                                          <p:attrName>style.visibility</p:attrName>
                                        </p:attrNameLst>
                                      </p:cBhvr>
                                      <p:to>
                                        <p:strVal val="visible"/>
                                      </p:to>
                                    </p:set>
                                    <p:animEffect transition="in" filter="slide(fromBottom)">
                                      <p:cBhvr>
                                        <p:cTn id="32" dur="500"/>
                                        <p:tgtEl>
                                          <p:spTgt spid="3000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00035">
                                            <p:txEl>
                                              <p:pRg st="7" end="7"/>
                                            </p:txEl>
                                          </p:spTgt>
                                        </p:tgtEl>
                                        <p:attrNameLst>
                                          <p:attrName>style.visibility</p:attrName>
                                        </p:attrNameLst>
                                      </p:cBhvr>
                                      <p:to>
                                        <p:strVal val="visible"/>
                                      </p:to>
                                    </p:set>
                                    <p:animEffect transition="in" filter="slide(fromBottom)">
                                      <p:cBhvr>
                                        <p:cTn id="37" dur="500"/>
                                        <p:tgtEl>
                                          <p:spTgt spid="300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1200" y="274639"/>
            <a:ext cx="8229600" cy="947737"/>
          </a:xfrm>
        </p:spPr>
        <p:txBody>
          <a:bodyPr/>
          <a:lstStyle/>
          <a:p>
            <a:pPr algn="ctr" eaLnBrk="1" hangingPunct="1"/>
            <a:r>
              <a:rPr lang="fr-FR" u="sng">
                <a:latin typeface="+mn-lt"/>
              </a:rPr>
              <a:t>Formuler des objectifs</a:t>
            </a:r>
          </a:p>
        </p:txBody>
      </p:sp>
      <p:sp>
        <p:nvSpPr>
          <p:cNvPr id="76803" name="Rectangle 3"/>
          <p:cNvSpPr>
            <a:spLocks noGrp="1" noChangeArrowheads="1"/>
          </p:cNvSpPr>
          <p:nvPr>
            <p:ph idx="1"/>
          </p:nvPr>
        </p:nvSpPr>
        <p:spPr>
          <a:xfrm>
            <a:off x="2235701" y="3013620"/>
            <a:ext cx="8135938" cy="3173909"/>
          </a:xfrm>
        </p:spPr>
        <p:txBody>
          <a:bodyPr>
            <a:normAutofit fontScale="92500"/>
          </a:bodyPr>
          <a:lstStyle/>
          <a:p>
            <a:pPr eaLnBrk="1" hangingPunct="1">
              <a:lnSpc>
                <a:spcPct val="90000"/>
              </a:lnSpc>
              <a:buFontTx/>
              <a:buNone/>
            </a:pPr>
            <a:endParaRPr lang="en-GB" altLang="en-US" sz="2000" b="1" dirty="0"/>
          </a:p>
          <a:p>
            <a:pPr eaLnBrk="1" hangingPunct="1">
              <a:lnSpc>
                <a:spcPct val="90000"/>
              </a:lnSpc>
              <a:buFontTx/>
              <a:buNone/>
            </a:pPr>
            <a:endParaRPr lang="en-GB" altLang="en-US" sz="2000" dirty="0"/>
          </a:p>
          <a:p>
            <a:pPr eaLnBrk="1" hangingPunct="1">
              <a:lnSpc>
                <a:spcPct val="90000"/>
              </a:lnSpc>
              <a:buFontTx/>
              <a:buNone/>
            </a:pPr>
            <a:r>
              <a:rPr lang="fr-FR" sz="2000" b="1">
                <a:solidFill>
                  <a:schemeClr val="tx2"/>
                </a:solidFill>
              </a:rPr>
              <a:t>	</a:t>
            </a:r>
            <a:r>
              <a:rPr lang="fr-FR" sz="2400" u="sng"/>
              <a:t>Intervention de production – initiative micro-économique (IME)</a:t>
            </a:r>
          </a:p>
          <a:p>
            <a:pPr eaLnBrk="1" hangingPunct="1">
              <a:lnSpc>
                <a:spcPct val="90000"/>
              </a:lnSpc>
              <a:buFontTx/>
              <a:buNone/>
            </a:pPr>
            <a:r>
              <a:rPr lang="fr-FR" sz="2400"/>
              <a:t>	Dans des zones touchées par le conflit de la province Delta, 1500 foyers vulnérables, dont 150 personnes handicapées, ont commencé ou recommencé une activité génératrice de revenus. D’ici à la fin 2020, au moins 70% des bénéficiaires gagneront un revenu couvrant 30% des besoins de leur foyer de façon durable.</a:t>
            </a:r>
          </a:p>
        </p:txBody>
      </p:sp>
      <p:sp>
        <p:nvSpPr>
          <p:cNvPr id="5" name="Pentagon 5"/>
          <p:cNvSpPr>
            <a:spLocks noChangeArrowheads="1"/>
          </p:cNvSpPr>
          <p:nvPr/>
        </p:nvSpPr>
        <p:spPr bwMode="auto">
          <a:xfrm>
            <a:off x="2361114" y="1700808"/>
            <a:ext cx="7885113" cy="1143992"/>
          </a:xfrm>
          <a:prstGeom prst="homePlate">
            <a:avLst>
              <a:gd name="adj" fmla="val 50010"/>
            </a:avLst>
          </a:prstGeom>
          <a:solidFill>
            <a:schemeClr val="accent1">
              <a:lumMod val="40000"/>
              <a:lumOff val="60000"/>
            </a:schemeClr>
          </a:solidFill>
          <a:ln>
            <a:solidFill>
              <a:schemeClr val="accent1">
                <a:lumMod val="50000"/>
              </a:schemeClr>
            </a:solid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0000"/>
              </a:lnSpc>
            </a:pPr>
            <a:endParaRPr lang="en-GB" altLang="en-US" sz="2800" b="1" dirty="0">
              <a:solidFill>
                <a:schemeClr val="accent2"/>
              </a:solidFill>
            </a:endParaRPr>
          </a:p>
          <a:p>
            <a:pPr eaLnBrk="1" hangingPunct="1">
              <a:lnSpc>
                <a:spcPct val="90000"/>
              </a:lnSpc>
            </a:pPr>
            <a:r>
              <a:rPr lang="fr-FR" sz="2800">
                <a:solidFill>
                  <a:srgbClr val="0070C0"/>
                </a:solidFill>
                <a:latin typeface="+mn-lt"/>
              </a:rPr>
              <a:t>Les </a:t>
            </a:r>
            <a:r>
              <a:rPr lang="fr-FR" sz="2800" b="1">
                <a:solidFill>
                  <a:srgbClr val="0070C0"/>
                </a:solidFill>
                <a:latin typeface="+mn-lt"/>
              </a:rPr>
              <a:t>objectifs</a:t>
            </a:r>
            <a:r>
              <a:rPr lang="fr-FR" sz="2800">
                <a:solidFill>
                  <a:srgbClr val="0070C0"/>
                </a:solidFill>
                <a:latin typeface="+mn-lt"/>
              </a:rPr>
              <a:t> sont les résultats souhaités</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35</a:t>
            </a:fld>
            <a:endParaRPr lang="fr-CH"/>
          </a:p>
        </p:txBody>
      </p:sp>
    </p:spTree>
    <p:extLst>
      <p:ext uri="{BB962C8B-B14F-4D97-AF65-F5344CB8AC3E}">
        <p14:creationId xmlns:p14="http://schemas.microsoft.com/office/powerpoint/2010/main" val="282468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en-US" u="sng" dirty="0">
                <a:latin typeface="+mn-lt"/>
              </a:rPr>
              <a:t>Formulating objectives </a:t>
            </a:r>
          </a:p>
        </p:txBody>
      </p:sp>
      <p:sp>
        <p:nvSpPr>
          <p:cNvPr id="3" name="Content Placeholder 2"/>
          <p:cNvSpPr>
            <a:spLocks noGrp="1"/>
          </p:cNvSpPr>
          <p:nvPr>
            <p:ph idx="1"/>
          </p:nvPr>
        </p:nvSpPr>
        <p:spPr>
          <a:xfrm>
            <a:off x="838200" y="1825624"/>
            <a:ext cx="11522496" cy="4843735"/>
          </a:xfrm>
        </p:spPr>
        <p:txBody>
          <a:bodyPr>
            <a:normAutofit/>
          </a:bodyPr>
          <a:lstStyle/>
          <a:p>
            <a:r>
              <a:rPr lang="en-US" b="1" dirty="0"/>
              <a:t>Impact</a:t>
            </a:r>
          </a:p>
          <a:p>
            <a:pPr marL="457200" lvl="1" indent="0">
              <a:buNone/>
            </a:pPr>
            <a:r>
              <a:rPr lang="en-US" dirty="0"/>
              <a:t>The mortality rate of children &lt;5 year in the displaced camp in XX has decreased by YY % by end 2019 </a:t>
            </a:r>
            <a:endParaRPr lang="en-US" b="1" dirty="0"/>
          </a:p>
          <a:p>
            <a:r>
              <a:rPr lang="en-US" b="1" dirty="0"/>
              <a:t>General objective</a:t>
            </a:r>
          </a:p>
          <a:p>
            <a:pPr marL="914400" lvl="1" indent="-457200">
              <a:buFont typeface="+mj-lt"/>
              <a:buAutoNum type="arabicPeriod"/>
            </a:pPr>
            <a:r>
              <a:rPr lang="en-US" dirty="0"/>
              <a:t>The incidence of diarrheal diseases in the &lt; 5y has decreased to X /by Y%</a:t>
            </a:r>
          </a:p>
          <a:p>
            <a:pPr marL="914400" lvl="1" indent="-457200">
              <a:buFont typeface="+mj-lt"/>
              <a:buAutoNum type="arabicPeriod"/>
            </a:pPr>
            <a:r>
              <a:rPr lang="en-US" dirty="0"/>
              <a:t>The CFR of diarrheal diseases in the &lt; 5 y has reduced to X /by Y%   </a:t>
            </a:r>
          </a:p>
          <a:p>
            <a:r>
              <a:rPr lang="en-US" b="1" dirty="0"/>
              <a:t>Specific objective </a:t>
            </a:r>
          </a:p>
          <a:p>
            <a:pPr marL="457200" lvl="1" indent="0">
              <a:buNone/>
            </a:pPr>
            <a:r>
              <a:rPr lang="en-US" dirty="0"/>
              <a:t>1.1. The quantity of water for domestic use exceeds 15 liter per person/day by XX</a:t>
            </a:r>
          </a:p>
          <a:p>
            <a:pPr marL="457200" lvl="1" indent="0">
              <a:buNone/>
            </a:pPr>
            <a:r>
              <a:rPr lang="en-US" dirty="0"/>
              <a:t>1.2. The IDPs have access to a latrine at less than 50 m from their dwelling</a:t>
            </a:r>
          </a:p>
          <a:p>
            <a:pPr marL="457200" lvl="1" indent="0">
              <a:buNone/>
            </a:pPr>
            <a:r>
              <a:rPr lang="en-US" dirty="0"/>
              <a:t>1.3. Children wash their hands after using the toilet and before eating</a:t>
            </a:r>
          </a:p>
          <a:p>
            <a:pPr marL="457200" lvl="1" indent="0">
              <a:buNone/>
            </a:pPr>
            <a:r>
              <a:rPr lang="en-US" dirty="0"/>
              <a:t>1.4. ………….</a:t>
            </a:r>
          </a:p>
          <a:p>
            <a:pPr marL="0" indent="0">
              <a:buNone/>
            </a:pPr>
            <a:endParaRPr lang="en-US" sz="2600" dirty="0">
              <a:solidFill>
                <a:srgbClr val="0070C0"/>
              </a:solidFill>
            </a:endParaRP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7" name="Slide Number Placeholder 6"/>
          <p:cNvSpPr>
            <a:spLocks noGrp="1"/>
          </p:cNvSpPr>
          <p:nvPr>
            <p:ph type="sldNum" sz="quarter" idx="12"/>
          </p:nvPr>
        </p:nvSpPr>
        <p:spPr/>
        <p:txBody>
          <a:bodyPr/>
          <a:lstStyle/>
          <a:p>
            <a:fld id="{05C408E3-1C0B-45E5-B572-56F424382D1E}" type="slidenum">
              <a:rPr lang="fr-CH" smtClean="0"/>
              <a:t>36</a:t>
            </a:fld>
            <a:endParaRPr lang="fr-CH"/>
          </a:p>
        </p:txBody>
      </p:sp>
    </p:spTree>
    <p:extLst>
      <p:ext uri="{BB962C8B-B14F-4D97-AF65-F5344CB8AC3E}">
        <p14:creationId xmlns:p14="http://schemas.microsoft.com/office/powerpoint/2010/main" val="3026551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735810" y="1654931"/>
            <a:ext cx="9760790" cy="1089992"/>
          </a:xfrm>
          <a:prstGeom prst="homePlat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r>
              <a:rPr lang="fr-FR" sz="2400" b="1">
                <a:solidFill>
                  <a:schemeClr val="tx1"/>
                </a:solidFill>
              </a:rPr>
              <a:t>Stratégie : </a:t>
            </a:r>
            <a:r>
              <a:rPr lang="fr-FR" sz="2400">
                <a:solidFill>
                  <a:schemeClr val="tx1"/>
                </a:solidFill>
              </a:rPr>
              <a:t>plan de haut niveau visant à atteindre un ou plusieurs objectifs</a:t>
            </a:r>
          </a:p>
          <a:p>
            <a:pPr algn="ctr"/>
            <a:endParaRPr lang="fr-CH" dirty="0"/>
          </a:p>
        </p:txBody>
      </p:sp>
      <p:sp>
        <p:nvSpPr>
          <p:cNvPr id="78850" name="Title 1"/>
          <p:cNvSpPr>
            <a:spLocks noGrp="1"/>
          </p:cNvSpPr>
          <p:nvPr>
            <p:ph type="title"/>
          </p:nvPr>
        </p:nvSpPr>
        <p:spPr>
          <a:xfrm>
            <a:off x="3466605" y="120020"/>
            <a:ext cx="5143995" cy="1143000"/>
          </a:xfrm>
        </p:spPr>
        <p:txBody>
          <a:bodyPr>
            <a:normAutofit/>
          </a:bodyPr>
          <a:lstStyle/>
          <a:p>
            <a:r>
              <a:rPr lang="fr-FR" u="sng">
                <a:latin typeface="+mn-lt"/>
              </a:rPr>
              <a:t>Stratégies de réponse</a:t>
            </a:r>
          </a:p>
        </p:txBody>
      </p:sp>
      <p:sp>
        <p:nvSpPr>
          <p:cNvPr id="82946" name="Content Placeholder 2"/>
          <p:cNvSpPr>
            <a:spLocks noGrp="1"/>
          </p:cNvSpPr>
          <p:nvPr>
            <p:ph idx="1"/>
          </p:nvPr>
        </p:nvSpPr>
        <p:spPr>
          <a:xfrm>
            <a:off x="1735810" y="3859897"/>
            <a:ext cx="8586750" cy="2422923"/>
          </a:xfrm>
        </p:spPr>
        <p:txBody>
          <a:bodyPr>
            <a:normAutofit fontScale="92500"/>
          </a:bodyPr>
          <a:lstStyle/>
          <a:p>
            <a:pPr>
              <a:defRPr/>
            </a:pPr>
            <a:r>
              <a:rPr lang="fr-FR" sz="2400" b="1" dirty="0"/>
              <a:t>Persuasion </a:t>
            </a:r>
            <a:r>
              <a:rPr lang="fr-FR" sz="2400" dirty="0"/>
              <a:t> visant à amener les autorités à remplir leurs obligations</a:t>
            </a:r>
          </a:p>
          <a:p>
            <a:pPr>
              <a:defRPr/>
            </a:pPr>
            <a:r>
              <a:rPr lang="fr-FR" sz="2400" b="1" dirty="0"/>
              <a:t>Soutien</a:t>
            </a:r>
            <a:r>
              <a:rPr lang="fr-FR" sz="2400" dirty="0"/>
              <a:t> aux capacités existantes</a:t>
            </a:r>
          </a:p>
          <a:p>
            <a:pPr>
              <a:defRPr/>
            </a:pPr>
            <a:r>
              <a:rPr lang="fr-FR" sz="2400" b="1" dirty="0"/>
              <a:t>Mobilisation </a:t>
            </a:r>
            <a:r>
              <a:rPr lang="fr-FR" sz="2400" dirty="0"/>
              <a:t>de tiers  </a:t>
            </a:r>
          </a:p>
          <a:p>
            <a:pPr>
              <a:defRPr/>
            </a:pPr>
            <a:r>
              <a:rPr lang="fr-FR" sz="2400" b="1" dirty="0"/>
              <a:t>Substitution / fourniture directe </a:t>
            </a:r>
            <a:r>
              <a:rPr lang="fr-FR" sz="2400" dirty="0"/>
              <a:t>– mise en place de services propres</a:t>
            </a:r>
          </a:p>
          <a:p>
            <a:pPr>
              <a:defRPr/>
            </a:pPr>
            <a:r>
              <a:rPr lang="fr-FR" sz="2400" b="1" dirty="0"/>
              <a:t>Dénonciation</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Slide Number Placeholder 3"/>
          <p:cNvSpPr>
            <a:spLocks noGrp="1"/>
          </p:cNvSpPr>
          <p:nvPr>
            <p:ph type="sldNum" sz="quarter" idx="12"/>
          </p:nvPr>
        </p:nvSpPr>
        <p:spPr/>
        <p:txBody>
          <a:bodyPr/>
          <a:lstStyle/>
          <a:p>
            <a:fld id="{05C408E3-1C0B-45E5-B572-56F424382D1E}" type="slidenum">
              <a:rPr lang="fr-CH" smtClean="0"/>
              <a:t>37</a:t>
            </a:fld>
            <a:endParaRPr lang="fr-CH"/>
          </a:p>
        </p:txBody>
      </p:sp>
      <p:sp>
        <p:nvSpPr>
          <p:cNvPr id="2" name="TextBox 1"/>
          <p:cNvSpPr txBox="1"/>
          <p:nvPr/>
        </p:nvSpPr>
        <p:spPr>
          <a:xfrm>
            <a:off x="1735810" y="3167390"/>
            <a:ext cx="7764049" cy="523220"/>
          </a:xfrm>
          <a:prstGeom prst="rect">
            <a:avLst/>
          </a:prstGeom>
          <a:noFill/>
        </p:spPr>
        <p:txBody>
          <a:bodyPr wrap="none" rtlCol="0">
            <a:spAutoFit/>
          </a:bodyPr>
          <a:lstStyle/>
          <a:p>
            <a:r>
              <a:rPr lang="fr-FR" sz="2800"/>
              <a:t>Possibilité d’utiliser différents </a:t>
            </a:r>
            <a:r>
              <a:rPr lang="fr-FR" sz="2800" b="1">
                <a:solidFill>
                  <a:srgbClr val="0070C0"/>
                </a:solidFill>
              </a:rPr>
              <a:t>modes d’action</a:t>
            </a:r>
            <a:r>
              <a:rPr lang="fr-FR" sz="2800"/>
              <a:t>, notamment :</a:t>
            </a:r>
          </a:p>
        </p:txBody>
      </p:sp>
      <p:sp>
        <p:nvSpPr>
          <p:cNvPr id="5" name="TextBox 4"/>
          <p:cNvSpPr txBox="1"/>
          <p:nvPr/>
        </p:nvSpPr>
        <p:spPr>
          <a:xfrm>
            <a:off x="10753344" y="581558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3538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24"/>
            <a:ext cx="10515600" cy="1325563"/>
          </a:xfrm>
        </p:spPr>
        <p:txBody>
          <a:bodyPr/>
          <a:lstStyle/>
          <a:p>
            <a:pPr algn="ctr"/>
            <a:r>
              <a:rPr lang="fr-FR" u="sng">
                <a:latin typeface="+mn-lt"/>
              </a:rPr>
              <a:t>Approche intégrée</a:t>
            </a:r>
          </a:p>
        </p:txBody>
      </p:sp>
      <p:sp>
        <p:nvSpPr>
          <p:cNvPr id="3" name="Content Placeholder 2"/>
          <p:cNvSpPr>
            <a:spLocks noGrp="1"/>
          </p:cNvSpPr>
          <p:nvPr>
            <p:ph idx="1"/>
          </p:nvPr>
        </p:nvSpPr>
        <p:spPr>
          <a:xfrm>
            <a:off x="838200" y="1609601"/>
            <a:ext cx="10515600" cy="811287"/>
          </a:xfrm>
        </p:spPr>
        <p:txBody>
          <a:bodyPr>
            <a:normAutofit lnSpcReduction="10000"/>
          </a:bodyPr>
          <a:lstStyle/>
          <a:p>
            <a:pPr marL="0" indent="0" algn="ctr">
              <a:buNone/>
            </a:pPr>
            <a:r>
              <a:rPr lang="fr-FR"/>
              <a:t>Partager les tâches et les responsabilités entre différents départements de votre organisation ou avec d’autres acteurs</a:t>
            </a:r>
          </a:p>
        </p:txBody>
      </p:sp>
      <p:sp>
        <p:nvSpPr>
          <p:cNvPr id="6" name="Pentagon 5"/>
          <p:cNvSpPr/>
          <p:nvPr/>
        </p:nvSpPr>
        <p:spPr>
          <a:xfrm>
            <a:off x="911424" y="2928244"/>
            <a:ext cx="9840416" cy="831595"/>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fr-FR" sz="2400" b="1">
                <a:solidFill>
                  <a:srgbClr val="0070C0"/>
                </a:solidFill>
              </a:rPr>
              <a:t>Secteur ou domaine d’activité</a:t>
            </a:r>
            <a:r>
              <a:rPr lang="fr-FR" sz="2400">
                <a:solidFill>
                  <a:schemeClr val="tx1"/>
                </a:solidFill>
              </a:rPr>
              <a:t> (p. ex. soins de santé, eau et assainissement, alimentation)</a:t>
            </a:r>
          </a:p>
          <a:p>
            <a:pPr algn="ctr"/>
            <a:endParaRPr lang="fr-CH" sz="2400" dirty="0"/>
          </a:p>
        </p:txBody>
      </p:sp>
      <p:sp>
        <p:nvSpPr>
          <p:cNvPr id="7" name="Pentagon 6"/>
          <p:cNvSpPr/>
          <p:nvPr/>
        </p:nvSpPr>
        <p:spPr>
          <a:xfrm>
            <a:off x="926907" y="4987395"/>
            <a:ext cx="9840416" cy="791113"/>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fr-FR" sz="2400" b="1" dirty="0">
                <a:solidFill>
                  <a:srgbClr val="0070C0"/>
                </a:solidFill>
              </a:rPr>
              <a:t>Catégorie de personnes touchées</a:t>
            </a:r>
            <a:r>
              <a:rPr lang="fr-FR" sz="2400" dirty="0">
                <a:solidFill>
                  <a:schemeClr val="tx1"/>
                </a:solidFill>
              </a:rPr>
              <a:t> (p. ex. personnes déplacées internes, blessées ou handicapées)</a:t>
            </a:r>
          </a:p>
          <a:p>
            <a:pPr algn="ctr"/>
            <a:endParaRPr lang="fr-CH" sz="2400" dirty="0"/>
          </a:p>
        </p:txBody>
      </p:sp>
      <p:sp>
        <p:nvSpPr>
          <p:cNvPr id="8" name="Pentagon 7"/>
          <p:cNvSpPr/>
          <p:nvPr/>
        </p:nvSpPr>
        <p:spPr>
          <a:xfrm>
            <a:off x="911424" y="3977717"/>
            <a:ext cx="9840416" cy="772569"/>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fr-FR" sz="2400" b="1">
                <a:solidFill>
                  <a:srgbClr val="0070C0"/>
                </a:solidFill>
              </a:rPr>
              <a:t>Géographie</a:t>
            </a:r>
            <a:r>
              <a:rPr lang="fr-FR" sz="2400">
                <a:solidFill>
                  <a:schemeClr val="tx1"/>
                </a:solidFill>
              </a:rPr>
              <a:t> (responsabilités réparties selon les endroits où les personnes vivent ou se trouvent)</a:t>
            </a:r>
          </a:p>
          <a:p>
            <a:pPr algn="ctr"/>
            <a:endParaRPr lang="fr-CH" sz="2400" dirty="0"/>
          </a:p>
        </p:txBody>
      </p:sp>
      <p:sp>
        <p:nvSpPr>
          <p:cNvPr id="10" name="TextBox 9"/>
          <p:cNvSpPr txBox="1"/>
          <p:nvPr/>
        </p:nvSpPr>
        <p:spPr>
          <a:xfrm>
            <a:off x="944036" y="5983277"/>
            <a:ext cx="7078220" cy="830997"/>
          </a:xfrm>
          <a:prstGeom prst="rect">
            <a:avLst/>
          </a:prstGeom>
          <a:noFill/>
        </p:spPr>
        <p:txBody>
          <a:bodyPr wrap="none" rtlCol="0">
            <a:spAutoFit/>
          </a:bodyPr>
          <a:lstStyle/>
          <a:p>
            <a:r>
              <a:rPr lang="fr-FR" sz="2400" dirty="0"/>
              <a:t>Cette approche requiert de la coordination,</a:t>
            </a:r>
          </a:p>
          <a:p>
            <a:r>
              <a:rPr lang="fr-FR" sz="2400" dirty="0"/>
              <a:t>p. ex. à l’intérieur des organisations ou dans un cluster.</a:t>
            </a:r>
            <a:r>
              <a:rPr lang="fr-FR" sz="2400" dirty="0">
                <a:latin typeface="+mn-lt"/>
              </a:rPr>
              <a:t> </a:t>
            </a:r>
          </a:p>
        </p:txBody>
      </p:sp>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5" name="Slide Number Placeholder 4"/>
          <p:cNvSpPr>
            <a:spLocks noGrp="1"/>
          </p:cNvSpPr>
          <p:nvPr>
            <p:ph type="sldNum" sz="quarter" idx="12"/>
          </p:nvPr>
        </p:nvSpPr>
        <p:spPr>
          <a:xfrm>
            <a:off x="8590280" y="6356350"/>
            <a:ext cx="2743200" cy="365125"/>
          </a:xfrm>
        </p:spPr>
        <p:txBody>
          <a:bodyPr/>
          <a:lstStyle/>
          <a:p>
            <a:fld id="{05C408E3-1C0B-45E5-B572-56F424382D1E}" type="slidenum">
              <a:rPr lang="fr-CH" smtClean="0"/>
              <a:t>38</a:t>
            </a:fld>
            <a:endParaRPr lang="fr-CH"/>
          </a:p>
        </p:txBody>
      </p:sp>
    </p:spTree>
    <p:extLst>
      <p:ext uri="{BB962C8B-B14F-4D97-AF65-F5344CB8AC3E}">
        <p14:creationId xmlns:p14="http://schemas.microsoft.com/office/powerpoint/2010/main" val="342987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09800" y="0"/>
            <a:ext cx="7772400" cy="1143000"/>
          </a:xfrm>
        </p:spPr>
        <p:txBody>
          <a:bodyPr>
            <a:normAutofit/>
          </a:bodyPr>
          <a:lstStyle/>
          <a:p>
            <a:pPr algn="ctr" eaLnBrk="1" hangingPunct="1"/>
            <a:r>
              <a:rPr lang="en-GB" altLang="en-US" u="sng" dirty="0">
                <a:solidFill>
                  <a:schemeClr val="tx1"/>
                </a:solidFill>
                <a:latin typeface="+mn-lt"/>
              </a:rPr>
              <a:t>Activity and resource plan</a:t>
            </a:r>
          </a:p>
        </p:txBody>
      </p:sp>
      <p:graphicFrame>
        <p:nvGraphicFramePr>
          <p:cNvPr id="150532" name="Group 4"/>
          <p:cNvGraphicFramePr>
            <a:graphicFrameLocks noGrp="1"/>
          </p:cNvGraphicFramePr>
          <p:nvPr>
            <p:ph type="tbl" idx="1"/>
            <p:extLst>
              <p:ext uri="{D42A27DB-BD31-4B8C-83A1-F6EECF244321}">
                <p14:modId xmlns:p14="http://schemas.microsoft.com/office/powerpoint/2010/main" val="2648226148"/>
              </p:ext>
            </p:extLst>
          </p:nvPr>
        </p:nvGraphicFramePr>
        <p:xfrm>
          <a:off x="913944" y="1712549"/>
          <a:ext cx="11089232" cy="4538663"/>
        </p:xfrm>
        <a:graphic>
          <a:graphicData uri="http://schemas.openxmlformats.org/drawingml/2006/table">
            <a:tbl>
              <a:tblPr/>
              <a:tblGrid>
                <a:gridCol w="1296143">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907866">
                  <a:extLst>
                    <a:ext uri="{9D8B030D-6E8A-4147-A177-3AD203B41FA5}">
                      <a16:colId xmlns:a16="http://schemas.microsoft.com/office/drawing/2014/main" val="20003"/>
                    </a:ext>
                  </a:extLst>
                </a:gridCol>
                <a:gridCol w="2184419">
                  <a:extLst>
                    <a:ext uri="{9D8B030D-6E8A-4147-A177-3AD203B41FA5}">
                      <a16:colId xmlns:a16="http://schemas.microsoft.com/office/drawing/2014/main" val="20004"/>
                    </a:ext>
                  </a:extLst>
                </a:gridCol>
                <a:gridCol w="2100404">
                  <a:extLst>
                    <a:ext uri="{9D8B030D-6E8A-4147-A177-3AD203B41FA5}">
                      <a16:colId xmlns:a16="http://schemas.microsoft.com/office/drawing/2014/main" val="20005"/>
                    </a:ext>
                  </a:extLst>
                </a:gridCol>
              </a:tblGrid>
              <a:tr h="915988">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Objective</a:t>
                      </a:r>
                      <a:endParaRPr kumimoji="0" lang="en-GB" altLang="en-US" sz="2000" b="0" i="0" u="none" strike="noStrike" cap="none" normalizeH="0" baseline="0" noProof="0" dirty="0">
                        <a:ln>
                          <a:noFill/>
                        </a:ln>
                        <a:solidFill>
                          <a:schemeClr val="tx1"/>
                        </a:solidFill>
                        <a:effectLst/>
                        <a:latin typeface="+mn-lt"/>
                        <a:ea typeface="ＭＳ Ｐゴシック" charset="-128"/>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Activities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/processes </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Timing</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Outputs</a:t>
                      </a: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Inputs</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/Resources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noProof="0" dirty="0">
                          <a:ln>
                            <a:noFill/>
                          </a:ln>
                          <a:solidFill>
                            <a:schemeClr val="tx1"/>
                          </a:solidFill>
                          <a:effectLst/>
                          <a:latin typeface="+mn-lt"/>
                          <a:ea typeface="ＭＳ Ｐゴシック" charset="-128"/>
                        </a:rPr>
                        <a:t>Cost of inputs</a:t>
                      </a:r>
                      <a:endParaRPr kumimoji="0" lang="en-GB" altLang="en-US" sz="2000" b="0" i="0" u="none" strike="noStrike" cap="none" normalizeH="0" baseline="0" noProof="0" dirty="0">
                        <a:ln>
                          <a:noFill/>
                        </a:ln>
                        <a:solidFill>
                          <a:schemeClr val="tx1"/>
                        </a:solidFill>
                        <a:effectLst/>
                        <a:latin typeface="+mn-lt"/>
                        <a:ea typeface="ＭＳ Ｐゴシック" charset="-128"/>
                      </a:endParaRPr>
                    </a:p>
                  </a:txBody>
                  <a:tcPr marL="89992" marR="89992" marT="46791" marB="4679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517525">
                <a:tc rowSpan="7">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742950" indent="-285750">
                        <a:spcBef>
                          <a:spcPct val="20000"/>
                        </a:spcBef>
                        <a:defRPr sz="2400">
                          <a:solidFill>
                            <a:schemeClr val="tx1"/>
                          </a:solidFill>
                          <a:latin typeface="Arial" charset="0"/>
                          <a:ea typeface="ＭＳ Ｐゴシック" charset="-128"/>
                        </a:defRPr>
                      </a:lvl2pPr>
                      <a:lvl3pPr marL="1143000" indent="-228600">
                        <a:spcBef>
                          <a:spcPct val="20000"/>
                        </a:spcBef>
                        <a:defRPr sz="2000">
                          <a:solidFill>
                            <a:schemeClr val="tx1"/>
                          </a:solidFill>
                          <a:latin typeface="Arial" charset="0"/>
                          <a:ea typeface="ＭＳ Ｐゴシック" charset="-128"/>
                        </a:defRPr>
                      </a:lvl3pPr>
                      <a:lvl4pPr marL="1600200" indent="-228600">
                        <a:spcBef>
                          <a:spcPct val="20000"/>
                        </a:spcBef>
                        <a:defRPr>
                          <a:solidFill>
                            <a:schemeClr val="tx1"/>
                          </a:solidFill>
                          <a:latin typeface="Arial" charset="0"/>
                          <a:ea typeface="ＭＳ Ｐゴシック" charset="-128"/>
                        </a:defRPr>
                      </a:lvl4pPr>
                      <a:lvl5pPr marL="2057400" indent="-22860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ＭＳ Ｐゴシック" charset="-128"/>
                      </a:endParaRPr>
                    </a:p>
                  </a:txBody>
                  <a:tcPr marL="91432" marR="91432"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0595" name="Rectangle 3"/>
          <p:cNvSpPr>
            <a:spLocks noChangeArrowheads="1"/>
          </p:cNvSpPr>
          <p:nvPr/>
        </p:nvSpPr>
        <p:spPr bwMode="auto">
          <a:xfrm>
            <a:off x="1010593" y="1248138"/>
            <a:ext cx="7210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GB" altLang="en-US" sz="2000" b="1" i="1" dirty="0">
                <a:latin typeface="+mn-lt"/>
              </a:rPr>
              <a:t>Planning activities and resources ROUGHLY</a:t>
            </a:r>
            <a:endParaRPr lang="fr-CH" altLang="en-US" sz="2000" b="1" i="1" dirty="0">
              <a:latin typeface="+mn-lt"/>
            </a:endParaRP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pPr>
              <a:defRPr/>
            </a:pPr>
            <a:fld id="{E86B180A-5192-BF41-A24B-9B7088144368}" type="slidenum">
              <a:rPr lang="en-US" altLang="en-US" smtClean="0"/>
              <a:pPr>
                <a:defRPr/>
              </a:pPr>
              <a:t>39</a:t>
            </a:fld>
            <a:endParaRPr lang="en-US" altLang="en-US" dirty="0"/>
          </a:p>
        </p:txBody>
      </p:sp>
    </p:spTree>
    <p:extLst>
      <p:ext uri="{BB962C8B-B14F-4D97-AF65-F5344CB8AC3E}">
        <p14:creationId xmlns:p14="http://schemas.microsoft.com/office/powerpoint/2010/main" val="352249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Rectangle 2"/>
          <p:cNvSpPr txBox="1">
            <a:spLocks noChangeArrowheads="1"/>
          </p:cNvSpPr>
          <p:nvPr/>
        </p:nvSpPr>
        <p:spPr>
          <a:xfrm>
            <a:off x="2209800" y="26035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Évaluation</a:t>
            </a:r>
          </a:p>
        </p:txBody>
      </p:sp>
      <p:sp>
        <p:nvSpPr>
          <p:cNvPr id="5" name="Rectangle 3"/>
          <p:cNvSpPr txBox="1">
            <a:spLocks noChangeArrowheads="1"/>
          </p:cNvSpPr>
          <p:nvPr/>
        </p:nvSpPr>
        <p:spPr>
          <a:xfrm>
            <a:off x="1774825" y="1844675"/>
            <a:ext cx="8497888" cy="2808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fr-FR"/>
              <a:t>	</a:t>
            </a:r>
            <a:r>
              <a:rPr lang="fr-FR" sz="3200"/>
              <a:t>Comprendre la situation afin d’identifier les problèmes, leurs causes et leurs conséquences, les capacités et les actions des personnes concernées et des autres parties prenantes, ainsi que le potentiel d’intervention de votre institution. </a:t>
            </a:r>
          </a:p>
        </p:txBody>
      </p:sp>
      <p:sp>
        <p:nvSpPr>
          <p:cNvPr id="6" name="Text Box 4"/>
          <p:cNvSpPr txBox="1">
            <a:spLocks noChangeArrowheads="1"/>
          </p:cNvSpPr>
          <p:nvPr/>
        </p:nvSpPr>
        <p:spPr bwMode="auto">
          <a:xfrm>
            <a:off x="1559198" y="5526087"/>
            <a:ext cx="907360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400" b="1" i="1">
                <a:latin typeface="+mn-lt"/>
              </a:rPr>
              <a:t>Analyse -&gt; déterminer si une intervention est nécessaire et, le cas échéant, si vous allez intervenir</a:t>
            </a:r>
          </a:p>
        </p:txBody>
      </p:sp>
      <p:sp>
        <p:nvSpPr>
          <p:cNvPr id="7" name="Slide Number Placeholder 6"/>
          <p:cNvSpPr>
            <a:spLocks noGrp="1"/>
          </p:cNvSpPr>
          <p:nvPr>
            <p:ph type="sldNum" sz="quarter" idx="12"/>
          </p:nvPr>
        </p:nvSpPr>
        <p:spPr/>
        <p:txBody>
          <a:bodyPr/>
          <a:lstStyle/>
          <a:p>
            <a:fld id="{05C408E3-1C0B-45E5-B572-56F424382D1E}" type="slidenum">
              <a:rPr lang="fr-CH" smtClean="0"/>
              <a:t>4</a:t>
            </a:fld>
            <a:endParaRPr lang="fr-CH"/>
          </a:p>
        </p:txBody>
      </p:sp>
    </p:spTree>
    <p:extLst>
      <p:ext uri="{BB962C8B-B14F-4D97-AF65-F5344CB8AC3E}">
        <p14:creationId xmlns:p14="http://schemas.microsoft.com/office/powerpoint/2010/main" val="239634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184283" y="1196752"/>
            <a:ext cx="67706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09575">
              <a:spcBef>
                <a:spcPct val="20000"/>
              </a:spcBef>
              <a:buChar char="•"/>
              <a:defRPr sz="3200">
                <a:solidFill>
                  <a:schemeClr val="tx1"/>
                </a:solidFill>
                <a:latin typeface="Arial" charset="0"/>
                <a:ea typeface="ＭＳ Ｐゴシック" charset="-128"/>
              </a:defRPr>
            </a:lvl1pPr>
            <a:lvl2pPr marL="361950" indent="47625" defTabSz="409575">
              <a:spcBef>
                <a:spcPct val="20000"/>
              </a:spcBef>
              <a:buChar char="–"/>
              <a:defRPr sz="2800">
                <a:solidFill>
                  <a:schemeClr val="tx1"/>
                </a:solidFill>
                <a:latin typeface="Arial" charset="0"/>
                <a:ea typeface="ＭＳ Ｐゴシック" charset="-128"/>
              </a:defRPr>
            </a:lvl2pPr>
            <a:lvl3pPr marL="725488" indent="95250" defTabSz="409575">
              <a:spcBef>
                <a:spcPct val="20000"/>
              </a:spcBef>
              <a:buChar char="•"/>
              <a:defRPr sz="2400">
                <a:solidFill>
                  <a:schemeClr val="tx1"/>
                </a:solidFill>
                <a:latin typeface="Arial" charset="0"/>
                <a:ea typeface="ＭＳ Ｐゴシック" charset="-128"/>
              </a:defRPr>
            </a:lvl3pPr>
            <a:lvl4pPr marL="1600200" indent="-228600" defTabSz="409575">
              <a:spcBef>
                <a:spcPct val="20000"/>
              </a:spcBef>
              <a:buChar char="–"/>
              <a:defRPr sz="2000">
                <a:solidFill>
                  <a:schemeClr val="tx1"/>
                </a:solidFill>
                <a:latin typeface="Arial" charset="0"/>
                <a:ea typeface="ＭＳ Ｐゴシック" charset="-128"/>
              </a:defRPr>
            </a:lvl4pPr>
            <a:lvl5pPr marL="2057400" indent="-228600" defTabSz="409575">
              <a:spcBef>
                <a:spcPct val="20000"/>
              </a:spcBef>
              <a:buChar char="»"/>
              <a:defRPr sz="2000">
                <a:solidFill>
                  <a:schemeClr val="tx1"/>
                </a:solidFill>
                <a:latin typeface="Arial" charset="0"/>
                <a:ea typeface="ＭＳ Ｐゴシック"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Clr>
                <a:srgbClr val="808080"/>
              </a:buClr>
              <a:buSzPct val="90000"/>
              <a:buFont typeface="Monotype Sorts" charset="2"/>
              <a:buNone/>
            </a:pPr>
            <a:r>
              <a:rPr lang="en-GB" altLang="en-US" sz="2800" dirty="0">
                <a:solidFill>
                  <a:srgbClr val="000000"/>
                </a:solidFill>
                <a:latin typeface="+mn-lt"/>
              </a:rPr>
              <a:t>Are directly linked to activities and tasks</a:t>
            </a:r>
            <a:endParaRPr lang="en-GB" altLang="en-US" sz="2800" dirty="0">
              <a:latin typeface="+mn-lt"/>
            </a:endParaRPr>
          </a:p>
        </p:txBody>
      </p:sp>
      <p:sp>
        <p:nvSpPr>
          <p:cNvPr id="40965" name="Text Box 5"/>
          <p:cNvSpPr txBox="1">
            <a:spLocks noChangeArrowheads="1"/>
          </p:cNvSpPr>
          <p:nvPr/>
        </p:nvSpPr>
        <p:spPr bwMode="auto">
          <a:xfrm>
            <a:off x="2622484" y="2628901"/>
            <a:ext cx="6443664" cy="1160463"/>
          </a:xfrm>
          <a:prstGeom prst="rect">
            <a:avLst/>
          </a:prstGeom>
          <a:solidFill>
            <a:schemeClr val="accent6">
              <a:lumMod val="40000"/>
              <a:lumOff val="60000"/>
            </a:schemeClr>
          </a:solidFill>
          <a:ln>
            <a:solidFill>
              <a:schemeClr val="accent5">
                <a:lumMod val="90000"/>
              </a:schemeClr>
            </a:solidFill>
          </a:ln>
          <a:effectLst/>
        </p:spPr>
        <p:txBody>
          <a:bodyPr lIns="0" tIns="0" rIns="0" bIns="0"/>
          <a:lstStyle>
            <a:lvl1pPr defTabSz="409575">
              <a:defRPr sz="2400">
                <a:solidFill>
                  <a:schemeClr val="tx1"/>
                </a:solidFill>
                <a:latin typeface="Arial" charset="0"/>
                <a:ea typeface="ＭＳ Ｐゴシック" charset="-128"/>
              </a:defRPr>
            </a:lvl1pPr>
            <a:lvl2pPr marL="361950" indent="47625" defTabSz="409575">
              <a:defRPr sz="2400">
                <a:solidFill>
                  <a:schemeClr val="tx1"/>
                </a:solidFill>
                <a:latin typeface="Arial" charset="0"/>
                <a:ea typeface="ＭＳ Ｐゴシック" charset="-128"/>
              </a:defRPr>
            </a:lvl2pPr>
            <a:lvl3pPr marL="725488" indent="95250" defTabSz="409575">
              <a:defRPr sz="2400">
                <a:solidFill>
                  <a:schemeClr val="tx1"/>
                </a:solidFill>
                <a:latin typeface="Arial" charset="0"/>
                <a:ea typeface="ＭＳ Ｐゴシック" charset="-128"/>
              </a:defRPr>
            </a:lvl3pPr>
            <a:lvl4pPr marL="1600200" indent="-228600" defTabSz="409575">
              <a:defRPr sz="2400">
                <a:solidFill>
                  <a:schemeClr val="tx1"/>
                </a:solidFill>
                <a:latin typeface="Arial" charset="0"/>
                <a:ea typeface="ＭＳ Ｐゴシック" charset="-128"/>
              </a:defRPr>
            </a:lvl4pPr>
            <a:lvl5pPr marL="2057400" indent="-228600" defTabSz="409575">
              <a:defRPr sz="2400">
                <a:solidFill>
                  <a:schemeClr val="tx1"/>
                </a:solidFill>
                <a:latin typeface="Arial" charset="0"/>
                <a:ea typeface="ＭＳ Ｐゴシック" charset="-128"/>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Clr>
                <a:srgbClr val="808080"/>
              </a:buClr>
              <a:buSzPct val="90000"/>
              <a:buFont typeface="Monotype Sorts" charset="2"/>
              <a:buNone/>
              <a:defRPr/>
            </a:pPr>
            <a:r>
              <a:rPr lang="en-GB" altLang="en-US" u="sng" dirty="0">
                <a:latin typeface="+mn-lt"/>
              </a:rPr>
              <a:t>STAFF</a:t>
            </a:r>
            <a:endParaRPr lang="en-GB" altLang="en-US" dirty="0">
              <a:latin typeface="+mn-lt"/>
            </a:endParaRPr>
          </a:p>
          <a:p>
            <a:pPr lvl="1" eaLnBrk="1" hangingPunct="1">
              <a:buClr>
                <a:srgbClr val="808080"/>
              </a:buClr>
              <a:buSzPct val="90000"/>
              <a:buFont typeface="Monotype Sorts" charset="2"/>
              <a:buNone/>
              <a:defRPr/>
            </a:pPr>
            <a:r>
              <a:rPr lang="en-GB" altLang="en-US" dirty="0">
                <a:latin typeface="+mn-lt"/>
              </a:rPr>
              <a:t>DOCTORS, NURSES, NUTRITIONISTS, ENGINEERS, ADMISTRATORS, DRIVERS, LABOURERS, ……</a:t>
            </a:r>
          </a:p>
        </p:txBody>
      </p:sp>
      <p:sp>
        <p:nvSpPr>
          <p:cNvPr id="98311" name="Text Box 7"/>
          <p:cNvSpPr txBox="1">
            <a:spLocks noChangeArrowheads="1"/>
          </p:cNvSpPr>
          <p:nvPr/>
        </p:nvSpPr>
        <p:spPr bwMode="auto">
          <a:xfrm>
            <a:off x="4079875" y="188640"/>
            <a:ext cx="3168650" cy="78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lvl1pPr defTabSz="409575">
              <a:spcBef>
                <a:spcPct val="20000"/>
              </a:spcBef>
              <a:buChar char="•"/>
              <a:defRPr sz="3200">
                <a:solidFill>
                  <a:schemeClr val="tx1"/>
                </a:solidFill>
                <a:latin typeface="Arial" charset="0"/>
                <a:ea typeface="ＭＳ Ｐゴシック" charset="-128"/>
              </a:defRPr>
            </a:lvl1pPr>
            <a:lvl2pPr marL="361950" indent="47625" defTabSz="409575">
              <a:spcBef>
                <a:spcPct val="20000"/>
              </a:spcBef>
              <a:buChar char="–"/>
              <a:defRPr sz="2800">
                <a:solidFill>
                  <a:schemeClr val="tx1"/>
                </a:solidFill>
                <a:latin typeface="Arial" charset="0"/>
                <a:ea typeface="ＭＳ Ｐゴシック" charset="-128"/>
              </a:defRPr>
            </a:lvl2pPr>
            <a:lvl3pPr marL="725488" indent="95250" defTabSz="409575">
              <a:spcBef>
                <a:spcPct val="20000"/>
              </a:spcBef>
              <a:buChar char="•"/>
              <a:defRPr sz="2400">
                <a:solidFill>
                  <a:schemeClr val="tx1"/>
                </a:solidFill>
                <a:latin typeface="Arial" charset="0"/>
                <a:ea typeface="ＭＳ Ｐゴシック" charset="-128"/>
              </a:defRPr>
            </a:lvl3pPr>
            <a:lvl4pPr marL="1600200" indent="-228600" defTabSz="409575">
              <a:spcBef>
                <a:spcPct val="20000"/>
              </a:spcBef>
              <a:buChar char="–"/>
              <a:defRPr sz="2000">
                <a:solidFill>
                  <a:schemeClr val="tx1"/>
                </a:solidFill>
                <a:latin typeface="Arial" charset="0"/>
                <a:ea typeface="ＭＳ Ｐゴシック" charset="-128"/>
              </a:defRPr>
            </a:lvl4pPr>
            <a:lvl5pPr marL="2057400" indent="-228600" defTabSz="409575">
              <a:spcBef>
                <a:spcPct val="20000"/>
              </a:spcBef>
              <a:buChar char="»"/>
              <a:defRPr sz="2000">
                <a:solidFill>
                  <a:schemeClr val="tx1"/>
                </a:solidFill>
                <a:latin typeface="Arial" charset="0"/>
                <a:ea typeface="ＭＳ Ｐゴシック" charset="-128"/>
              </a:defRPr>
            </a:lvl5pPr>
            <a:lvl6pPr marL="25146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409575"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Clr>
                <a:srgbClr val="808080"/>
              </a:buClr>
              <a:buSzPct val="90000"/>
              <a:buFont typeface="Monotype Sorts" charset="2"/>
              <a:buNone/>
            </a:pPr>
            <a:r>
              <a:rPr lang="en-GB" altLang="en-US" sz="4400" u="sng" dirty="0">
                <a:solidFill>
                  <a:srgbClr val="000000"/>
                </a:solidFill>
                <a:latin typeface="+mn-lt"/>
              </a:rPr>
              <a:t>Resources</a:t>
            </a:r>
            <a:endParaRPr lang="en-GB" altLang="en-US" sz="4400" u="sng" dirty="0">
              <a:latin typeface="+mn-lt"/>
            </a:endParaRPr>
          </a:p>
        </p:txBody>
      </p:sp>
      <p:sp>
        <p:nvSpPr>
          <p:cNvPr id="40968" name="Rectangle 8"/>
          <p:cNvSpPr>
            <a:spLocks noChangeArrowheads="1"/>
          </p:cNvSpPr>
          <p:nvPr/>
        </p:nvSpPr>
        <p:spPr bwMode="auto">
          <a:xfrm rot="19852100">
            <a:off x="7789179" y="3081808"/>
            <a:ext cx="4415078" cy="2298851"/>
          </a:xfrm>
          <a:prstGeom prst="rect">
            <a:avLst/>
          </a:prstGeom>
          <a:solidFill>
            <a:schemeClr val="accent1">
              <a:lumMod val="20000"/>
              <a:lumOff val="80000"/>
            </a:schemeClr>
          </a:solidFill>
          <a:ln>
            <a:noFill/>
          </a:ln>
        </p:spPr>
        <p:txBody>
          <a:bodyPr wrap="square" lIns="82058" tIns="41029" rIns="82058" bIns="41029">
            <a:spAutoFit/>
          </a:bodyPr>
          <a:lstStyle>
            <a:lvl1pPr marL="342900" indent="-342900" defTabSz="820738">
              <a:spcBef>
                <a:spcPct val="20000"/>
              </a:spcBef>
              <a:buChar char="•"/>
              <a:defRPr sz="3200">
                <a:solidFill>
                  <a:schemeClr val="tx1"/>
                </a:solidFill>
                <a:latin typeface="Arial" charset="0"/>
                <a:ea typeface="ＭＳ Ｐゴシック" charset="-128"/>
              </a:defRPr>
            </a:lvl1pPr>
            <a:lvl2pPr marL="409575" defTabSz="820738">
              <a:spcBef>
                <a:spcPct val="20000"/>
              </a:spcBef>
              <a:buChar char="–"/>
              <a:defRPr sz="2800">
                <a:solidFill>
                  <a:schemeClr val="tx1"/>
                </a:solidFill>
                <a:latin typeface="Arial" charset="0"/>
                <a:ea typeface="ＭＳ Ｐゴシック" charset="-128"/>
              </a:defRPr>
            </a:lvl2pPr>
            <a:lvl3pPr marL="1143000" indent="-228600" defTabSz="820738">
              <a:spcBef>
                <a:spcPct val="20000"/>
              </a:spcBef>
              <a:buChar char="•"/>
              <a:defRPr sz="2400">
                <a:solidFill>
                  <a:schemeClr val="tx1"/>
                </a:solidFill>
                <a:latin typeface="Arial" charset="0"/>
                <a:ea typeface="ＭＳ Ｐゴシック" charset="-128"/>
              </a:defRPr>
            </a:lvl3pPr>
            <a:lvl4pPr marL="1600200" indent="-228600" defTabSz="820738">
              <a:spcBef>
                <a:spcPct val="20000"/>
              </a:spcBef>
              <a:buChar char="–"/>
              <a:defRPr sz="2000">
                <a:solidFill>
                  <a:schemeClr val="tx1"/>
                </a:solidFill>
                <a:latin typeface="Arial" charset="0"/>
                <a:ea typeface="ＭＳ Ｐゴシック" charset="-128"/>
              </a:defRPr>
            </a:lvl4pPr>
            <a:lvl5pPr marL="2057400" indent="-228600" defTabSz="820738">
              <a:spcBef>
                <a:spcPct val="20000"/>
              </a:spcBef>
              <a:buChar char="»"/>
              <a:defRPr sz="2000">
                <a:solidFill>
                  <a:schemeClr val="tx1"/>
                </a:solidFill>
                <a:latin typeface="Arial" charset="0"/>
                <a:ea typeface="ＭＳ Ｐゴシック" charset="-128"/>
              </a:defRPr>
            </a:lvl5pPr>
            <a:lvl6pPr marL="25146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eaLnBrk="1" hangingPunct="1">
              <a:spcBef>
                <a:spcPts val="0"/>
              </a:spcBef>
              <a:buClr>
                <a:srgbClr val="808080"/>
              </a:buClr>
              <a:buSzPct val="90000"/>
              <a:buFont typeface="Monotype Sorts" charset="2"/>
              <a:buNone/>
              <a:defRPr/>
            </a:pPr>
            <a:r>
              <a:rPr lang="en-GB" altLang="en-US" sz="2400" u="sng" dirty="0">
                <a:latin typeface="+mn-lt"/>
              </a:rPr>
              <a:t>INFRASTRUCTURE</a:t>
            </a:r>
            <a:endParaRPr lang="en-GB" altLang="en-US" sz="2400" dirty="0">
              <a:latin typeface="+mn-lt"/>
            </a:endParaRPr>
          </a:p>
          <a:p>
            <a:pPr lvl="1" eaLnBrk="1" hangingPunct="1">
              <a:spcBef>
                <a:spcPts val="0"/>
              </a:spcBef>
              <a:buClr>
                <a:srgbClr val="808080"/>
              </a:buClr>
              <a:buSzPct val="90000"/>
              <a:buFont typeface="Monotype Sorts" charset="2"/>
              <a:buNone/>
              <a:defRPr/>
            </a:pPr>
            <a:r>
              <a:rPr lang="en-GB" altLang="en-US" sz="2400" dirty="0">
                <a:latin typeface="+mn-lt"/>
              </a:rPr>
              <a:t>BUILDINGS, ESSENTIAL SERVICES such as WATER, SANITATION, ENERGY; HEALTH POST, HOSPITAL, OFFICES,  WAREHOUSES, …..</a:t>
            </a:r>
          </a:p>
        </p:txBody>
      </p:sp>
      <p:sp>
        <p:nvSpPr>
          <p:cNvPr id="40969" name="Rectangle 9"/>
          <p:cNvSpPr>
            <a:spLocks noChangeArrowheads="1"/>
          </p:cNvSpPr>
          <p:nvPr/>
        </p:nvSpPr>
        <p:spPr bwMode="auto">
          <a:xfrm rot="20237018">
            <a:off x="664771" y="4400365"/>
            <a:ext cx="3862047" cy="1560187"/>
          </a:xfrm>
          <a:prstGeom prst="rect">
            <a:avLst/>
          </a:prstGeom>
          <a:solidFill>
            <a:schemeClr val="accent2">
              <a:lumMod val="20000"/>
              <a:lumOff val="80000"/>
            </a:schemeClr>
          </a:solidFill>
          <a:ln>
            <a:noFill/>
          </a:ln>
          <a:effectLst/>
        </p:spPr>
        <p:txBody>
          <a:bodyPr wrap="square" lIns="82058" tIns="41029" rIns="82058" bIns="41029">
            <a:spAutoFit/>
          </a:bodyPr>
          <a:lstStyle>
            <a:lvl1pPr defTabSz="820738">
              <a:defRPr sz="2400">
                <a:solidFill>
                  <a:schemeClr val="tx1"/>
                </a:solidFill>
                <a:latin typeface="Arial" charset="0"/>
                <a:ea typeface="ＭＳ Ｐゴシック" charset="-128"/>
              </a:defRPr>
            </a:lvl1pPr>
            <a:lvl2pPr marL="409575" defTabSz="820738">
              <a:defRPr sz="2400">
                <a:solidFill>
                  <a:schemeClr val="tx1"/>
                </a:solidFill>
                <a:latin typeface="Arial" charset="0"/>
                <a:ea typeface="ＭＳ Ｐゴシック" charset="-128"/>
              </a:defRPr>
            </a:lvl2pPr>
            <a:lvl3pPr marL="1143000" indent="-228600" defTabSz="820738">
              <a:defRPr sz="2400">
                <a:solidFill>
                  <a:schemeClr val="tx1"/>
                </a:solidFill>
                <a:latin typeface="Arial" charset="0"/>
                <a:ea typeface="ＭＳ Ｐゴシック" charset="-128"/>
              </a:defRPr>
            </a:lvl3pPr>
            <a:lvl4pPr marL="1600200" indent="-228600" defTabSz="820738">
              <a:defRPr sz="2400">
                <a:solidFill>
                  <a:schemeClr val="tx1"/>
                </a:solidFill>
                <a:latin typeface="Arial" charset="0"/>
                <a:ea typeface="ＭＳ Ｐゴシック" charset="-128"/>
              </a:defRPr>
            </a:lvl4pPr>
            <a:lvl5pPr marL="2057400" indent="-228600" defTabSz="820738">
              <a:defRPr sz="2400">
                <a:solidFill>
                  <a:schemeClr val="tx1"/>
                </a:solidFill>
                <a:latin typeface="Arial" charset="0"/>
                <a:ea typeface="ＭＳ Ｐゴシック" charset="-128"/>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rgbClr val="808080"/>
              </a:buClr>
              <a:buSzPct val="90000"/>
              <a:buFont typeface="Monotype Sorts" charset="2"/>
              <a:buNone/>
              <a:defRPr/>
            </a:pPr>
            <a:r>
              <a:rPr lang="en-GB" altLang="en-US" u="sng" dirty="0">
                <a:latin typeface="+mn-lt"/>
              </a:rPr>
              <a:t>EQUIPMENT/MATERIALS</a:t>
            </a:r>
            <a:endParaRPr lang="en-GB" altLang="en-US" dirty="0">
              <a:latin typeface="+mn-lt"/>
            </a:endParaRPr>
          </a:p>
          <a:p>
            <a:pPr lvl="1" eaLnBrk="1" hangingPunct="1">
              <a:spcBef>
                <a:spcPts val="0"/>
              </a:spcBef>
              <a:buClr>
                <a:srgbClr val="808080"/>
              </a:buClr>
              <a:buSzPct val="90000"/>
              <a:defRPr/>
            </a:pPr>
            <a:r>
              <a:rPr lang="en-GB" altLang="en-US" dirty="0">
                <a:latin typeface="+mn-lt"/>
              </a:rPr>
              <a:t>WATER PUMPS, FUEL, LAB EQUIPMENT, DRUGS, FOOD, …</a:t>
            </a:r>
          </a:p>
        </p:txBody>
      </p:sp>
      <p:sp>
        <p:nvSpPr>
          <p:cNvPr id="80903" name="Rectangle 10"/>
          <p:cNvSpPr>
            <a:spLocks noChangeArrowheads="1"/>
          </p:cNvSpPr>
          <p:nvPr/>
        </p:nvSpPr>
        <p:spPr bwMode="auto">
          <a:xfrm rot="2021912">
            <a:off x="4342095" y="4543634"/>
            <a:ext cx="4067175" cy="1190855"/>
          </a:xfrm>
          <a:prstGeom prst="rect">
            <a:avLst/>
          </a:prstGeom>
          <a:solidFill>
            <a:srgbClr val="E3CFFD"/>
          </a:solidFill>
          <a:ln>
            <a:noFill/>
          </a:ln>
        </p:spPr>
        <p:txBody>
          <a:bodyPr lIns="82058" tIns="41029" rIns="82058" bIns="41029">
            <a:spAutoFit/>
          </a:bodyPr>
          <a:lstStyle>
            <a:lvl1pPr defTabSz="820738">
              <a:spcBef>
                <a:spcPct val="20000"/>
              </a:spcBef>
              <a:buChar char="•"/>
              <a:defRPr sz="3200">
                <a:solidFill>
                  <a:schemeClr val="tx1"/>
                </a:solidFill>
                <a:latin typeface="Arial" charset="0"/>
                <a:ea typeface="ＭＳ Ｐゴシック" charset="-128"/>
              </a:defRPr>
            </a:lvl1pPr>
            <a:lvl2pPr marL="409575" defTabSz="820738">
              <a:spcBef>
                <a:spcPct val="20000"/>
              </a:spcBef>
              <a:buChar char="–"/>
              <a:defRPr sz="2800">
                <a:solidFill>
                  <a:schemeClr val="tx1"/>
                </a:solidFill>
                <a:latin typeface="Arial" charset="0"/>
                <a:ea typeface="ＭＳ Ｐゴシック" charset="-128"/>
              </a:defRPr>
            </a:lvl2pPr>
            <a:lvl3pPr marL="1143000" indent="-228600" defTabSz="820738">
              <a:spcBef>
                <a:spcPct val="20000"/>
              </a:spcBef>
              <a:buChar char="•"/>
              <a:defRPr sz="2400">
                <a:solidFill>
                  <a:schemeClr val="tx1"/>
                </a:solidFill>
                <a:latin typeface="Arial" charset="0"/>
                <a:ea typeface="ＭＳ Ｐゴシック" charset="-128"/>
              </a:defRPr>
            </a:lvl3pPr>
            <a:lvl4pPr marL="1600200" indent="-228600" defTabSz="820738">
              <a:spcBef>
                <a:spcPct val="20000"/>
              </a:spcBef>
              <a:buChar char="–"/>
              <a:defRPr sz="2000">
                <a:solidFill>
                  <a:schemeClr val="tx1"/>
                </a:solidFill>
                <a:latin typeface="Arial" charset="0"/>
                <a:ea typeface="ＭＳ Ｐゴシック" charset="-128"/>
              </a:defRPr>
            </a:lvl4pPr>
            <a:lvl5pPr marL="2057400" indent="-228600" defTabSz="820738">
              <a:spcBef>
                <a:spcPct val="20000"/>
              </a:spcBef>
              <a:buChar char="»"/>
              <a:defRPr sz="2000">
                <a:solidFill>
                  <a:schemeClr val="tx1"/>
                </a:solidFill>
                <a:latin typeface="Arial" charset="0"/>
                <a:ea typeface="ＭＳ Ｐゴシック" charset="-128"/>
              </a:defRPr>
            </a:lvl5pPr>
            <a:lvl6pPr marL="25146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defTabSz="820738"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ts val="0"/>
              </a:spcBef>
              <a:buClr>
                <a:srgbClr val="808080"/>
              </a:buClr>
              <a:buSzPct val="90000"/>
              <a:buFont typeface="Monotype Sorts" charset="2"/>
              <a:buNone/>
            </a:pPr>
            <a:r>
              <a:rPr lang="en-GB" altLang="en-US" sz="2400" u="sng" dirty="0">
                <a:latin typeface="+mn-lt"/>
              </a:rPr>
              <a:t>TRANSPORT</a:t>
            </a:r>
            <a:endParaRPr lang="en-GB" altLang="en-US" sz="2400" dirty="0">
              <a:latin typeface="+mn-lt"/>
            </a:endParaRPr>
          </a:p>
          <a:p>
            <a:pPr lvl="1" eaLnBrk="1" hangingPunct="1">
              <a:spcBef>
                <a:spcPts val="0"/>
              </a:spcBef>
              <a:buClr>
                <a:srgbClr val="808080"/>
              </a:buClr>
              <a:buSzPct val="90000"/>
              <a:buFont typeface="Monotype Sorts" charset="2"/>
              <a:buNone/>
            </a:pPr>
            <a:r>
              <a:rPr lang="en-GB" altLang="en-US" sz="2400" dirty="0">
                <a:latin typeface="+mn-lt"/>
              </a:rPr>
              <a:t>LAND CRUISERS, TRUCKS, PLANES,...</a:t>
            </a:r>
          </a:p>
        </p:txBody>
      </p:sp>
      <p:sp>
        <p:nvSpPr>
          <p:cNvPr id="98315" name="Rectangle 11"/>
          <p:cNvSpPr>
            <a:spLocks noGrp="1" noChangeArrowheads="1"/>
          </p:cNvSpPr>
          <p:nvPr>
            <p:ph idx="1"/>
          </p:nvPr>
        </p:nvSpPr>
        <p:spPr>
          <a:xfrm>
            <a:off x="2358959" y="1682750"/>
            <a:ext cx="3033713" cy="801688"/>
          </a:xfrm>
        </p:spPr>
        <p:txBody>
          <a:bodyPr vert="horz" wrap="square" lIns="0" tIns="0" rIns="0" bIns="0" numCol="1" anchor="t" anchorCtr="0" compatLnSpc="1">
            <a:prstTxWarp prst="textNoShape">
              <a:avLst/>
            </a:prstTxWarp>
          </a:bodyPr>
          <a:lstStyle/>
          <a:p>
            <a:pPr marL="0" indent="0" defTabSz="457200">
              <a:lnSpc>
                <a:spcPct val="90000"/>
              </a:lnSpc>
              <a:spcBef>
                <a:spcPct val="0"/>
              </a:spcBef>
              <a:buClr>
                <a:srgbClr val="808080"/>
              </a:buClr>
              <a:buSzPct val="90000"/>
              <a:buNone/>
              <a:defRPr/>
            </a:pPr>
            <a:endParaRPr lang="en-GB" altLang="en-US" sz="2600" b="1" dirty="0">
              <a:solidFill>
                <a:schemeClr val="accent6"/>
              </a:solidFill>
            </a:endParaRPr>
          </a:p>
          <a:p>
            <a:pPr marL="0" indent="0" defTabSz="457200">
              <a:lnSpc>
                <a:spcPct val="90000"/>
              </a:lnSpc>
              <a:spcBef>
                <a:spcPct val="0"/>
              </a:spcBef>
              <a:buClr>
                <a:srgbClr val="808080"/>
              </a:buClr>
              <a:buSzPct val="90000"/>
              <a:buNone/>
              <a:defRPr/>
            </a:pPr>
            <a:r>
              <a:rPr lang="en-GB" altLang="en-US" sz="2800" b="1" i="1" dirty="0">
                <a:solidFill>
                  <a:srgbClr val="0070C0"/>
                </a:solidFill>
              </a:rPr>
              <a:t>Examples:</a:t>
            </a:r>
            <a:r>
              <a:rPr lang="en-GB" altLang="en-US" sz="2600" b="1" dirty="0">
                <a:solidFill>
                  <a:srgbClr val="0070C0"/>
                </a:solidFill>
              </a:rPr>
              <a:t> </a:t>
            </a:r>
            <a:r>
              <a:rPr lang="en-GB" altLang="en-US" sz="2600" dirty="0">
                <a:solidFill>
                  <a:srgbClr val="0070C0"/>
                </a:solidFill>
              </a:rPr>
              <a:t> </a:t>
            </a:r>
            <a:endParaRPr lang="en-GB" altLang="en-US" sz="2800" dirty="0">
              <a:solidFill>
                <a:srgbClr val="0070C0"/>
              </a:solidFill>
            </a:endParaRPr>
          </a:p>
        </p:txBody>
      </p:sp>
      <p:sp>
        <p:nvSpPr>
          <p:cNvPr id="11" name="Rectangle 9"/>
          <p:cNvSpPr>
            <a:spLocks noChangeArrowheads="1"/>
          </p:cNvSpPr>
          <p:nvPr/>
        </p:nvSpPr>
        <p:spPr bwMode="auto">
          <a:xfrm rot="1813155">
            <a:off x="8177348" y="1814771"/>
            <a:ext cx="1842375" cy="452191"/>
          </a:xfrm>
          <a:prstGeom prst="rect">
            <a:avLst/>
          </a:prstGeom>
          <a:solidFill>
            <a:srgbClr val="FFEECA"/>
          </a:solidFill>
          <a:ln>
            <a:noFill/>
          </a:ln>
          <a:effectLst/>
        </p:spPr>
        <p:txBody>
          <a:bodyPr wrap="square" lIns="82058" tIns="41029" rIns="82058" bIns="41029">
            <a:spAutoFit/>
          </a:bodyPr>
          <a:lstStyle>
            <a:lvl1pPr defTabSz="820738">
              <a:defRPr sz="2400">
                <a:solidFill>
                  <a:schemeClr val="tx1"/>
                </a:solidFill>
                <a:latin typeface="Arial" charset="0"/>
                <a:ea typeface="ＭＳ Ｐゴシック" charset="-128"/>
              </a:defRPr>
            </a:lvl1pPr>
            <a:lvl2pPr marL="409575" defTabSz="820738">
              <a:defRPr sz="2400">
                <a:solidFill>
                  <a:schemeClr val="tx1"/>
                </a:solidFill>
                <a:latin typeface="Arial" charset="0"/>
                <a:ea typeface="ＭＳ Ｐゴシック" charset="-128"/>
              </a:defRPr>
            </a:lvl2pPr>
            <a:lvl3pPr marL="1143000" indent="-228600" defTabSz="820738">
              <a:defRPr sz="2400">
                <a:solidFill>
                  <a:schemeClr val="tx1"/>
                </a:solidFill>
                <a:latin typeface="Arial" charset="0"/>
                <a:ea typeface="ＭＳ Ｐゴシック" charset="-128"/>
              </a:defRPr>
            </a:lvl3pPr>
            <a:lvl4pPr marL="1600200" indent="-228600" defTabSz="820738">
              <a:defRPr sz="2400">
                <a:solidFill>
                  <a:schemeClr val="tx1"/>
                </a:solidFill>
                <a:latin typeface="Arial" charset="0"/>
                <a:ea typeface="ＭＳ Ｐゴシック" charset="-128"/>
              </a:defRPr>
            </a:lvl4pPr>
            <a:lvl5pPr marL="2057400" indent="-228600" defTabSz="820738">
              <a:defRPr sz="2400">
                <a:solidFill>
                  <a:schemeClr val="tx1"/>
                </a:solidFill>
                <a:latin typeface="Arial" charset="0"/>
                <a:ea typeface="ＭＳ Ｐゴシック" charset="-128"/>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buClr>
                <a:srgbClr val="808080"/>
              </a:buClr>
              <a:buSzPct val="90000"/>
              <a:buFont typeface="Monotype Sorts" charset="2"/>
              <a:buNone/>
              <a:defRPr/>
            </a:pPr>
            <a:r>
              <a:rPr lang="en-GB" altLang="en-US" u="sng" dirty="0">
                <a:latin typeface="+mn-lt"/>
              </a:rPr>
              <a:t>MONEY</a:t>
            </a:r>
          </a:p>
        </p:txBody>
      </p:sp>
      <p:sp>
        <p:nvSpPr>
          <p:cNvPr id="12" name="Rectangle 1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3" name="TextBox 12"/>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40</a:t>
            </a:fld>
            <a:endParaRPr lang="fr-CH"/>
          </a:p>
        </p:txBody>
      </p:sp>
    </p:spTree>
    <p:extLst>
      <p:ext uri="{BB962C8B-B14F-4D97-AF65-F5344CB8AC3E}">
        <p14:creationId xmlns:p14="http://schemas.microsoft.com/office/powerpoint/2010/main" val="3201943736"/>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783632" y="260350"/>
            <a:ext cx="7772400" cy="1143000"/>
          </a:xfrm>
        </p:spPr>
        <p:txBody>
          <a:bodyPr/>
          <a:lstStyle/>
          <a:p>
            <a:r>
              <a:rPr lang="fr-FR" u="sng">
                <a:latin typeface="+mn-lt"/>
              </a:rPr>
              <a:t>Suivi et évaluation</a:t>
            </a:r>
          </a:p>
        </p:txBody>
      </p:sp>
      <p:pic>
        <p:nvPicPr>
          <p:cNvPr id="83971" name="Content Placeholder 4" descr="IMG_7915.JPG"/>
          <p:cNvPicPr>
            <a:picLocks noGrp="1" noChangeAspect="1"/>
          </p:cNvPicPr>
          <p:nvPr>
            <p:ph sz="half" idx="2"/>
          </p:nvPr>
        </p:nvPicPr>
        <p:blipFill>
          <a:blip r:embed="rId3">
            <a:extLst>
              <a:ext uri="{28A0092B-C50C-407E-A947-70E740481C1C}">
                <a14:useLocalDpi xmlns:a14="http://schemas.microsoft.com/office/drawing/2010/main" val="0"/>
              </a:ext>
            </a:extLst>
          </a:blip>
          <a:srcRect t="9666" b="9666"/>
          <a:stretch>
            <a:fillRect/>
          </a:stretch>
        </p:blipFill>
        <p:spPr>
          <a:xfrm>
            <a:off x="1775521" y="1340768"/>
            <a:ext cx="8424863" cy="4895850"/>
          </a:xfrm>
        </p:spPr>
      </p:pic>
      <p:sp>
        <p:nvSpPr>
          <p:cNvPr id="83972" name="TextBox 5"/>
          <p:cNvSpPr txBox="1">
            <a:spLocks noChangeArrowheads="1"/>
          </p:cNvSpPr>
          <p:nvPr/>
        </p:nvSpPr>
        <p:spPr bwMode="auto">
          <a:xfrm>
            <a:off x="6167439" y="6453188"/>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000" dirty="0"/>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pPr>
              <a:defRPr/>
            </a:pPr>
            <a:fld id="{ED3EA954-EBC2-3048-978C-0827888BD0F8}" type="slidenum">
              <a:rPr lang="en-US" altLang="en-US" smtClean="0"/>
              <a:pPr>
                <a:defRPr/>
              </a:pPr>
              <a:t>41</a:t>
            </a:fld>
            <a:endParaRPr lang="en-US" altLang="en-US"/>
          </a:p>
        </p:txBody>
      </p:sp>
    </p:spTree>
    <p:extLst>
      <p:ext uri="{BB962C8B-B14F-4D97-AF65-F5344CB8AC3E}">
        <p14:creationId xmlns:p14="http://schemas.microsoft.com/office/powerpoint/2010/main" val="155905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eaLnBrk="1" hangingPunct="1"/>
            <a:r>
              <a:rPr lang="fr-CH" altLang="en-US" u="sng" dirty="0">
                <a:latin typeface="+mn-lt"/>
              </a:rPr>
              <a:t>Monitoring</a:t>
            </a:r>
          </a:p>
        </p:txBody>
      </p:sp>
      <p:sp>
        <p:nvSpPr>
          <p:cNvPr id="84995" name="Rectangle 3"/>
          <p:cNvSpPr>
            <a:spLocks noGrp="1" noChangeArrowheads="1"/>
          </p:cNvSpPr>
          <p:nvPr>
            <p:ph idx="1"/>
          </p:nvPr>
        </p:nvSpPr>
        <p:spPr>
          <a:xfrm>
            <a:off x="1981201" y="2486026"/>
            <a:ext cx="8367713" cy="2671763"/>
          </a:xfrm>
        </p:spPr>
        <p:txBody>
          <a:bodyPr/>
          <a:lstStyle/>
          <a:p>
            <a:pPr eaLnBrk="1" hangingPunct="1">
              <a:buFontTx/>
              <a:buNone/>
            </a:pPr>
            <a:r>
              <a:rPr lang="en-GB" altLang="en-US" dirty="0"/>
              <a:t>	A continuous and systematic process of collecting, measuring, recording, analysing and communicating information intended to aid management</a:t>
            </a:r>
            <a:r>
              <a:rPr lang="fr-CH" altLang="en-US" dirty="0"/>
              <a:t>.</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42</a:t>
            </a:fld>
            <a:endParaRPr lang="fr-CH"/>
          </a:p>
        </p:txBody>
      </p:sp>
    </p:spTree>
    <p:extLst>
      <p:ext uri="{BB962C8B-B14F-4D97-AF65-F5344CB8AC3E}">
        <p14:creationId xmlns:p14="http://schemas.microsoft.com/office/powerpoint/2010/main" val="115735883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r>
              <a:rPr lang="en-GB" altLang="en-US" b="1" u="sng" dirty="0">
                <a:latin typeface="+mn-lt"/>
              </a:rPr>
              <a:t>EVALUATION</a:t>
            </a:r>
          </a:p>
        </p:txBody>
      </p:sp>
      <p:sp>
        <p:nvSpPr>
          <p:cNvPr id="67587" name="Rectangle 3"/>
          <p:cNvSpPr>
            <a:spLocks noGrp="1" noChangeArrowheads="1"/>
          </p:cNvSpPr>
          <p:nvPr>
            <p:ph type="body" idx="4294967295"/>
          </p:nvPr>
        </p:nvSpPr>
        <p:spPr>
          <a:xfrm>
            <a:off x="1919536" y="1988840"/>
            <a:ext cx="8839200" cy="4114800"/>
          </a:xfrm>
        </p:spPr>
        <p:txBody>
          <a:bodyPr/>
          <a:lstStyle/>
          <a:p>
            <a:pPr eaLnBrk="1" hangingPunct="1">
              <a:lnSpc>
                <a:spcPct val="90000"/>
              </a:lnSpc>
              <a:buFontTx/>
              <a:buNone/>
            </a:pPr>
            <a:r>
              <a:rPr lang="en-GB" altLang="en-US" sz="2400" dirty="0"/>
              <a:t>	</a:t>
            </a:r>
            <a:r>
              <a:rPr lang="en-GB" altLang="en-US" dirty="0"/>
              <a:t>The independent, objective and systematic examination of the design, implementation and results of a programme/ operation/ policy intended to draw lessons to improve policy and practice and enhance accountability. An evaluation assesses the programme/…. against recognised criteria and articulates findings, draws conclusions and makes recommendations</a:t>
            </a:r>
          </a:p>
        </p:txBody>
      </p:sp>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43</a:t>
            </a:fld>
            <a:endParaRPr lang="fr-CH"/>
          </a:p>
        </p:txBody>
      </p:sp>
    </p:spTree>
    <p:extLst>
      <p:ext uri="{BB962C8B-B14F-4D97-AF65-F5344CB8AC3E}">
        <p14:creationId xmlns:p14="http://schemas.microsoft.com/office/powerpoint/2010/main" val="1633283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9"/>
          <p:cNvSpPr>
            <a:spLocks noChangeArrowheads="1"/>
          </p:cNvSpPr>
          <p:nvPr/>
        </p:nvSpPr>
        <p:spPr bwMode="auto">
          <a:xfrm>
            <a:off x="6198489" y="1447115"/>
            <a:ext cx="4786122" cy="3179750"/>
          </a:xfrm>
          <a:prstGeom prst="rect">
            <a:avLst/>
          </a:prstGeom>
          <a:solidFill>
            <a:schemeClr val="accent1">
              <a:lumMod val="40000"/>
              <a:lumOff val="60000"/>
            </a:schemeClr>
          </a:solidFill>
          <a:ln>
            <a:noFill/>
          </a:ln>
        </p:spPr>
        <p:txBody>
          <a:bodyPr/>
          <a:lstStyle>
            <a:lvl1pPr marL="342900" indent="-3429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Char char="•"/>
            </a:pPr>
            <a:r>
              <a:rPr lang="fr-FR">
                <a:latin typeface="+mn-lt"/>
                <a:ea typeface="Times New Roman" charset="0"/>
                <a:cs typeface="Times New Roman" charset="0"/>
              </a:rPr>
              <a:t>À un moment donné (ponctuel)</a:t>
            </a:r>
          </a:p>
          <a:p>
            <a:pPr eaLnBrk="1" hangingPunct="1">
              <a:spcBef>
                <a:spcPct val="20000"/>
              </a:spcBef>
              <a:buFont typeface="Arial" charset="0"/>
              <a:buChar char="•"/>
            </a:pPr>
            <a:r>
              <a:rPr lang="fr-FR">
                <a:latin typeface="+mn-lt"/>
                <a:ea typeface="Times New Roman" charset="0"/>
                <a:cs typeface="Times New Roman" charset="0"/>
              </a:rPr>
              <a:t>Pour apporter des résultats, conclusions et recommandations pour la prise de décision stratégique</a:t>
            </a:r>
          </a:p>
          <a:p>
            <a:pPr eaLnBrk="1" hangingPunct="1">
              <a:spcBef>
                <a:spcPct val="20000"/>
              </a:spcBef>
              <a:buFont typeface="Arial" charset="0"/>
              <a:buChar char="•"/>
            </a:pPr>
            <a:r>
              <a:rPr lang="fr-FR">
                <a:latin typeface="+mn-lt"/>
                <a:ea typeface="Times New Roman" charset="0"/>
                <a:cs typeface="Times New Roman" charset="0"/>
              </a:rPr>
              <a:t>En général, réalisé par des personnes qui n’ont pas été impliquées dans la conception ou la mise en œuvre du programme</a:t>
            </a:r>
          </a:p>
        </p:txBody>
      </p:sp>
      <p:sp>
        <p:nvSpPr>
          <p:cNvPr id="9" name="Rectangle 8"/>
          <p:cNvSpPr/>
          <p:nvPr/>
        </p:nvSpPr>
        <p:spPr bwMode="auto">
          <a:xfrm>
            <a:off x="1556195" y="1464946"/>
            <a:ext cx="4591050" cy="3161919"/>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a:ext uri="{AF507438-7753-43e0-B8FC-AC1667EBCBE1}"/>
          </a:extLst>
        </p:spPr>
        <p:txBody>
          <a:bodyPr/>
          <a:lstStyle/>
          <a:p>
            <a:pPr marL="342900" indent="-342900" eaLnBrk="1" hangingPunct="1">
              <a:spcBef>
                <a:spcPct val="20000"/>
              </a:spcBef>
              <a:buFont typeface="Arial" charset="0"/>
              <a:buChar char="•"/>
              <a:defRPr/>
            </a:pPr>
            <a:r>
              <a:rPr lang="fr-FR" sz="2400">
                <a:latin typeface="+mn-lt"/>
                <a:ea typeface="Times New Roman" charset="0"/>
                <a:cs typeface="Times New Roman" charset="0"/>
              </a:rPr>
              <a:t>Processus permanent</a:t>
            </a:r>
          </a:p>
          <a:p>
            <a:pPr marL="342900" indent="-342900" eaLnBrk="1" hangingPunct="1">
              <a:spcBef>
                <a:spcPct val="20000"/>
              </a:spcBef>
              <a:buFont typeface="Arial" panose="020B0604020202020204" pitchFamily="34" charset="0"/>
              <a:buChar char="•"/>
              <a:defRPr/>
            </a:pPr>
            <a:r>
              <a:rPr lang="fr-FR" sz="2400">
                <a:latin typeface="+mn-lt"/>
                <a:ea typeface="Times New Roman" charset="0"/>
                <a:cs typeface="Times New Roman" charset="0"/>
              </a:rPr>
              <a:t>Visant à fournir des informations pour la prise de décision au quotidien (ajustements ou non)</a:t>
            </a:r>
          </a:p>
          <a:p>
            <a:pPr marL="342900" indent="-342900" eaLnBrk="1" hangingPunct="1">
              <a:spcBef>
                <a:spcPct val="20000"/>
              </a:spcBef>
              <a:buFont typeface="Arial" panose="020B0604020202020204" pitchFamily="34" charset="0"/>
              <a:buChar char="•"/>
              <a:defRPr/>
            </a:pPr>
            <a:r>
              <a:rPr lang="fr-FR" sz="2400">
                <a:latin typeface="+mn-lt"/>
                <a:ea typeface="Times New Roman" charset="0"/>
                <a:cs typeface="Times New Roman" charset="0"/>
              </a:rPr>
              <a:t>Réalisé par les personnes qui mettent en œuvre le programme </a:t>
            </a: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a:p>
            <a:pPr marL="342900" indent="-342900" eaLnBrk="1" hangingPunct="1">
              <a:spcBef>
                <a:spcPct val="20000"/>
              </a:spcBef>
              <a:buFont typeface="Arial" panose="020B0604020202020204" pitchFamily="34" charset="0"/>
              <a:buChar char="•"/>
              <a:defRPr/>
            </a:pPr>
            <a:endParaRPr lang="en-GB" altLang="en-US" dirty="0">
              <a:latin typeface="+mn-lt"/>
              <a:ea typeface="ＭＳ Ｐゴシック" panose="020B0600070205080204" pitchFamily="34" charset="-128"/>
            </a:endParaRPr>
          </a:p>
        </p:txBody>
      </p:sp>
      <p:sp>
        <p:nvSpPr>
          <p:cNvPr id="5" name="Rectangle 4"/>
          <p:cNvSpPr/>
          <p:nvPr/>
        </p:nvSpPr>
        <p:spPr bwMode="auto">
          <a:xfrm>
            <a:off x="1524000" y="1013509"/>
            <a:ext cx="4572000" cy="431800"/>
          </a:xfrm>
          <a:prstGeom prst="rect">
            <a:avLst/>
          </a:prstGeom>
          <a:solidFill>
            <a:schemeClr val="accent4">
              <a:lumMod val="50000"/>
              <a:lumOff val="50000"/>
            </a:schemeClr>
          </a:solidFill>
          <a:ln w="9525" cap="flat" cmpd="sng" algn="ctr">
            <a:noFill/>
            <a:prstDash val="solid"/>
            <a:round/>
            <a:headEnd type="none" w="med" len="med"/>
            <a:tailEnd type="none" w="med" len="med"/>
          </a:ln>
          <a:effectLst/>
          <a:extLst>
            <a:ext uri="{AF507438-7753-43e0-B8FC-AC1667EBCBE1}"/>
          </a:extLst>
        </p:spPr>
        <p:txBody>
          <a:bodyPr/>
          <a:lstStyle/>
          <a:p>
            <a:pPr>
              <a:defRPr/>
            </a:pPr>
            <a:r>
              <a:rPr lang="fr-FR">
                <a:latin typeface="Arial" panose="020B0604020202020204" pitchFamily="34" charset="0"/>
                <a:ea typeface="ＭＳ Ｐゴシック" panose="020B0600070205080204" pitchFamily="34" charset="-128"/>
              </a:rPr>
              <a:t>               </a:t>
            </a:r>
            <a:r>
              <a:rPr lang="fr-FR" sz="2800" b="1">
                <a:latin typeface="+mn-lt"/>
                <a:ea typeface="Times New Roman" charset="0"/>
                <a:cs typeface="Times New Roman" charset="0"/>
              </a:rPr>
              <a:t>Suivi</a:t>
            </a:r>
          </a:p>
        </p:txBody>
      </p:sp>
      <p:sp>
        <p:nvSpPr>
          <p:cNvPr id="109574" name="Rectangle 5"/>
          <p:cNvSpPr>
            <a:spLocks noChangeArrowheads="1"/>
          </p:cNvSpPr>
          <p:nvPr/>
        </p:nvSpPr>
        <p:spPr bwMode="auto">
          <a:xfrm>
            <a:off x="6236589" y="1007391"/>
            <a:ext cx="4748022" cy="433914"/>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a:t>                   </a:t>
            </a:r>
            <a:r>
              <a:rPr lang="fr-FR" sz="2800" b="1">
                <a:solidFill>
                  <a:schemeClr val="bg1"/>
                </a:solidFill>
                <a:latin typeface="+mn-lt"/>
                <a:ea typeface="Times New Roman" charset="0"/>
                <a:cs typeface="Times New Roman" charset="0"/>
              </a:rPr>
              <a:t>Évaluation</a:t>
            </a:r>
          </a:p>
        </p:txBody>
      </p:sp>
      <p:sp>
        <p:nvSpPr>
          <p:cNvPr id="109575" name="Rectangle 6"/>
          <p:cNvSpPr>
            <a:spLocks noChangeArrowheads="1"/>
          </p:cNvSpPr>
          <p:nvPr/>
        </p:nvSpPr>
        <p:spPr bwMode="auto">
          <a:xfrm>
            <a:off x="5591175" y="673906"/>
            <a:ext cx="1009650" cy="936625"/>
          </a:xfrm>
          <a:prstGeom prst="rect">
            <a:avLst/>
          </a:prstGeom>
          <a:solidFill>
            <a:schemeClr val="accent2">
              <a:lumMod val="40000"/>
              <a:lumOff val="60000"/>
            </a:schemeClr>
          </a:soli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dirty="0"/>
          </a:p>
          <a:p>
            <a:endParaRPr lang="fr-CH" altLang="en-US" sz="3200" dirty="0"/>
          </a:p>
        </p:txBody>
      </p:sp>
      <p:sp>
        <p:nvSpPr>
          <p:cNvPr id="109576" name="TextBox 7"/>
          <p:cNvSpPr txBox="1">
            <a:spLocks noChangeArrowheads="1"/>
          </p:cNvSpPr>
          <p:nvPr/>
        </p:nvSpPr>
        <p:spPr bwMode="auto">
          <a:xfrm>
            <a:off x="5744209" y="895317"/>
            <a:ext cx="604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r-FR" sz="3200">
                <a:latin typeface="+mn-lt"/>
                <a:ea typeface="Times New Roman" charset="0"/>
                <a:cs typeface="Times New Roman" charset="0"/>
              </a:rPr>
              <a:t>/</a:t>
            </a: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44</a:t>
            </a:fld>
            <a:endParaRPr lang="fr-CH"/>
          </a:p>
        </p:txBody>
      </p:sp>
      <p:sp>
        <p:nvSpPr>
          <p:cNvPr id="4" name="TextBox 3"/>
          <p:cNvSpPr txBox="1"/>
          <p:nvPr/>
        </p:nvSpPr>
        <p:spPr>
          <a:xfrm>
            <a:off x="1556195" y="5196494"/>
            <a:ext cx="9655478" cy="1200329"/>
          </a:xfrm>
          <a:prstGeom prst="rect">
            <a:avLst/>
          </a:prstGeom>
          <a:noFill/>
        </p:spPr>
        <p:txBody>
          <a:bodyPr wrap="square" rtlCol="0">
            <a:spAutoFit/>
          </a:bodyPr>
          <a:lstStyle/>
          <a:p>
            <a:pPr algn="ctr"/>
            <a:r>
              <a:rPr lang="fr-FR" sz="2400"/>
              <a:t>Procédés utilisés pour gérer les opérations, soutenir l’apprentissage et faciliter l’établissement de rapports internes et externes (p. ex. pour la redevabilité, la mobilisation d’autres parties prenantes, la poursuite du financement, etc.)</a:t>
            </a:r>
          </a:p>
        </p:txBody>
      </p:sp>
    </p:spTree>
    <p:extLst>
      <p:ext uri="{BB962C8B-B14F-4D97-AF65-F5344CB8AC3E}">
        <p14:creationId xmlns:p14="http://schemas.microsoft.com/office/powerpoint/2010/main" val="24632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57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1893426" y="445252"/>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Types de suivi</a:t>
            </a:r>
          </a:p>
        </p:txBody>
      </p:sp>
      <p:sp>
        <p:nvSpPr>
          <p:cNvPr id="24" name="Rounded Rectangle 23"/>
          <p:cNvSpPr/>
          <p:nvPr/>
        </p:nvSpPr>
        <p:spPr>
          <a:xfrm>
            <a:off x="1625860" y="4265582"/>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673074" y="4265582"/>
            <a:ext cx="2850267" cy="523220"/>
          </a:xfrm>
          <a:prstGeom prst="rect">
            <a:avLst/>
          </a:prstGeom>
          <a:noFill/>
        </p:spPr>
        <p:txBody>
          <a:bodyPr wrap="none" rtlCol="0">
            <a:spAutoFit/>
          </a:bodyPr>
          <a:lstStyle/>
          <a:p>
            <a:r>
              <a:rPr lang="fr-FR" sz="2800" b="1">
                <a:solidFill>
                  <a:srgbClr val="002060"/>
                </a:solidFill>
              </a:rPr>
              <a:t>Suivi de résultats</a:t>
            </a:r>
          </a:p>
        </p:txBody>
      </p:sp>
      <p:sp>
        <p:nvSpPr>
          <p:cNvPr id="26" name="Rounded Rectangle 25"/>
          <p:cNvSpPr/>
          <p:nvPr/>
        </p:nvSpPr>
        <p:spPr>
          <a:xfrm>
            <a:off x="1673074" y="319307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6" y="2181947"/>
            <a:ext cx="9587692"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633489" y="2226337"/>
            <a:ext cx="8638840" cy="523220"/>
          </a:xfrm>
          <a:prstGeom prst="rect">
            <a:avLst/>
          </a:prstGeom>
          <a:noFill/>
        </p:spPr>
        <p:txBody>
          <a:bodyPr wrap="none" rtlCol="0">
            <a:spAutoFit/>
          </a:bodyPr>
          <a:lstStyle/>
          <a:p>
            <a:r>
              <a:rPr lang="fr-FR" sz="2800" b="1">
                <a:solidFill>
                  <a:srgbClr val="002060"/>
                </a:solidFill>
              </a:rPr>
              <a:t>Suivi d’une situation / évaluation permanente / surveillance </a:t>
            </a:r>
          </a:p>
        </p:txBody>
      </p:sp>
      <p:sp>
        <p:nvSpPr>
          <p:cNvPr id="29" name="TextBox 28"/>
          <p:cNvSpPr txBox="1"/>
          <p:nvPr/>
        </p:nvSpPr>
        <p:spPr>
          <a:xfrm>
            <a:off x="1673074" y="3202151"/>
            <a:ext cx="7711657" cy="523220"/>
          </a:xfrm>
          <a:prstGeom prst="rect">
            <a:avLst/>
          </a:prstGeom>
          <a:solidFill>
            <a:schemeClr val="accent1">
              <a:lumMod val="40000"/>
              <a:lumOff val="60000"/>
            </a:schemeClr>
          </a:solidFill>
        </p:spPr>
        <p:txBody>
          <a:bodyPr wrap="square" rtlCol="0">
            <a:spAutoFit/>
          </a:bodyPr>
          <a:lstStyle/>
          <a:p>
            <a:r>
              <a:rPr lang="fr-FR" sz="2800" b="1">
                <a:solidFill>
                  <a:srgbClr val="002060"/>
                </a:solidFill>
              </a:rPr>
              <a:t>Suivi d’une activité / suivi d’un processus</a:t>
            </a:r>
          </a:p>
        </p:txBody>
      </p:sp>
      <p:sp>
        <p:nvSpPr>
          <p:cNvPr id="13" name="Rounded Rectangle 12"/>
          <p:cNvSpPr/>
          <p:nvPr/>
        </p:nvSpPr>
        <p:spPr>
          <a:xfrm>
            <a:off x="1633489" y="5338087"/>
            <a:ext cx="9493264" cy="612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tx1"/>
                </a:solidFill>
              </a:rPr>
              <a:t>Autres, p. ex. suivi financier, etc.</a:t>
            </a:r>
          </a:p>
        </p:txBody>
      </p:sp>
    </p:spTree>
    <p:extLst>
      <p:ext uri="{BB962C8B-B14F-4D97-AF65-F5344CB8AC3E}">
        <p14:creationId xmlns:p14="http://schemas.microsoft.com/office/powerpoint/2010/main" val="1703236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09800" y="-27384"/>
            <a:ext cx="7772400" cy="1143000"/>
          </a:xfrm>
        </p:spPr>
        <p:txBody>
          <a:bodyPr/>
          <a:lstStyle/>
          <a:p>
            <a:pPr algn="ctr" eaLnBrk="1" hangingPunct="1"/>
            <a:r>
              <a:rPr lang="fr-FR" u="sng">
                <a:latin typeface="+mn-lt"/>
                <a:ea typeface="Times New Roman" charset="0"/>
                <a:cs typeface="Times New Roman" charset="0"/>
              </a:rPr>
              <a:t>Critères d’évaluation</a:t>
            </a:r>
          </a:p>
        </p:txBody>
      </p:sp>
      <p:sp>
        <p:nvSpPr>
          <p:cNvPr id="2" name="Rectangle 1"/>
          <p:cNvSpPr/>
          <p:nvPr/>
        </p:nvSpPr>
        <p:spPr bwMode="auto">
          <a:xfrm>
            <a:off x="1847528" y="1612244"/>
            <a:ext cx="3960440" cy="3982798"/>
          </a:xfrm>
          <a:prstGeom prst="rect">
            <a:avLst/>
          </a:prstGeom>
          <a:solidFill>
            <a:schemeClr val="accent1">
              <a:lumMod val="20000"/>
              <a:lumOff val="80000"/>
            </a:schemeClr>
          </a:solidFill>
          <a:ln w="9525" cap="flat" cmpd="sng" algn="ctr">
            <a:solidFill>
              <a:srgbClr val="00206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fr-FR" sz="2400" b="1">
                <a:solidFill>
                  <a:srgbClr val="0000FF"/>
                </a:solidFill>
                <a:latin typeface="+mn-lt"/>
              </a:rPr>
              <a:t>Critères fréquemment utilisés pour l’action humanitaire</a:t>
            </a:r>
          </a:p>
          <a:p>
            <a:pPr eaLnBrk="1" hangingPunct="1">
              <a:lnSpc>
                <a:spcPct val="90000"/>
              </a:lnSpc>
              <a:defRPr/>
            </a:pPr>
            <a:endParaRPr lang="en-US" altLang="en-US" sz="2800" dirty="0">
              <a:latin typeface="+mn-lt"/>
            </a:endParaRPr>
          </a:p>
          <a:p>
            <a:pPr indent="-342900" eaLnBrk="1" hangingPunct="1">
              <a:lnSpc>
                <a:spcPct val="90000"/>
              </a:lnSpc>
              <a:buFont typeface="Wingdings" panose="05000000000000000000" pitchFamily="2" charset="2"/>
              <a:buChar char="Ø"/>
              <a:defRPr/>
            </a:pPr>
            <a:r>
              <a:rPr lang="fr-FR" sz="2400">
                <a:latin typeface="+mn-lt"/>
              </a:rPr>
              <a:t>Pertinence</a:t>
            </a:r>
          </a:p>
          <a:p>
            <a:pPr indent="-342900" eaLnBrk="1" hangingPunct="1">
              <a:lnSpc>
                <a:spcPct val="90000"/>
              </a:lnSpc>
              <a:buFont typeface="Wingdings" panose="05000000000000000000" pitchFamily="2" charset="2"/>
              <a:buChar char="Ø"/>
              <a:defRPr/>
            </a:pPr>
            <a:r>
              <a:rPr lang="fr-FR" sz="2400">
                <a:latin typeface="+mn-lt"/>
              </a:rPr>
              <a:t>Efficacité </a:t>
            </a:r>
          </a:p>
          <a:p>
            <a:pPr indent="-342900" eaLnBrk="1" hangingPunct="1">
              <a:lnSpc>
                <a:spcPct val="90000"/>
              </a:lnSpc>
              <a:buFont typeface="Wingdings" panose="05000000000000000000" pitchFamily="2" charset="2"/>
              <a:buChar char="Ø"/>
              <a:defRPr/>
            </a:pPr>
            <a:r>
              <a:rPr lang="fr-FR" sz="2400">
                <a:latin typeface="+mn-lt"/>
              </a:rPr>
              <a:t>Efficience </a:t>
            </a:r>
          </a:p>
          <a:p>
            <a:pPr indent="-342900" eaLnBrk="1" hangingPunct="1">
              <a:lnSpc>
                <a:spcPct val="90000"/>
              </a:lnSpc>
              <a:buFont typeface="Wingdings" panose="05000000000000000000" pitchFamily="2" charset="2"/>
              <a:buChar char="Ø"/>
              <a:defRPr/>
            </a:pPr>
            <a:r>
              <a:rPr lang="fr-FR" sz="2400">
                <a:latin typeface="+mn-lt"/>
              </a:rPr>
              <a:t>Impact  </a:t>
            </a:r>
          </a:p>
          <a:p>
            <a:pPr indent="-342900" eaLnBrk="1" hangingPunct="1">
              <a:lnSpc>
                <a:spcPct val="90000"/>
              </a:lnSpc>
              <a:buFont typeface="Wingdings" panose="05000000000000000000" pitchFamily="2" charset="2"/>
              <a:buChar char="Ø"/>
              <a:defRPr/>
            </a:pPr>
            <a:r>
              <a:rPr lang="fr-FR" sz="2400">
                <a:latin typeface="+mn-lt"/>
              </a:rPr>
              <a:t>Cohérence</a:t>
            </a:r>
          </a:p>
          <a:p>
            <a:pPr indent="-342900" eaLnBrk="1" hangingPunct="1">
              <a:lnSpc>
                <a:spcPct val="90000"/>
              </a:lnSpc>
              <a:buFont typeface="Wingdings" panose="05000000000000000000" pitchFamily="2" charset="2"/>
              <a:buChar char="Ø"/>
              <a:defRPr/>
            </a:pPr>
            <a:r>
              <a:rPr lang="fr-FR" sz="2400">
                <a:latin typeface="+mn-lt"/>
              </a:rPr>
              <a:t>Connectivité</a:t>
            </a:r>
          </a:p>
          <a:p>
            <a:pPr indent="-342900" eaLnBrk="1" hangingPunct="1">
              <a:lnSpc>
                <a:spcPct val="90000"/>
              </a:lnSpc>
              <a:buFont typeface="Wingdings" panose="05000000000000000000" pitchFamily="2" charset="2"/>
              <a:buChar char="Ø"/>
              <a:defRPr/>
            </a:pPr>
            <a:r>
              <a:rPr lang="fr-FR" sz="2400">
                <a:latin typeface="+mn-lt"/>
              </a:rPr>
              <a:t>Coordination</a:t>
            </a:r>
          </a:p>
          <a:p>
            <a:pPr indent="-342900" eaLnBrk="1" hangingPunct="1">
              <a:lnSpc>
                <a:spcPct val="90000"/>
              </a:lnSpc>
              <a:buFont typeface="Wingdings" panose="05000000000000000000" pitchFamily="2" charset="2"/>
              <a:buChar char="Ø"/>
              <a:defRPr/>
            </a:pPr>
            <a:r>
              <a:rPr lang="fr-FR" sz="2400">
                <a:latin typeface="+mn-lt"/>
              </a:rPr>
              <a:t>Couverture </a:t>
            </a:r>
          </a:p>
          <a:p>
            <a:pPr eaLnBrk="1" hangingPunct="1">
              <a:lnSpc>
                <a:spcPct val="90000"/>
              </a:lnSpc>
              <a:defRPr/>
            </a:pPr>
            <a:endParaRPr lang="en-US" altLang="en-US" sz="2000" dirty="0"/>
          </a:p>
          <a:p>
            <a:pPr eaLnBrk="1" hangingPunct="1">
              <a:lnSpc>
                <a:spcPct val="90000"/>
              </a:lnSpc>
              <a:defRPr/>
            </a:pPr>
            <a:endParaRPr lang="en-GB" altLang="en-US" i="1" dirty="0">
              <a:solidFill>
                <a:srgbClr val="5448F2"/>
              </a:solidFill>
            </a:endParaRPr>
          </a:p>
          <a:p>
            <a:endParaRPr lang="en-US" dirty="0">
              <a:latin typeface="Arial" panose="020B0604020202020204" pitchFamily="34" charset="0"/>
              <a:ea typeface="ＭＳ Ｐゴシック" panose="020B0600070205080204" pitchFamily="34" charset="-128"/>
            </a:endParaRPr>
          </a:p>
        </p:txBody>
      </p:sp>
      <p:sp>
        <p:nvSpPr>
          <p:cNvPr id="7" name="Rectangle 6"/>
          <p:cNvSpPr/>
          <p:nvPr/>
        </p:nvSpPr>
        <p:spPr bwMode="auto">
          <a:xfrm>
            <a:off x="6156422" y="1612244"/>
            <a:ext cx="3960440" cy="398279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lnSpc>
                <a:spcPct val="90000"/>
              </a:lnSpc>
              <a:defRPr/>
            </a:pPr>
            <a:r>
              <a:rPr lang="fr-FR" sz="2400" b="1">
                <a:solidFill>
                  <a:srgbClr val="0000FF"/>
                </a:solidFill>
                <a:latin typeface="+mn-lt"/>
              </a:rPr>
              <a:t>Critères fréquemment utilisés pour les évaluations en matière de santé </a:t>
            </a:r>
          </a:p>
          <a:p>
            <a:pPr eaLnBrk="1" hangingPunct="1">
              <a:lnSpc>
                <a:spcPct val="90000"/>
              </a:lnSpc>
              <a:defRPr/>
            </a:pPr>
            <a:endParaRPr lang="en-US" altLang="en-US" sz="2800" b="1" dirty="0">
              <a:solidFill>
                <a:srgbClr val="0070C0"/>
              </a:solidFill>
              <a:latin typeface="+mn-lt"/>
            </a:endParaRPr>
          </a:p>
          <a:p>
            <a:pPr indent="-342900" eaLnBrk="1" hangingPunct="1">
              <a:lnSpc>
                <a:spcPct val="90000"/>
              </a:lnSpc>
              <a:buFont typeface="Wingdings" panose="05000000000000000000" pitchFamily="2" charset="2"/>
              <a:buChar char="Ø"/>
              <a:defRPr/>
            </a:pPr>
            <a:r>
              <a:rPr lang="fr-FR" sz="2400">
                <a:latin typeface="+mn-lt"/>
                <a:ea typeface="Times New Roman" charset="0"/>
                <a:cs typeface="Times New Roman" charset="0"/>
              </a:rPr>
              <a:t>Acceptabilité</a:t>
            </a:r>
          </a:p>
          <a:p>
            <a:pPr indent="-342900" eaLnBrk="1" hangingPunct="1">
              <a:lnSpc>
                <a:spcPct val="90000"/>
              </a:lnSpc>
              <a:buFont typeface="Wingdings" panose="05000000000000000000" pitchFamily="2" charset="2"/>
              <a:buChar char="Ø"/>
              <a:defRPr/>
            </a:pPr>
            <a:r>
              <a:rPr lang="fr-FR" sz="2400">
                <a:latin typeface="+mn-lt"/>
                <a:ea typeface="Times New Roman" charset="0"/>
                <a:cs typeface="Times New Roman" charset="0"/>
              </a:rPr>
              <a:t>Rapport coût-efficacité</a:t>
            </a:r>
          </a:p>
          <a:p>
            <a:pPr indent="-342900" eaLnBrk="1" hangingPunct="1">
              <a:lnSpc>
                <a:spcPct val="90000"/>
              </a:lnSpc>
              <a:buFont typeface="Wingdings" panose="05000000000000000000" pitchFamily="2" charset="2"/>
              <a:buChar char="Ø"/>
              <a:defRPr/>
            </a:pPr>
            <a:r>
              <a:rPr lang="fr-FR" sz="2400">
                <a:latin typeface="+mn-lt"/>
                <a:ea typeface="Times New Roman" charset="0"/>
                <a:cs typeface="Times New Roman" charset="0"/>
              </a:rPr>
              <a:t>Équité</a:t>
            </a:r>
          </a:p>
          <a:p>
            <a:pPr indent="-342900" eaLnBrk="1" hangingPunct="1">
              <a:lnSpc>
                <a:spcPct val="90000"/>
              </a:lnSpc>
              <a:buFont typeface="Wingdings" panose="05000000000000000000" pitchFamily="2" charset="2"/>
              <a:buChar char="Ø"/>
              <a:defRPr/>
            </a:pPr>
            <a:endParaRPr lang="en-US" altLang="en-US" sz="2400" dirty="0">
              <a:latin typeface="+mn-lt"/>
              <a:ea typeface="Times New Roman" charset="0"/>
              <a:cs typeface="Times New Roman" charset="0"/>
            </a:endParaRPr>
          </a:p>
          <a:p>
            <a:pPr eaLnBrk="1" hangingPunct="1">
              <a:lnSpc>
                <a:spcPct val="90000"/>
              </a:lnSpc>
              <a:defRPr/>
            </a:pPr>
            <a:r>
              <a:rPr lang="fr-FR" sz="2400" b="1">
                <a:solidFill>
                  <a:srgbClr val="0000FF"/>
                </a:solidFill>
                <a:latin typeface="+mn-lt"/>
                <a:ea typeface="Times New Roman" charset="0"/>
                <a:cs typeface="Times New Roman" charset="0"/>
              </a:rPr>
              <a:t>Autres, p. ex. </a:t>
            </a:r>
          </a:p>
          <a:p>
            <a:pPr indent="-342900" eaLnBrk="1" hangingPunct="1">
              <a:lnSpc>
                <a:spcPct val="90000"/>
              </a:lnSpc>
              <a:buFont typeface="Wingdings" panose="05000000000000000000" pitchFamily="2" charset="2"/>
              <a:buChar char="Ø"/>
              <a:defRPr/>
            </a:pPr>
            <a:r>
              <a:rPr lang="fr-FR" sz="2400">
                <a:latin typeface="+mn-lt"/>
                <a:ea typeface="Times New Roman" charset="0"/>
                <a:cs typeface="Times New Roman" charset="0"/>
              </a:rPr>
              <a:t>Coordination</a:t>
            </a:r>
          </a:p>
          <a:p>
            <a:endParaRPr lang="en-US" dirty="0">
              <a:latin typeface="+mn-lt"/>
              <a:ea typeface="ＭＳ Ｐゴシック" panose="020B0600070205080204" pitchFamily="34" charset="-128"/>
            </a:endParaRPr>
          </a:p>
        </p:txBody>
      </p:sp>
      <p:sp>
        <p:nvSpPr>
          <p:cNvPr id="3" name="TextBox 2"/>
          <p:cNvSpPr txBox="1"/>
          <p:nvPr/>
        </p:nvSpPr>
        <p:spPr>
          <a:xfrm>
            <a:off x="1643090" y="5852152"/>
            <a:ext cx="4452910" cy="461665"/>
          </a:xfrm>
          <a:prstGeom prst="rect">
            <a:avLst/>
          </a:prstGeom>
          <a:noFill/>
        </p:spPr>
        <p:txBody>
          <a:bodyPr wrap="square" rtlCol="0">
            <a:spAutoFit/>
          </a:bodyPr>
          <a:lstStyle/>
          <a:p>
            <a:r>
              <a:rPr lang="fr-FR" sz="2400"/>
              <a:t>ALNAP – </a:t>
            </a:r>
            <a:r>
              <a:rPr lang="fr-FR" sz="2400" i="1">
                <a:solidFill>
                  <a:srgbClr val="5448F2"/>
                </a:solidFill>
              </a:rPr>
              <a:t>https://www.alnap.org</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5" name="Slide Number Placeholder 4"/>
          <p:cNvSpPr>
            <a:spLocks noGrp="1"/>
          </p:cNvSpPr>
          <p:nvPr>
            <p:ph type="sldNum" sz="quarter" idx="12"/>
          </p:nvPr>
        </p:nvSpPr>
        <p:spPr/>
        <p:txBody>
          <a:bodyPr/>
          <a:lstStyle/>
          <a:p>
            <a:fld id="{05C408E3-1C0B-45E5-B572-56F424382D1E}" type="slidenum">
              <a:rPr lang="fr-CH" smtClean="0"/>
              <a:t>46</a:t>
            </a:fld>
            <a:endParaRPr lang="fr-CH"/>
          </a:p>
        </p:txBody>
      </p:sp>
    </p:spTree>
    <p:extLst>
      <p:ext uri="{BB962C8B-B14F-4D97-AF65-F5344CB8AC3E}">
        <p14:creationId xmlns:p14="http://schemas.microsoft.com/office/powerpoint/2010/main" val="289956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209800" y="1524000"/>
            <a:ext cx="7772400" cy="1143000"/>
          </a:xfrm>
        </p:spPr>
        <p:txBody>
          <a:bodyPr anchor="ctr">
            <a:noAutofit/>
          </a:bodyPr>
          <a:lstStyle/>
          <a:p>
            <a:pPr eaLnBrk="1" hangingPunct="1"/>
            <a:r>
              <a:rPr lang="en-US" altLang="en-US" sz="4400" u="sng" dirty="0">
                <a:latin typeface="+mn-lt"/>
              </a:rPr>
              <a:t>Monitoring and Evaluation require formulation and planning</a:t>
            </a:r>
            <a:endParaRPr lang="en-US" altLang="en-US" sz="4400" dirty="0">
              <a:latin typeface="+mn-lt"/>
            </a:endParaRPr>
          </a:p>
        </p:txBody>
      </p:sp>
      <p:sp>
        <p:nvSpPr>
          <p:cNvPr id="90115" name="Rectangle 3"/>
          <p:cNvSpPr>
            <a:spLocks noChangeArrowheads="1"/>
          </p:cNvSpPr>
          <p:nvPr/>
        </p:nvSpPr>
        <p:spPr bwMode="auto">
          <a:xfrm>
            <a:off x="5862638" y="1017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pic>
        <p:nvPicPr>
          <p:cNvPr id="901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1" y="3581400"/>
            <a:ext cx="25765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p>
            <a:r>
              <a:rPr lang="en-US" dirty="0">
                <a:solidFill>
                  <a:schemeClr val="bg1"/>
                </a:solidFill>
              </a:rPr>
              <a:t>H.E.L.P. course</a:t>
            </a:r>
          </a:p>
        </p:txBody>
      </p:sp>
      <p:sp>
        <p:nvSpPr>
          <p:cNvPr id="3" name="Slide Number Placeholder 2"/>
          <p:cNvSpPr>
            <a:spLocks noGrp="1"/>
          </p:cNvSpPr>
          <p:nvPr>
            <p:ph type="sldNum" sz="quarter" idx="12"/>
          </p:nvPr>
        </p:nvSpPr>
        <p:spPr/>
        <p:txBody>
          <a:bodyPr/>
          <a:lstStyle/>
          <a:p>
            <a:fld id="{05C408E3-1C0B-45E5-B572-56F424382D1E}" type="slidenum">
              <a:rPr lang="fr-CH" smtClean="0"/>
              <a:t>47</a:t>
            </a:fld>
            <a:endParaRPr lang="fr-CH"/>
          </a:p>
        </p:txBody>
      </p:sp>
    </p:spTree>
    <p:extLst>
      <p:ext uri="{BB962C8B-B14F-4D97-AF65-F5344CB8AC3E}">
        <p14:creationId xmlns:p14="http://schemas.microsoft.com/office/powerpoint/2010/main" val="231565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09800" y="44450"/>
            <a:ext cx="7772400" cy="1143000"/>
          </a:xfrm>
        </p:spPr>
        <p:txBody>
          <a:bodyPr/>
          <a:lstStyle/>
          <a:p>
            <a:pPr algn="ctr" eaLnBrk="1" hangingPunct="1"/>
            <a:r>
              <a:rPr lang="fr-FR" u="sng">
                <a:latin typeface="+mn-lt"/>
              </a:rPr>
              <a:t>Indicateurs</a:t>
            </a:r>
          </a:p>
        </p:txBody>
      </p:sp>
      <p:sp>
        <p:nvSpPr>
          <p:cNvPr id="88067" name="Rectangle 3"/>
          <p:cNvSpPr>
            <a:spLocks noGrp="1" noChangeArrowheads="1"/>
          </p:cNvSpPr>
          <p:nvPr>
            <p:ph idx="1"/>
          </p:nvPr>
        </p:nvSpPr>
        <p:spPr>
          <a:xfrm>
            <a:off x="1905000" y="1484313"/>
            <a:ext cx="8229600" cy="2209800"/>
          </a:xfrm>
        </p:spPr>
        <p:txBody>
          <a:bodyPr/>
          <a:lstStyle/>
          <a:p>
            <a:pPr eaLnBrk="1" hangingPunct="1">
              <a:buFont typeface="Times" charset="0"/>
              <a:buChar char="•"/>
            </a:pPr>
            <a:r>
              <a:rPr lang="fr-FR"/>
              <a:t>Contribuent à démontrer un changement des conditions ou un résultat lié à une intervention spécifique</a:t>
            </a:r>
          </a:p>
          <a:p>
            <a:pPr eaLnBrk="1" hangingPunct="1"/>
            <a:r>
              <a:rPr lang="fr-FR"/>
              <a:t>Fournissent des preuves des progrès accomplis vers la réalisation des effets et des résultats souhaités</a:t>
            </a:r>
          </a:p>
        </p:txBody>
      </p:sp>
      <p:sp>
        <p:nvSpPr>
          <p:cNvPr id="59396" name="Text Box 4"/>
          <p:cNvSpPr txBox="1">
            <a:spLocks noChangeArrowheads="1"/>
          </p:cNvSpPr>
          <p:nvPr/>
        </p:nvSpPr>
        <p:spPr bwMode="auto">
          <a:xfrm>
            <a:off x="1889125" y="4916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dirty="0"/>
          </a:p>
        </p:txBody>
      </p:sp>
      <p:sp>
        <p:nvSpPr>
          <p:cNvPr id="53253" name="Oval 5"/>
          <p:cNvSpPr>
            <a:spLocks noChangeArrowheads="1"/>
          </p:cNvSpPr>
          <p:nvPr/>
        </p:nvSpPr>
        <p:spPr bwMode="auto">
          <a:xfrm>
            <a:off x="1905000" y="3880248"/>
            <a:ext cx="8458200" cy="1447800"/>
          </a:xfrm>
          <a:prstGeom prst="ellipse">
            <a:avLst/>
          </a:prstGeom>
          <a:solidFill>
            <a:schemeClr val="accent1">
              <a:lumMod val="40000"/>
              <a:lumOff val="60000"/>
            </a:schemeClr>
          </a:solidFill>
          <a:ln w="9525">
            <a:solidFill>
              <a:schemeClr val="accent1">
                <a:lumMod val="40000"/>
                <a:lumOff val="60000"/>
              </a:schemeClr>
            </a:solidFill>
            <a:round/>
            <a:headEnd/>
            <a:tailEnd/>
          </a:ln>
          <a:effectLst/>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fr-FR" sz="2800" b="1">
                <a:latin typeface="+mn-lt"/>
              </a:rPr>
              <a:t>Les indicateurs sont essentiels dans le suivi et l’évaluation</a:t>
            </a:r>
          </a:p>
        </p:txBody>
      </p:sp>
      <p:sp>
        <p:nvSpPr>
          <p:cNvPr id="2" name="Rectangle 1"/>
          <p:cNvSpPr>
            <a:spLocks noChangeArrowheads="1"/>
          </p:cNvSpPr>
          <p:nvPr/>
        </p:nvSpPr>
        <p:spPr bwMode="auto">
          <a:xfrm>
            <a:off x="1524000" y="5805489"/>
            <a:ext cx="9324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charset="-128"/>
              </a:defRPr>
            </a:lvl1pPr>
            <a:lvl2pPr>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lvl="1" eaLnBrk="1" hangingPunct="1">
              <a:spcBef>
                <a:spcPct val="0"/>
              </a:spcBef>
              <a:buFontTx/>
              <a:buNone/>
            </a:pPr>
            <a:r>
              <a:rPr lang="fr-FR" sz="2000" i="1">
                <a:latin typeface="+mn-lt"/>
              </a:rPr>
              <a:t>Les indicateurs sont élaborés en interne / avec les homologues impliqués, ou adaptés à partir de normes admises à l’échelle internationale (p. ex. OMS, standards Sphère, ensemble d’indicateurs de base et de critères de référence suggérés par le Cluster mondial pour la santé).</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Slide Number Placeholder 3"/>
          <p:cNvSpPr>
            <a:spLocks noGrp="1"/>
          </p:cNvSpPr>
          <p:nvPr>
            <p:ph type="sldNum" sz="quarter" idx="12"/>
          </p:nvPr>
        </p:nvSpPr>
        <p:spPr/>
        <p:txBody>
          <a:bodyPr/>
          <a:lstStyle/>
          <a:p>
            <a:fld id="{05C408E3-1C0B-45E5-B572-56F424382D1E}" type="slidenum">
              <a:rPr lang="fr-CH" smtClean="0"/>
              <a:t>48</a:t>
            </a:fld>
            <a:endParaRPr lang="fr-CH"/>
          </a:p>
        </p:txBody>
      </p:sp>
    </p:spTree>
    <p:extLst>
      <p:ext uri="{BB962C8B-B14F-4D97-AF65-F5344CB8AC3E}">
        <p14:creationId xmlns:p14="http://schemas.microsoft.com/office/powerpoint/2010/main" val="141776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C408E3-1C0B-45E5-B572-56F424382D1E}" type="slidenum">
              <a:rPr lang="fr-CH" smtClean="0"/>
              <a:t>49</a:t>
            </a:fld>
            <a:endParaRPr lang="fr-CH"/>
          </a:p>
        </p:txBody>
      </p:sp>
      <p:pic>
        <p:nvPicPr>
          <p:cNvPr id="4" name="Picture 3"/>
          <p:cNvPicPr>
            <a:picLocks noChangeAspect="1"/>
          </p:cNvPicPr>
          <p:nvPr/>
        </p:nvPicPr>
        <p:blipFill>
          <a:blip r:embed="rId3"/>
          <a:stretch>
            <a:fillRect/>
          </a:stretch>
        </p:blipFill>
        <p:spPr>
          <a:xfrm>
            <a:off x="3041252" y="779876"/>
            <a:ext cx="7118350" cy="3683382"/>
          </a:xfrm>
          <a:prstGeom prst="rect">
            <a:avLst/>
          </a:prstGeom>
        </p:spPr>
      </p:pic>
      <p:sp>
        <p:nvSpPr>
          <p:cNvPr id="6" name="Oval 66"/>
          <p:cNvSpPr>
            <a:spLocks noChangeArrowheads="1"/>
          </p:cNvSpPr>
          <p:nvPr/>
        </p:nvSpPr>
        <p:spPr bwMode="auto">
          <a:xfrm>
            <a:off x="5496520" y="4959902"/>
            <a:ext cx="1982788" cy="1881188"/>
          </a:xfrm>
          <a:prstGeom prst="ellipse">
            <a:avLst/>
          </a:prstGeom>
          <a:solidFill>
            <a:srgbClr val="00206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dirty="0">
              <a:solidFill>
                <a:srgbClr val="FFFF00"/>
              </a:solidFill>
              <a:latin typeface="Times New Roman" charset="0"/>
            </a:endParaRPr>
          </a:p>
        </p:txBody>
      </p:sp>
      <p:sp>
        <p:nvSpPr>
          <p:cNvPr id="8" name="Oval 95"/>
          <p:cNvSpPr>
            <a:spLocks noChangeArrowheads="1"/>
          </p:cNvSpPr>
          <p:nvPr/>
        </p:nvSpPr>
        <p:spPr bwMode="auto">
          <a:xfrm>
            <a:off x="5901928" y="5430039"/>
            <a:ext cx="698500" cy="701675"/>
          </a:xfrm>
          <a:prstGeom prst="ellipse">
            <a:avLst/>
          </a:prstGeom>
          <a:solidFill>
            <a:srgbClr val="C0C0C0"/>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10" name="Freeform 224"/>
          <p:cNvSpPr>
            <a:spLocks/>
          </p:cNvSpPr>
          <p:nvPr/>
        </p:nvSpPr>
        <p:spPr bwMode="auto">
          <a:xfrm>
            <a:off x="6320298" y="4463258"/>
            <a:ext cx="225027" cy="377031"/>
          </a:xfrm>
          <a:custGeom>
            <a:avLst/>
            <a:gdLst>
              <a:gd name="T0" fmla="*/ 0 w 287"/>
              <a:gd name="T1" fmla="*/ 2147483646 h 356"/>
              <a:gd name="T2" fmla="*/ 2147483646 w 287"/>
              <a:gd name="T3" fmla="*/ 2147483646 h 356"/>
              <a:gd name="T4" fmla="*/ 2147483646 w 287"/>
              <a:gd name="T5" fmla="*/ 2147483646 h 356"/>
              <a:gd name="T6" fmla="*/ 2147483646 w 287"/>
              <a:gd name="T7" fmla="*/ 2147483646 h 356"/>
              <a:gd name="T8" fmla="*/ 2147483646 w 287"/>
              <a:gd name="T9" fmla="*/ 0 h 356"/>
              <a:gd name="T10" fmla="*/ 2147483646 w 287"/>
              <a:gd name="T11" fmla="*/ 2147483646 h 356"/>
              <a:gd name="T12" fmla="*/ 2147483646 w 287"/>
              <a:gd name="T13" fmla="*/ 2147483646 h 356"/>
              <a:gd name="T14" fmla="*/ 2147483646 w 287"/>
              <a:gd name="T15" fmla="*/ 2147483646 h 356"/>
              <a:gd name="T16" fmla="*/ 2147483646 w 287"/>
              <a:gd name="T17" fmla="*/ 2147483646 h 356"/>
              <a:gd name="T18" fmla="*/ 2147483646 w 287"/>
              <a:gd name="T19" fmla="*/ 2147483646 h 356"/>
              <a:gd name="T20" fmla="*/ 0 w 287"/>
              <a:gd name="T21" fmla="*/ 2147483646 h 3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7" h="356">
                <a:moveTo>
                  <a:pt x="0" y="297"/>
                </a:moveTo>
                <a:lnTo>
                  <a:pt x="59" y="297"/>
                </a:lnTo>
                <a:lnTo>
                  <a:pt x="59" y="60"/>
                </a:lnTo>
                <a:lnTo>
                  <a:pt x="3" y="59"/>
                </a:lnTo>
                <a:lnTo>
                  <a:pt x="150" y="0"/>
                </a:lnTo>
                <a:lnTo>
                  <a:pt x="287" y="59"/>
                </a:lnTo>
                <a:lnTo>
                  <a:pt x="235" y="60"/>
                </a:lnTo>
                <a:lnTo>
                  <a:pt x="235" y="299"/>
                </a:lnTo>
                <a:lnTo>
                  <a:pt x="287" y="299"/>
                </a:lnTo>
                <a:lnTo>
                  <a:pt x="146" y="356"/>
                </a:lnTo>
                <a:lnTo>
                  <a:pt x="0" y="297"/>
                </a:lnTo>
                <a:close/>
              </a:path>
            </a:pathLst>
          </a:custGeom>
          <a:solidFill>
            <a:schemeClr val="tx1"/>
          </a:solidFill>
          <a:ln w="12700">
            <a:solidFill>
              <a:srgbClr val="000000"/>
            </a:solidFill>
            <a:prstDash val="solid"/>
            <a:round/>
            <a:headEnd/>
            <a:tailEnd/>
          </a:ln>
        </p:spPr>
        <p:txBody>
          <a:bodyPr/>
          <a:lstStyle/>
          <a:p>
            <a:endParaRPr lang="en-US"/>
          </a:p>
        </p:txBody>
      </p:sp>
      <p:sp>
        <p:nvSpPr>
          <p:cNvPr id="49" name="Rectangle 48"/>
          <p:cNvSpPr/>
          <p:nvPr/>
        </p:nvSpPr>
        <p:spPr>
          <a:xfrm>
            <a:off x="776585" y="3406009"/>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Ration alimentaire</a:t>
            </a:r>
          </a:p>
        </p:txBody>
      </p:sp>
      <p:sp>
        <p:nvSpPr>
          <p:cNvPr id="52" name="Rectangle 51"/>
          <p:cNvSpPr/>
          <p:nvPr/>
        </p:nvSpPr>
        <p:spPr>
          <a:xfrm>
            <a:off x="1909847" y="4497388"/>
            <a:ext cx="1524000" cy="4794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Accès aux soins de santé</a:t>
            </a:r>
          </a:p>
        </p:txBody>
      </p:sp>
      <p:sp>
        <p:nvSpPr>
          <p:cNvPr id="53" name="Rectangle 52"/>
          <p:cNvSpPr/>
          <p:nvPr/>
        </p:nvSpPr>
        <p:spPr>
          <a:xfrm>
            <a:off x="3490854" y="501401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Morbidité</a:t>
            </a:r>
          </a:p>
        </p:txBody>
      </p:sp>
      <p:sp>
        <p:nvSpPr>
          <p:cNvPr id="54" name="Rectangle 53"/>
          <p:cNvSpPr/>
          <p:nvPr/>
        </p:nvSpPr>
        <p:spPr>
          <a:xfrm>
            <a:off x="2989170" y="5700107"/>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Mortalité</a:t>
            </a:r>
          </a:p>
        </p:txBody>
      </p:sp>
      <p:sp>
        <p:nvSpPr>
          <p:cNvPr id="55" name="Rectangle 54"/>
          <p:cNvSpPr/>
          <p:nvPr/>
        </p:nvSpPr>
        <p:spPr>
          <a:xfrm>
            <a:off x="3343569" y="6280533"/>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Recensement</a:t>
            </a:r>
          </a:p>
        </p:txBody>
      </p:sp>
      <p:sp>
        <p:nvSpPr>
          <p:cNvPr id="56" name="Rectangle 55"/>
          <p:cNvSpPr/>
          <p:nvPr/>
        </p:nvSpPr>
        <p:spPr>
          <a:xfrm>
            <a:off x="8272298" y="5263025"/>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Malnutrition</a:t>
            </a:r>
          </a:p>
        </p:txBody>
      </p:sp>
      <p:sp>
        <p:nvSpPr>
          <p:cNvPr id="57" name="Rectangle 56"/>
          <p:cNvSpPr/>
          <p:nvPr/>
        </p:nvSpPr>
        <p:spPr>
          <a:xfrm>
            <a:off x="8272298" y="6356350"/>
            <a:ext cx="1359961" cy="415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Handicap</a:t>
            </a:r>
          </a:p>
        </p:txBody>
      </p:sp>
      <p:cxnSp>
        <p:nvCxnSpPr>
          <p:cNvPr id="59" name="Straight Arrow Connector 58"/>
          <p:cNvCxnSpPr>
            <a:stCxn id="53" idx="3"/>
          </p:cNvCxnSpPr>
          <p:nvPr/>
        </p:nvCxnSpPr>
        <p:spPr>
          <a:xfrm>
            <a:off x="4850815" y="5221579"/>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6" idx="1"/>
          </p:cNvCxnSpPr>
          <p:nvPr/>
        </p:nvCxnSpPr>
        <p:spPr>
          <a:xfrm flipH="1">
            <a:off x="7476428" y="5470587"/>
            <a:ext cx="795870" cy="194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49131" y="5909175"/>
            <a:ext cx="86646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727043" y="6280533"/>
            <a:ext cx="769477" cy="2487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7476428" y="6356350"/>
            <a:ext cx="795870" cy="2642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490854" y="4734225"/>
            <a:ext cx="2760324" cy="19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8" name="TextBox 77"/>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80" name="Oval 94"/>
          <p:cNvSpPr>
            <a:spLocks noChangeArrowheads="1"/>
          </p:cNvSpPr>
          <p:nvPr/>
        </p:nvSpPr>
        <p:spPr bwMode="auto">
          <a:xfrm>
            <a:off x="6681588" y="5665045"/>
            <a:ext cx="371475" cy="373063"/>
          </a:xfrm>
          <a:prstGeom prst="ellipse">
            <a:avLst/>
          </a:prstGeom>
          <a:solidFill>
            <a:srgbClr val="00FFFF"/>
          </a:solidFill>
          <a:ln w="12700">
            <a:solidFill>
              <a:srgbClr val="000000"/>
            </a:solidFill>
            <a:round/>
            <a:headEnd/>
            <a:tailEnd/>
          </a:ln>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50000"/>
              </a:spcBef>
              <a:buFontTx/>
              <a:buNone/>
            </a:pPr>
            <a:endParaRPr lang="en-US" altLang="en-US" sz="2400">
              <a:solidFill>
                <a:srgbClr val="FFFF00"/>
              </a:solidFill>
              <a:latin typeface="Times New Roman" charset="0"/>
            </a:endParaRPr>
          </a:p>
        </p:txBody>
      </p:sp>
      <p:sp>
        <p:nvSpPr>
          <p:cNvPr id="81" name="Rectangle 80"/>
          <p:cNvSpPr/>
          <p:nvPr/>
        </p:nvSpPr>
        <p:spPr>
          <a:xfrm>
            <a:off x="776585" y="1442168"/>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Prix des denrées alimentaires</a:t>
            </a:r>
          </a:p>
        </p:txBody>
      </p:sp>
      <p:sp>
        <p:nvSpPr>
          <p:cNvPr id="82" name="Rectangle 81"/>
          <p:cNvSpPr/>
          <p:nvPr/>
        </p:nvSpPr>
        <p:spPr>
          <a:xfrm>
            <a:off x="807597" y="2526155"/>
            <a:ext cx="152400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Stocks de nourriture</a:t>
            </a:r>
          </a:p>
        </p:txBody>
      </p:sp>
      <p:cxnSp>
        <p:nvCxnSpPr>
          <p:cNvPr id="83" name="Straight Arrow Connector 82"/>
          <p:cNvCxnSpPr/>
          <p:nvPr/>
        </p:nvCxnSpPr>
        <p:spPr>
          <a:xfrm flipV="1">
            <a:off x="2299292" y="3141344"/>
            <a:ext cx="710948" cy="3565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331597" y="2621567"/>
            <a:ext cx="656336" cy="116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300585" y="1693396"/>
            <a:ext cx="645705" cy="284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490854" y="180899"/>
            <a:ext cx="2394523"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Nombre de personnes / latrines</a:t>
            </a:r>
          </a:p>
        </p:txBody>
      </p:sp>
      <p:sp>
        <p:nvSpPr>
          <p:cNvPr id="90" name="Rectangle 89"/>
          <p:cNvSpPr/>
          <p:nvPr/>
        </p:nvSpPr>
        <p:spPr>
          <a:xfrm>
            <a:off x="6091900" y="170571"/>
            <a:ext cx="2180398"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Couverture vaccinale</a:t>
            </a:r>
          </a:p>
        </p:txBody>
      </p:sp>
      <p:sp>
        <p:nvSpPr>
          <p:cNvPr id="91" name="Rectangle 90"/>
          <p:cNvSpPr/>
          <p:nvPr/>
        </p:nvSpPr>
        <p:spPr>
          <a:xfrm>
            <a:off x="9602916" y="3182878"/>
            <a:ext cx="2175796"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Tests de proportion ++</a:t>
            </a:r>
          </a:p>
        </p:txBody>
      </p:sp>
      <p:sp>
        <p:nvSpPr>
          <p:cNvPr id="92" name="Rectangle 91"/>
          <p:cNvSpPr/>
          <p:nvPr/>
        </p:nvSpPr>
        <p:spPr>
          <a:xfrm>
            <a:off x="9775352" y="2477340"/>
            <a:ext cx="2133584" cy="5206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Nombre de patients équipés d’une prothèse</a:t>
            </a:r>
          </a:p>
        </p:txBody>
      </p:sp>
      <p:sp>
        <p:nvSpPr>
          <p:cNvPr id="93" name="Rectangle 92"/>
          <p:cNvSpPr/>
          <p:nvPr/>
        </p:nvSpPr>
        <p:spPr>
          <a:xfrm>
            <a:off x="9602916" y="3953501"/>
            <a:ext cx="2382440"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Durée d’hospitalisation</a:t>
            </a:r>
          </a:p>
        </p:txBody>
      </p:sp>
      <p:cxnSp>
        <p:nvCxnSpPr>
          <p:cNvPr id="94" name="Straight Arrow Connector 93"/>
          <p:cNvCxnSpPr/>
          <p:nvPr/>
        </p:nvCxnSpPr>
        <p:spPr>
          <a:xfrm flipH="1">
            <a:off x="6432811" y="660263"/>
            <a:ext cx="201746" cy="6316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703530" y="620900"/>
            <a:ext cx="306475" cy="20006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7315200" y="3275299"/>
            <a:ext cx="2305853" cy="683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2" idx="1"/>
          </p:cNvCxnSpPr>
          <p:nvPr/>
        </p:nvCxnSpPr>
        <p:spPr>
          <a:xfrm flipH="1" flipV="1">
            <a:off x="8272298" y="2679623"/>
            <a:ext cx="1503054" cy="58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8179163" y="3796466"/>
            <a:ext cx="1431218" cy="2283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35622" y="164407"/>
            <a:ext cx="2027478" cy="646331"/>
          </a:xfrm>
          <a:prstGeom prst="rect">
            <a:avLst/>
          </a:prstGeom>
          <a:noFill/>
        </p:spPr>
        <p:txBody>
          <a:bodyPr wrap="none" rtlCol="0">
            <a:spAutoFit/>
          </a:bodyPr>
          <a:lstStyle/>
          <a:p>
            <a:r>
              <a:rPr lang="fr-FR" sz="3600" u="sng"/>
              <a:t>Indicateurs</a:t>
            </a:r>
          </a:p>
        </p:txBody>
      </p:sp>
      <p:sp>
        <p:nvSpPr>
          <p:cNvPr id="108" name="Rectangle 107"/>
          <p:cNvSpPr/>
          <p:nvPr/>
        </p:nvSpPr>
        <p:spPr>
          <a:xfrm>
            <a:off x="9173402" y="229117"/>
            <a:ext cx="2180398" cy="4230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Nombre d’accouchements</a:t>
            </a:r>
          </a:p>
        </p:txBody>
      </p:sp>
      <p:cxnSp>
        <p:nvCxnSpPr>
          <p:cNvPr id="109" name="Straight Arrow Connector 108"/>
          <p:cNvCxnSpPr/>
          <p:nvPr/>
        </p:nvCxnSpPr>
        <p:spPr>
          <a:xfrm flipH="1">
            <a:off x="8209704" y="660263"/>
            <a:ext cx="1431218" cy="12386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6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4" name="Title 1"/>
          <p:cNvSpPr txBox="1">
            <a:spLocks/>
          </p:cNvSpPr>
          <p:nvPr/>
        </p:nvSpPr>
        <p:spPr>
          <a:xfrm>
            <a:off x="2395707" y="475981"/>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a:latin typeface="+mn-lt"/>
              </a:rPr>
              <a:t>Types d’évaluation</a:t>
            </a:r>
          </a:p>
        </p:txBody>
      </p:sp>
      <p:sp>
        <p:nvSpPr>
          <p:cNvPr id="24" name="Rounded Rectangle 23"/>
          <p:cNvSpPr/>
          <p:nvPr/>
        </p:nvSpPr>
        <p:spPr>
          <a:xfrm>
            <a:off x="1578647" y="2180814"/>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TextBox 24"/>
          <p:cNvSpPr txBox="1"/>
          <p:nvPr/>
        </p:nvSpPr>
        <p:spPr>
          <a:xfrm>
            <a:off x="1578647" y="2213187"/>
            <a:ext cx="2917786" cy="523220"/>
          </a:xfrm>
          <a:prstGeom prst="rect">
            <a:avLst/>
          </a:prstGeom>
          <a:noFill/>
        </p:spPr>
        <p:txBody>
          <a:bodyPr wrap="none" rtlCol="0">
            <a:spAutoFit/>
          </a:bodyPr>
          <a:lstStyle/>
          <a:p>
            <a:r>
              <a:rPr lang="fr-FR" sz="2800" b="1">
                <a:solidFill>
                  <a:srgbClr val="002060"/>
                </a:solidFill>
              </a:rPr>
              <a:t>Évaluation rapide </a:t>
            </a:r>
          </a:p>
        </p:txBody>
      </p:sp>
      <p:sp>
        <p:nvSpPr>
          <p:cNvPr id="26" name="Rounded Rectangle 25"/>
          <p:cNvSpPr/>
          <p:nvPr/>
        </p:nvSpPr>
        <p:spPr>
          <a:xfrm>
            <a:off x="1578647" y="3538780"/>
            <a:ext cx="9493264" cy="612000"/>
          </a:xfrm>
          <a:prstGeom prst="roundRect">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7" name="Rounded Rectangle 26"/>
          <p:cNvSpPr/>
          <p:nvPr/>
        </p:nvSpPr>
        <p:spPr>
          <a:xfrm>
            <a:off x="1578647" y="4742973"/>
            <a:ext cx="9493264" cy="61200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TextBox 27"/>
          <p:cNvSpPr txBox="1"/>
          <p:nvPr/>
        </p:nvSpPr>
        <p:spPr>
          <a:xfrm>
            <a:off x="1578647" y="4779775"/>
            <a:ext cx="3308919" cy="523220"/>
          </a:xfrm>
          <a:prstGeom prst="rect">
            <a:avLst/>
          </a:prstGeom>
          <a:noFill/>
        </p:spPr>
        <p:txBody>
          <a:bodyPr wrap="none" rtlCol="0">
            <a:spAutoFit/>
          </a:bodyPr>
          <a:lstStyle/>
          <a:p>
            <a:r>
              <a:rPr lang="fr-FR" sz="2800" b="1">
                <a:solidFill>
                  <a:srgbClr val="002060"/>
                </a:solidFill>
              </a:rPr>
              <a:t>Évaluation permanente </a:t>
            </a:r>
          </a:p>
        </p:txBody>
      </p:sp>
      <p:sp>
        <p:nvSpPr>
          <p:cNvPr id="29" name="TextBox 28"/>
          <p:cNvSpPr txBox="1"/>
          <p:nvPr/>
        </p:nvSpPr>
        <p:spPr>
          <a:xfrm>
            <a:off x="1578647" y="3627560"/>
            <a:ext cx="3685310" cy="523220"/>
          </a:xfrm>
          <a:prstGeom prst="rect">
            <a:avLst/>
          </a:prstGeom>
          <a:noFill/>
        </p:spPr>
        <p:txBody>
          <a:bodyPr wrap="square" rtlCol="0">
            <a:spAutoFit/>
          </a:bodyPr>
          <a:lstStyle/>
          <a:p>
            <a:r>
              <a:rPr lang="fr-FR" sz="2800" b="1">
                <a:solidFill>
                  <a:srgbClr val="002060"/>
                </a:solidFill>
              </a:rPr>
              <a:t>Évaluation approfondie </a:t>
            </a:r>
          </a:p>
        </p:txBody>
      </p:sp>
      <p:sp>
        <p:nvSpPr>
          <p:cNvPr id="30" name="TextBox 29"/>
          <p:cNvSpPr txBox="1"/>
          <p:nvPr/>
        </p:nvSpPr>
        <p:spPr>
          <a:xfrm>
            <a:off x="1217147" y="2794154"/>
            <a:ext cx="8889165" cy="461665"/>
          </a:xfrm>
          <a:prstGeom prst="rect">
            <a:avLst/>
          </a:prstGeom>
          <a:noFill/>
        </p:spPr>
        <p:txBody>
          <a:bodyPr wrap="none" rtlCol="0">
            <a:spAutoFit/>
          </a:bodyPr>
          <a:lstStyle/>
          <a:p>
            <a:r>
              <a:rPr lang="fr-FR" sz="2400" i="1" dirty="0"/>
              <a:t>Format propre à un pays, une organisation ou un secteur, MIRA, modèle de l’ACAPS, etc.</a:t>
            </a:r>
          </a:p>
        </p:txBody>
      </p:sp>
      <p:sp>
        <p:nvSpPr>
          <p:cNvPr id="31" name="TextBox 30"/>
          <p:cNvSpPr txBox="1"/>
          <p:nvPr/>
        </p:nvSpPr>
        <p:spPr>
          <a:xfrm>
            <a:off x="1217147" y="5391775"/>
            <a:ext cx="10067725" cy="461665"/>
          </a:xfrm>
          <a:prstGeom prst="rect">
            <a:avLst/>
          </a:prstGeom>
          <a:noFill/>
        </p:spPr>
        <p:txBody>
          <a:bodyPr wrap="square" rtlCol="0">
            <a:spAutoFit/>
          </a:bodyPr>
          <a:lstStyle/>
          <a:p>
            <a:r>
              <a:rPr lang="fr-FR" sz="2400" i="1" dirty="0"/>
              <a:t>Suivi ou surveillance de la situation, p. ex. </a:t>
            </a:r>
            <a:r>
              <a:rPr lang="fr-FR" sz="2400" i="1" dirty="0" err="1"/>
              <a:t>HeRAMS</a:t>
            </a:r>
            <a:r>
              <a:rPr lang="fr-FR" sz="2400" i="1" dirty="0"/>
              <a:t>, prix du marché, etc.</a:t>
            </a:r>
          </a:p>
        </p:txBody>
      </p:sp>
    </p:spTree>
    <p:extLst>
      <p:ext uri="{BB962C8B-B14F-4D97-AF65-F5344CB8AC3E}">
        <p14:creationId xmlns:p14="http://schemas.microsoft.com/office/powerpoint/2010/main" val="1123454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09800" y="228600"/>
            <a:ext cx="7772400" cy="1143000"/>
          </a:xfrm>
        </p:spPr>
        <p:txBody>
          <a:bodyPr/>
          <a:lstStyle/>
          <a:p>
            <a:pPr eaLnBrk="1" hangingPunct="1"/>
            <a:r>
              <a:rPr lang="fr-FR" u="sng">
                <a:latin typeface="+mn-lt"/>
              </a:rPr>
              <a:t>Sélection des indicateurs</a:t>
            </a:r>
          </a:p>
        </p:txBody>
      </p:sp>
      <p:sp>
        <p:nvSpPr>
          <p:cNvPr id="94211" name="Rectangle 3"/>
          <p:cNvSpPr>
            <a:spLocks noGrp="1" noChangeArrowheads="1"/>
          </p:cNvSpPr>
          <p:nvPr>
            <p:ph idx="1"/>
          </p:nvPr>
        </p:nvSpPr>
        <p:spPr>
          <a:xfrm>
            <a:off x="1812925" y="1195388"/>
            <a:ext cx="7985125" cy="4335463"/>
          </a:xfrm>
        </p:spPr>
        <p:txBody>
          <a:bodyPr>
            <a:noAutofit/>
          </a:bodyPr>
          <a:lstStyle/>
          <a:p>
            <a:pPr eaLnBrk="1" hangingPunct="1">
              <a:lnSpc>
                <a:spcPct val="90000"/>
              </a:lnSpc>
              <a:buFontTx/>
              <a:buNone/>
            </a:pPr>
            <a:endParaRPr lang="en-GB" altLang="en-US" sz="2400" dirty="0"/>
          </a:p>
          <a:p>
            <a:pPr eaLnBrk="1" hangingPunct="1">
              <a:lnSpc>
                <a:spcPct val="90000"/>
              </a:lnSpc>
            </a:pPr>
            <a:r>
              <a:rPr lang="fr-FR" sz="2400"/>
              <a:t>En fonction de la situation globale et des objectifs du programme</a:t>
            </a:r>
          </a:p>
          <a:p>
            <a:pPr eaLnBrk="1" hangingPunct="1">
              <a:lnSpc>
                <a:spcPct val="90000"/>
              </a:lnSpc>
            </a:pPr>
            <a:r>
              <a:rPr lang="fr-FR" sz="2400"/>
              <a:t>Pertinence -&gt; utilité</a:t>
            </a:r>
          </a:p>
          <a:p>
            <a:pPr eaLnBrk="1" hangingPunct="1">
              <a:lnSpc>
                <a:spcPct val="90000"/>
              </a:lnSpc>
            </a:pPr>
            <a:r>
              <a:rPr lang="fr-FR" sz="2400"/>
              <a:t>Sensibilité</a:t>
            </a:r>
          </a:p>
          <a:p>
            <a:pPr eaLnBrk="1" hangingPunct="1">
              <a:lnSpc>
                <a:spcPct val="90000"/>
              </a:lnSpc>
            </a:pPr>
            <a:r>
              <a:rPr lang="fr-FR" sz="2400"/>
              <a:t>Nombre limité </a:t>
            </a:r>
          </a:p>
          <a:p>
            <a:pPr eaLnBrk="1" hangingPunct="1">
              <a:lnSpc>
                <a:spcPct val="90000"/>
              </a:lnSpc>
            </a:pPr>
            <a:r>
              <a:rPr lang="fr-FR" sz="2400"/>
              <a:t>Priorité aux indicateurs clés faciles à suivre</a:t>
            </a:r>
          </a:p>
          <a:p>
            <a:pPr eaLnBrk="1" hangingPunct="1">
              <a:lnSpc>
                <a:spcPct val="90000"/>
              </a:lnSpc>
            </a:pPr>
            <a:r>
              <a:rPr lang="fr-FR" sz="2400"/>
              <a:t>Indicateurs directs &lt;-&gt; indirects </a:t>
            </a:r>
          </a:p>
          <a:p>
            <a:pPr eaLnBrk="1" hangingPunct="1">
              <a:lnSpc>
                <a:spcPct val="90000"/>
              </a:lnSpc>
            </a:pPr>
            <a:r>
              <a:rPr lang="fr-FR" sz="2400"/>
              <a:t>Indicateurs quantitatifs </a:t>
            </a:r>
            <a:r>
              <a:rPr lang="fr-FR" sz="2400" u="sng"/>
              <a:t>et</a:t>
            </a:r>
            <a:r>
              <a:rPr lang="fr-FR" sz="2400"/>
              <a:t> qualitatifs</a:t>
            </a:r>
          </a:p>
          <a:p>
            <a:pPr eaLnBrk="1" hangingPunct="1">
              <a:lnSpc>
                <a:spcPct val="90000"/>
              </a:lnSpc>
              <a:buFontTx/>
              <a:buNone/>
            </a:pPr>
            <a:r>
              <a:rPr lang="fr-FR" sz="2400"/>
              <a:t> </a:t>
            </a:r>
          </a:p>
          <a:p>
            <a:pPr lvl="1" eaLnBrk="1" hangingPunct="1">
              <a:lnSpc>
                <a:spcPct val="90000"/>
              </a:lnSpc>
              <a:buFont typeface="Wingdings" charset="2"/>
              <a:buChar char="ü"/>
            </a:pPr>
            <a:r>
              <a:rPr lang="fr-FR" sz="2000"/>
              <a:t>Référence et cible</a:t>
            </a:r>
          </a:p>
          <a:p>
            <a:pPr lvl="1" eaLnBrk="1" hangingPunct="1">
              <a:lnSpc>
                <a:spcPct val="90000"/>
              </a:lnSpc>
              <a:buFont typeface="Wingdings" charset="2"/>
              <a:buChar char="ü"/>
            </a:pPr>
            <a:r>
              <a:rPr lang="fr-FR" sz="2000"/>
              <a:t>Exemples : incidence et prévalence, couverture (p. ex. vaccination contre la rougeole), taux d’utilisation, taux d’accès</a:t>
            </a:r>
          </a:p>
        </p:txBody>
      </p:sp>
      <p:sp>
        <p:nvSpPr>
          <p:cNvPr id="94212" name="Text Box 4"/>
          <p:cNvSpPr txBox="1">
            <a:spLocks noChangeArrowheads="1"/>
          </p:cNvSpPr>
          <p:nvPr/>
        </p:nvSpPr>
        <p:spPr bwMode="auto">
          <a:xfrm>
            <a:off x="18129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3" name="Text Box 5"/>
          <p:cNvSpPr txBox="1">
            <a:spLocks noChangeArrowheads="1"/>
          </p:cNvSpPr>
          <p:nvPr/>
        </p:nvSpPr>
        <p:spPr bwMode="auto">
          <a:xfrm>
            <a:off x="2232025" y="5630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4" name="Text Box 6"/>
          <p:cNvSpPr txBox="1">
            <a:spLocks noChangeArrowheads="1"/>
          </p:cNvSpPr>
          <p:nvPr/>
        </p:nvSpPr>
        <p:spPr bwMode="auto">
          <a:xfrm>
            <a:off x="3070225" y="6011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5" name="Text Box 7"/>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6" name="Text Box 8"/>
          <p:cNvSpPr txBox="1">
            <a:spLocks noChangeArrowheads="1"/>
          </p:cNvSpPr>
          <p:nvPr/>
        </p:nvSpPr>
        <p:spPr bwMode="auto">
          <a:xfrm>
            <a:off x="3505200"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17" name="Text Box 9"/>
          <p:cNvSpPr txBox="1">
            <a:spLocks noChangeArrowheads="1"/>
          </p:cNvSpPr>
          <p:nvPr/>
        </p:nvSpPr>
        <p:spPr bwMode="auto">
          <a:xfrm>
            <a:off x="3641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8" name="Text Box 10"/>
          <p:cNvSpPr txBox="1">
            <a:spLocks noChangeArrowheads="1"/>
          </p:cNvSpPr>
          <p:nvPr/>
        </p:nvSpPr>
        <p:spPr bwMode="auto">
          <a:xfrm>
            <a:off x="4251325" y="613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19" name="Text Box 11"/>
          <p:cNvSpPr txBox="1">
            <a:spLocks noChangeArrowheads="1"/>
          </p:cNvSpPr>
          <p:nvPr/>
        </p:nvSpPr>
        <p:spPr bwMode="auto">
          <a:xfrm>
            <a:off x="4327525" y="6059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0" name="Text Box 12"/>
          <p:cNvSpPr txBox="1">
            <a:spLocks noChangeArrowheads="1"/>
          </p:cNvSpPr>
          <p:nvPr/>
        </p:nvSpPr>
        <p:spPr bwMode="auto">
          <a:xfrm>
            <a:off x="44799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1" name="Text Box 13"/>
          <p:cNvSpPr txBox="1">
            <a:spLocks noChangeArrowheads="1"/>
          </p:cNvSpPr>
          <p:nvPr/>
        </p:nvSpPr>
        <p:spPr bwMode="auto">
          <a:xfrm>
            <a:off x="3984625" y="6316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endParaRPr lang="fr-CH" altLang="en-US" sz="2400" dirty="0"/>
          </a:p>
        </p:txBody>
      </p:sp>
      <p:sp>
        <p:nvSpPr>
          <p:cNvPr id="94222" name="Text Box 14"/>
          <p:cNvSpPr txBox="1">
            <a:spLocks noChangeArrowheads="1"/>
          </p:cNvSpPr>
          <p:nvPr/>
        </p:nvSpPr>
        <p:spPr bwMode="auto">
          <a:xfrm>
            <a:off x="3946525" y="5983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3" name="Text Box 15"/>
          <p:cNvSpPr txBox="1">
            <a:spLocks noChangeArrowheads="1"/>
          </p:cNvSpPr>
          <p:nvPr/>
        </p:nvSpPr>
        <p:spPr bwMode="auto">
          <a:xfrm>
            <a:off x="3870325" y="5907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4" name="Text Box 16"/>
          <p:cNvSpPr txBox="1">
            <a:spLocks noChangeArrowheads="1"/>
          </p:cNvSpPr>
          <p:nvPr/>
        </p:nvSpPr>
        <p:spPr bwMode="auto">
          <a:xfrm>
            <a:off x="39465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5" name="Text Box 17"/>
          <p:cNvSpPr txBox="1">
            <a:spLocks noChangeArrowheads="1"/>
          </p:cNvSpPr>
          <p:nvPr/>
        </p:nvSpPr>
        <p:spPr bwMode="auto">
          <a:xfrm>
            <a:off x="2117725" y="4992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6" name="Text Box 18"/>
          <p:cNvSpPr txBox="1">
            <a:spLocks noChangeArrowheads="1"/>
          </p:cNvSpPr>
          <p:nvPr/>
        </p:nvSpPr>
        <p:spPr bwMode="auto">
          <a:xfrm>
            <a:off x="20415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94227" name="Text Box 19"/>
          <p:cNvSpPr txBox="1">
            <a:spLocks noChangeArrowheads="1"/>
          </p:cNvSpPr>
          <p:nvPr/>
        </p:nvSpPr>
        <p:spPr bwMode="auto">
          <a:xfrm>
            <a:off x="3032125" y="4916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fr-CH" altLang="en-US" sz="2400" dirty="0"/>
          </a:p>
        </p:txBody>
      </p:sp>
      <p:sp>
        <p:nvSpPr>
          <p:cNvPr id="21" name="Rectangle 2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2" name="TextBox 21"/>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
        <p:nvSpPr>
          <p:cNvPr id="3" name="Slide Number Placeholder 2"/>
          <p:cNvSpPr>
            <a:spLocks noGrp="1"/>
          </p:cNvSpPr>
          <p:nvPr>
            <p:ph type="sldNum" sz="quarter" idx="12"/>
          </p:nvPr>
        </p:nvSpPr>
        <p:spPr/>
        <p:txBody>
          <a:bodyPr/>
          <a:lstStyle/>
          <a:p>
            <a:fld id="{05C408E3-1C0B-45E5-B572-56F424382D1E}" type="slidenum">
              <a:rPr lang="fr-CH" smtClean="0"/>
              <a:t>50</a:t>
            </a:fld>
            <a:endParaRPr lang="fr-CH"/>
          </a:p>
        </p:txBody>
      </p:sp>
    </p:spTree>
    <p:extLst>
      <p:ext uri="{BB962C8B-B14F-4D97-AF65-F5344CB8AC3E}">
        <p14:creationId xmlns:p14="http://schemas.microsoft.com/office/powerpoint/2010/main" val="58362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61724" y="0"/>
            <a:ext cx="4786923" cy="6858000"/>
          </a:xfrm>
          <a:prstGeom prst="rect">
            <a:avLst/>
          </a:prstGeom>
        </p:spPr>
      </p:pic>
      <p:sp>
        <p:nvSpPr>
          <p:cNvPr id="5" name="TextBox 4"/>
          <p:cNvSpPr txBox="1"/>
          <p:nvPr/>
        </p:nvSpPr>
        <p:spPr>
          <a:xfrm>
            <a:off x="6063916" y="553453"/>
            <a:ext cx="184731" cy="369332"/>
          </a:xfrm>
          <a:prstGeom prst="rect">
            <a:avLst/>
          </a:prstGeom>
          <a:noFill/>
        </p:spPr>
        <p:txBody>
          <a:bodyPr wrap="none" rtlCol="0">
            <a:spAutoFit/>
          </a:bodyPr>
          <a:lstStyle/>
          <a:p>
            <a:endParaRPr lang="en-GB" dirty="0"/>
          </a:p>
        </p:txBody>
      </p:sp>
      <p:pic>
        <p:nvPicPr>
          <p:cNvPr id="6" name="Picture 5"/>
          <p:cNvPicPr>
            <a:picLocks noChangeAspect="1"/>
          </p:cNvPicPr>
          <p:nvPr/>
        </p:nvPicPr>
        <p:blipFill>
          <a:blip r:embed="rId4"/>
          <a:stretch>
            <a:fillRect/>
          </a:stretch>
        </p:blipFill>
        <p:spPr>
          <a:xfrm>
            <a:off x="6710681" y="-3647"/>
            <a:ext cx="4834647" cy="6858000"/>
          </a:xfrm>
          <a:prstGeom prst="rect">
            <a:avLst/>
          </a:prstGeom>
        </p:spPr>
      </p:pic>
      <p:sp>
        <p:nvSpPr>
          <p:cNvPr id="7" name="Rectangle 6">
            <a:extLst>
              <a:ext uri="{FF2B5EF4-FFF2-40B4-BE49-F238E27FC236}">
                <a16:creationId xmlns:a16="http://schemas.microsoft.com/office/drawing/2014/main" id="{E6628C4A-1772-4132-A212-632F284E490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8FE0DB9F-15DA-49DD-B950-E7F1D39C11C2}"/>
              </a:ext>
            </a:extLst>
          </p:cNvPr>
          <p:cNvSpPr txBox="1"/>
          <p:nvPr/>
        </p:nvSpPr>
        <p:spPr>
          <a:xfrm>
            <a:off x="83492" y="5131827"/>
            <a:ext cx="461665" cy="1440651"/>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937953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6E5B9-F6B0-440C-AE90-5A5A33DEA0DB}"/>
              </a:ext>
            </a:extLst>
          </p:cNvPr>
          <p:cNvSpPr txBox="1"/>
          <p:nvPr/>
        </p:nvSpPr>
        <p:spPr>
          <a:xfrm>
            <a:off x="3183693" y="2406516"/>
            <a:ext cx="2752741" cy="769441"/>
          </a:xfrm>
          <a:prstGeom prst="rect">
            <a:avLst/>
          </a:prstGeom>
          <a:noFill/>
        </p:spPr>
        <p:txBody>
          <a:bodyPr wrap="none" rtlCol="0">
            <a:spAutoFit/>
          </a:bodyPr>
          <a:lstStyle/>
          <a:p>
            <a:r>
              <a:rPr lang="fr-FR" sz="4400" u="sng"/>
              <a:t>Des questions ?</a:t>
            </a:r>
          </a:p>
        </p:txBody>
      </p:sp>
      <p:sp>
        <p:nvSpPr>
          <p:cNvPr id="5" name="Rectangle 4">
            <a:extLst>
              <a:ext uri="{FF2B5EF4-FFF2-40B4-BE49-F238E27FC236}">
                <a16:creationId xmlns:a16="http://schemas.microsoft.com/office/drawing/2014/main" id="{1CCE302D-3867-4140-B0F5-7A2D284825B5}"/>
              </a:ext>
            </a:extLst>
          </p:cNvPr>
          <p:cNvSpPr/>
          <p:nvPr/>
        </p:nvSpPr>
        <p:spPr>
          <a:xfrm>
            <a:off x="0" y="42864"/>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6" name="TextBox 5">
            <a:extLst>
              <a:ext uri="{FF2B5EF4-FFF2-40B4-BE49-F238E27FC236}">
                <a16:creationId xmlns:a16="http://schemas.microsoft.com/office/drawing/2014/main" id="{2291650D-CE82-492C-A583-411DA6D9354F}"/>
              </a:ext>
            </a:extLst>
          </p:cNvPr>
          <p:cNvSpPr txBox="1"/>
          <p:nvPr/>
        </p:nvSpPr>
        <p:spPr>
          <a:xfrm>
            <a:off x="80371" y="5229200"/>
            <a:ext cx="461665" cy="1440394"/>
          </a:xfrm>
          <a:prstGeom prst="rect">
            <a:avLst/>
          </a:prstGeom>
          <a:noFill/>
        </p:spPr>
        <p:txBody>
          <a:bodyPr vert="vert270" wrap="none" rtlCol="0">
            <a:spAutoFit/>
          </a:bodyPr>
          <a:lstStyle/>
          <a:p>
            <a:r>
              <a:rPr lang="fr-FR" sz="1800">
                <a:solidFill>
                  <a:schemeClr val="bg1"/>
                </a:solidFill>
              </a:rPr>
              <a:t>Cours H.E.L.P.</a:t>
            </a:r>
          </a:p>
        </p:txBody>
      </p:sp>
      <p:pic>
        <p:nvPicPr>
          <p:cNvPr id="8" name="Picture 7">
            <a:extLst>
              <a:ext uri="{FF2B5EF4-FFF2-40B4-BE49-F238E27FC236}">
                <a16:creationId xmlns:a16="http://schemas.microsoft.com/office/drawing/2014/main" id="{8CBFE1A6-2C02-4001-A063-207199D9EFBC}"/>
              </a:ext>
            </a:extLst>
          </p:cNvPr>
          <p:cNvPicPr>
            <a:picLocks noChangeAspect="1"/>
          </p:cNvPicPr>
          <p:nvPr/>
        </p:nvPicPr>
        <p:blipFill>
          <a:blip r:embed="rId3"/>
          <a:stretch>
            <a:fillRect/>
          </a:stretch>
        </p:blipFill>
        <p:spPr>
          <a:xfrm>
            <a:off x="7566622" y="1591636"/>
            <a:ext cx="2752741" cy="3168642"/>
          </a:xfrm>
          <a:prstGeom prst="rect">
            <a:avLst/>
          </a:prstGeom>
        </p:spPr>
      </p:pic>
    </p:spTree>
    <p:extLst>
      <p:ext uri="{BB962C8B-B14F-4D97-AF65-F5344CB8AC3E}">
        <p14:creationId xmlns:p14="http://schemas.microsoft.com/office/powerpoint/2010/main" val="332404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010889" y="405743"/>
            <a:ext cx="7827819" cy="6315732"/>
          </a:xfrm>
          <a:prstGeom prst="rect">
            <a:avLst/>
          </a:prstGeom>
        </p:spPr>
      </p:pic>
      <p:sp>
        <p:nvSpPr>
          <p:cNvPr id="4" name="Slide Number Placeholder 3"/>
          <p:cNvSpPr>
            <a:spLocks noGrp="1"/>
          </p:cNvSpPr>
          <p:nvPr>
            <p:ph type="sldNum" sz="quarter" idx="12"/>
          </p:nvPr>
        </p:nvSpPr>
        <p:spPr/>
        <p:txBody>
          <a:bodyPr/>
          <a:lstStyle/>
          <a:p>
            <a:fld id="{05C408E3-1C0B-45E5-B572-56F424382D1E}" type="slidenum">
              <a:rPr lang="fr-CH" smtClean="0"/>
              <a:t>6</a:t>
            </a:fld>
            <a:endParaRPr lang="fr-CH"/>
          </a:p>
        </p:txBody>
      </p:sp>
      <p:pic>
        <p:nvPicPr>
          <p:cNvPr id="7" name="Picture 6"/>
          <p:cNvPicPr>
            <a:picLocks noChangeAspect="1"/>
          </p:cNvPicPr>
          <p:nvPr/>
        </p:nvPicPr>
        <p:blipFill>
          <a:blip r:embed="rId4"/>
          <a:stretch>
            <a:fillRect/>
          </a:stretch>
        </p:blipFill>
        <p:spPr>
          <a:xfrm>
            <a:off x="1286165" y="2109232"/>
            <a:ext cx="1676400" cy="2400300"/>
          </a:xfrm>
          <a:prstGeom prst="rect">
            <a:avLst/>
          </a:prstGeom>
        </p:spPr>
      </p:pic>
      <p:sp>
        <p:nvSpPr>
          <p:cNvPr id="6" name="Rectangle 5">
            <a:extLst>
              <a:ext uri="{FF2B5EF4-FFF2-40B4-BE49-F238E27FC236}">
                <a16:creationId xmlns:a16="http://schemas.microsoft.com/office/drawing/2014/main" id="{26C516B6-44E3-4153-BEDF-1E224D36722D}"/>
              </a:ext>
            </a:extLst>
          </p:cNvPr>
          <p:cNvSpPr/>
          <p:nvPr/>
        </p:nvSpPr>
        <p:spPr>
          <a:xfrm>
            <a:off x="0" y="10886"/>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2BBDD449-D5C0-4B15-B5CC-B38DDB214A84}"/>
              </a:ext>
            </a:extLst>
          </p:cNvPr>
          <p:cNvSpPr txBox="1"/>
          <p:nvPr/>
        </p:nvSpPr>
        <p:spPr>
          <a:xfrm>
            <a:off x="83492" y="510437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05666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7</a:t>
            </a:fld>
            <a:endParaRPr lang="fr-CH"/>
          </a:p>
        </p:txBody>
      </p:sp>
      <p:sp>
        <p:nvSpPr>
          <p:cNvPr id="6" name="TextBox 5"/>
          <p:cNvSpPr txBox="1"/>
          <p:nvPr/>
        </p:nvSpPr>
        <p:spPr>
          <a:xfrm>
            <a:off x="6437870" y="365125"/>
            <a:ext cx="184731" cy="369332"/>
          </a:xfrm>
          <a:prstGeom prst="rect">
            <a:avLst/>
          </a:prstGeom>
          <a:noFill/>
        </p:spPr>
        <p:txBody>
          <a:bodyPr wrap="none" rtlCol="0">
            <a:spAutoFit/>
          </a:bodyPr>
          <a:lstStyle/>
          <a:p>
            <a:endParaRPr lang="en-GB" dirty="0"/>
          </a:p>
        </p:txBody>
      </p:sp>
      <p:pic>
        <p:nvPicPr>
          <p:cNvPr id="7" name="Picture 6"/>
          <p:cNvPicPr>
            <a:picLocks noChangeAspect="1"/>
          </p:cNvPicPr>
          <p:nvPr/>
        </p:nvPicPr>
        <p:blipFill>
          <a:blip r:embed="rId3"/>
          <a:stretch>
            <a:fillRect/>
          </a:stretch>
        </p:blipFill>
        <p:spPr>
          <a:xfrm>
            <a:off x="1169447" y="3806894"/>
            <a:ext cx="6090036" cy="2914581"/>
          </a:xfrm>
          <a:prstGeom prst="rect">
            <a:avLst/>
          </a:prstGeom>
        </p:spPr>
      </p:pic>
      <p:pic>
        <p:nvPicPr>
          <p:cNvPr id="9" name="Picture 8"/>
          <p:cNvPicPr>
            <a:picLocks noChangeAspect="1"/>
          </p:cNvPicPr>
          <p:nvPr/>
        </p:nvPicPr>
        <p:blipFill>
          <a:blip r:embed="rId4"/>
          <a:stretch>
            <a:fillRect/>
          </a:stretch>
        </p:blipFill>
        <p:spPr>
          <a:xfrm>
            <a:off x="6799220" y="232983"/>
            <a:ext cx="5392780" cy="5152768"/>
          </a:xfrm>
          <a:prstGeom prst="rect">
            <a:avLst/>
          </a:prstGeom>
        </p:spPr>
      </p:pic>
      <p:pic>
        <p:nvPicPr>
          <p:cNvPr id="14" name="Picture 13"/>
          <p:cNvPicPr>
            <a:picLocks noChangeAspect="1"/>
          </p:cNvPicPr>
          <p:nvPr/>
        </p:nvPicPr>
        <p:blipFill>
          <a:blip r:embed="rId5"/>
          <a:stretch>
            <a:fillRect/>
          </a:stretch>
        </p:blipFill>
        <p:spPr>
          <a:xfrm>
            <a:off x="10617502" y="5467333"/>
            <a:ext cx="1130300" cy="190500"/>
          </a:xfrm>
          <a:prstGeom prst="rect">
            <a:avLst/>
          </a:prstGeom>
        </p:spPr>
      </p:pic>
      <p:pic>
        <p:nvPicPr>
          <p:cNvPr id="15" name="Picture 14"/>
          <p:cNvPicPr>
            <a:picLocks noChangeAspect="1"/>
          </p:cNvPicPr>
          <p:nvPr/>
        </p:nvPicPr>
        <p:blipFill>
          <a:blip r:embed="rId6"/>
          <a:stretch>
            <a:fillRect/>
          </a:stretch>
        </p:blipFill>
        <p:spPr>
          <a:xfrm>
            <a:off x="733251" y="38458"/>
            <a:ext cx="5977659" cy="3547941"/>
          </a:xfrm>
          <a:prstGeom prst="rect">
            <a:avLst/>
          </a:prstGeom>
        </p:spPr>
      </p:pic>
      <p:sp>
        <p:nvSpPr>
          <p:cNvPr id="8" name="Rectangle 7">
            <a:extLst>
              <a:ext uri="{FF2B5EF4-FFF2-40B4-BE49-F238E27FC236}">
                <a16:creationId xmlns:a16="http://schemas.microsoft.com/office/drawing/2014/main" id="{0710FF64-9031-4A25-BDED-6D4B85B594C9}"/>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0" name="TextBox 9">
            <a:extLst>
              <a:ext uri="{FF2B5EF4-FFF2-40B4-BE49-F238E27FC236}">
                <a16:creationId xmlns:a16="http://schemas.microsoft.com/office/drawing/2014/main" id="{863A25AC-2A33-4D33-8090-636DFB74B9D6}"/>
              </a:ext>
            </a:extLst>
          </p:cNvPr>
          <p:cNvSpPr txBox="1"/>
          <p:nvPr/>
        </p:nvSpPr>
        <p:spPr>
          <a:xfrm>
            <a:off x="83492" y="5104374"/>
            <a:ext cx="461665" cy="1440394"/>
          </a:xfrm>
          <a:prstGeom prst="rect">
            <a:avLst/>
          </a:prstGeom>
          <a:noFill/>
        </p:spPr>
        <p:txBody>
          <a:bodyPr vert="vert270" wrap="none" rtlCol="0">
            <a:spAutoFit/>
          </a:bodyPr>
          <a:lstStyle/>
          <a:p>
            <a:r>
              <a:rPr lang="en-US" dirty="0">
                <a:solidFill>
                  <a:schemeClr val="bg1"/>
                </a:solidFill>
              </a:rPr>
              <a:t>H.E.L.P. course</a:t>
            </a:r>
          </a:p>
        </p:txBody>
      </p:sp>
    </p:spTree>
    <p:extLst>
      <p:ext uri="{BB962C8B-B14F-4D97-AF65-F5344CB8AC3E}">
        <p14:creationId xmlns:p14="http://schemas.microsoft.com/office/powerpoint/2010/main" val="186378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8</a:t>
            </a:fld>
            <a:endParaRPr lang="fr-CH"/>
          </a:p>
        </p:txBody>
      </p:sp>
      <p:pic>
        <p:nvPicPr>
          <p:cNvPr id="11" name="Picture 10"/>
          <p:cNvPicPr>
            <a:picLocks noChangeAspect="1"/>
          </p:cNvPicPr>
          <p:nvPr/>
        </p:nvPicPr>
        <p:blipFill>
          <a:blip r:embed="rId3"/>
          <a:stretch>
            <a:fillRect/>
          </a:stretch>
        </p:blipFill>
        <p:spPr>
          <a:xfrm>
            <a:off x="2322576" y="1649393"/>
            <a:ext cx="8229600" cy="4882189"/>
          </a:xfrm>
          <a:prstGeom prst="rect">
            <a:avLst/>
          </a:prstGeom>
        </p:spPr>
      </p:pic>
      <p:sp>
        <p:nvSpPr>
          <p:cNvPr id="12" name="TextBox 11"/>
          <p:cNvSpPr txBox="1"/>
          <p:nvPr/>
        </p:nvSpPr>
        <p:spPr>
          <a:xfrm>
            <a:off x="2322576" y="326418"/>
            <a:ext cx="8685391" cy="769441"/>
          </a:xfrm>
          <a:prstGeom prst="rect">
            <a:avLst/>
          </a:prstGeom>
          <a:noFill/>
        </p:spPr>
        <p:txBody>
          <a:bodyPr wrap="none" rtlCol="0">
            <a:spAutoFit/>
          </a:bodyPr>
          <a:lstStyle/>
          <a:p>
            <a:r>
              <a:rPr lang="fr-FR" sz="4400" u="sng"/>
              <a:t>Crise aiguë : précision et rapidité </a:t>
            </a:r>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104374"/>
            <a:ext cx="461665" cy="1440394"/>
          </a:xfrm>
          <a:prstGeom prst="rect">
            <a:avLst/>
          </a:prstGeom>
          <a:noFill/>
        </p:spPr>
        <p:txBody>
          <a:bodyPr vert="vert270" wrap="none" rtlCol="0">
            <a:spAutoFit/>
          </a:bodyPr>
          <a:lstStyle/>
          <a:p>
            <a:r>
              <a:rPr lang="fr-FR">
                <a:solidFill>
                  <a:schemeClr val="bg1"/>
                </a:solidFill>
              </a:rPr>
              <a:t>Cours H.E.L.P.</a:t>
            </a:r>
          </a:p>
        </p:txBody>
      </p:sp>
    </p:spTree>
    <p:extLst>
      <p:ext uri="{BB962C8B-B14F-4D97-AF65-F5344CB8AC3E}">
        <p14:creationId xmlns:p14="http://schemas.microsoft.com/office/powerpoint/2010/main" val="107318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C408E3-1C0B-45E5-B572-56F424382D1E}" type="slidenum">
              <a:rPr lang="fr-CH" smtClean="0"/>
              <a:t>9</a:t>
            </a:fld>
            <a:endParaRPr lang="fr-CH"/>
          </a:p>
        </p:txBody>
      </p:sp>
      <p:sp>
        <p:nvSpPr>
          <p:cNvPr id="12" name="TextBox 11"/>
          <p:cNvSpPr txBox="1"/>
          <p:nvPr/>
        </p:nvSpPr>
        <p:spPr>
          <a:xfrm>
            <a:off x="2082546" y="326418"/>
            <a:ext cx="8557151" cy="769441"/>
          </a:xfrm>
          <a:prstGeom prst="rect">
            <a:avLst/>
          </a:prstGeom>
          <a:noFill/>
        </p:spPr>
        <p:txBody>
          <a:bodyPr wrap="none" rtlCol="0">
            <a:spAutoFit/>
          </a:bodyPr>
          <a:lstStyle/>
          <a:p>
            <a:r>
              <a:rPr lang="fr-FR" sz="4400" u="sng"/>
              <a:t>Crise aiguë : précision et rapidité</a:t>
            </a:r>
          </a:p>
        </p:txBody>
      </p:sp>
      <p:sp>
        <p:nvSpPr>
          <p:cNvPr id="13" name="TextBox 12"/>
          <p:cNvSpPr txBox="1"/>
          <p:nvPr/>
        </p:nvSpPr>
        <p:spPr>
          <a:xfrm>
            <a:off x="429491" y="526473"/>
            <a:ext cx="184731" cy="369332"/>
          </a:xfrm>
          <a:prstGeom prst="rect">
            <a:avLst/>
          </a:prstGeom>
          <a:noFill/>
        </p:spPr>
        <p:txBody>
          <a:bodyPr wrap="none" rtlCol="0">
            <a:spAutoFit/>
          </a:bodyPr>
          <a:lstStyle/>
          <a:p>
            <a:endParaRPr lang="en-GB" dirty="0"/>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5" name="TextBox 14"/>
          <p:cNvSpPr txBox="1"/>
          <p:nvPr/>
        </p:nvSpPr>
        <p:spPr>
          <a:xfrm>
            <a:off x="83492" y="5104374"/>
            <a:ext cx="461665" cy="1440394"/>
          </a:xfrm>
          <a:prstGeom prst="rect">
            <a:avLst/>
          </a:prstGeom>
          <a:noFill/>
        </p:spPr>
        <p:txBody>
          <a:bodyPr vert="vert270" wrap="none" rtlCol="0">
            <a:spAutoFit/>
          </a:bodyPr>
          <a:lstStyle/>
          <a:p>
            <a:r>
              <a:rPr lang="fr-FR">
                <a:solidFill>
                  <a:schemeClr val="bg1"/>
                </a:solidFill>
              </a:rPr>
              <a:t>Cours H.E.L.P.</a:t>
            </a:r>
          </a:p>
        </p:txBody>
      </p:sp>
      <p:sp>
        <p:nvSpPr>
          <p:cNvPr id="2" name="TextBox 1">
            <a:extLst>
              <a:ext uri="{FF2B5EF4-FFF2-40B4-BE49-F238E27FC236}">
                <a16:creationId xmlns:a16="http://schemas.microsoft.com/office/drawing/2014/main" id="{84DA01A3-FCD6-4965-BF93-265B6E385DE9}"/>
              </a:ext>
            </a:extLst>
          </p:cNvPr>
          <p:cNvSpPr txBox="1"/>
          <p:nvPr/>
        </p:nvSpPr>
        <p:spPr>
          <a:xfrm>
            <a:off x="1208186" y="2069417"/>
            <a:ext cx="10496134" cy="4832092"/>
          </a:xfrm>
          <a:prstGeom prst="rect">
            <a:avLst/>
          </a:prstGeom>
          <a:noFill/>
        </p:spPr>
        <p:txBody>
          <a:bodyPr wrap="square" rtlCol="0">
            <a:spAutoFit/>
          </a:bodyPr>
          <a:lstStyle/>
          <a:p>
            <a:pPr marL="457200" indent="-457200">
              <a:buFont typeface="Arial" panose="020B0604020202020204" pitchFamily="34" charset="0"/>
              <a:buChar char="•"/>
            </a:pPr>
            <a:r>
              <a:rPr lang="fr-FR" sz="2800" dirty="0"/>
              <a:t>« Il est préférable d’avoir vaguement raison que précisément tort. »   </a:t>
            </a:r>
          </a:p>
          <a:p>
            <a:r>
              <a:rPr lang="fr-FR" sz="2800" i="1" dirty="0"/>
              <a:t>								John Maynard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fr-FR" sz="2800" dirty="0"/>
              <a:t>« Il est préférable d’avoir vaguement raison à temps que précisément tort en retard.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fr-FR" sz="2800" dirty="0"/>
              <a:t>La précision et la rapidité, en conjonction avec la pertinence, sont les qualités essentielles d’une bonne information en situation de crise. </a:t>
            </a:r>
          </a:p>
          <a:p>
            <a:endParaRPr lang="en-GB" sz="2800" i="1" dirty="0"/>
          </a:p>
          <a:p>
            <a:r>
              <a:rPr lang="fr-FR" sz="2800" dirty="0"/>
              <a:t> </a:t>
            </a:r>
          </a:p>
        </p:txBody>
      </p:sp>
    </p:spTree>
    <p:extLst>
      <p:ext uri="{BB962C8B-B14F-4D97-AF65-F5344CB8AC3E}">
        <p14:creationId xmlns:p14="http://schemas.microsoft.com/office/powerpoint/2010/main" val="269902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_dlc_DocId xmlns="a8a2af44-4b8d-404b-a8bd-4186350a523c">TSASSIST-19-3299</_dlc_DocId>
    <TaxCatchAll xmlns="a8a2af44-4b8d-404b-a8bd-4186350a523c">
      <Value>31</Value>
      <Value>4</Value>
      <Value>54</Value>
      <Value>2</Value>
      <Value>1</Value>
      <Value>3</Value>
    </TaxCatchAll>
    <_dlc_DocIdUrl xmlns="a8a2af44-4b8d-404b-a8bd-4186350a523c">
      <Url>https://collab.ext.icrc.org/sites/TS_ASSIST/_layouts/15/DocIdRedir.aspx?ID=TSASSIST-19-3299</Url>
      <Description>TSASSIST-19-3299</Description>
    </_dlc_DocIdUrl>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Period_x0020_start xmlns="a8a2af44-4b8d-404b-a8bd-4186350a523c">2020-01-28T14:00:00+00:00</Period_x0020_start>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IsRecord xmlns="71402401-ee9a-4cfa-82a8-ebbd88d5d766">true</ICRCIMP_IsRecord>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sIntranet xmlns="a8a2af44-4b8d-404b-a8bd-4186350a523c">false</IsIntranet>
    <ICRCIMP_RMIdentifier xmlns="71402401-ee9a-4cfa-82a8-ebbd88d5d766" xsi:nil="true"/>
    <RatingCount xmlns="http://schemas.microsoft.com/sharepoint/v3" xsi:nil="true"/>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081CB5-4920-4764-9303-ECF60D7CA8DC}">
  <ds:schemaRefs>
    <ds:schemaRef ds:uri="http://schemas.microsoft.com/sharepoint/v3/contenttype/forms"/>
  </ds:schemaRefs>
</ds:datastoreItem>
</file>

<file path=customXml/itemProps2.xml><?xml version="1.0" encoding="utf-8"?>
<ds:datastoreItem xmlns:ds="http://schemas.openxmlformats.org/officeDocument/2006/customXml" ds:itemID="{85C95AA4-308E-4D98-82CE-C4CDC095B64E}">
  <ds:schemaRefs>
    <ds:schemaRef ds:uri="Microsoft.SharePoint.Taxonomy.ContentTypeSync"/>
  </ds:schemaRefs>
</ds:datastoreItem>
</file>

<file path=customXml/itemProps3.xml><?xml version="1.0" encoding="utf-8"?>
<ds:datastoreItem xmlns:ds="http://schemas.openxmlformats.org/officeDocument/2006/customXml" ds:itemID="{151D3BE2-EF23-4D89-80D0-98C462166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4BDACA0-B346-44C7-931E-975F3C4A78D9}">
  <ds:schemaRefs>
    <ds:schemaRef ds:uri="http://schemas.microsoft.com/office/2006/metadata/properties"/>
    <ds:schemaRef ds:uri="http://schemas.microsoft.com/office/infopath/2007/PartnerControls"/>
    <ds:schemaRef ds:uri="71402401-ee9a-4cfa-82a8-ebbd88d5d766"/>
    <ds:schemaRef ds:uri="a8a2af44-4b8d-404b-a8bd-4186350a523c"/>
    <ds:schemaRef ds:uri="775538c5-eb89-48ba-a372-0acd5d6f1291"/>
    <ds:schemaRef ds:uri="http://schemas.microsoft.com/sharepoint/v3"/>
  </ds:schemaRefs>
</ds:datastoreItem>
</file>

<file path=customXml/itemProps5.xml><?xml version="1.0" encoding="utf-8"?>
<ds:datastoreItem xmlns:ds="http://schemas.openxmlformats.org/officeDocument/2006/customXml" ds:itemID="{AFFACFFB-05FC-4F02-85AB-A6421973EE7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5164</Words>
  <Application>Microsoft Office PowerPoint</Application>
  <PresentationFormat>Widescreen</PresentationFormat>
  <Paragraphs>674</Paragraphs>
  <Slides>52</Slides>
  <Notes>47</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Monotype Sorts</vt:lpstr>
      <vt:lpstr>Times</vt:lpstr>
      <vt:lpstr>Times New Roman</vt:lpstr>
      <vt:lpstr>Wingdings</vt:lpstr>
      <vt:lpstr>Office Theme</vt:lpstr>
      <vt:lpstr>PowerPoint Presentation</vt:lpstr>
      <vt:lpstr>Objectifs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Analyse FFOC (ou analyse SWOC)</vt:lpstr>
      <vt:lpstr>PowerPoint Presentation</vt:lpstr>
      <vt:lpstr>PowerPoint Presentation</vt:lpstr>
      <vt:lpstr>Formuler et planifier</vt:lpstr>
      <vt:lpstr>Chaîne de résultats</vt:lpstr>
      <vt:lpstr>PowerPoint Presentation</vt:lpstr>
      <vt:lpstr>Distinction entre les activités et les résultats</vt:lpstr>
      <vt:lpstr>PowerPoint Presentation</vt:lpstr>
      <vt:lpstr>  S.M.A.R.T.                     </vt:lpstr>
      <vt:lpstr>Formuler des objectifs</vt:lpstr>
      <vt:lpstr>Formulating objectives </vt:lpstr>
      <vt:lpstr>Stratégies de réponse</vt:lpstr>
      <vt:lpstr>Approche intégrée</vt:lpstr>
      <vt:lpstr>Activity and resource plan</vt:lpstr>
      <vt:lpstr>PowerPoint Presentation</vt:lpstr>
      <vt:lpstr>Suivi et évaluation</vt:lpstr>
      <vt:lpstr>Monitoring</vt:lpstr>
      <vt:lpstr>EVALUATION</vt:lpstr>
      <vt:lpstr>PowerPoint Presentation</vt:lpstr>
      <vt:lpstr>PowerPoint Presentation</vt:lpstr>
      <vt:lpstr>Critères d’évaluation</vt:lpstr>
      <vt:lpstr>Monitoring and Evaluation require formulation and planning</vt:lpstr>
      <vt:lpstr>Indicateurs</vt:lpstr>
      <vt:lpstr>PowerPoint Presentation</vt:lpstr>
      <vt:lpstr>Sélection des indicateurs</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Aleksandra Kokanovic</cp:lastModifiedBy>
  <cp:revision>124</cp:revision>
  <cp:lastPrinted>2019-09-04T12:08:33Z</cp:lastPrinted>
  <dcterms:created xsi:type="dcterms:W3CDTF">2018-11-12T10:01:53Z</dcterms:created>
  <dcterms:modified xsi:type="dcterms:W3CDTF">2023-05-22T12:57:19Z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RCIMP_IHT">
    <vt:lpwstr>4;#Internal|23eb6094-56fc-4ad4-8ae2-cf1575a694f0</vt:lpwstr>
  </property>
  <property fmtid="{D5CDD505-2E9C-101B-9397-08002B2CF9AE}" pid="3" name="ICRCIMP_Country">
    <vt:lpwstr>2;#No Country|1f55df4f-c103-4303-b974-426a8e7d1d06</vt:lpwstr>
  </property>
  <property fmtid="{D5CDD505-2E9C-101B-9397-08002B2CF9AE}" pid="4" name="ICRCIMP_RMUnitInCharge">
    <vt:lpwstr>31;#GVA_OP_ASSIST_HELP|c53394dc-0df0-45c5-8220-3bdc97c5e4ad</vt:lpwstr>
  </property>
  <property fmtid="{D5CDD505-2E9C-101B-9397-08002B2CF9AE}" pid="5" name="ICRCIMP_ManageAccess">
    <vt:bool>false</vt:bool>
  </property>
  <property fmtid="{D5CDD505-2E9C-101B-9397-08002B2CF9AE}" pid="6" name="ContentTypeId">
    <vt:lpwstr>0x010100F306B2604BE44180B8B82333BE64DF4E005A5CBB6C53404A16AAEA5338BA523999000A8DC57427FE8447B6BC7D6E7F551E9D</vt:lpwstr>
  </property>
  <property fmtid="{D5CDD505-2E9C-101B-9397-08002B2CF9AE}" pid="7" name="Key Issue">
    <vt:lpwstr>3;#- No key issue|32056555-74b8-4174-9beb-b0d6d010855f</vt:lpwstr>
  </property>
  <property fmtid="{D5CDD505-2E9C-101B-9397-08002B2CF9AE}" pid="8" name="_dlc_DocIdItemGuid">
    <vt:lpwstr>389bacea-b407-4640-8919-34d1a64a182c</vt:lpwstr>
  </property>
  <property fmtid="{D5CDD505-2E9C-101B-9397-08002B2CF9AE}" pid="9" name="ICRCIMP_BusinessFunction">
    <vt:lpwstr>1;#Assistance|9015aaae-65d7-4217-8889-581aaffe05a3</vt:lpwstr>
  </property>
  <property fmtid="{D5CDD505-2E9C-101B-9397-08002B2CF9AE}" pid="10" name="ICRCIMP_OrganizationalAccronym">
    <vt:lpwstr/>
  </property>
  <property fmtid="{D5CDD505-2E9C-101B-9397-08002B2CF9AE}" pid="11" name="ICRCIMP_DocumentType">
    <vt:lpwstr>54;#Presentation|7ffa6903-4a6e-4c70-8f5c-101a463ec6d0</vt:lpwstr>
  </property>
  <property fmtid="{D5CDD505-2E9C-101B-9397-08002B2CF9AE}" pid="12" name="ICRCIMP_Keyword">
    <vt:lpwstr/>
  </property>
  <property fmtid="{D5CDD505-2E9C-101B-9397-08002B2CF9AE}" pid="13" name="ICRCIMP_KeyIssue">
    <vt:lpwstr/>
  </property>
  <property fmtid="{D5CDD505-2E9C-101B-9397-08002B2CF9AE}" pid="14" name="ICRCIMP_OrganizationalUnit">
    <vt:lpwstr/>
  </property>
  <property fmtid="{D5CDD505-2E9C-101B-9397-08002B2CF9AE}" pid="15" name="ICRCIMP_Site_H">
    <vt:lpwstr/>
  </property>
  <property fmtid="{D5CDD505-2E9C-101B-9397-08002B2CF9AE}" pid="16" name="ICRCIMP_Site">
    <vt:lpwstr/>
  </property>
  <property fmtid="{D5CDD505-2E9C-101B-9397-08002B2CF9AE}" pid="17" name="ICRCIMP_OrganizationalUnit_H">
    <vt:lpwstr/>
  </property>
</Properties>
</file>