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4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5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30" autoAdjust="0"/>
    <p:restoredTop sz="94660"/>
  </p:normalViewPr>
  <p:slideViewPr>
    <p:cSldViewPr snapToGrid="0">
      <p:cViewPr>
        <p:scale>
          <a:sx n="80" d="100"/>
          <a:sy n="80" d="100"/>
        </p:scale>
        <p:origin x="-84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customXml" Target="../customXml/item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C1A3D14-37BA-4C31-99F9-DCECCA8AD5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44142FF3-096A-4509-9971-5F69CFED4E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554859C-FAD0-4D44-8B72-84FFCAB7C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E334-E660-4903-BCC5-042D90E7E944}" type="datetimeFigureOut">
              <a:rPr lang="fr-CH" smtClean="0"/>
              <a:t>15.05.2020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2CCEABF-4104-4E13-9670-86029354B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4ADD59A-A2B3-4AB0-BBEA-570EC3918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44B3B-CC7E-4F39-A326-95AFA0DBDC4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49423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C8BCF8F-83C7-4F5B-B5C9-13FA95AC1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A0ED075-9E6C-4951-B477-43F2842B17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7A35D70-16E8-4366-9E9B-06FB4EF67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E334-E660-4903-BCC5-042D90E7E944}" type="datetimeFigureOut">
              <a:rPr lang="fr-CH" smtClean="0"/>
              <a:t>15.05.2020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624486B-60E7-4FB6-896F-0CECEFD93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A99F2FB-D0B6-429C-8931-6D1F1BEBA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44B3B-CC7E-4F39-A326-95AFA0DBDC4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99430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297C7133-7DC5-462E-82DF-889BA87940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DB5E5E1-47E5-4719-A6E0-60F0933866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52C16D2-E484-4BD0-BF38-838D59B81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E334-E660-4903-BCC5-042D90E7E944}" type="datetimeFigureOut">
              <a:rPr lang="fr-CH" smtClean="0"/>
              <a:t>15.05.2020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5958CB8-866E-4E87-B26C-82D038181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BE61722-8E60-49A9-AB51-9AB002DC8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44B3B-CC7E-4F39-A326-95AFA0DBDC4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90643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2D79128-912C-4D74-B232-8ED222067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B6D163B-C212-4F54-8389-518039C4F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5A9397B-A453-4E14-868D-6AF625C02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E334-E660-4903-BCC5-042D90E7E944}" type="datetimeFigureOut">
              <a:rPr lang="fr-CH" smtClean="0"/>
              <a:t>15.05.2020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267DC0A-C9E7-43C2-B3E7-FCD7DF476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A76A7AE-EE48-4E0E-86ED-B8C77E1A5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44B3B-CC7E-4F39-A326-95AFA0DBDC4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1347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E16F24E-7FDA-4F80-BC26-F5D79289E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DC53232-EA6E-403E-9EB6-39BDA930A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5F8B1A7-E81C-47E8-8B84-E7E12771C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E334-E660-4903-BCC5-042D90E7E944}" type="datetimeFigureOut">
              <a:rPr lang="fr-CH" smtClean="0"/>
              <a:t>15.05.2020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C98C2EC-495E-4C16-8C65-228BACE6C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5BF05B2-302F-4C56-9DB1-F694D60C9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44B3B-CC7E-4F39-A326-95AFA0DBDC4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74295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E32C2FC-38B4-4BCE-818C-522FE84B6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F89F35C-7197-4F23-9613-1B9CC80F6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2B9A137-7DB7-4CED-B8C6-BE81281844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C9EC338-2F56-4E26-B636-42FAF1E6E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E334-E660-4903-BCC5-042D90E7E944}" type="datetimeFigureOut">
              <a:rPr lang="fr-CH" smtClean="0"/>
              <a:t>15.05.2020</a:t>
            </a:fld>
            <a:endParaRPr lang="fr-CH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6ECE05A-CCDD-45AA-BC75-61711A3E5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939CC0F-8176-4D18-9333-49CAD2359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44B3B-CC7E-4F39-A326-95AFA0DBDC4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65793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DF97EC-F107-4179-B140-AD971BC9B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D22EFB8-FA21-4AFC-B487-1A7D111797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3FCABC5-E508-4606-93D4-77A9E4A6E2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119C7722-EE81-4DB5-8887-A33D927E78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224696A3-2E2A-4104-989E-FB53D53C03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AD50B396-63BD-4026-8FD1-47CB3BF40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E334-E660-4903-BCC5-042D90E7E944}" type="datetimeFigureOut">
              <a:rPr lang="fr-CH" smtClean="0"/>
              <a:t>15.05.2020</a:t>
            </a:fld>
            <a:endParaRPr lang="fr-CH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382B9C8E-437F-4BAC-B52C-1C37EA399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44E7D99-CADB-4EC9-9892-C5B8332DA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44B3B-CC7E-4F39-A326-95AFA0DBDC4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4636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21D628B-AE6F-42C5-A046-8FB980379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E8B472FE-517D-4290-8F41-9E327503A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E334-E660-4903-BCC5-042D90E7E944}" type="datetimeFigureOut">
              <a:rPr lang="fr-CH" smtClean="0"/>
              <a:t>15.05.2020</a:t>
            </a:fld>
            <a:endParaRPr lang="fr-CH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DFFCF09A-A27C-4065-B38C-095AB684F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9EF63712-CD45-48B1-AB4F-B35EC1660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44B3B-CC7E-4F39-A326-95AFA0DBDC4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57246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F633FEC-825E-49BF-A607-8A2C6159B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E334-E660-4903-BCC5-042D90E7E944}" type="datetimeFigureOut">
              <a:rPr lang="fr-CH" smtClean="0"/>
              <a:t>15.05.2020</a:t>
            </a:fld>
            <a:endParaRPr lang="fr-CH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AAADF723-DB6D-4C4A-B9B8-8084A5F5A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873FECD-33B4-482B-AE2E-5EA4A7CE5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44B3B-CC7E-4F39-A326-95AFA0DBDC4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80150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C7BDDB3-6936-437B-B2EE-0C59294D4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D7AEC90-F602-43B0-8E13-B44426FA5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A1B5E46-8311-4040-9866-25515E62F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573CEC-0320-4F0F-8E94-D21DF72D2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E334-E660-4903-BCC5-042D90E7E944}" type="datetimeFigureOut">
              <a:rPr lang="fr-CH" smtClean="0"/>
              <a:t>15.05.2020</a:t>
            </a:fld>
            <a:endParaRPr lang="fr-CH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649FC5E-8342-4D9F-B6A1-01D4BE0AC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681B7B2-0070-4F9C-BA39-E5A66F478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44B3B-CC7E-4F39-A326-95AFA0DBDC4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56509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76D79BB-97BD-4614-AE54-EEB2D666B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A4454FD1-81C6-4A5C-907A-6DC0E88958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3B25218-BDA8-47FB-903A-2B73A82E8D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585E955-989E-41D3-A5F5-B4010E788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E334-E660-4903-BCC5-042D90E7E944}" type="datetimeFigureOut">
              <a:rPr lang="fr-CH" smtClean="0"/>
              <a:t>15.05.2020</a:t>
            </a:fld>
            <a:endParaRPr lang="fr-CH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545E618-7876-4C93-ACE3-A23B5886A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7364133-56BD-4265-A510-71A414DC5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44B3B-CC7E-4F39-A326-95AFA0DBDC4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6924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02E44FE8-ADA4-4143-A14C-6D1712857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1FB0AD8-CD3B-418F-BA29-184E9E60B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23B57C0-5C77-4CFE-8CDF-61B2CB223A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CE334-E660-4903-BCC5-042D90E7E944}" type="datetimeFigureOut">
              <a:rPr lang="fr-CH" smtClean="0"/>
              <a:t>15.05.2020</a:t>
            </a:fld>
            <a:endParaRPr lang="fr-CH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82336DF-F50F-4FCF-8F29-65392A1D22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7E0F142-D279-4BC1-B180-2A46A99E92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44B3B-CC7E-4F39-A326-95AFA0DBDC4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48463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490D02-1348-49CA-9FBD-37F4AFC8BA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9674" y="606055"/>
            <a:ext cx="8335926" cy="4093535"/>
          </a:xfrm>
        </p:spPr>
        <p:txBody>
          <a:bodyPr>
            <a:normAutofit fontScale="90000"/>
          </a:bodyPr>
          <a:lstStyle/>
          <a:p>
            <a:r>
              <a:rPr lang="fr-CH" sz="5400" dirty="0"/>
              <a:t/>
            </a:r>
            <a:br>
              <a:rPr lang="fr-CH" sz="5400" dirty="0"/>
            </a:br>
            <a:r>
              <a:rPr lang="fr-CH" sz="5400" dirty="0"/>
              <a:t/>
            </a:r>
            <a:br>
              <a:rPr lang="fr-CH" sz="5400" dirty="0"/>
            </a:br>
            <a:r>
              <a:rPr lang="fr-CH" sz="5400" dirty="0"/>
              <a:t>NORMES EN PHYSIOTHERAPIE</a:t>
            </a:r>
            <a:br>
              <a:rPr lang="fr-CH" sz="5400" dirty="0"/>
            </a:br>
            <a:r>
              <a:rPr lang="fr-CH" sz="5400" dirty="0"/>
              <a:t>MISE EN OEUVRE</a:t>
            </a:r>
            <a:br>
              <a:rPr lang="fr-CH" sz="5400" dirty="0"/>
            </a:br>
            <a:r>
              <a:rPr lang="fr-CH" sz="4400" dirty="0"/>
              <a:t/>
            </a:r>
            <a:br>
              <a:rPr lang="fr-CH" sz="4400" dirty="0"/>
            </a:br>
            <a:r>
              <a:rPr lang="fr-CH" sz="4400" dirty="0"/>
              <a:t/>
            </a:r>
            <a:br>
              <a:rPr lang="fr-CH" sz="4400" dirty="0"/>
            </a:br>
            <a:r>
              <a:rPr lang="fr-CH" sz="4400" dirty="0" smtClean="0"/>
              <a:t>LE </a:t>
            </a:r>
            <a:r>
              <a:rPr lang="fr-CH" sz="5300" dirty="0" smtClean="0"/>
              <a:t>SUIVI</a:t>
            </a:r>
            <a:r>
              <a:rPr lang="fr-CH" sz="4000" dirty="0"/>
              <a:t/>
            </a:r>
            <a:br>
              <a:rPr lang="fr-CH" sz="4000" dirty="0"/>
            </a:br>
            <a:endParaRPr lang="fr-CH" sz="4000" dirty="0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3B9817FB-C80D-48B2-84A7-078D05E1C982}"/>
              </a:ext>
            </a:extLst>
          </p:cNvPr>
          <p:cNvSpPr/>
          <p:nvPr/>
        </p:nvSpPr>
        <p:spPr>
          <a:xfrm>
            <a:off x="5000988" y="6356350"/>
            <a:ext cx="161294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fr-CH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©ICRC PTS </a:t>
            </a:r>
            <a:r>
              <a:rPr lang="fr-CH" sz="1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</a:t>
            </a:r>
            <a:r>
              <a:rPr lang="fr-CH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2019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F2ACFB5-2B8B-4CEB-8DC5-BC147A2BE3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3882" y="1754377"/>
            <a:ext cx="2541843" cy="12314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73CFA967-6DC3-4192-88CF-B84E69D1A9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6027" y="195696"/>
            <a:ext cx="1089909" cy="782499"/>
          </a:xfrm>
          <a:prstGeom prst="rect">
            <a:avLst/>
          </a:prstGeom>
        </p:spPr>
      </p:pic>
      <p:sp>
        <p:nvSpPr>
          <p:cNvPr id="9" name="Slide Number Placeholder 2">
            <a:extLst>
              <a:ext uri="{FF2B5EF4-FFF2-40B4-BE49-F238E27FC236}">
                <a16:creationId xmlns="" xmlns:a16="http://schemas.microsoft.com/office/drawing/2014/main" id="{9E047F3E-D675-4559-A9D5-DCB884048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FAD0D97-F4A3-4634-8342-10ACCCF9C2B4}" type="slidenum">
              <a:rPr lang="fr-CH" smtClean="0"/>
              <a:t>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16798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5FC0A75C-ED29-4370-A7F3-5E4A6B31948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49" b="6144"/>
          <a:stretch/>
        </p:blipFill>
        <p:spPr>
          <a:xfrm>
            <a:off x="1584251" y="-1"/>
            <a:ext cx="8240234" cy="685800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5C5DCC2-B272-438D-AD9D-E95C3EFB11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5265" y="195696"/>
            <a:ext cx="1030671" cy="739969"/>
          </a:xfrm>
          <a:prstGeom prst="rect">
            <a:avLst/>
          </a:prstGeom>
        </p:spPr>
      </p:pic>
      <p:sp>
        <p:nvSpPr>
          <p:cNvPr id="4" name="Slide Number Placeholder 4">
            <a:extLst>
              <a:ext uri="{FF2B5EF4-FFF2-40B4-BE49-F238E27FC236}">
                <a16:creationId xmlns="" xmlns:a16="http://schemas.microsoft.com/office/drawing/2014/main" id="{2D9EAC25-FD7B-4AE4-BE4E-CF96EA561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FAD0D97-F4A3-4634-8342-10ACCCF9C2B4}" type="slidenum">
              <a:rPr lang="fr-CH" smtClean="0"/>
              <a:t>2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507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81481E-6 L 0 0.1587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D526492-BC69-4455-B58D-8C22D1944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693"/>
            <a:ext cx="10515600" cy="893135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suivi</a:t>
            </a:r>
            <a:endParaRPr lang="fr-CH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3A7CBCF-5538-4D7F-BD0D-2886343C1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7293"/>
            <a:ext cx="10515600" cy="4922874"/>
          </a:xfrm>
        </p:spPr>
        <p:txBody>
          <a:bodyPr>
            <a:normAutofit/>
          </a:bodyPr>
          <a:lstStyle/>
          <a:p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Suppose une planification: 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quotidienne, hebdomadaire, mensuelle, trimestrielle, annuelle</a:t>
            </a:r>
          </a:p>
          <a:p>
            <a:pPr marL="0" indent="0">
              <a:buNone/>
            </a:pPr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Le suivi est lié au compte rendu pour des raisons de responsabilité</a:t>
            </a:r>
          </a:p>
          <a:p>
            <a:pPr marL="0" indent="0">
              <a:buNone/>
            </a:pPr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peut être </a:t>
            </a:r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formel: 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aux donateurs, à l'employeur, à l'assurance maladie</a:t>
            </a:r>
          </a:p>
          <a:p>
            <a:pPr marL="0" indent="0">
              <a:buNone/>
            </a:pPr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peut être </a:t>
            </a:r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informel: 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réunion d’équipe, discussion avec le patient</a:t>
            </a:r>
          </a:p>
          <a:p>
            <a:pPr marL="0" indent="0">
              <a:buNone/>
            </a:pPr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e lancement d’un projet/d’un traitement= le lancement </a:t>
            </a:r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d’un suivi</a:t>
            </a:r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U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n plan d’action de projet contient un plan de suivi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U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n plan de traitement comporte un plan de suivi</a:t>
            </a:r>
          </a:p>
          <a:p>
            <a:pPr marL="0" indent="0">
              <a:buNone/>
            </a:pPr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1646C6CB-1D8D-4F49-8626-5EC154511A23}"/>
              </a:ext>
            </a:extLst>
          </p:cNvPr>
          <p:cNvSpPr/>
          <p:nvPr/>
        </p:nvSpPr>
        <p:spPr>
          <a:xfrm>
            <a:off x="5000988" y="6356350"/>
            <a:ext cx="161294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fr-CH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©ICRC PTS </a:t>
            </a:r>
            <a:r>
              <a:rPr lang="fr-CH" sz="1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</a:t>
            </a:r>
            <a:r>
              <a:rPr lang="fr-CH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2019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550EC68E-6F05-4993-9BC2-5852DBBADA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0831" y="210196"/>
            <a:ext cx="1047124" cy="778632"/>
          </a:xfrm>
          <a:prstGeom prst="rect">
            <a:avLst/>
          </a:prstGeom>
        </p:spPr>
      </p:pic>
      <p:sp>
        <p:nvSpPr>
          <p:cNvPr id="8" name="Slide Number Placeholder 4">
            <a:extLst>
              <a:ext uri="{FF2B5EF4-FFF2-40B4-BE49-F238E27FC236}">
                <a16:creationId xmlns="" xmlns:a16="http://schemas.microsoft.com/office/drawing/2014/main" id="{940257BB-BC59-4026-8D27-84C78E072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FAD0D97-F4A3-4634-8342-10ACCCF9C2B4}" type="slidenum">
              <a:rPr lang="fr-CH" smtClean="0"/>
              <a:t>3</a:t>
            </a:fld>
            <a:endParaRPr lang="fr-CH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CCD3E063-D64E-41E7-9A93-48694BE01D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5661" y="260678"/>
            <a:ext cx="1057210" cy="83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604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48293B2-ED66-4970-8473-A77CA3CC3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223"/>
            <a:ext cx="10515600" cy="861237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Objectifs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de surveillance</a:t>
            </a:r>
            <a:endParaRPr lang="fr-CH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5E9CF6C-6BBD-4C88-BA63-4A7D758A1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1721"/>
            <a:ext cx="10515600" cy="4635242"/>
          </a:xfrm>
        </p:spPr>
        <p:txBody>
          <a:bodyPr>
            <a:normAutofit fontScale="92500" lnSpcReduction="20000"/>
          </a:bodyPr>
          <a:lstStyle/>
          <a:p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Suivre </a:t>
            </a:r>
            <a:r>
              <a:rPr lang="fr-CH" sz="2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progrès (la traçabilité) </a:t>
            </a: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du projet / amélioration du patient</a:t>
            </a:r>
          </a:p>
          <a:p>
            <a:endParaRPr lang="fr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Encourager le personnel du projet / patients </a:t>
            </a:r>
            <a:r>
              <a:rPr lang="fr-CH" sz="2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motivés</a:t>
            </a:r>
          </a:p>
          <a:p>
            <a:endParaRPr lang="fr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Responsabiliser</a:t>
            </a: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patients avec l'auto-surveillance : «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gérez </a:t>
            </a:r>
            <a:r>
              <a:rPr lang="fr-CH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vos progrès»</a:t>
            </a:r>
            <a:endParaRPr lang="fr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Corriger </a:t>
            </a: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le plan d'action / le plan de traitement si nécessaire</a:t>
            </a:r>
          </a:p>
          <a:p>
            <a:endParaRPr lang="fr-CH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2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préparer </a:t>
            </a: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à</a:t>
            </a:r>
            <a:r>
              <a:rPr lang="fr-CH" sz="24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l'évaluation</a:t>
            </a:r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, par exemple avec les mesures des résultats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/>
              <a:t>                       </a:t>
            </a:r>
          </a:p>
          <a:p>
            <a:pPr marL="0" indent="0" algn="ctr">
              <a:buNone/>
            </a:pPr>
            <a:r>
              <a:rPr lang="en-US" dirty="0"/>
              <a:t> </a:t>
            </a:r>
            <a:endParaRPr lang="fr-CH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FD5B5C8D-0CE2-42F2-859D-1CF158B0C438}"/>
              </a:ext>
            </a:extLst>
          </p:cNvPr>
          <p:cNvSpPr/>
          <p:nvPr/>
        </p:nvSpPr>
        <p:spPr>
          <a:xfrm>
            <a:off x="5000988" y="6356350"/>
            <a:ext cx="161294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fr-CH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©ICRC PTS </a:t>
            </a:r>
            <a:r>
              <a:rPr lang="fr-CH" sz="1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</a:t>
            </a:r>
            <a:r>
              <a:rPr lang="fr-CH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2019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262DB42-CF09-4139-9543-61D75B355D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106" y="274400"/>
            <a:ext cx="1180685" cy="857530"/>
          </a:xfrm>
          <a:prstGeom prst="rect">
            <a:avLst/>
          </a:prstGeom>
        </p:spPr>
      </p:pic>
      <p:sp>
        <p:nvSpPr>
          <p:cNvPr id="6" name="Slide Number Placeholder 4">
            <a:extLst>
              <a:ext uri="{FF2B5EF4-FFF2-40B4-BE49-F238E27FC236}">
                <a16:creationId xmlns="" xmlns:a16="http://schemas.microsoft.com/office/drawing/2014/main" id="{10FC0F7C-4777-4F92-B8DB-82DF63E16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FAD0D97-F4A3-4634-8342-10ACCCF9C2B4}" type="slidenum">
              <a:rPr lang="fr-CH" smtClean="0"/>
              <a:t>4</a:t>
            </a:fld>
            <a:endParaRPr lang="fr-CH"/>
          </a:p>
        </p:txBody>
      </p:sp>
      <p:pic>
        <p:nvPicPr>
          <p:cNvPr id="7" name="Graphic 6" descr="Lips">
            <a:extLst>
              <a:ext uri="{FF2B5EF4-FFF2-40B4-BE49-F238E27FC236}">
                <a16:creationId xmlns="" xmlns:a16="http://schemas.microsoft.com/office/drawing/2014/main" id="{7A02703C-E321-4355-8A4A-D4B8D1CFBF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437232">
            <a:off x="1974327" y="5255351"/>
            <a:ext cx="638991" cy="63899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05F93CB-4D23-490A-840B-27A8E0B5D384}"/>
              </a:ext>
            </a:extLst>
          </p:cNvPr>
          <p:cNvSpPr txBox="1"/>
          <p:nvPr/>
        </p:nvSpPr>
        <p:spPr>
          <a:xfrm>
            <a:off x="2524112" y="5427270"/>
            <a:ext cx="3012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>
                <a:latin typeface="Kristen ITC" panose="03050502040202030202" pitchFamily="66" charset="0"/>
              </a:rPr>
              <a:t> </a:t>
            </a:r>
            <a:r>
              <a:rPr lang="fr-CH" sz="1400" dirty="0">
                <a:latin typeface="Arial" panose="020B0604020202020204" pitchFamily="34" charset="0"/>
                <a:cs typeface="Arial" panose="020B0604020202020204" pitchFamily="34" charset="0"/>
              </a:rPr>
              <a:t>soyez simple et précis</a:t>
            </a:r>
            <a:endParaRPr lang="en-GB" sz="1400" dirty="0">
              <a:latin typeface="Kristen ITC" panose="03050502040202030202" pitchFamily="66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95C83D28-68F4-4176-8823-EA0FC7FB40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4990" y="296218"/>
            <a:ext cx="1057210" cy="83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776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103B4E-A8AF-4A91-9201-824860BB7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91387"/>
            <a:ext cx="7974603" cy="850605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Les types de surveillance</a:t>
            </a:r>
            <a:endParaRPr lang="fr-CH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0928A17-8586-4C34-A4E8-4F66ED21F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307805"/>
            <a:ext cx="5157787" cy="850604"/>
          </a:xfrm>
        </p:spPr>
        <p:txBody>
          <a:bodyPr>
            <a:normAutofit fontScale="62500" lnSpcReduction="20000"/>
          </a:bodyPr>
          <a:lstStyle/>
          <a:p>
            <a:pPr algn="ctr"/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Cycle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réadaptation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9DEE0B6-5A9F-4CB4-A5C3-7F43BFEBAE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254101"/>
            <a:ext cx="4912426" cy="3935561"/>
          </a:xfrm>
        </p:spPr>
        <p:txBody>
          <a:bodyPr>
            <a:normAutofit fontScale="62500" lnSpcReduction="20000"/>
          </a:bodyPr>
          <a:lstStyle/>
          <a:p>
            <a:r>
              <a:rPr lang="fr-CH" dirty="0"/>
              <a:t>Quel système de suivi votre patient préfère-t-il?</a:t>
            </a:r>
          </a:p>
          <a:p>
            <a:pPr marL="0" indent="0">
              <a:buNone/>
            </a:pPr>
            <a:endParaRPr lang="fr-CH" dirty="0"/>
          </a:p>
          <a:p>
            <a:r>
              <a:rPr lang="fr-CH" dirty="0"/>
              <a:t>E</a:t>
            </a:r>
            <a:r>
              <a:rPr lang="fr-CH" dirty="0" smtClean="0"/>
              <a:t>xercice </a:t>
            </a:r>
            <a:r>
              <a:rPr lang="fr-CH" dirty="0"/>
              <a:t>avec chronogramme, douleur, médicaments</a:t>
            </a:r>
          </a:p>
          <a:p>
            <a:endParaRPr lang="fr-CH" dirty="0"/>
          </a:p>
          <a:p>
            <a:r>
              <a:rPr lang="fr-CH" dirty="0"/>
              <a:t>S</a:t>
            </a:r>
            <a:r>
              <a:rPr lang="fr-CH" dirty="0" smtClean="0"/>
              <a:t>uivi </a:t>
            </a:r>
            <a:r>
              <a:rPr lang="fr-CH" dirty="0"/>
              <a:t>d’exercices par les applications téléphonique</a:t>
            </a:r>
          </a:p>
          <a:p>
            <a:endParaRPr lang="fr-CH" dirty="0"/>
          </a:p>
          <a:p>
            <a:r>
              <a:rPr lang="en-US" dirty="0"/>
              <a:t>Les </a:t>
            </a:r>
            <a:r>
              <a:rPr lang="en-US" dirty="0" smtClean="0"/>
              <a:t>exercises </a:t>
            </a:r>
            <a:r>
              <a:rPr lang="en-US" dirty="0" err="1"/>
              <a:t>sont</a:t>
            </a:r>
            <a:r>
              <a:rPr lang="en-US" dirty="0"/>
              <a:t> </a:t>
            </a:r>
            <a:r>
              <a:rPr lang="en-US" dirty="0" err="1"/>
              <a:t>chronométrés</a:t>
            </a:r>
            <a:endParaRPr lang="en-US" dirty="0"/>
          </a:p>
          <a:p>
            <a:pPr marL="0" indent="0">
              <a:buNone/>
            </a:pPr>
            <a:endParaRPr lang="fr-CH" dirty="0"/>
          </a:p>
          <a:p>
            <a:r>
              <a:rPr lang="fr-CH" dirty="0"/>
              <a:t>S</a:t>
            </a:r>
            <a:r>
              <a:rPr lang="fr-CH" dirty="0" smtClean="0"/>
              <a:t>urveillance </a:t>
            </a:r>
            <a:r>
              <a:rPr lang="fr-CH" dirty="0"/>
              <a:t>par les pairs avec d'autres patients, membres de la famille</a:t>
            </a:r>
            <a:br>
              <a:rPr lang="fr-CH" dirty="0"/>
            </a:br>
            <a:r>
              <a:rPr lang="fr-CH" dirty="0"/>
              <a:t/>
            </a:r>
            <a:br>
              <a:rPr lang="fr-CH" dirty="0"/>
            </a:b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B569894-6742-4C55-966C-D810A91E0E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137684"/>
            <a:ext cx="5183188" cy="850604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Cycle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projet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EA57A77A-F687-4BC5-ADD6-030F7CD336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39786" y="2254101"/>
            <a:ext cx="4915601" cy="3935562"/>
          </a:xfrm>
        </p:spPr>
        <p:txBody>
          <a:bodyPr>
            <a:normAutofit fontScale="92500" lnSpcReduction="10000"/>
          </a:bodyPr>
          <a:lstStyle/>
          <a:p>
            <a:r>
              <a:rPr lang="fr-CH" dirty="0"/>
              <a:t>T</a:t>
            </a:r>
            <a:r>
              <a:rPr lang="fr-CH" dirty="0" smtClean="0"/>
              <a:t>rouver </a:t>
            </a:r>
            <a:r>
              <a:rPr lang="fr-CH" dirty="0"/>
              <a:t>un système de suivi dans votre département</a:t>
            </a:r>
          </a:p>
          <a:p>
            <a:endParaRPr lang="fr-CH" dirty="0"/>
          </a:p>
          <a:p>
            <a:r>
              <a:rPr lang="fr-CH" dirty="0"/>
              <a:t>Simplifiez (rendre pratique) le suivi,</a:t>
            </a:r>
          </a:p>
          <a:p>
            <a:endParaRPr lang="fr-CH" dirty="0"/>
          </a:p>
          <a:p>
            <a:r>
              <a:rPr lang="fr-CH" dirty="0" smtClean="0"/>
              <a:t>Mettre en place une routine</a:t>
            </a:r>
            <a:r>
              <a:rPr lang="fr-CH" dirty="0"/>
              <a:t>: en fin de journée, la </a:t>
            </a:r>
            <a:r>
              <a:rPr lang="en-US" dirty="0"/>
              <a:t>1</a:t>
            </a:r>
            <a:r>
              <a:rPr lang="en-US" baseline="30000" dirty="0"/>
              <a:t>ère</a:t>
            </a:r>
            <a:r>
              <a:rPr lang="fr-CH" dirty="0"/>
              <a:t> chose</a:t>
            </a:r>
            <a:br>
              <a:rPr lang="fr-CH" dirty="0"/>
            </a:br>
            <a:r>
              <a:rPr lang="fr-CH" dirty="0"/>
              <a:t>du lundi matin, le dernier vendredi du mois</a:t>
            </a:r>
            <a:r>
              <a:rPr lang="fr-CH" dirty="0" smtClean="0"/>
              <a:t>,..</a:t>
            </a:r>
            <a:endParaRPr lang="fr-CH" dirty="0"/>
          </a:p>
          <a:p>
            <a:endParaRPr lang="fr-CH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FF773C0-D708-49D2-AA89-7BDAB55011B3}"/>
              </a:ext>
            </a:extLst>
          </p:cNvPr>
          <p:cNvSpPr/>
          <p:nvPr/>
        </p:nvSpPr>
        <p:spPr>
          <a:xfrm>
            <a:off x="5000988" y="6356350"/>
            <a:ext cx="161294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fr-CH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©ICRC PTS </a:t>
            </a:r>
            <a:r>
              <a:rPr lang="fr-CH" sz="1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</a:t>
            </a:r>
            <a:r>
              <a:rPr lang="fr-CH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2019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02876D31-754A-46FC-B407-67C1067E00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787" y="284625"/>
            <a:ext cx="1057209" cy="725659"/>
          </a:xfrm>
          <a:prstGeom prst="rect">
            <a:avLst/>
          </a:prstGeom>
        </p:spPr>
      </p:pic>
      <p:sp>
        <p:nvSpPr>
          <p:cNvPr id="9" name="Slide Number Placeholder 4">
            <a:extLst>
              <a:ext uri="{FF2B5EF4-FFF2-40B4-BE49-F238E27FC236}">
                <a16:creationId xmlns="" xmlns:a16="http://schemas.microsoft.com/office/drawing/2014/main" id="{9F462CC1-DEA6-41EF-A7EE-3A9466BA2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FAD0D97-F4A3-4634-8342-10ACCCF9C2B4}" type="slidenum">
              <a:rPr lang="fr-CH" smtClean="0"/>
              <a:t>5</a:t>
            </a:fld>
            <a:endParaRPr lang="fr-CH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13AB3581-4FBF-4B1E-A2E5-7736D266E3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586" y="289624"/>
            <a:ext cx="1057210" cy="83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373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2901BE34-6FD5-4791-8D3D-22960813A94E}"/>
              </a:ext>
            </a:extLst>
          </p:cNvPr>
          <p:cNvSpPr/>
          <p:nvPr/>
        </p:nvSpPr>
        <p:spPr>
          <a:xfrm>
            <a:off x="3902148" y="3244333"/>
            <a:ext cx="44444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H" sz="2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CH" sz="2800" dirty="0">
                <a:latin typeface="Kristen ITC" panose="03050502040202030202" pitchFamily="66" charset="0"/>
              </a:rPr>
              <a:t>soyez simple et précis!</a:t>
            </a:r>
            <a:endParaRPr lang="en-GB" sz="2800" dirty="0">
              <a:latin typeface="Kristen ITC" panose="03050502040202030202" pitchFamily="66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D9A4FB33-77BB-4E73-B7C5-182EF510E4CA}"/>
              </a:ext>
            </a:extLst>
          </p:cNvPr>
          <p:cNvSpPr/>
          <p:nvPr/>
        </p:nvSpPr>
        <p:spPr>
          <a:xfrm>
            <a:off x="5000988" y="6356350"/>
            <a:ext cx="161294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fr-CH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©ICRC PTS </a:t>
            </a:r>
            <a:r>
              <a:rPr lang="fr-CH" sz="10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</a:t>
            </a:r>
            <a:r>
              <a:rPr lang="fr-CH" sz="1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2019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F40BA97-F967-43C8-8C41-2456D34604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5590" y="273991"/>
            <a:ext cx="1114141" cy="799897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ADC2365-DAE5-4DEE-B440-AE2734089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8FAD0D97-F4A3-4634-8342-10ACCCF9C2B4}" type="slidenum">
              <a:rPr lang="fr-CH" smtClean="0"/>
              <a:t>6</a:t>
            </a:fld>
            <a:endParaRPr lang="fr-CH"/>
          </a:p>
        </p:txBody>
      </p:sp>
      <p:pic>
        <p:nvPicPr>
          <p:cNvPr id="6" name="Graphic 5" descr="Lips">
            <a:extLst>
              <a:ext uri="{FF2B5EF4-FFF2-40B4-BE49-F238E27FC236}">
                <a16:creationId xmlns="" xmlns:a16="http://schemas.microsoft.com/office/drawing/2014/main" id="{2F6B0FFC-C7B6-4C80-ACBD-DB68B834D8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437232">
            <a:off x="3259664" y="3066170"/>
            <a:ext cx="862091" cy="862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158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CRC Team Document" ma:contentTypeID="0x010100F306B2604BE44180B8B82333BE64DF4E005A5CBB6C53404A16AAEA5338BA5239990087A9D9A0BD4890448CE42DA92C829071" ma:contentTypeVersion="138" ma:contentTypeDescription="Upload Form" ma:contentTypeScope="" ma:versionID="0d4ad56b44b2171e7161f66f89ba55a9">
  <xsd:schema xmlns:xsd="http://www.w3.org/2001/XMLSchema" xmlns:xs="http://www.w3.org/2001/XMLSchema" xmlns:p="http://schemas.microsoft.com/office/2006/metadata/properties" xmlns:ns1="http://schemas.microsoft.com/sharepoint/v3" xmlns:ns2="71402401-ee9a-4cfa-82a8-ebbd88d5d766" xmlns:ns3="a8a2af44-4b8d-404b-a8bd-4186350a523c" targetNamespace="http://schemas.microsoft.com/office/2006/metadata/properties" ma:root="true" ma:fieldsID="5f2b82cea6e53bb701b22ab5cb74443e" ns1:_="" ns2:_="" ns3:_="">
    <xsd:import namespace="http://schemas.microsoft.com/sharepoint/v3"/>
    <xsd:import namespace="71402401-ee9a-4cfa-82a8-ebbd88d5d766"/>
    <xsd:import namespace="a8a2af44-4b8d-404b-a8bd-4186350a523c"/>
    <xsd:element name="properties">
      <xsd:complexType>
        <xsd:sequence>
          <xsd:element name="documentManagement">
            <xsd:complexType>
              <xsd:all>
                <xsd:element ref="ns2:ICRCIMP_IsFocus" minOccurs="0"/>
                <xsd:element ref="ns3:IsIntranet" minOccurs="0"/>
                <xsd:element ref="ns3:Period_x0020_start" minOccurs="0"/>
                <xsd:element ref="ns3:Period_x0020_end" minOccurs="0"/>
                <xsd:element ref="ns2:ICRCIMP_IsRecord" minOccurs="0"/>
                <xsd:element ref="ns3:TaxCatchAllLabel" minOccurs="0"/>
                <xsd:element ref="ns3:_dlc_DocIdPersistId" minOccurs="0"/>
                <xsd:element ref="ns1:AverageRating" minOccurs="0"/>
                <xsd:element ref="ns3:_dlc_DocIdUrl" minOccurs="0"/>
                <xsd:element ref="ns2:ICRCIMP_RMUnitInCharge_H" minOccurs="0"/>
                <xsd:element ref="ns3:TaxCatchAll" minOccurs="0"/>
                <xsd:element ref="ns1:RatingCount" minOccurs="0"/>
                <xsd:element ref="ns2:ICRCIMP_Keyword_H" minOccurs="0"/>
                <xsd:element ref="ns3:_dlc_DocId" minOccurs="0"/>
                <xsd:element ref="ns2:ICRCIMP_OrganizationalAccronym_H" minOccurs="0"/>
                <xsd:element ref="ns2:ICRCIMP_Country_H" minOccurs="0"/>
                <xsd:element ref="ns2:ICRCIMP_DocumentType_H" minOccurs="0"/>
                <xsd:element ref="ns2:ICRCIMP_IHT_H" minOccurs="0"/>
                <xsd:element ref="ns2:ICRCIMP_BusinessFunction_H" minOccurs="0"/>
                <xsd:element ref="ns2:ICRCIMP_RMTransfer" minOccurs="0"/>
                <xsd:element ref="ns2:ICRCIMP_Topic_H" minOccurs="0"/>
                <xsd:element ref="ns2:ICRCIMP_RMIdentifi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9" nillable="true" ma:displayName="Rating (0-5)" ma:decimals="2" ma:description="Average value of all the ratings that have been submitted" ma:hidden="true" ma:internalName="AverageRating" ma:readOnly="false">
      <xsd:simpleType>
        <xsd:restriction base="dms:Number"/>
      </xsd:simpleType>
    </xsd:element>
    <xsd:element name="RatingCount" ma:index="26" nillable="true" ma:displayName="Number of Ratings" ma:decimals="0" ma:description="Number of ratings submitted" ma:hidden="true" ma:internalName="RatingCount" ma:readOnly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402401-ee9a-4cfa-82a8-ebbd88d5d766" elementFormDefault="qualified">
    <xsd:import namespace="http://schemas.microsoft.com/office/2006/documentManagement/types"/>
    <xsd:import namespace="http://schemas.microsoft.com/office/infopath/2007/PartnerControls"/>
    <xsd:element name="ICRCIMP_IsFocus" ma:index="5" nillable="true" ma:displayName="Is Key Document" ma:default="0" ma:internalName="ICRCIMP_IsFocus">
      <xsd:simpleType>
        <xsd:restriction base="dms:Boolean"/>
      </xsd:simpleType>
    </xsd:element>
    <xsd:element name="ICRCIMP_IsRecord" ma:index="12" nillable="true" ma:displayName="Is Record" ma:default="0" ma:internalName="ICRCIMP_IsRecord">
      <xsd:simpleType>
        <xsd:restriction base="dms:Boolean"/>
      </xsd:simpleType>
    </xsd:element>
    <xsd:element name="ICRCIMP_RMUnitInCharge_H" ma:index="24" nillable="true" ma:taxonomy="true" ma:internalName="ICRCIMP_RMUnitInCharge_H" ma:taxonomyFieldName="ICRCIMP_RMUnitInCharge" ma:displayName="RM Unit In Charge" ma:readOnly="false" ma:default="" ma:fieldId="{6e3f7d82-bb30-4acf-bd11-eef511e2f6ff}" ma:sspId="ab0fa9d1-5a5a-4c9b-9c24-b67ffc5bb60f" ma:termSetId="9e1982ce-954c-4bc3-b476-a56a519943c0" ma:anchorId="63380a77-9e03-450d-9a07-fe8456eb1d4e" ma:open="false" ma:isKeyword="false">
      <xsd:complexType>
        <xsd:sequence>
          <xsd:element ref="pc:Terms" minOccurs="0" maxOccurs="1"/>
        </xsd:sequence>
      </xsd:complexType>
    </xsd:element>
    <xsd:element name="ICRCIMP_Keyword_H" ma:index="28" nillable="true" ma:taxonomy="true" ma:internalName="ICRCIMP_Keyword_H" ma:taxonomyFieldName="ICRCIMP_Keyword" ma:displayName="Keyword" ma:readOnly="false" ma:default="" ma:fieldId="{f27af7a6-d078-4508-aeeb-bc60d2b2a9c2}" ma:taxonomyMulti="true" ma:sspId="ab0fa9d1-5a5a-4c9b-9c24-b67ffc5bb60f" ma:termSetId="9e1982ce-954c-4bc3-b476-a56a519943c0" ma:anchorId="dc16195f-09ad-42a4-9fc8-901be5812cbf" ma:open="false" ma:isKeyword="false">
      <xsd:complexType>
        <xsd:sequence>
          <xsd:element ref="pc:Terms" minOccurs="0" maxOccurs="1"/>
        </xsd:sequence>
      </xsd:complexType>
    </xsd:element>
    <xsd:element name="ICRCIMP_OrganizationalAccronym_H" ma:index="30" nillable="true" ma:taxonomy="true" ma:internalName="ICRCIMP_OrganizationalAccronym_H" ma:taxonomyFieldName="ICRCIMP_OrganizationalAccronym" ma:displayName="Organizational Acronym" ma:readOnly="false" ma:default="" ma:fieldId="{7ccf5c89-e992-4c56-8c3d-f080454b7083}" ma:sspId="ab0fa9d1-5a5a-4c9b-9c24-b67ffc5bb60f" ma:termSetId="9e1982ce-954c-4bc3-b476-a56a519943c0" ma:anchorId="63380a77-9e03-450d-9a07-fe8456eb1d4e" ma:open="false" ma:isKeyword="false">
      <xsd:complexType>
        <xsd:sequence>
          <xsd:element ref="pc:Terms" minOccurs="0" maxOccurs="1"/>
        </xsd:sequence>
      </xsd:complexType>
    </xsd:element>
    <xsd:element name="ICRCIMP_Country_H" ma:index="31" nillable="true" ma:taxonomy="true" ma:internalName="ICRCIMP_Country_H" ma:taxonomyFieldName="ICRCIMP_Country" ma:displayName="Country" ma:readOnly="false" ma:default="" ma:fieldId="{43c356ae-dbf9-4781-9db5-36f4e2c43aa5}" ma:taxonomyMulti="true" ma:sspId="ab0fa9d1-5a5a-4c9b-9c24-b67ffc5bb60f" ma:termSetId="9e1982ce-954c-4bc3-b476-a56a519943c0" ma:anchorId="ef6172f5-22a7-44c1-85b4-1009e07f4347" ma:open="false" ma:isKeyword="false">
      <xsd:complexType>
        <xsd:sequence>
          <xsd:element ref="pc:Terms" minOccurs="0" maxOccurs="1"/>
        </xsd:sequence>
      </xsd:complexType>
    </xsd:element>
    <xsd:element name="ICRCIMP_DocumentType_H" ma:index="32" nillable="true" ma:taxonomy="true" ma:internalName="ICRCIMP_DocumentType_H" ma:taxonomyFieldName="ICRCIMP_DocumentType" ma:displayName="Document Type" ma:readOnly="false" ma:default="" ma:fieldId="{be9838ba-4f15-4a58-a832-ef14848e4da7}" ma:sspId="ab0fa9d1-5a5a-4c9b-9c24-b67ffc5bb60f" ma:termSetId="9e1982ce-954c-4bc3-b476-a56a519943c0" ma:anchorId="d4aee717-125d-40b5-a4ac-9555539d892b" ma:open="false" ma:isKeyword="false">
      <xsd:complexType>
        <xsd:sequence>
          <xsd:element ref="pc:Terms" minOccurs="0" maxOccurs="1"/>
        </xsd:sequence>
      </xsd:complexType>
    </xsd:element>
    <xsd:element name="ICRCIMP_IHT_H" ma:index="33" nillable="true" ma:taxonomy="true" ma:internalName="ICRCIMP_IHT_H" ma:taxonomyFieldName="ICRCIMP_IHT" ma:displayName="IHT" ma:readOnly="false" ma:default="" ma:fieldId="{065c2617-21f6-47e4-87f5-3c0378fecd5d}" ma:sspId="ab0fa9d1-5a5a-4c9b-9c24-b67ffc5bb60f" ma:termSetId="9e1982ce-954c-4bc3-b476-a56a519943c0" ma:anchorId="b0b0a92e-8599-45de-9f88-f18d1883a95e" ma:open="false" ma:isKeyword="false">
      <xsd:complexType>
        <xsd:sequence>
          <xsd:element ref="pc:Terms" minOccurs="0" maxOccurs="1"/>
        </xsd:sequence>
      </xsd:complexType>
    </xsd:element>
    <xsd:element name="ICRCIMP_BusinessFunction_H" ma:index="34" nillable="true" ma:taxonomy="true" ma:internalName="ICRCIMP_BusinessFunction_H" ma:taxonomyFieldName="ICRCIMP_BusinessFunction" ma:displayName="Business Function" ma:readOnly="false" ma:default="" ma:fieldId="{135f9e93-e411-4f51-a3e4-c80a6701173e}" ma:sspId="ab0fa9d1-5a5a-4c9b-9c24-b67ffc5bb60f" ma:termSetId="9e1982ce-954c-4bc3-b476-a56a519943c0" ma:anchorId="1f494b62-34d6-4855-af7c-08b76e795dc3" ma:open="false" ma:isKeyword="false">
      <xsd:complexType>
        <xsd:sequence>
          <xsd:element ref="pc:Terms" minOccurs="0" maxOccurs="1"/>
        </xsd:sequence>
      </xsd:complexType>
    </xsd:element>
    <xsd:element name="ICRCIMP_RMTransfer" ma:index="35" nillable="true" ma:displayName="RM Transfer" ma:format="Image" ma:hidden="true" ma:internalName="ICRCIMP_RMTransfer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CRCIMP_Topic_H" ma:index="36" nillable="true" ma:taxonomy="true" ma:internalName="ICRCIMP_Topic_H" ma:taxonomyFieldName="Key_x0020_Issue" ma:displayName="Key Issue" ma:readOnly="false" ma:default="-1;#- No key issue|32056555-74b8-4174-9beb-b0d6d010855f" ma:fieldId="{3c075bcb-7e07-4d9c-acf9-7529be614bbf}" ma:taxonomyMulti="true" ma:sspId="ab0fa9d1-5a5a-4c9b-9c24-b67ffc5bb60f" ma:termSetId="9e1982ce-954c-4bc3-b476-a56a519943c0" ma:anchorId="a8ad2310-98ac-4bbe-9c4d-0a57da7951af" ma:open="false" ma:isKeyword="false">
      <xsd:complexType>
        <xsd:sequence>
          <xsd:element ref="pc:Terms" minOccurs="0" maxOccurs="1"/>
        </xsd:sequence>
      </xsd:complexType>
    </xsd:element>
    <xsd:element name="ICRCIMP_RMIdentifier" ma:index="37" nillable="true" ma:displayName="RM Identifier" ma:hidden="true" ma:internalName="ICRCIMP_RMIdentifier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a2af44-4b8d-404b-a8bd-4186350a523c" elementFormDefault="qualified">
    <xsd:import namespace="http://schemas.microsoft.com/office/2006/documentManagement/types"/>
    <xsd:import namespace="http://schemas.microsoft.com/office/infopath/2007/PartnerControls"/>
    <xsd:element name="IsIntranet" ma:index="6" nillable="true" ma:displayName="Is Intranet" ma:default="0" ma:internalName="IsIntranet">
      <xsd:simpleType>
        <xsd:restriction base="dms:Boolean"/>
      </xsd:simpleType>
    </xsd:element>
    <xsd:element name="Period_x0020_start" ma:index="10" nillable="true" ma:displayName="Period start" ma:format="DateOnly" ma:internalName="Period_x0020_start">
      <xsd:simpleType>
        <xsd:restriction base="dms:DateTime"/>
      </xsd:simpleType>
    </xsd:element>
    <xsd:element name="Period_x0020_end" ma:index="11" nillable="true" ma:displayName="Period end" ma:format="DateOnly" ma:internalName="Period_x0020_end">
      <xsd:simpleType>
        <xsd:restriction base="dms:DateTime"/>
      </xsd:simpleType>
    </xsd:element>
    <xsd:element name="TaxCatchAllLabel" ma:index="16" nillable="true" ma:displayName="Taxonomy Catch All Column1" ma:description="" ma:list="{bb80481a-0eda-4050-92b4-209d87b2a08d}" ma:internalName="TaxCatchAllLabel" ma:readOnly="false" ma:showField="CatchAllDataLabel" ma:web="71402401-ee9a-4cfa-82a8-ebbd88d5d7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PersistId" ma:index="17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_dlc_DocIdUrl" ma:index="2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TaxCatchAll" ma:index="25" nillable="true" ma:displayName="Taxonomy Catch All Column" ma:description="" ma:hidden="true" ma:list="{bb80481a-0eda-4050-92b4-209d87b2a08d}" ma:internalName="TaxCatchAll" ma:readOnly="false" ma:showField="CatchAllData" ma:web="71402401-ee9a-4cfa-82a8-ebbd88d5d7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2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7" ma:displayName="Content Type"/>
        <xsd:element ref="dc:title" minOccurs="0" maxOccurs="1" ma:index="1" ma:displayName="Summary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ab0fa9d1-5a5a-4c9b-9c24-b67ffc5bb60f" ContentTypeId="0x010100F306B2604BE44180B8B82333BE64DF4E005A5CBB6C53404A16AAEA5338BA523999" PreviousValue="false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RCIMP_Topic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- No key issue</TermName>
          <TermId xmlns="http://schemas.microsoft.com/office/infopath/2007/PartnerControls">32056555-74b8-4174-9beb-b0d6d010855f</TermId>
        </TermInfo>
      </Terms>
    </ICRCIMP_Topic_H>
    <_dlc_DocId xmlns="a8a2af44-4b8d-404b-a8bd-4186350a523c">TSASSIST-38496930-21359</_dlc_DocId>
    <TaxCatchAll xmlns="a8a2af44-4b8d-404b-a8bd-4186350a523c">
      <Value>3</Value>
    </TaxCatchAll>
    <_dlc_DocIdUrl xmlns="a8a2af44-4b8d-404b-a8bd-4186350a523c">
      <Url>https://collab.ext.icrc.org/sites/TS_ASSIST/_layouts/15/DocIdRedir.aspx?ID=TSASSIST-38496930-21359</Url>
      <Description>TSASSIST-38496930-21359</Description>
    </_dlc_DocIdUrl>
    <ICRCIMP_Country_H xmlns="71402401-ee9a-4cfa-82a8-ebbd88d5d766">
      <Terms xmlns="http://schemas.microsoft.com/office/infopath/2007/PartnerControls"/>
    </ICRCIMP_Country_H>
    <Period_x0020_start xmlns="a8a2af44-4b8d-404b-a8bd-4186350a523c" xsi:nil="true"/>
    <TaxCatchAllLabel xmlns="a8a2af44-4b8d-404b-a8bd-4186350a523c"/>
    <ICRCIMP_DocumentType_H xmlns="71402401-ee9a-4cfa-82a8-ebbd88d5d766">
      <Terms xmlns="http://schemas.microsoft.com/office/infopath/2007/PartnerControls"/>
    </ICRCIMP_DocumentType_H>
    <_dlc_DocIdPersistId xmlns="a8a2af44-4b8d-404b-a8bd-4186350a523c" xsi:nil="true"/>
    <ICRCIMP_IHT_H xmlns="71402401-ee9a-4cfa-82a8-ebbd88d5d766">
      <Terms xmlns="http://schemas.microsoft.com/office/infopath/2007/PartnerControls"/>
    </ICRCIMP_IHT_H>
    <IsIntranet xmlns="a8a2af44-4b8d-404b-a8bd-4186350a523c">false</IsIntranet>
    <ICRCIMP_BusinessFunction_H xmlns="71402401-ee9a-4cfa-82a8-ebbd88d5d766">
      <Terms xmlns="http://schemas.microsoft.com/office/infopath/2007/PartnerControls"/>
    </ICRCIMP_BusinessFunction_H>
    <RatingCount xmlns="http://schemas.microsoft.com/sharepoint/v3" xsi:nil="true"/>
    <ICRCIMP_RMIdentifier xmlns="71402401-ee9a-4cfa-82a8-ebbd88d5d766" xsi:nil="true"/>
    <ICRCIMP_IsRecord xmlns="71402401-ee9a-4cfa-82a8-ebbd88d5d766">false</ICRCIMP_IsRecord>
    <ICRCIMP_Keyword_H xmlns="71402401-ee9a-4cfa-82a8-ebbd88d5d766">
      <Terms xmlns="http://schemas.microsoft.com/office/infopath/2007/PartnerControls"/>
    </ICRCIMP_Keyword_H>
    <ICRCIMP_OrganizationalAccronym_H xmlns="71402401-ee9a-4cfa-82a8-ebbd88d5d766">
      <Terms xmlns="http://schemas.microsoft.com/office/infopath/2007/PartnerControls"/>
    </ICRCIMP_OrganizationalAccronym_H>
    <ICRCIMP_RMTransfer xmlns="71402401-ee9a-4cfa-82a8-ebbd88d5d766">
      <Url xsi:nil="true"/>
      <Description xsi:nil="true"/>
    </ICRCIMP_RMTransfer>
    <AverageRating xmlns="http://schemas.microsoft.com/sharepoint/v3" xsi:nil="true"/>
    <ICRCIMP_IsFocus xmlns="71402401-ee9a-4cfa-82a8-ebbd88d5d766">false</ICRCIMP_IsFocus>
    <Period_x0020_end xmlns="a8a2af44-4b8d-404b-a8bd-4186350a523c" xsi:nil="true"/>
    <ICRCIMP_RMUnitInCharge_H xmlns="71402401-ee9a-4cfa-82a8-ebbd88d5d766">
      <Terms xmlns="http://schemas.microsoft.com/office/infopath/2007/PartnerControls"/>
    </ICRCIMP_RMUnitInCharge_H>
  </documentManagement>
</p:properties>
</file>

<file path=customXml/itemProps1.xml><?xml version="1.0" encoding="utf-8"?>
<ds:datastoreItem xmlns:ds="http://schemas.openxmlformats.org/officeDocument/2006/customXml" ds:itemID="{2C439F47-3E5F-4A47-A8EC-DB037107C1F9}"/>
</file>

<file path=customXml/itemProps2.xml><?xml version="1.0" encoding="utf-8"?>
<ds:datastoreItem xmlns:ds="http://schemas.openxmlformats.org/officeDocument/2006/customXml" ds:itemID="{2891C157-D6CD-4A5F-ABD5-9DBCD2654418}"/>
</file>

<file path=customXml/itemProps3.xml><?xml version="1.0" encoding="utf-8"?>
<ds:datastoreItem xmlns:ds="http://schemas.openxmlformats.org/officeDocument/2006/customXml" ds:itemID="{7E0BD717-EABF-4479-B386-99470EF482C7}"/>
</file>

<file path=customXml/itemProps4.xml><?xml version="1.0" encoding="utf-8"?>
<ds:datastoreItem xmlns:ds="http://schemas.openxmlformats.org/officeDocument/2006/customXml" ds:itemID="{AE4C5AB0-55FB-42A5-97B6-9874E984C2AD}"/>
</file>

<file path=customXml/itemProps5.xml><?xml version="1.0" encoding="utf-8"?>
<ds:datastoreItem xmlns:ds="http://schemas.openxmlformats.org/officeDocument/2006/customXml" ds:itemID="{BCB46829-0F6F-497B-B51B-963868C3618E}"/>
</file>

<file path=docProps/app.xml><?xml version="1.0" encoding="utf-8"?>
<Properties xmlns="http://schemas.openxmlformats.org/officeDocument/2006/extended-properties" xmlns:vt="http://schemas.openxmlformats.org/officeDocument/2006/docPropsVTypes">
  <TotalTime>2811</TotalTime>
  <Words>266</Words>
  <Application>Microsoft Office PowerPoint</Application>
  <PresentationFormat>Personnalisé</PresentationFormat>
  <Paragraphs>58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Office Theme</vt:lpstr>
      <vt:lpstr>  NORMES EN PHYSIOTHERAPIE MISE EN OEUVRE   LE SUIVI </vt:lpstr>
      <vt:lpstr>Présentation PowerPoint</vt:lpstr>
      <vt:lpstr>Le suivi</vt:lpstr>
      <vt:lpstr>Objectifs de surveillance</vt:lpstr>
      <vt:lpstr>Les types de surveillance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NORMES EN PHYSIOTHERAPIE</dc:title>
  <dc:creator>Muhammed Fawaz Atanda AMINOU</dc:creator>
  <cp:lastModifiedBy>Catherine</cp:lastModifiedBy>
  <cp:revision>29</cp:revision>
  <dcterms:created xsi:type="dcterms:W3CDTF">2020-04-19T11:24:05Z</dcterms:created>
  <dcterms:modified xsi:type="dcterms:W3CDTF">2020-05-15T10:35:17Z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0x010100F306B2604BE44180B8B82333BE64DF4E005A5CBB6C53404A16AAEA5338BA5239990087A9D9A0BD4890448CE42DA92C829071</vt:lpwstr>
  </property>
  <property fmtid="{D5CDD505-2E9C-101B-9397-08002B2CF9AE}" pid="3" name="Key Issue">
    <vt:lpwstr>3;#- No key issue|32056555-74b8-4174-9beb-b0d6d010855f</vt:lpwstr>
  </property>
  <property fmtid="{D5CDD505-2E9C-101B-9397-08002B2CF9AE}" pid="4" name="_dlc_DocIdItemGuid">
    <vt:lpwstr>f66ff3d4-e259-493f-997d-2fca1bedb20b</vt:lpwstr>
  </property>
  <property fmtid="{D5CDD505-2E9C-101B-9397-08002B2CF9AE}" pid="5" name="ICRCIMP_RMUnitInCharge">
    <vt:lpwstr/>
  </property>
  <property fmtid="{D5CDD505-2E9C-101B-9397-08002B2CF9AE}" pid="6" name="ICRCIMP_ManageAccess">
    <vt:bool>false</vt:bool>
  </property>
  <property fmtid="{D5CDD505-2E9C-101B-9397-08002B2CF9AE}" pid="7" name="_docset_NoMedatataSyncRequired">
    <vt:lpwstr>False</vt:lpwstr>
  </property>
  <property fmtid="{D5CDD505-2E9C-101B-9397-08002B2CF9AE}" pid="8" name="ICRCIMP_IHT">
    <vt:lpwstr/>
  </property>
  <property fmtid="{D5CDD505-2E9C-101B-9397-08002B2CF9AE}" pid="9" name="ICRCIMP_Country">
    <vt:lpwstr/>
  </property>
  <property fmtid="{D5CDD505-2E9C-101B-9397-08002B2CF9AE}" pid="10" name="ICRCIMP_OrganizationalAccronym">
    <vt:lpwstr/>
  </property>
  <property fmtid="{D5CDD505-2E9C-101B-9397-08002B2CF9AE}" pid="11" name="ICRCIMP_DocumentType">
    <vt:lpwstr/>
  </property>
  <property fmtid="{D5CDD505-2E9C-101B-9397-08002B2CF9AE}" pid="12" name="ICRCIMP_Keyword">
    <vt:lpwstr/>
  </property>
  <property fmtid="{D5CDD505-2E9C-101B-9397-08002B2CF9AE}" pid="13" name="ICRCIMP_BusinessFunction">
    <vt:lpwstr/>
  </property>
</Properties>
</file>