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6"/>
  </p:sldMasterIdLst>
  <p:notesMasterIdLst>
    <p:notesMasterId r:id="rId15"/>
  </p:notesMasterIdLst>
  <p:sldIdLst>
    <p:sldId id="256" r:id="rId7"/>
    <p:sldId id="266" r:id="rId8"/>
    <p:sldId id="261" r:id="rId9"/>
    <p:sldId id="262" r:id="rId10"/>
    <p:sldId id="263" r:id="rId11"/>
    <p:sldId id="269" r:id="rId12"/>
    <p:sldId id="264" r:id="rId13"/>
    <p:sldId id="265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249" autoAdjust="0"/>
  </p:normalViewPr>
  <p:slideViewPr>
    <p:cSldViewPr snapToGrid="0">
      <p:cViewPr varScale="1">
        <p:scale>
          <a:sx n="59" d="100"/>
          <a:sy n="59" d="100"/>
        </p:scale>
        <p:origin x="78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40B46-D0EE-4906-9019-FC5BEC09C8F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8B35B1-14B8-4EA7-8169-BD07951391DA}">
      <dgm:prSet phldrT="[Text]"/>
      <dgm:spPr/>
      <dgm:t>
        <a:bodyPr/>
        <a:lstStyle/>
        <a:p>
          <a:r>
            <a:rPr lang="es-ES" dirty="0"/>
            <a:t>al frente, disipa las ansiedades</a:t>
          </a:r>
          <a:endParaRPr lang="en-GB" dirty="0"/>
        </a:p>
      </dgm:t>
    </dgm:pt>
    <dgm:pt modelId="{81ADC933-EFA9-4A2F-B3A3-9E6BAAF1BFEE}" type="parTrans" cxnId="{0E822953-A9F5-4798-897A-82BD678A5FE1}">
      <dgm:prSet/>
      <dgm:spPr/>
      <dgm:t>
        <a:bodyPr/>
        <a:lstStyle/>
        <a:p>
          <a:endParaRPr lang="en-GB"/>
        </a:p>
      </dgm:t>
    </dgm:pt>
    <dgm:pt modelId="{ADB91D13-C63E-4399-9A2A-469A5C94E6D0}" type="sibTrans" cxnId="{0E822953-A9F5-4798-897A-82BD678A5FE1}">
      <dgm:prSet/>
      <dgm:spPr/>
      <dgm:t>
        <a:bodyPr/>
        <a:lstStyle/>
        <a:p>
          <a:endParaRPr lang="en-GB"/>
        </a:p>
      </dgm:t>
    </dgm:pt>
    <dgm:pt modelId="{5CD7A740-5F42-46B1-880D-73EBA03C3B25}">
      <dgm:prSet phldrT="[Text]"/>
      <dgm:spPr/>
      <dgm:t>
        <a:bodyPr/>
        <a:lstStyle/>
        <a:p>
          <a:r>
            <a:rPr lang="fr-CH" dirty="0" err="1"/>
            <a:t>líder</a:t>
          </a:r>
          <a:endParaRPr lang="en-GB" dirty="0"/>
        </a:p>
      </dgm:t>
    </dgm:pt>
    <dgm:pt modelId="{B2FFFCF6-46F7-4947-9F85-308961A511FB}" type="parTrans" cxnId="{8E58BF7B-8EC7-4739-BFA0-79DFC0E87EFD}">
      <dgm:prSet/>
      <dgm:spPr/>
      <dgm:t>
        <a:bodyPr/>
        <a:lstStyle/>
        <a:p>
          <a:endParaRPr lang="en-GB"/>
        </a:p>
      </dgm:t>
    </dgm:pt>
    <dgm:pt modelId="{B55A815D-B332-4E4A-A009-9EF415272149}" type="sibTrans" cxnId="{8E58BF7B-8EC7-4739-BFA0-79DFC0E87EFD}">
      <dgm:prSet/>
      <dgm:spPr/>
      <dgm:t>
        <a:bodyPr/>
        <a:lstStyle/>
        <a:p>
          <a:endParaRPr lang="en-GB"/>
        </a:p>
      </dgm:t>
    </dgm:pt>
    <dgm:pt modelId="{DB233D74-4668-4883-BFEA-190DFCF6E50C}">
      <dgm:prSet phldrT="[Text]"/>
      <dgm:spPr/>
      <dgm:t>
        <a:bodyPr/>
        <a:lstStyle/>
        <a:p>
          <a:r>
            <a:rPr lang="fr-CH" dirty="0" err="1"/>
            <a:t>Embajador</a:t>
          </a:r>
          <a:endParaRPr lang="en-GB" dirty="0"/>
        </a:p>
      </dgm:t>
    </dgm:pt>
    <dgm:pt modelId="{63A07A05-C225-4A9A-B361-C46601E30AEF}" type="parTrans" cxnId="{153C59A2-75FF-40F5-A053-C1CBB2E4F7A2}">
      <dgm:prSet/>
      <dgm:spPr/>
      <dgm:t>
        <a:bodyPr/>
        <a:lstStyle/>
        <a:p>
          <a:endParaRPr lang="en-GB"/>
        </a:p>
      </dgm:t>
    </dgm:pt>
    <dgm:pt modelId="{D236449D-EBE4-4D77-B112-39A123CD79CB}" type="sibTrans" cxnId="{153C59A2-75FF-40F5-A053-C1CBB2E4F7A2}">
      <dgm:prSet/>
      <dgm:spPr/>
      <dgm:t>
        <a:bodyPr/>
        <a:lstStyle/>
        <a:p>
          <a:endParaRPr lang="en-GB"/>
        </a:p>
      </dgm:t>
    </dgm:pt>
    <dgm:pt modelId="{11D32F57-9239-4C86-9841-36CD67D11F16}">
      <dgm:prSet phldrT="[Text]"/>
      <dgm:spPr/>
      <dgm:t>
        <a:bodyPr/>
        <a:lstStyle/>
        <a:p>
          <a:r>
            <a:rPr lang="fr-CH"/>
            <a:t>dando ejemplo</a:t>
          </a:r>
          <a:endParaRPr lang="en-GB" dirty="0"/>
        </a:p>
      </dgm:t>
    </dgm:pt>
    <dgm:pt modelId="{8234A657-2984-475C-B48C-E0394637871A}" type="parTrans" cxnId="{DD146170-848C-4175-BE9F-204428F8060A}">
      <dgm:prSet/>
      <dgm:spPr/>
      <dgm:t>
        <a:bodyPr/>
        <a:lstStyle/>
        <a:p>
          <a:endParaRPr lang="en-GB"/>
        </a:p>
      </dgm:t>
    </dgm:pt>
    <dgm:pt modelId="{78C54B03-FF3C-45FB-89AA-6A2D0FECF3B3}" type="sibTrans" cxnId="{DD146170-848C-4175-BE9F-204428F8060A}">
      <dgm:prSet/>
      <dgm:spPr/>
      <dgm:t>
        <a:bodyPr/>
        <a:lstStyle/>
        <a:p>
          <a:endParaRPr lang="en-GB"/>
        </a:p>
      </dgm:t>
    </dgm:pt>
    <dgm:pt modelId="{A5763868-B705-4BD8-93EE-27BD86E3C553}">
      <dgm:prSet phldrT="[Text]"/>
      <dgm:spPr/>
      <dgm:t>
        <a:bodyPr/>
        <a:lstStyle/>
        <a:p>
          <a:r>
            <a:rPr lang="fr-CH" dirty="0" err="1"/>
            <a:t>Entusiasta</a:t>
          </a:r>
          <a:endParaRPr lang="en-GB" dirty="0"/>
        </a:p>
      </dgm:t>
    </dgm:pt>
    <dgm:pt modelId="{D67AA395-A4D3-41F0-8B5D-5044551875F6}" type="parTrans" cxnId="{20491684-7CB0-4971-8111-477EF01F3EEF}">
      <dgm:prSet/>
      <dgm:spPr/>
      <dgm:t>
        <a:bodyPr/>
        <a:lstStyle/>
        <a:p>
          <a:endParaRPr lang="en-GB"/>
        </a:p>
      </dgm:t>
    </dgm:pt>
    <dgm:pt modelId="{0E78CE9D-3F43-4E59-8765-27D295939942}" type="sibTrans" cxnId="{20491684-7CB0-4971-8111-477EF01F3EEF}">
      <dgm:prSet/>
      <dgm:spPr/>
      <dgm:t>
        <a:bodyPr/>
        <a:lstStyle/>
        <a:p>
          <a:endParaRPr lang="en-GB"/>
        </a:p>
      </dgm:t>
    </dgm:pt>
    <dgm:pt modelId="{14671D28-DFA9-4EB3-830F-D0D4D10555D2}" type="pres">
      <dgm:prSet presAssocID="{DF040B46-D0EE-4906-9019-FC5BEC09C8F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C4DCA6-0ECD-45E9-A022-8B98F773B084}" type="pres">
      <dgm:prSet presAssocID="{DF040B46-D0EE-4906-9019-FC5BEC09C8FE}" presName="matrix" presStyleCnt="0"/>
      <dgm:spPr/>
    </dgm:pt>
    <dgm:pt modelId="{60F6B5E8-8FEA-422B-B952-C59EB792490F}" type="pres">
      <dgm:prSet presAssocID="{DF040B46-D0EE-4906-9019-FC5BEC09C8FE}" presName="tile1" presStyleLbl="node1" presStyleIdx="0" presStyleCnt="4"/>
      <dgm:spPr/>
    </dgm:pt>
    <dgm:pt modelId="{29681151-1278-45C7-A11C-20494AF2082B}" type="pres">
      <dgm:prSet presAssocID="{DF040B46-D0EE-4906-9019-FC5BEC09C8F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5C1AF0-44E4-4AFD-AF06-902E04617574}" type="pres">
      <dgm:prSet presAssocID="{DF040B46-D0EE-4906-9019-FC5BEC09C8FE}" presName="tile2" presStyleLbl="node1" presStyleIdx="1" presStyleCnt="4"/>
      <dgm:spPr/>
    </dgm:pt>
    <dgm:pt modelId="{B4497732-B399-4A18-9A53-C02C864F9273}" type="pres">
      <dgm:prSet presAssocID="{DF040B46-D0EE-4906-9019-FC5BEC09C8F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804C564-A2AD-40C0-80B7-8561B8C8662B}" type="pres">
      <dgm:prSet presAssocID="{DF040B46-D0EE-4906-9019-FC5BEC09C8FE}" presName="tile3" presStyleLbl="node1" presStyleIdx="2" presStyleCnt="4"/>
      <dgm:spPr/>
    </dgm:pt>
    <dgm:pt modelId="{D241ED78-250B-4086-BB7A-6B737EB97798}" type="pres">
      <dgm:prSet presAssocID="{DF040B46-D0EE-4906-9019-FC5BEC09C8F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210D54C-BF04-412E-A313-2EEBB763EAC5}" type="pres">
      <dgm:prSet presAssocID="{DF040B46-D0EE-4906-9019-FC5BEC09C8FE}" presName="tile4" presStyleLbl="node1" presStyleIdx="3" presStyleCnt="4"/>
      <dgm:spPr/>
    </dgm:pt>
    <dgm:pt modelId="{6D80F4D2-9E48-4CFF-86D3-19522ED503DA}" type="pres">
      <dgm:prSet presAssocID="{DF040B46-D0EE-4906-9019-FC5BEC09C8F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4F28E4A-6237-4697-A39E-B2E0669A5EFC}" type="pres">
      <dgm:prSet presAssocID="{DF040B46-D0EE-4906-9019-FC5BEC09C8FE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8CF6B22-1403-4F12-9A4E-4E84D8009480}" type="presOf" srcId="{5CD7A740-5F42-46B1-880D-73EBA03C3B25}" destId="{29681151-1278-45C7-A11C-20494AF2082B}" srcOrd="1" destOrd="0" presId="urn:microsoft.com/office/officeart/2005/8/layout/matrix1"/>
    <dgm:cxn modelId="{C829EA43-5B18-4A62-A603-FEB1E4CD6FBF}" type="presOf" srcId="{DB233D74-4668-4883-BFEA-190DFCF6E50C}" destId="{895C1AF0-44E4-4AFD-AF06-902E04617574}" srcOrd="0" destOrd="0" presId="urn:microsoft.com/office/officeart/2005/8/layout/matrix1"/>
    <dgm:cxn modelId="{4DA7B64B-567F-4402-B617-0E4EB5BC9F55}" type="presOf" srcId="{A5763868-B705-4BD8-93EE-27BD86E3C553}" destId="{5210D54C-BF04-412E-A313-2EEBB763EAC5}" srcOrd="0" destOrd="0" presId="urn:microsoft.com/office/officeart/2005/8/layout/matrix1"/>
    <dgm:cxn modelId="{DD146170-848C-4175-BE9F-204428F8060A}" srcId="{9A8B35B1-14B8-4EA7-8169-BD07951391DA}" destId="{11D32F57-9239-4C86-9841-36CD67D11F16}" srcOrd="2" destOrd="0" parTransId="{8234A657-2984-475C-B48C-E0394637871A}" sibTransId="{78C54B03-FF3C-45FB-89AA-6A2D0FECF3B3}"/>
    <dgm:cxn modelId="{0E822953-A9F5-4798-897A-82BD678A5FE1}" srcId="{DF040B46-D0EE-4906-9019-FC5BEC09C8FE}" destId="{9A8B35B1-14B8-4EA7-8169-BD07951391DA}" srcOrd="0" destOrd="0" parTransId="{81ADC933-EFA9-4A2F-B3A3-9E6BAAF1BFEE}" sibTransId="{ADB91D13-C63E-4399-9A2A-469A5C94E6D0}"/>
    <dgm:cxn modelId="{7ED63E53-BA61-4B09-B622-9CBDEBE5CC1C}" type="presOf" srcId="{A5763868-B705-4BD8-93EE-27BD86E3C553}" destId="{6D80F4D2-9E48-4CFF-86D3-19522ED503DA}" srcOrd="1" destOrd="0" presId="urn:microsoft.com/office/officeart/2005/8/layout/matrix1"/>
    <dgm:cxn modelId="{9323C755-A69F-4661-8E59-570C6238B8AC}" type="presOf" srcId="{9A8B35B1-14B8-4EA7-8169-BD07951391DA}" destId="{74F28E4A-6237-4697-A39E-B2E0669A5EFC}" srcOrd="0" destOrd="0" presId="urn:microsoft.com/office/officeart/2005/8/layout/matrix1"/>
    <dgm:cxn modelId="{48D9EB56-AFD0-4620-B6D8-CC6FD3191151}" type="presOf" srcId="{11D32F57-9239-4C86-9841-36CD67D11F16}" destId="{6804C564-A2AD-40C0-80B7-8561B8C8662B}" srcOrd="0" destOrd="0" presId="urn:microsoft.com/office/officeart/2005/8/layout/matrix1"/>
    <dgm:cxn modelId="{8E58BF7B-8EC7-4739-BFA0-79DFC0E87EFD}" srcId="{9A8B35B1-14B8-4EA7-8169-BD07951391DA}" destId="{5CD7A740-5F42-46B1-880D-73EBA03C3B25}" srcOrd="0" destOrd="0" parTransId="{B2FFFCF6-46F7-4947-9F85-308961A511FB}" sibTransId="{B55A815D-B332-4E4A-A009-9EF415272149}"/>
    <dgm:cxn modelId="{20491684-7CB0-4971-8111-477EF01F3EEF}" srcId="{9A8B35B1-14B8-4EA7-8169-BD07951391DA}" destId="{A5763868-B705-4BD8-93EE-27BD86E3C553}" srcOrd="3" destOrd="0" parTransId="{D67AA395-A4D3-41F0-8B5D-5044551875F6}" sibTransId="{0E78CE9D-3F43-4E59-8765-27D295939942}"/>
    <dgm:cxn modelId="{153C59A2-75FF-40F5-A053-C1CBB2E4F7A2}" srcId="{9A8B35B1-14B8-4EA7-8169-BD07951391DA}" destId="{DB233D74-4668-4883-BFEA-190DFCF6E50C}" srcOrd="1" destOrd="0" parTransId="{63A07A05-C225-4A9A-B361-C46601E30AEF}" sibTransId="{D236449D-EBE4-4D77-B112-39A123CD79CB}"/>
    <dgm:cxn modelId="{C6A847A4-444A-4D7E-8B5A-4E9E82A0E2A1}" type="presOf" srcId="{DF040B46-D0EE-4906-9019-FC5BEC09C8FE}" destId="{14671D28-DFA9-4EB3-830F-D0D4D10555D2}" srcOrd="0" destOrd="0" presId="urn:microsoft.com/office/officeart/2005/8/layout/matrix1"/>
    <dgm:cxn modelId="{03B03CB2-C040-4F58-987A-128941C97810}" type="presOf" srcId="{11D32F57-9239-4C86-9841-36CD67D11F16}" destId="{D241ED78-250B-4086-BB7A-6B737EB97798}" srcOrd="1" destOrd="0" presId="urn:microsoft.com/office/officeart/2005/8/layout/matrix1"/>
    <dgm:cxn modelId="{F1E0CAB7-5DFB-492C-8E37-790FD3FBACFC}" type="presOf" srcId="{5CD7A740-5F42-46B1-880D-73EBA03C3B25}" destId="{60F6B5E8-8FEA-422B-B952-C59EB792490F}" srcOrd="0" destOrd="0" presId="urn:microsoft.com/office/officeart/2005/8/layout/matrix1"/>
    <dgm:cxn modelId="{3C5910CB-B418-452A-8B2A-487E2AEC5183}" type="presOf" srcId="{DB233D74-4668-4883-BFEA-190DFCF6E50C}" destId="{B4497732-B399-4A18-9A53-C02C864F9273}" srcOrd="1" destOrd="0" presId="urn:microsoft.com/office/officeart/2005/8/layout/matrix1"/>
    <dgm:cxn modelId="{3E336A6B-D1B1-4420-A49A-FB1B5348EA67}" type="presParOf" srcId="{14671D28-DFA9-4EB3-830F-D0D4D10555D2}" destId="{1AC4DCA6-0ECD-45E9-A022-8B98F773B084}" srcOrd="0" destOrd="0" presId="urn:microsoft.com/office/officeart/2005/8/layout/matrix1"/>
    <dgm:cxn modelId="{32449032-6DEC-48E9-89C0-866C9CA2C150}" type="presParOf" srcId="{1AC4DCA6-0ECD-45E9-A022-8B98F773B084}" destId="{60F6B5E8-8FEA-422B-B952-C59EB792490F}" srcOrd="0" destOrd="0" presId="urn:microsoft.com/office/officeart/2005/8/layout/matrix1"/>
    <dgm:cxn modelId="{3439A175-409E-4E94-A3F7-26AE659E4A8A}" type="presParOf" srcId="{1AC4DCA6-0ECD-45E9-A022-8B98F773B084}" destId="{29681151-1278-45C7-A11C-20494AF2082B}" srcOrd="1" destOrd="0" presId="urn:microsoft.com/office/officeart/2005/8/layout/matrix1"/>
    <dgm:cxn modelId="{05516953-9D7D-43E0-9A00-97697E032902}" type="presParOf" srcId="{1AC4DCA6-0ECD-45E9-A022-8B98F773B084}" destId="{895C1AF0-44E4-4AFD-AF06-902E04617574}" srcOrd="2" destOrd="0" presId="urn:microsoft.com/office/officeart/2005/8/layout/matrix1"/>
    <dgm:cxn modelId="{C7E297AC-26B7-42B2-B894-C27361674811}" type="presParOf" srcId="{1AC4DCA6-0ECD-45E9-A022-8B98F773B084}" destId="{B4497732-B399-4A18-9A53-C02C864F9273}" srcOrd="3" destOrd="0" presId="urn:microsoft.com/office/officeart/2005/8/layout/matrix1"/>
    <dgm:cxn modelId="{030355F3-1DFA-40EB-8473-2648696613F3}" type="presParOf" srcId="{1AC4DCA6-0ECD-45E9-A022-8B98F773B084}" destId="{6804C564-A2AD-40C0-80B7-8561B8C8662B}" srcOrd="4" destOrd="0" presId="urn:microsoft.com/office/officeart/2005/8/layout/matrix1"/>
    <dgm:cxn modelId="{6CB27B8A-D2A6-4F92-B4A7-2E0A7CC43345}" type="presParOf" srcId="{1AC4DCA6-0ECD-45E9-A022-8B98F773B084}" destId="{D241ED78-250B-4086-BB7A-6B737EB97798}" srcOrd="5" destOrd="0" presId="urn:microsoft.com/office/officeart/2005/8/layout/matrix1"/>
    <dgm:cxn modelId="{ED8BB551-2265-4E5D-855A-4C6662318181}" type="presParOf" srcId="{1AC4DCA6-0ECD-45E9-A022-8B98F773B084}" destId="{5210D54C-BF04-412E-A313-2EEBB763EAC5}" srcOrd="6" destOrd="0" presId="urn:microsoft.com/office/officeart/2005/8/layout/matrix1"/>
    <dgm:cxn modelId="{F3590FD4-54E8-48B2-B912-8EE12DA04F25}" type="presParOf" srcId="{1AC4DCA6-0ECD-45E9-A022-8B98F773B084}" destId="{6D80F4D2-9E48-4CFF-86D3-19522ED503DA}" srcOrd="7" destOrd="0" presId="urn:microsoft.com/office/officeart/2005/8/layout/matrix1"/>
    <dgm:cxn modelId="{3CAED7FD-B91E-4035-9F6B-95C12D6ED39E}" type="presParOf" srcId="{14671D28-DFA9-4EB3-830F-D0D4D10555D2}" destId="{74F28E4A-6237-4697-A39E-B2E0669A5EF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B5E8-8FEA-422B-B952-C59EB792490F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líder</a:t>
          </a:r>
          <a:endParaRPr lang="en-GB" sz="2000" kern="1200" dirty="0"/>
        </a:p>
      </dsp:txBody>
      <dsp:txXfrm rot="5400000">
        <a:off x="0" y="0"/>
        <a:ext cx="3048000" cy="1524000"/>
      </dsp:txXfrm>
    </dsp:sp>
    <dsp:sp modelId="{895C1AF0-44E4-4AFD-AF06-902E04617574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Embajador</a:t>
          </a:r>
          <a:endParaRPr lang="en-GB" sz="2000" kern="1200" dirty="0"/>
        </a:p>
      </dsp:txBody>
      <dsp:txXfrm>
        <a:off x="3048000" y="0"/>
        <a:ext cx="3048000" cy="1524000"/>
      </dsp:txXfrm>
    </dsp:sp>
    <dsp:sp modelId="{6804C564-A2AD-40C0-80B7-8561B8C8662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/>
            <a:t>dando ejemplo</a:t>
          </a:r>
          <a:endParaRPr lang="en-GB" sz="2000" kern="1200" dirty="0"/>
        </a:p>
      </dsp:txBody>
      <dsp:txXfrm rot="10800000">
        <a:off x="0" y="2539999"/>
        <a:ext cx="3048000" cy="1524000"/>
      </dsp:txXfrm>
    </dsp:sp>
    <dsp:sp modelId="{5210D54C-BF04-412E-A313-2EEBB763EAC5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Entusiasta</a:t>
          </a:r>
          <a:endParaRPr lang="en-GB" sz="2000" kern="1200" dirty="0"/>
        </a:p>
      </dsp:txBody>
      <dsp:txXfrm rot="-5400000">
        <a:off x="3048000" y="2539999"/>
        <a:ext cx="3048000" cy="1524000"/>
      </dsp:txXfrm>
    </dsp:sp>
    <dsp:sp modelId="{74F28E4A-6237-4697-A39E-B2E0669A5EF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al frente, disipa las ansiedades</a:t>
          </a:r>
          <a:endParaRPr lang="en-GB" sz="20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AD37-C52C-446A-A7B2-18010983FB29}" type="datetimeFigureOut">
              <a:rPr lang="fr-CH" smtClean="0"/>
              <a:t>07.08.2020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F562-5F0E-4441-A338-B110908D53AF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504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428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502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480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675" y="4421187"/>
            <a:ext cx="5619750" cy="4189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514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141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387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9011" y="6460631"/>
            <a:ext cx="5029200" cy="228600"/>
          </a:xfrm>
        </p:spPr>
        <p:txBody>
          <a:bodyPr/>
          <a:lstStyle/>
          <a:p>
            <a:r>
              <a:rPr lang="en-US" dirty="0"/>
              <a:t>ICRC PT Standards implementation workshop Cambodia 2017 </a:t>
            </a:r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7060" y="5292192"/>
            <a:ext cx="2926080" cy="1397039"/>
          </a:xfrm>
        </p:spPr>
        <p:txBody>
          <a:bodyPr/>
          <a:lstStyle>
            <a:lvl1pPr>
              <a:defRPr sz="1200">
                <a:solidFill>
                  <a:schemeClr val="tx1">
                    <a:alpha val="25000"/>
                  </a:schemeClr>
                </a:solidFill>
              </a:defRPr>
            </a:lvl1pPr>
          </a:lstStyle>
          <a:p>
            <a:fld id="{2118F172-11D7-4D40-A40E-9E5BD4325F4D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91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ICRC PT Standards implementation workshop Cambodia 2017 </a:t>
            </a:r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862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ICRC PT Standards implementation workshop Cambodia 2017 </a:t>
            </a:r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273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4333" y="6460631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ICRC PT Standards implementation workshop Cambodia 2017 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7727" y="529219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n>
                  <a:noFill/>
                </a:ln>
                <a:solidFill>
                  <a:schemeClr val="tx1">
                    <a:alpha val="25000"/>
                  </a:schemeClr>
                </a:solidFill>
                <a:latin typeface="+mj-lt"/>
              </a:defRPr>
            </a:lvl1pPr>
          </a:lstStyle>
          <a:p>
            <a:fld id="{2118F172-11D7-4D40-A40E-9E5BD4325F4D}" type="slidenum">
              <a:rPr lang="fr-CH" smtClean="0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7475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0" r:id="rId2"/>
    <p:sldLayoutId id="2147483751" r:id="rId3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s.org.uk/media/pdf/k/m/Acas-How-to-manage-change-advisory-bookle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tegra-leadership.com/myfiles/documents/Human-Change-Management-Herding-Cat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609850" y="2175933"/>
            <a:ext cx="6972300" cy="1658198"/>
          </a:xfrm>
        </p:spPr>
        <p:txBody>
          <a:bodyPr/>
          <a:lstStyle/>
          <a:p>
            <a:pPr algn="ctr"/>
            <a:r>
              <a:rPr lang="es-AR" dirty="0" err="1"/>
              <a:t>Desarollo</a:t>
            </a:r>
            <a:r>
              <a:rPr lang="es-AR" dirty="0"/>
              <a:t> del cambio</a:t>
            </a:r>
            <a:r>
              <a:rPr lang="en-US" dirty="0"/>
              <a:t> </a:t>
            </a:r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1</a:t>
            </a:fld>
            <a:endParaRPr lang="fr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AA6EC-30B5-4A15-A679-40EE1F848B3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1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0692A4-96BD-4625-9702-4E9362E0E2AE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293D25-A575-4CFE-B281-5551C31F8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60170"/>
              </p:ext>
            </p:extLst>
          </p:nvPr>
        </p:nvGraphicFramePr>
        <p:xfrm>
          <a:off x="600098" y="627875"/>
          <a:ext cx="10799453" cy="528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123">
                  <a:extLst>
                    <a:ext uri="{9D8B030D-6E8A-4147-A177-3AD203B41FA5}">
                      <a16:colId xmlns:a16="http://schemas.microsoft.com/office/drawing/2014/main" val="217509510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46961469"/>
                    </a:ext>
                  </a:extLst>
                </a:gridCol>
                <a:gridCol w="1409020">
                  <a:extLst>
                    <a:ext uri="{9D8B030D-6E8A-4147-A177-3AD203B41FA5}">
                      <a16:colId xmlns:a16="http://schemas.microsoft.com/office/drawing/2014/main" val="361917629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558267966"/>
                    </a:ext>
                  </a:extLst>
                </a:gridCol>
                <a:gridCol w="1209413">
                  <a:extLst>
                    <a:ext uri="{9D8B030D-6E8A-4147-A177-3AD203B41FA5}">
                      <a16:colId xmlns:a16="http://schemas.microsoft.com/office/drawing/2014/main" val="322107509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181598841"/>
                    </a:ext>
                  </a:extLst>
                </a:gridCol>
                <a:gridCol w="1201365">
                  <a:extLst>
                    <a:ext uri="{9D8B030D-6E8A-4147-A177-3AD203B41FA5}">
                      <a16:colId xmlns:a16="http://schemas.microsoft.com/office/drawing/2014/main" val="304149991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929800182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3099337526"/>
                    </a:ext>
                  </a:extLst>
                </a:gridCol>
                <a:gridCol w="389532">
                  <a:extLst>
                    <a:ext uri="{9D8B030D-6E8A-4147-A177-3AD203B41FA5}">
                      <a16:colId xmlns:a16="http://schemas.microsoft.com/office/drawing/2014/main" val="3588611802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624141714"/>
                    </a:ext>
                  </a:extLst>
                </a:gridCol>
              </a:tblGrid>
              <a:tr h="504889">
                <a:tc gridSpan="11">
                  <a:txBody>
                    <a:bodyPr/>
                    <a:lstStyle/>
                    <a:p>
                      <a:pPr algn="ctr"/>
                      <a:r>
                        <a:rPr lang="es-AR" sz="2400" noProof="0" dirty="0" err="1">
                          <a:solidFill>
                            <a:schemeClr val="tx1"/>
                          </a:solidFill>
                        </a:rPr>
                        <a:t>Desarollando</a:t>
                      </a:r>
                      <a:r>
                        <a:rPr lang="es-AR" sz="2400" noProof="0" dirty="0">
                          <a:solidFill>
                            <a:schemeClr val="tx1"/>
                          </a:solidFill>
                        </a:rPr>
                        <a:t> cambios complejos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3803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254204"/>
                  </a:ext>
                </a:extLst>
              </a:tr>
              <a:tr h="412526"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Visión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Incentivos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Recursos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Plan de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accion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Cambio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45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07554"/>
                  </a:ext>
                </a:extLst>
              </a:tr>
              <a:tr h="412526"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bg1"/>
                          </a:solidFill>
                        </a:rPr>
                        <a:t>Visión</a:t>
                      </a:r>
                      <a:endParaRPr lang="fr-CH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Incentivos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Recursos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Plan de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accion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Confusión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170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601293"/>
                  </a:ext>
                </a:extLst>
              </a:tr>
              <a:tr h="412526"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Visión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bg1"/>
                          </a:solidFill>
                        </a:rPr>
                        <a:t>Habilidades</a:t>
                      </a:r>
                      <a:endParaRPr lang="fr-CH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Incentivos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b="1" noProof="0" dirty="0">
                          <a:solidFill>
                            <a:schemeClr val="tx1"/>
                          </a:solidFill>
                        </a:rPr>
                        <a:t>Recursos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Plan de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accion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Ansiedad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500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49067"/>
                  </a:ext>
                </a:extLst>
              </a:tr>
              <a:tr h="412526"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Visión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bg1"/>
                          </a:solidFill>
                        </a:rPr>
                        <a:t>Incentivos</a:t>
                      </a:r>
                      <a:endParaRPr lang="fr-CH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Recursos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Plan de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accion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solidFill>
                            <a:schemeClr val="tx1"/>
                          </a:solidFill>
                        </a:rPr>
                        <a:t>Resistencia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133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599280"/>
                  </a:ext>
                </a:extLst>
              </a:tr>
              <a:tr h="412526"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Visión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Incentivos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bg1"/>
                          </a:solidFill>
                        </a:rPr>
                        <a:t>Recursos</a:t>
                      </a:r>
                      <a:endParaRPr lang="fr-CH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Plan de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accion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Frustración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280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948329"/>
                  </a:ext>
                </a:extLst>
              </a:tr>
              <a:tr h="412526"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Visión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Incentivos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Recursos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Plan de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</a:rPr>
                        <a:t>accion</a:t>
                      </a:r>
                      <a:endParaRPr lang="fr-CH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Falsos</a:t>
                      </a:r>
                      <a:r>
                        <a:rPr lang="fr-CH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2000" b="1" dirty="0" err="1">
                          <a:solidFill>
                            <a:schemeClr val="tx1"/>
                          </a:solidFill>
                        </a:rPr>
                        <a:t>comienzos</a:t>
                      </a:r>
                      <a:endParaRPr lang="fr-CH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34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80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8229600" cy="1224136"/>
          </a:xfrm>
        </p:spPr>
        <p:txBody>
          <a:bodyPr/>
          <a:lstStyle/>
          <a:p>
            <a:r>
              <a:rPr lang="es-AR" dirty="0" err="1"/>
              <a:t>Desarollo</a:t>
            </a:r>
            <a:r>
              <a:rPr lang="es-AR" dirty="0"/>
              <a:t> del cambio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sz="4000" dirty="0"/>
              <a:t>¿Qué te viene a la mente?</a:t>
            </a:r>
            <a:endParaRPr lang="es-AR" dirty="0"/>
          </a:p>
          <a:p>
            <a:pPr marL="0" indent="0" algn="ctr">
              <a:buNone/>
            </a:pP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es-AR" smtClean="0"/>
              <a:t>3</a:t>
            </a:fld>
            <a:endParaRPr 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111FC-7F5A-4B29-9D3E-EA7E732F12F7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AR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s-AR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5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0688"/>
            <a:ext cx="8229600" cy="1296144"/>
          </a:xfrm>
        </p:spPr>
        <p:txBody>
          <a:bodyPr/>
          <a:lstStyle/>
          <a:p>
            <a:r>
              <a:rPr lang="en-GB" dirty="0" err="1"/>
              <a:t>Principios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512" y="2249488"/>
            <a:ext cx="9424087" cy="31009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/>
              <a:t>Lado humano: confrontar la realidad y respetar la cultura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/>
              <a:t>Los líderes deben comenzar el cambio y ser el modelo a seguir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Romper </a:t>
            </a:r>
            <a:r>
              <a:rPr lang="en-GB" dirty="0" err="1"/>
              <a:t>barreras</a:t>
            </a:r>
            <a:endParaRPr lang="en-GB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/>
              <a:t>Movilizar a las personas y estimular la responsabilidad.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4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192E79-1625-4D54-B938-A2BCF94C8A77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7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363055"/>
            <a:ext cx="10772775" cy="1658198"/>
          </a:xfrm>
        </p:spPr>
        <p:txBody>
          <a:bodyPr/>
          <a:lstStyle/>
          <a:p>
            <a:r>
              <a:rPr lang="es-AR" dirty="0"/>
              <a:t>¿Cómo se logra?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Comunicar la visión / oportunidad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Diseño y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Implementar: prepararse para lo inesperado!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Potenciar el plan de acción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altLang="en-US" dirty="0"/>
              <a:t>Espere encontrar resistencia y ver su motivación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Apoyo, recompensa, entrenamiento, HERRAMIENTAS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es-AR" smtClean="0"/>
              <a:t>5</a:t>
            </a:fld>
            <a:r>
              <a:rPr lang="es-AR"/>
              <a:t>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EE2D9-C369-4FCF-932A-547677245E6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AR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s-AR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728786" y="5300663"/>
            <a:ext cx="8939211" cy="15573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D5185"/>
              </a:buClr>
              <a:buSzPct val="25000"/>
            </a:pPr>
            <a:r>
              <a:rPr lang="es-ES" sz="32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No necesitamos personas heroicas y carismáticas para guiarnos</a:t>
            </a:r>
            <a:br>
              <a:rPr lang="en-US" sz="32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dirty="0">
              <a:solidFill>
                <a:srgbClr val="3D51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7475" y="869950"/>
            <a:ext cx="7186612" cy="40576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6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7210F2-6D58-4BF6-A9CD-1D7F47A3D80A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8425"/>
            <a:ext cx="10772775" cy="1658938"/>
          </a:xfrm>
        </p:spPr>
        <p:txBody>
          <a:bodyPr/>
          <a:lstStyle/>
          <a:p>
            <a:r>
              <a:rPr lang="es-ES" dirty="0"/>
              <a:t>Un campeón de cambio 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2579379"/>
              </p:ext>
            </p:extLst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7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26180C-24E8-4082-8E1E-92AE639D9782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4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1296144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700" dirty="0"/>
          </a:p>
          <a:p>
            <a:pPr marL="0" indent="0">
              <a:buNone/>
            </a:pPr>
            <a:r>
              <a:rPr lang="en-GB" sz="1700" dirty="0"/>
              <a:t>ACAS</a:t>
            </a:r>
          </a:p>
          <a:p>
            <a:pPr marL="0" indent="0">
              <a:buNone/>
            </a:pPr>
            <a:r>
              <a:rPr lang="en-GB" sz="1700" dirty="0">
                <a:hlinkClick r:id="rId3"/>
              </a:rPr>
              <a:t>http://www.acas.org.uk/media/pdf/k/m/Acas-How-to-manage-change-advisory-booklet.pdf</a:t>
            </a:r>
            <a:endParaRPr lang="en-GB" sz="1700" dirty="0"/>
          </a:p>
          <a:p>
            <a:endParaRPr lang="en-GB" sz="1700" dirty="0"/>
          </a:p>
          <a:p>
            <a:pPr marL="0" indent="0">
              <a:buNone/>
            </a:pPr>
            <a:r>
              <a:rPr lang="en-GB" sz="1700" dirty="0"/>
              <a:t>Dawson MJ and Jones ML (</a:t>
            </a:r>
            <a:r>
              <a:rPr lang="en-GB" sz="1700" dirty="0" err="1"/>
              <a:t>nd</a:t>
            </a:r>
            <a:r>
              <a:rPr lang="en-GB" sz="1700" dirty="0"/>
              <a:t>) Human Change Management: Herding Cats In Price Waterhouse Cooper (</a:t>
            </a:r>
            <a:r>
              <a:rPr lang="en-GB" sz="1700" dirty="0" err="1"/>
              <a:t>Eds</a:t>
            </a:r>
            <a:r>
              <a:rPr lang="en-GB" sz="1700" dirty="0"/>
              <a:t>) Risky Business: the art and science of risk management p. 21-25 </a:t>
            </a:r>
            <a:r>
              <a:rPr lang="en-GB" sz="1700" dirty="0">
                <a:hlinkClick r:id="rId4"/>
              </a:rPr>
              <a:t>http://www.integra-leadership.com/myfiles/documents/Human-Change-Management-Herding-Cats.pdf</a:t>
            </a:r>
            <a:endParaRPr lang="en-GB" sz="17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14.-18.08.2017 change mgt AB</a:t>
            </a:r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8058" y="6412447"/>
            <a:ext cx="5029200" cy="228600"/>
          </a:xfrm>
        </p:spPr>
        <p:txBody>
          <a:bodyPr/>
          <a:lstStyle/>
          <a:p>
            <a:r>
              <a:rPr lang="en-US" dirty="0"/>
              <a:t>ICRC PT Standards implementation workshop Cambodia 2017 </a:t>
            </a:r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F172-11D7-4D40-A40E-9E5BD4325F4D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297081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TSASSIST-38496930-23067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https://collab.ext.icrc.org/sites/TS_ASSIST/_layouts/15/DocIdRedir.aspx?ID=TSASSIST-38496930-23067</Url>
      <Description>TSASSIST-38496930-23067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2019-08-13T22:00:00+00:00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38CFEB-17E1-4311-B168-58C573DFE2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402401-ee9a-4cfa-82a8-ebbd88d5d766"/>
    <ds:schemaRef ds:uri="http://schemas.microsoft.com/sharepoint/v3"/>
    <ds:schemaRef ds:uri="http://purl.org/dc/terms/"/>
    <ds:schemaRef ds:uri="http://schemas.openxmlformats.org/package/2006/metadata/core-properties"/>
    <ds:schemaRef ds:uri="a8a2af44-4b8d-404b-a8bd-4186350a523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B64200-458C-43C8-B9BC-05A1B58EA6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B0DFC-574E-4AD1-943E-3A3B2AFA736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0711CB2-2A65-49C8-B708-79D7DE2E1AE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9DCC7CA-3AA5-42F9-881D-462DFAE30734}"/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597</TotalTime>
  <Words>325</Words>
  <Application>Microsoft Office PowerPoint</Application>
  <PresentationFormat>Widescreen</PresentationFormat>
  <Paragraphs>118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Metropolitan</vt:lpstr>
      <vt:lpstr>Desarollo del cambio </vt:lpstr>
      <vt:lpstr>PowerPoint Presentation</vt:lpstr>
      <vt:lpstr>Desarollo del cambio</vt:lpstr>
      <vt:lpstr>Principios</vt:lpstr>
      <vt:lpstr>¿Cómo se logra?</vt:lpstr>
      <vt:lpstr>No necesitamos personas heroicas y carismáticas para guiarnos   </vt:lpstr>
      <vt:lpstr>Un campeón de cambio es</vt:lpstr>
      <vt:lpstr>References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Aicha Benyaich</dc:creator>
  <cp:lastModifiedBy>Tatjana Trueb</cp:lastModifiedBy>
  <cp:revision>37</cp:revision>
  <dcterms:created xsi:type="dcterms:W3CDTF">2017-08-06T08:28:57Z</dcterms:created>
  <dcterms:modified xsi:type="dcterms:W3CDTF">2020-08-07T19:35:40Z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c379af10-4484-460b-9e9a-ea8ae0100cbb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