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  <p:sldMasterId id="2147483685" r:id="rId7"/>
  </p:sldMasterIdLst>
  <p:notesMasterIdLst>
    <p:notesMasterId r:id="rId14"/>
  </p:notesMasterIdLst>
  <p:handoutMasterIdLst>
    <p:handoutMasterId r:id="rId15"/>
  </p:handoutMasterIdLst>
  <p:sldIdLst>
    <p:sldId id="263" r:id="rId8"/>
    <p:sldId id="256" r:id="rId9"/>
    <p:sldId id="271" r:id="rId10"/>
    <p:sldId id="275" r:id="rId11"/>
    <p:sldId id="270" r:id="rId12"/>
    <p:sldId id="27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90" autoAdjust="0"/>
    <p:restoredTop sz="67942" autoAdjust="0"/>
  </p:normalViewPr>
  <p:slideViewPr>
    <p:cSldViewPr snapToGrid="0">
      <p:cViewPr varScale="1">
        <p:scale>
          <a:sx n="46" d="100"/>
          <a:sy n="46" d="100"/>
        </p:scale>
        <p:origin x="95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4D6A2C-9490-451D-9DC6-C5CE55DA9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9F69D-381E-451D-88DB-8F3638C347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CA01D-71A1-4A46-9D9F-3DB9252FA235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272EC-0604-4655-81A7-B3D7A44865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©ICRC PTS project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25853-3803-4AA1-9ADB-275484F40F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F09E7-8DF7-45C8-9FE8-3A49A3C65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066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C493-1274-448D-A7A9-46C5D32704AB}" type="datetimeFigureOut">
              <a:rPr lang="fr-CH" smtClean="0"/>
              <a:t>03.02.2020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H"/>
              <a:t>©ICRC PTS project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BA17-8DBB-4835-83DC-AF384F45529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87146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A20A-F4F8-4AEF-BF6B-F2722CAF8855}" type="slidenum">
              <a:rPr lang="fr-CH" smtClean="0"/>
              <a:t>1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6939-2A14-41BC-A420-0B48F2AFB8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32510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a monitor called monitor?</a:t>
            </a:r>
          </a:p>
          <a:p>
            <a:r>
              <a:rPr lang="en-US" dirty="0"/>
              <a:t>What</a:t>
            </a:r>
            <a:r>
              <a:rPr lang="en-US" baseline="0" dirty="0"/>
              <a:t> does monitor mean?</a:t>
            </a:r>
            <a:r>
              <a:rPr lang="fr-CH" baseline="0" dirty="0"/>
              <a:t> </a:t>
            </a:r>
          </a:p>
          <a:p>
            <a:r>
              <a:rPr lang="en-US" baseline="0" dirty="0"/>
              <a:t>Taking a bird’s eye perspective, looking into detail when required.</a:t>
            </a:r>
          </a:p>
          <a:p>
            <a:r>
              <a:rPr lang="en-US" baseline="0" dirty="0"/>
              <a:t>I can only count the number of islands if I am high enough above to see them spread out</a:t>
            </a:r>
          </a:p>
          <a:p>
            <a:r>
              <a:rPr lang="en-US" baseline="0" dirty="0"/>
              <a:t>I can only see inconsistencies and other striking features from that perspective, but then I should also dive down and look in detail. For instance, I see a white spot over there on that island. Is that a rock? Do I have to </a:t>
            </a:r>
            <a:r>
              <a:rPr lang="en-US" baseline="0"/>
              <a:t>look closer?</a:t>
            </a:r>
            <a:endParaRPr lang="en-US" baseline="0" dirty="0"/>
          </a:p>
          <a:p>
            <a:r>
              <a:rPr lang="en-US" baseline="0" dirty="0"/>
              <a:t>How many boats are out there today? Like every day? if there are normally much more boats on the water, what happened?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4DD7-9F37-4585-81D1-FB5D64929C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228381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3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79AA5-7E72-49AB-888E-B095D28FD3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63791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C38E6-CA43-4611-BA28-A7FE3DB473C7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93065-8D0B-4CA2-B3E8-C6964A9E47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329017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387D9-67EF-4E36-A655-39145E192D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</p:spTree>
    <p:extLst>
      <p:ext uri="{BB962C8B-B14F-4D97-AF65-F5344CB8AC3E}">
        <p14:creationId xmlns:p14="http://schemas.microsoft.com/office/powerpoint/2010/main" val="2288689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CH"/>
              <a:t>©ICRC PTS project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FBA17-8DBB-4835-83DC-AF384F455294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148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240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493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939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C5FB-9911-48D9-A16B-1AEBA28D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701C2-BE46-4561-BA37-F0ED1F51B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85EA4-2BC0-4205-80D6-DB7C0F3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9BF4-CEC9-4445-836C-5620C5EC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10D3-2351-4A2C-A9BB-880070C0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4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A7C7-3A65-4E7C-94AD-A6693C2E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55A7D-0B1E-4A8A-8E00-9C06E75C7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EBB45-4B58-426A-B4D7-AEB52EB8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6DC1-B753-416F-A15B-BB2F9803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2EA36-D13C-45FB-AE54-6DABF794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0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ACB0-C85F-414C-932C-E5E57835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C998-225F-480F-BCA2-F463D0480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840B9-F046-40FC-8F32-B0BD0F5B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D3180-8979-4A5F-8C1B-2CAEA98D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CA9B-3C69-4440-A2F9-5E57CB19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3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2DD9-4E9A-4175-B59B-93211166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AC8F-8442-4EBA-8C46-ADEC66582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5763D-D32B-4649-AF7C-75746B152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20A75-5589-4A8C-89B7-0118D4EC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56008-EAAA-4792-B0F9-6226D509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036CC-6279-4F3A-91CD-D325DFC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58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6B62-9244-4E58-B52D-0D0BB91F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17579-B865-4480-B487-E1272DD70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DFAEA-8E40-4E63-958B-CB72C8CD2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D1430-D30C-4519-8F15-D51BF935B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BEA5C-8560-4CB4-8948-E82BA603A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25413-929E-4DD2-B89A-1C66C621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4BE62-E1AC-4603-BBAB-F641729F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EC7EF3-E9D3-459D-8512-9AC032F0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3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2636-6B00-4C17-A1E5-09AFE72B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2290B-379E-45E4-BD39-E4C666D2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D0E36-4C64-4091-A771-A8EE5167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804D-EA50-480C-85D2-F5235E0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9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06713-0655-4503-97B2-B36D1126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3947B-FAF8-4BB9-B431-59C89DC9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ED57-67BB-44A1-AC20-855DA1E1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76317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84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4D2F-E9B2-49C4-92E1-F2671F6F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24C4-913C-4A91-B4FF-FBCE8CED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DB9EA-4656-4BCE-BF9D-CCE1D1CDA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2D97B-0F55-4D80-A11C-60354888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40962-D5E9-42FF-BC01-90599913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53026-9D57-4FB5-A2DD-01BD06BE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03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8D54-030D-4D38-B087-AFF25D19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DDC81-165D-4F25-B0BD-18745FCB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C4E2A-692C-4FED-BB5E-7F44E37C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28792-7939-4E21-AE6F-66BA55DF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2AFB9-4172-4E42-AA03-B6FB7BA2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89E0E-0B67-4B58-BA52-977B8CF7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76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1657-79B9-47A7-902D-34FBD2B6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9BC77-61E1-4D2B-82B2-D1A724ADC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FFEDF-6705-4C5E-88D8-FB736C0E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8A4D5-D1EB-468E-9BDE-6D4B9834E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C860F-A019-407E-A7CC-3D15145D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08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8537B-56E5-4FD7-B4B7-D575A5432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0C7DE-CFC4-4C5E-8D6B-ECD65830D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6EC1B-AC5D-42AC-8093-4A89A60E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8A115-73B7-4F98-BD89-57CE00EC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753A8-0BB2-458C-A06B-3F697254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0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304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E206-6BA5-41F1-9D83-1665785E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A54A16-14AA-454E-8D2C-5028E2347E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CH"/>
              <a:t>C.A.Barth 2019 </a:t>
            </a:r>
            <a:fld id="{8FAD0D97-F4A3-4634-8342-10ACCCF9C2B4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917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100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29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3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9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©ICRC PTS project 2019</a:t>
            </a:r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208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C.A.Barth 2019 </a:t>
            </a:r>
            <a:fld id="{8FAD0D97-F4A3-4634-8342-10ACCCF9C2B4}" type="slidenum">
              <a:rPr lang="fr-CH" smtClean="0"/>
              <a:pPr/>
              <a:t>‹#›</a:t>
            </a:fld>
            <a:endParaRPr lang="fr-C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A16B4-D914-4D24-A772-FB01D6CC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5CD4B-68F9-4945-857A-016E00C84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27AA2-9D9A-40CA-828B-C71410CA7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A9B1-6D7C-4851-AF77-50B9E7C439F3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0C6B-C3DB-4840-AB15-B4B09300B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©ICRC PTS project 2019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D914D-B2F3-4561-BAEF-FA11B3D8B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B3834-A236-49B2-A6D2-B2B79FC0C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8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google.ch/url?sa=i&amp;rct=j&amp;q=&amp;esrc=s&amp;source=images&amp;cd=&amp;cad=rja&amp;uact=8&amp;ved=0ahUKEwiDweK42s_VAhVMMY8KHTZGCWYQjRwIBw&amp;url=https://theatre.ucr.edu/instructional-workshops/&amp;psig=AFQjCNF1GCMH59e3Yx9pnBFhGEOpV5xvCQ&amp;ust=150255185710817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56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Physiotherapy Standards </a:t>
            </a:r>
            <a:br>
              <a:rPr lang="en-US" b="1" dirty="0"/>
            </a:br>
            <a:r>
              <a:rPr lang="en-US" b="1" dirty="0"/>
              <a:t>implementation</a:t>
            </a:r>
            <a:br>
              <a:rPr lang="en-US" b="1" dirty="0"/>
            </a:br>
            <a:br>
              <a:rPr lang="en-US" b="1"/>
            </a:br>
            <a:r>
              <a:rPr lang="en-US" b="1"/>
              <a:t>Monitoring</a:t>
            </a:r>
            <a:endParaRPr lang="fr-CH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57" y="267850"/>
            <a:ext cx="537875" cy="699237"/>
          </a:xfrm>
          <a:prstGeom prst="rect">
            <a:avLst/>
          </a:prstGeom>
        </p:spPr>
      </p:pic>
      <p:sp>
        <p:nvSpPr>
          <p:cNvPr id="8" name="AutoShape 2" descr="Image result for workshop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928938" y="-1333500"/>
            <a:ext cx="5715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8675" y="1937050"/>
            <a:ext cx="3067050" cy="14859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73480-7FD3-460E-8FAD-A11ED677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1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F7AA8D-296D-44A2-9B81-12437D2B76B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2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9" b="6144"/>
          <a:stretch/>
        </p:blipFill>
        <p:spPr>
          <a:xfrm>
            <a:off x="1727200" y="-32525"/>
            <a:ext cx="8737600" cy="689052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7AD47-AAD0-493E-B0D6-769B8B40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2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55E31-2DAC-4ECC-BCA7-E8BCB5E00589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35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 0.1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A448E-2D2F-4300-BDC6-6D75082C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Monitoring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0B4C9-9ADC-4F05-935D-3D49366AA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CH"/>
              <a:t>Timing: daily, weekly, monthly, quarterly, yearly</a:t>
            </a:r>
          </a:p>
          <a:p>
            <a:r>
              <a:rPr lang="fr-CH"/>
              <a:t>Monitoring is linked to reporting for reasons of accountability</a:t>
            </a:r>
          </a:p>
          <a:p>
            <a:r>
              <a:rPr lang="fr-CH"/>
              <a:t>It can be formal: to donors, to employer, to health insurance</a:t>
            </a:r>
          </a:p>
          <a:p>
            <a:r>
              <a:rPr lang="fr-CH"/>
              <a:t>It can be informal: team meetings, discussion with patient</a:t>
            </a:r>
          </a:p>
          <a:p>
            <a:endParaRPr lang="fr-CH"/>
          </a:p>
          <a:p>
            <a:pPr marL="0" indent="0">
              <a:buNone/>
            </a:pPr>
            <a:r>
              <a:rPr lang="fr-CH"/>
              <a:t>Launch of a project/ a treatment = launch of monitoring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sz="2800"/>
              <a:t>A project’s action plan contains a monitoring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sz="2800"/>
              <a:t>A patient’s treatment plan contains a monitoring plan</a:t>
            </a:r>
          </a:p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11EC-8037-4CE8-9D57-445FDC76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3</a:t>
            </a:fld>
            <a:endParaRPr lang="fr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CC38F5-24DE-473D-9407-2F97D811F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971343-0263-46D3-8208-63C24545B87A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9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4802-58CE-4524-AAD4-21C1EC8F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Purpose of monitoring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1E3E-A7C3-47CE-B9E4-D7F8E19A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/>
              <a:t>Keep </a:t>
            </a:r>
            <a:r>
              <a:rPr lang="fr-CH">
                <a:solidFill>
                  <a:srgbClr val="00B050"/>
                </a:solidFill>
              </a:rPr>
              <a:t>track</a:t>
            </a:r>
            <a:r>
              <a:rPr lang="fr-CH"/>
              <a:t> of project/ patient progress</a:t>
            </a:r>
          </a:p>
          <a:p>
            <a:r>
              <a:rPr lang="fr-CH"/>
              <a:t>Keep project staff/ patients </a:t>
            </a:r>
            <a:r>
              <a:rPr lang="fr-CH">
                <a:solidFill>
                  <a:srgbClr val="00B050"/>
                </a:solidFill>
              </a:rPr>
              <a:t>motivated</a:t>
            </a:r>
          </a:p>
          <a:p>
            <a:r>
              <a:rPr lang="fr-CH">
                <a:solidFill>
                  <a:srgbClr val="00B050"/>
                </a:solidFill>
              </a:rPr>
              <a:t>Empower </a:t>
            </a:r>
            <a:r>
              <a:rPr lang="fr-CH"/>
              <a:t>patients: self-monitoring ‘manage your progress’ </a:t>
            </a:r>
            <a:endParaRPr lang="fr-CH">
              <a:solidFill>
                <a:srgbClr val="00B050"/>
              </a:solidFill>
            </a:endParaRPr>
          </a:p>
          <a:p>
            <a:r>
              <a:rPr lang="fr-CH">
                <a:solidFill>
                  <a:srgbClr val="00B050"/>
                </a:solidFill>
              </a:rPr>
              <a:t>Correct</a:t>
            </a:r>
            <a:r>
              <a:rPr lang="fr-CH"/>
              <a:t> action/treatment plan if necessary</a:t>
            </a:r>
          </a:p>
          <a:p>
            <a:r>
              <a:rPr lang="fr-CH">
                <a:solidFill>
                  <a:srgbClr val="00B050"/>
                </a:solidFill>
              </a:rPr>
              <a:t>Prepare</a:t>
            </a:r>
            <a:r>
              <a:rPr lang="fr-CH"/>
              <a:t> for </a:t>
            </a:r>
            <a:r>
              <a:rPr lang="fr-CH">
                <a:solidFill>
                  <a:srgbClr val="00B050"/>
                </a:solidFill>
              </a:rPr>
              <a:t>evaluation</a:t>
            </a:r>
            <a:r>
              <a:rPr lang="fr-CH"/>
              <a:t>, eg. with outcome measure</a:t>
            </a:r>
            <a:endParaRPr lang="en-GB"/>
          </a:p>
          <a:p>
            <a:pPr marL="0" indent="0">
              <a:buNone/>
            </a:pPr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34139-B1C1-42C3-973F-866DE0C7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4</a:t>
            </a:fld>
            <a:endParaRPr lang="fr-C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6ECE40-D75D-41D3-B73C-5EB52F528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pic>
        <p:nvPicPr>
          <p:cNvPr id="5" name="Graphic 4" descr="Lips">
            <a:extLst>
              <a:ext uri="{FF2B5EF4-FFF2-40B4-BE49-F238E27FC236}">
                <a16:creationId xmlns:a16="http://schemas.microsoft.com/office/drawing/2014/main" id="{B63DD302-1AA7-417C-808F-C2B6959A6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437232">
            <a:off x="969233" y="5271694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7D2E3A-7978-4CC4-8F92-CC05F9A9C351}"/>
              </a:ext>
            </a:extLst>
          </p:cNvPr>
          <p:cNvSpPr txBox="1"/>
          <p:nvPr/>
        </p:nvSpPr>
        <p:spPr>
          <a:xfrm>
            <a:off x="2009439" y="5544228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>
                <a:latin typeface="Kristen ITC" panose="03050502040202030202" pitchFamily="66" charset="0"/>
              </a:rPr>
              <a:t> keep it short and simple!</a:t>
            </a:r>
            <a:endParaRPr lang="en-GB">
              <a:latin typeface="Kristen ITC" panose="03050502040202030202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D13B71-D211-402B-8A8E-7BEDC83FE723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6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4802-58CE-4524-AAD4-21C1EC8F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Forms of monitoring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712D4-1587-454B-B8B4-F4A9057AB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/>
              <a:t>Rehab Cycle	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1E3E-A7C3-47CE-B9E4-D7F8E19AE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H"/>
              <a:t>Which monitoring system does your patient prefer?</a:t>
            </a:r>
          </a:p>
          <a:p>
            <a:r>
              <a:rPr lang="fr-CH"/>
              <a:t>Diary on exercise, pain, drugs</a:t>
            </a:r>
          </a:p>
          <a:p>
            <a:r>
              <a:rPr lang="fr-CH"/>
              <a:t>Exercise tracking phone app</a:t>
            </a:r>
          </a:p>
          <a:p>
            <a:r>
              <a:rPr lang="fr-CH"/>
              <a:t>Exercise tracking watch</a:t>
            </a:r>
          </a:p>
          <a:p>
            <a:r>
              <a:rPr lang="fr-CH"/>
              <a:t>Peer-monitoring with other patients, family members</a:t>
            </a:r>
          </a:p>
          <a:p>
            <a:endParaRPr lang="fr-CH"/>
          </a:p>
          <a:p>
            <a:pPr marL="0" indent="0">
              <a:buNone/>
            </a:pP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C601B-6393-4DF4-9720-8ADE38056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H"/>
              <a:t>Project Cycle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9F24FE-5E3E-4D83-8E09-58124AE705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CH"/>
              <a:t>Find a monitoring system in your department</a:t>
            </a:r>
          </a:p>
          <a:p>
            <a:r>
              <a:rPr lang="fr-CH"/>
              <a:t>Make monitoring an easy routine: end of day, 1st thing Monday morning, last Friday of month ...</a:t>
            </a:r>
          </a:p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6ECE40-D75D-41D3-B73C-5EB52F528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19" y="469808"/>
            <a:ext cx="1318161" cy="104199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6A5943C-6266-44B3-B173-120FC7CE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5</a:t>
            </a:fld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3B55A-093B-482C-A450-20CAEAC40ACE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7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8A46D-7109-4BF5-BC6A-CE74DF99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0D97-F4A3-4634-8342-10ACCCF9C2B4}" type="slidenum">
              <a:rPr lang="fr-CH" smtClean="0"/>
              <a:t>6</a:t>
            </a:fld>
            <a:endParaRPr lang="fr-CH"/>
          </a:p>
        </p:txBody>
      </p:sp>
      <p:pic>
        <p:nvPicPr>
          <p:cNvPr id="8" name="Graphic 7" descr="Lips">
            <a:extLst>
              <a:ext uri="{FF2B5EF4-FFF2-40B4-BE49-F238E27FC236}">
                <a16:creationId xmlns:a16="http://schemas.microsoft.com/office/drawing/2014/main" id="{543E5013-06DC-4957-A5C2-11E2B0A47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37232">
            <a:off x="891754" y="2298128"/>
            <a:ext cx="2261741" cy="22617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0DA97F-8A65-42B0-BBAC-A0804A71B255}"/>
              </a:ext>
            </a:extLst>
          </p:cNvPr>
          <p:cNvSpPr txBox="1"/>
          <p:nvPr/>
        </p:nvSpPr>
        <p:spPr>
          <a:xfrm>
            <a:off x="3044239" y="3075055"/>
            <a:ext cx="6566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0">
                <a:latin typeface="Kristen ITC" panose="03050502040202030202" pitchFamily="66" charset="0"/>
              </a:rPr>
              <a:t>Keep It Short and Simple!</a:t>
            </a:r>
            <a:endParaRPr lang="en-GB" sz="4000">
              <a:latin typeface="Kristen ITC" panose="03050502040202030202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6D2B65-CEC3-401C-A372-05FFB07DBD97}"/>
              </a:ext>
            </a:extLst>
          </p:cNvPr>
          <p:cNvSpPr/>
          <p:nvPr/>
        </p:nvSpPr>
        <p:spPr>
          <a:xfrm>
            <a:off x="5000988" y="6356350"/>
            <a:ext cx="19030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2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project 2019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2490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7" ma:contentTypeDescription="Upload Form" ma:contentTypeScope="" ma:versionID="75c51a2f3972d771f4ded8ae89256351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f3490743e1a8aee1e20bcad4c10d1d39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h205814a13eb4c68bb83316f6dea6ef2" minOccurs="0"/>
                <xsd:element ref="ns2:ICRCIMP_RMTransfer" minOccurs="0"/>
                <xsd:element ref="ns2:ICRCIMP_Topic_H" minOccurs="0"/>
                <xsd:element ref="ns2:ICRCIMP_RMIdentifier" minOccurs="0"/>
                <xsd:element ref="ns3:ICRCIMP_ManageAc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0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6" nillable="true" ma:taxonomy="true" ma:internalName="h205814a13eb4c68bb83316f6dea6ef2" ma:taxonomyFieldName="ICRCIMP_KeyIssue" ma:displayName="Key Issue" ma:readOnly="fals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Transfer" ma:index="37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8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9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7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ICRCIMP_ManageAccess" ma:index="40" nillable="true" ma:displayName="Manage Access" ma:default="0" ma:hidden="true" ma:internalName="ICRCIMP_ManageAccess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TSASSIST-17-19002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https://collab-bo.ext.icrc.org/sites/TS_ASSIST/_layouts/15/DocIdRedir.aspx?ID=TSASSIST-17-19002</Url>
      <Description>TSASSIST-17-19002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2019-08-13T22:00:00+00:00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  <h205814a13eb4c68bb83316f6dea6ef2 xmlns="71402401-ee9a-4cfa-82a8-ebbd88d5d766">
      <Terms xmlns="http://schemas.microsoft.com/office/infopath/2007/PartnerControls"/>
    </h205814a13eb4c68bb83316f6dea6ef2>
    <ICRCIMP_ManageAccess xmlns="a8a2af44-4b8d-404b-a8bd-4186350a523c">false</ICRCIMP_ManageAcces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Props1.xml><?xml version="1.0" encoding="utf-8"?>
<ds:datastoreItem xmlns:ds="http://schemas.openxmlformats.org/officeDocument/2006/customXml" ds:itemID="{B6CDC102-4F5D-4BDC-91BD-65C30BD1E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02401-ee9a-4cfa-82a8-ebbd88d5d766"/>
    <ds:schemaRef ds:uri="a8a2af44-4b8d-404b-a8bd-4186350a5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E7D160-9B9B-49E4-94C3-C420FD05DE5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402401-ee9a-4cfa-82a8-ebbd88d5d766"/>
    <ds:schemaRef ds:uri="a8a2af44-4b8d-404b-a8bd-4186350a523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606418-B1E6-46CD-8F2A-E378F66FBC6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BA38C5C-388F-4DE7-9326-29AC2709280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BC00B67-57B8-4174-BC76-FBC1E34E9B5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384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Kristen ITC</vt:lpstr>
      <vt:lpstr>Times New Roman</vt:lpstr>
      <vt:lpstr>Wingdings</vt:lpstr>
      <vt:lpstr>1_Office Theme</vt:lpstr>
      <vt:lpstr>Custom Design</vt:lpstr>
      <vt:lpstr>Physiotherapy Standards  implementation  Monitoring</vt:lpstr>
      <vt:lpstr>PowerPoint Presentation</vt:lpstr>
      <vt:lpstr>Monitoring</vt:lpstr>
      <vt:lpstr>Purpose of monitoring</vt:lpstr>
      <vt:lpstr>Forms of monitoring</vt:lpstr>
      <vt:lpstr>PowerPoint Presentation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Cornelia Anne Barth</dc:creator>
  <cp:lastModifiedBy>Aleksandra Kokanovic</cp:lastModifiedBy>
  <cp:revision>23</cp:revision>
  <dcterms:created xsi:type="dcterms:W3CDTF">2017-08-11T17:37:04Z</dcterms:created>
  <dcterms:modified xsi:type="dcterms:W3CDTF">2020-02-03T08:27:49Z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c3a355aa-b06b-4484-8b79-3a92e994d557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